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70" r:id="rId13"/>
    <p:sldId id="271" r:id="rId14"/>
    <p:sldId id="267"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I</a:t>
            </a:r>
            <a:r>
              <a:rPr b="1" lang="en-US">
                <a:solidFill>
                  <a:schemeClr val="accent1"/>
                </a:solidFill>
                <a:latin typeface="Arial" panose="020B0604020202020204" pitchFamily="34" charset="0"/>
                <a:cs typeface="Arial" panose="020B0604020202020204" pitchFamily="34" charset="0"/>
              </a:rPr>
              <a:t>M</a:t>
            </a:r>
            <a:r>
              <a:rPr b="1" lang="en-US">
                <a:solidFill>
                  <a:schemeClr val="accent1"/>
                </a:solidFill>
                <a:latin typeface="Arial" panose="020B0604020202020204" pitchFamily="34" charset="0"/>
                <a:cs typeface="Arial" panose="020B0604020202020204" pitchFamily="34" charset="0"/>
              </a:rPr>
              <a:t>A</a:t>
            </a:r>
            <a:r>
              <a:rPr b="1" lang="en-US">
                <a:solidFill>
                  <a:schemeClr val="accent1"/>
                </a:solidFill>
                <a:latin typeface="Arial" panose="020B0604020202020204" pitchFamily="34" charset="0"/>
                <a:cs typeface="Arial" panose="020B0604020202020204" pitchFamily="34" charset="0"/>
              </a:rPr>
              <a:t>G</a:t>
            </a:r>
            <a:r>
              <a:rPr b="1" lang="en-US">
                <a:solidFill>
                  <a:schemeClr val="accent1"/>
                </a:solidFill>
                <a:latin typeface="Arial" panose="020B0604020202020204" pitchFamily="34" charset="0"/>
                <a:cs typeface="Arial" panose="020B0604020202020204" pitchFamily="34" charset="0"/>
              </a:rPr>
              <a:t>E </a:t>
            </a:r>
            <a:r>
              <a:rPr b="1" lang="en-US">
                <a:solidFill>
                  <a:schemeClr val="accent1"/>
                </a:solidFill>
                <a:latin typeface="Arial" panose="020B0604020202020204" pitchFamily="34" charset="0"/>
                <a:cs typeface="Arial" panose="020B0604020202020204" pitchFamily="34" charset="0"/>
              </a:rPr>
              <a:t>ENCRYPTION </a:t>
            </a:r>
            <a:endParaRPr altLang="en-US" lang="zh-CN"/>
          </a:p>
        </p:txBody>
      </p:sp>
      <p:sp>
        <p:nvSpPr>
          <p:cNvPr id="1048591" name="TextBox 3"/>
          <p:cNvSpPr txBox="1"/>
          <p:nvPr/>
        </p:nvSpPr>
        <p:spPr>
          <a:xfrm>
            <a:off x="3117529" y="4586365"/>
            <a:ext cx="7980183" cy="5613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altLang="en-US" b="1" sz="2000" lang="en-US">
                <a:solidFill>
                  <a:schemeClr val="accent1">
                    <a:lumMod val="75000"/>
                  </a:schemeClr>
                </a:solidFill>
                <a:latin typeface="Arial" pitchFamily="34" charset="0"/>
                <a:cs typeface="Arial" pitchFamily="34" charset="0"/>
              </a:rPr>
              <a:t>1</a:t>
            </a:r>
            <a:r>
              <a:rPr altLang="en-US" b="1" sz="2000" lang="en-US">
                <a:solidFill>
                  <a:schemeClr val="accent1">
                    <a:lumMod val="75000"/>
                  </a:schemeClr>
                </a:solidFill>
                <a:latin typeface="Arial" pitchFamily="34" charset="0"/>
                <a:cs typeface="Arial" pitchFamily="34" charset="0"/>
              </a:rPr>
              <a:t>.</a:t>
            </a:r>
            <a:r>
              <a:rPr altLang="en-US" b="1" sz="2000" lang="en-US">
                <a:solidFill>
                  <a:schemeClr val="accent1">
                    <a:lumMod val="75000"/>
                  </a:schemeClr>
                </a:solidFill>
                <a:latin typeface="Arial" pitchFamily="34" charset="0"/>
                <a:cs typeface="Arial" pitchFamily="34" charset="0"/>
              </a:rPr>
              <a:t>M</a:t>
            </a:r>
            <a:r>
              <a:rPr altLang="en-US" b="1" sz="2000" lang="en-US">
                <a:solidFill>
                  <a:schemeClr val="accent1">
                    <a:lumMod val="75000"/>
                  </a:schemeClr>
                </a:solidFill>
                <a:latin typeface="Arial" pitchFamily="34" charset="0"/>
                <a:cs typeface="Arial" pitchFamily="34" charset="0"/>
              </a:rPr>
              <a:t>.</a:t>
            </a:r>
            <a:r>
              <a:rPr altLang="en-US" b="1" sz="2000" lang="en-US">
                <a:solidFill>
                  <a:schemeClr val="accent1">
                    <a:lumMod val="75000"/>
                  </a:schemeClr>
                </a:solidFill>
                <a:latin typeface="Arial" pitchFamily="34" charset="0"/>
                <a:cs typeface="Arial" pitchFamily="34" charset="0"/>
              </a:rPr>
              <a:t>S</a:t>
            </a:r>
            <a:r>
              <a:rPr altLang="en-US" b="1" sz="2000" lang="en-US">
                <a:solidFill>
                  <a:schemeClr val="accent1">
                    <a:lumMod val="75000"/>
                  </a:schemeClr>
                </a:solidFill>
                <a:latin typeface="Arial" pitchFamily="34" charset="0"/>
                <a:cs typeface="Arial" pitchFamily="34" charset="0"/>
              </a:rPr>
              <a:t>a</a:t>
            </a:r>
            <a:r>
              <a:rPr altLang="en-US" b="1" sz="2000" lang="en-US">
                <a:solidFill>
                  <a:schemeClr val="accent1">
                    <a:lumMod val="75000"/>
                  </a:schemeClr>
                </a:solidFill>
                <a:latin typeface="Arial" pitchFamily="34" charset="0"/>
                <a:cs typeface="Arial" pitchFamily="34" charset="0"/>
              </a:rPr>
              <a:t>r</a:t>
            </a:r>
            <a:r>
              <a:rPr altLang="en-US" b="1" sz="2000" lang="en-US">
                <a:solidFill>
                  <a:schemeClr val="accent1">
                    <a:lumMod val="75000"/>
                  </a:schemeClr>
                </a:solidFill>
                <a:latin typeface="Arial" pitchFamily="34" charset="0"/>
                <a:cs typeface="Arial" pitchFamily="34" charset="0"/>
              </a:rPr>
              <a:t>a</a:t>
            </a:r>
            <a:r>
              <a:rPr altLang="en-US" b="1" sz="2000" lang="en-US">
                <a:solidFill>
                  <a:schemeClr val="accent1">
                    <a:lumMod val="75000"/>
                  </a:schemeClr>
                </a:solidFill>
                <a:latin typeface="Arial" pitchFamily="34" charset="0"/>
                <a:cs typeface="Arial" pitchFamily="34" charset="0"/>
              </a:rPr>
              <a:t>n</a:t>
            </a:r>
            <a:r>
              <a:rPr altLang="en-US" b="1" sz="2000" lang="en-US">
                <a:solidFill>
                  <a:schemeClr val="accent1">
                    <a:lumMod val="75000"/>
                  </a:schemeClr>
                </a:solidFill>
                <a:latin typeface="Arial" pitchFamily="34" charset="0"/>
                <a:cs typeface="Arial" pitchFamily="34" charset="0"/>
              </a:rPr>
              <a:t>y</a:t>
            </a:r>
            <a:r>
              <a:rPr altLang="en-US" b="1" sz="2000" lang="en-US">
                <a:solidFill>
                  <a:schemeClr val="accent1">
                    <a:lumMod val="75000"/>
                  </a:schemeClr>
                </a:solidFill>
                <a:latin typeface="Arial" pitchFamily="34" charset="0"/>
                <a:cs typeface="Arial" pitchFamily="34" charset="0"/>
              </a:rPr>
              <a:t>a</a:t>
            </a:r>
            <a:r>
              <a:rPr altLang="en-US" b="1" sz="2000" lang="en-US">
                <a:solidFill>
                  <a:schemeClr val="accent1">
                    <a:lumMod val="75000"/>
                  </a:schemeClr>
                </a:solidFill>
                <a:latin typeface="Arial" pitchFamily="34" charset="0"/>
                <a:cs typeface="Arial" pitchFamily="34" charset="0"/>
              </a:rPr>
              <a:t>-</a:t>
            </a:r>
            <a:r>
              <a:rPr altLang="en-US" b="1" sz="2000" lang="en-US">
                <a:solidFill>
                  <a:schemeClr val="accent1">
                    <a:lumMod val="75000"/>
                  </a:schemeClr>
                </a:solidFill>
                <a:latin typeface="Arial" pitchFamily="34" charset="0"/>
                <a:cs typeface="Arial" pitchFamily="34" charset="0"/>
              </a:rPr>
              <a:t>s</a:t>
            </a:r>
            <a:r>
              <a:rPr altLang="en-US" b="1" sz="2000" lang="en-US">
                <a:solidFill>
                  <a:schemeClr val="accent1">
                    <a:lumMod val="75000"/>
                  </a:schemeClr>
                </a:solidFill>
                <a:latin typeface="Arial" pitchFamily="34" charset="0"/>
                <a:cs typeface="Arial" pitchFamily="34" charset="0"/>
              </a:rPr>
              <a:t>a</a:t>
            </a:r>
            <a:r>
              <a:rPr altLang="en-US" b="1" sz="2000" lang="en-US">
                <a:solidFill>
                  <a:schemeClr val="accent1">
                    <a:lumMod val="75000"/>
                  </a:schemeClr>
                </a:solidFill>
                <a:latin typeface="Arial" pitchFamily="34" charset="0"/>
                <a:cs typeface="Arial" pitchFamily="34" charset="0"/>
              </a:rPr>
              <a:t>l</a:t>
            </a:r>
            <a:r>
              <a:rPr altLang="en-US" b="1" sz="2000" lang="en-US">
                <a:solidFill>
                  <a:schemeClr val="accent1">
                    <a:lumMod val="75000"/>
                  </a:schemeClr>
                </a:solidFill>
                <a:latin typeface="Arial" pitchFamily="34" charset="0"/>
                <a:cs typeface="Arial" pitchFamily="34" charset="0"/>
              </a:rPr>
              <a:t>e</a:t>
            </a:r>
            <a:r>
              <a:rPr altLang="en-US" b="1" sz="2000" lang="en-US">
                <a:solidFill>
                  <a:schemeClr val="accent1">
                    <a:lumMod val="75000"/>
                  </a:schemeClr>
                </a:solidFill>
                <a:latin typeface="Arial" pitchFamily="34" charset="0"/>
                <a:cs typeface="Arial" pitchFamily="34" charset="0"/>
              </a:rPr>
              <a:t>m</a:t>
            </a:r>
            <a:r>
              <a:rPr altLang="en-US" b="1" sz="2000" lang="en-US">
                <a:solidFill>
                  <a:schemeClr val="accent1">
                    <a:lumMod val="75000"/>
                  </a:schemeClr>
                </a:solidFill>
                <a:latin typeface="Arial" pitchFamily="34" charset="0"/>
                <a:cs typeface="Arial" pitchFamily="34" charset="0"/>
              </a:rPr>
              <a:t> </a:t>
            </a:r>
            <a:r>
              <a:rPr altLang="en-US" b="1" sz="2000" lang="en-US">
                <a:solidFill>
                  <a:schemeClr val="accent1">
                    <a:lumMod val="75000"/>
                  </a:schemeClr>
                </a:solidFill>
                <a:latin typeface="Arial" pitchFamily="34" charset="0"/>
                <a:cs typeface="Arial" pitchFamily="34" charset="0"/>
              </a:rPr>
              <a:t>c</a:t>
            </a:r>
            <a:r>
              <a:rPr altLang="en-US" b="1" sz="2000" lang="en-US">
                <a:solidFill>
                  <a:schemeClr val="accent1">
                    <a:lumMod val="75000"/>
                  </a:schemeClr>
                </a:solidFill>
                <a:latin typeface="Arial" pitchFamily="34" charset="0"/>
                <a:cs typeface="Arial" pitchFamily="34" charset="0"/>
              </a:rPr>
              <a:t>o</a:t>
            </a:r>
            <a:r>
              <a:rPr altLang="en-US" b="1" sz="2000" lang="en-US">
                <a:solidFill>
                  <a:schemeClr val="accent1">
                    <a:lumMod val="75000"/>
                  </a:schemeClr>
                </a:solidFill>
                <a:latin typeface="Arial" pitchFamily="34" charset="0"/>
                <a:cs typeface="Arial" pitchFamily="34" charset="0"/>
              </a:rPr>
              <a:t>l</a:t>
            </a:r>
            <a:r>
              <a:rPr altLang="en-US" b="1" sz="2000" lang="en-US">
                <a:solidFill>
                  <a:schemeClr val="accent1">
                    <a:lumMod val="75000"/>
                  </a:schemeClr>
                </a:solidFill>
                <a:latin typeface="Arial" pitchFamily="34" charset="0"/>
                <a:cs typeface="Arial" pitchFamily="34" charset="0"/>
              </a:rPr>
              <a:t>l</a:t>
            </a:r>
            <a:r>
              <a:rPr altLang="en-US" b="1" sz="2000" lang="en-US">
                <a:solidFill>
                  <a:schemeClr val="accent1">
                    <a:lumMod val="75000"/>
                  </a:schemeClr>
                </a:solidFill>
                <a:latin typeface="Arial" pitchFamily="34" charset="0"/>
                <a:cs typeface="Arial" pitchFamily="34" charset="0"/>
              </a:rPr>
              <a:t>e</a:t>
            </a:r>
            <a:r>
              <a:rPr altLang="en-US" b="1" sz="2000" lang="en-US">
                <a:solidFill>
                  <a:schemeClr val="accent1">
                    <a:lumMod val="75000"/>
                  </a:schemeClr>
                </a:solidFill>
                <a:latin typeface="Arial" pitchFamily="34" charset="0"/>
                <a:cs typeface="Arial" pitchFamily="34" charset="0"/>
              </a:rPr>
              <a:t>g</a:t>
            </a:r>
            <a:r>
              <a:rPr altLang="en-US" b="1" sz="2000" lang="en-US">
                <a:solidFill>
                  <a:schemeClr val="accent1">
                    <a:lumMod val="75000"/>
                  </a:schemeClr>
                </a:solidFill>
                <a:latin typeface="Arial" pitchFamily="34" charset="0"/>
                <a:cs typeface="Arial" pitchFamily="34" charset="0"/>
              </a:rPr>
              <a:t>e </a:t>
            </a:r>
            <a:r>
              <a:rPr altLang="en-US" b="1" sz="2000" lang="en-US">
                <a:solidFill>
                  <a:schemeClr val="accent1">
                    <a:lumMod val="75000"/>
                  </a:schemeClr>
                </a:solidFill>
                <a:latin typeface="Arial" pitchFamily="34" charset="0"/>
                <a:cs typeface="Arial" pitchFamily="34" charset="0"/>
              </a:rPr>
              <a:t>of </a:t>
            </a:r>
            <a:r>
              <a:rPr altLang="en-US" b="1" sz="2000" lang="en-US">
                <a:solidFill>
                  <a:schemeClr val="accent1">
                    <a:lumMod val="75000"/>
                  </a:schemeClr>
                </a:solidFill>
                <a:latin typeface="Arial" pitchFamily="34" charset="0"/>
                <a:cs typeface="Arial" pitchFamily="34" charset="0"/>
              </a:rPr>
              <a:t>engineering </a:t>
            </a:r>
            <a:r>
              <a:rPr altLang="en-US" b="1" sz="2000" lang="en-US">
                <a:solidFill>
                  <a:schemeClr val="accent1">
                    <a:lumMod val="75000"/>
                  </a:schemeClr>
                </a:solidFill>
                <a:latin typeface="Arial" pitchFamily="34" charset="0"/>
                <a:cs typeface="Arial" pitchFamily="34" charset="0"/>
              </a:rPr>
              <a:t>and </a:t>
            </a:r>
            <a:r>
              <a:rPr altLang="en-US" b="1" sz="2000" lang="en-US">
                <a:solidFill>
                  <a:schemeClr val="accent1">
                    <a:lumMod val="75000"/>
                  </a:schemeClr>
                </a:solidFill>
                <a:latin typeface="Arial" pitchFamily="34" charset="0"/>
                <a:cs typeface="Arial" pitchFamily="34" charset="0"/>
              </a:rPr>
              <a:t>technology </a:t>
            </a:r>
            <a:r>
              <a:rPr altLang="en-US" b="1" sz="2000" lang="en-US">
                <a:solidFill>
                  <a:schemeClr val="accent1">
                    <a:lumMod val="75000"/>
                  </a:schemeClr>
                </a:solidFill>
                <a:latin typeface="Arial" pitchFamily="34" charset="0"/>
                <a:cs typeface="Arial" pitchFamily="34" charset="0"/>
              </a:rPr>
              <a:t>-</a:t>
            </a:r>
            <a:r>
              <a:rPr altLang="en-US" b="1" sz="2000" lang="en-US">
                <a:solidFill>
                  <a:schemeClr val="accent1">
                    <a:lumMod val="75000"/>
                  </a:schemeClr>
                </a:solidFill>
                <a:latin typeface="Arial" pitchFamily="34" charset="0"/>
                <a:cs typeface="Arial" pitchFamily="34" charset="0"/>
              </a:rPr>
              <a:t>C</a:t>
            </a:r>
            <a:r>
              <a:rPr altLang="en-US" b="1" sz="2000" lang="en-US">
                <a:solidFill>
                  <a:schemeClr val="accent1">
                    <a:lumMod val="75000"/>
                  </a:schemeClr>
                </a:solidFill>
                <a:latin typeface="Arial" pitchFamily="34" charset="0"/>
                <a:cs typeface="Arial" pitchFamily="34" charset="0"/>
              </a:rPr>
              <a:t>S</a:t>
            </a:r>
            <a:r>
              <a:rPr altLang="en-US" b="1" sz="2000" lang="en-US">
                <a:solidFill>
                  <a:schemeClr val="accent1">
                    <a:lumMod val="75000"/>
                  </a:schemeClr>
                </a:solidFill>
                <a:latin typeface="Arial" pitchFamily="34" charset="0"/>
                <a:cs typeface="Arial" pitchFamily="34" charset="0"/>
              </a:rPr>
              <a:t>E</a:t>
            </a:r>
            <a:endParaRPr altLang="en-US" lang="zh-CN"/>
          </a:p>
        </p:txBody>
      </p:sp>
      <p:sp>
        <p:nvSpPr>
          <p:cNvPr id="1048675" name="TextBox 2"/>
          <p:cNvSpPr txBox="1"/>
          <p:nvPr/>
        </p:nvSpPr>
        <p:spPr>
          <a:xfrm>
            <a:off x="-329782" y="1034321"/>
            <a:ext cx="12726648" cy="485140"/>
          </a:xfrm>
          <a:prstGeom prst="rect"/>
          <a:noFill/>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r>
              <a:rPr b="1" sz="3200" lang="en-US">
                <a:solidFill>
                  <a:srgbClr val="1482AC"/>
                </a:solidFill>
                <a:latin typeface="Arial"/>
                <a:cs typeface="Arial"/>
              </a:rPr>
              <a:t>C</a:t>
            </a:r>
            <a:r>
              <a:rPr b="1" sz="3200" lang="en-US">
                <a:solidFill>
                  <a:srgbClr val="1482AC"/>
                </a:solidFill>
                <a:latin typeface="Arial"/>
                <a:cs typeface="Arial"/>
              </a:rPr>
              <a:t>Y</a:t>
            </a:r>
            <a:r>
              <a:rPr b="1" sz="3200" lang="en-US">
                <a:solidFill>
                  <a:srgbClr val="1482AC"/>
                </a:solidFill>
                <a:latin typeface="Arial"/>
                <a:cs typeface="Arial"/>
              </a:rPr>
              <a:t>B</a:t>
            </a:r>
            <a:r>
              <a:rPr b="1" sz="3200" lang="en-US">
                <a:solidFill>
                  <a:srgbClr val="1482AC"/>
                </a:solidFill>
                <a:latin typeface="Arial"/>
                <a:cs typeface="Arial"/>
              </a:rPr>
              <a:t>E</a:t>
            </a:r>
            <a:r>
              <a:rPr b="1" sz="3200" lang="en-US">
                <a:solidFill>
                  <a:srgbClr val="1482AC"/>
                </a:solidFill>
                <a:latin typeface="Arial"/>
                <a:cs typeface="Arial"/>
              </a:rPr>
              <a:t>R</a:t>
            </a:r>
            <a:r>
              <a:rPr b="1" sz="3200" lang="en-US">
                <a:solidFill>
                  <a:srgbClr val="1482AC"/>
                </a:solidFill>
                <a:latin typeface="Arial"/>
                <a:cs typeface="Arial"/>
              </a:rPr>
              <a:t> </a:t>
            </a:r>
            <a:r>
              <a:rPr b="1" sz="3200" lang="en-US">
                <a:solidFill>
                  <a:srgbClr val="1482AC"/>
                </a:solidFill>
                <a:latin typeface="Arial"/>
                <a:cs typeface="Arial"/>
              </a:rPr>
              <a:t>SECURITY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Real-World Applications</a:t>
            </a:r>
            <a:endParaRPr lang="en-US"/>
          </a:p>
        </p:txBody>
      </p:sp>
      <p:sp>
        <p:nvSpPr>
          <p:cNvPr id="1048678" name=""/>
          <p:cNvSpPr txBox="1"/>
          <p:nvPr/>
        </p:nvSpPr>
        <p:spPr>
          <a:xfrm rot="6123">
            <a:off x="1100481" y="2674089"/>
            <a:ext cx="9152622" cy="1869440"/>
          </a:xfrm>
          <a:prstGeom prst="rect"/>
        </p:spPr>
        <p:txBody>
          <a:bodyPr rtlCol="0" wrap="square">
            <a:spAutoFit/>
          </a:bodyPr>
          <a:p>
            <a:r>
              <a:rPr sz="2800" lang="en-IN">
                <a:solidFill>
                  <a:srgbClr val="000000"/>
                </a:solidFill>
              </a:rPr>
              <a:t>Showcase examples of how image encryption is used in various sectors:
Secure medical imaging transmission (e.g., X-rays, MRIs)
Protecting financial documents containing sensitive information
Military image encryption for classified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9" name=""/>
          <p:cNvSpPr>
            <a:spLocks noGrp="1"/>
          </p:cNvSpPr>
          <p:nvPr>
            <p:ph type="title"/>
          </p:nvPr>
        </p:nvSpPr>
        <p:spPr/>
        <p:txBody>
          <a:bodyPr/>
          <a:p>
            <a:r>
              <a:rPr lang="en-US"/>
              <a:t>Conclusion</a:t>
            </a:r>
            <a:endParaRPr lang="en-IN"/>
          </a:p>
        </p:txBody>
      </p:sp>
      <p:sp>
        <p:nvSpPr>
          <p:cNvPr id="1048680" name=""/>
          <p:cNvSpPr>
            <a:spLocks noGrp="1"/>
          </p:cNvSpPr>
          <p:nvPr>
            <p:ph idx="1"/>
          </p:nvPr>
        </p:nvSpPr>
        <p:spPr/>
        <p:txBody>
          <a:bodyPr/>
          <a:p>
            <a:r>
              <a:rPr lang="en-US"/>
              <a:t>Summarize the importance of image encryption for cybersecurity</a:t>
            </a:r>
            <a:endParaRPr lang="en-IN"/>
          </a:p>
          <a:p>
            <a:r>
              <a:rPr lang="en-US"/>
              <a:t>Briefly mention future trends or advancements in image encryption techniques</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1" name=""/>
          <p:cNvSpPr>
            <a:spLocks noGrp="1"/>
          </p:cNvSpPr>
          <p:nvPr>
            <p:ph type="title"/>
          </p:nvPr>
        </p:nvSpPr>
        <p:spPr/>
        <p:txBody>
          <a:bodyPr/>
          <a:p>
            <a:r>
              <a:rPr lang="en-US"/>
              <a:t>R</a:t>
            </a:r>
            <a:r>
              <a:rPr lang="en-US"/>
              <a:t>e</a:t>
            </a:r>
            <a:r>
              <a:rPr lang="en-US"/>
              <a:t>f</a:t>
            </a:r>
            <a:r>
              <a:rPr lang="en-US"/>
              <a:t>e</a:t>
            </a:r>
            <a:r>
              <a:rPr lang="en-US"/>
              <a:t>rence</a:t>
            </a:r>
            <a:r>
              <a:rPr lang="en-US"/>
              <a:t>s</a:t>
            </a:r>
            <a:endParaRPr lang="en-IN"/>
          </a:p>
        </p:txBody>
      </p:sp>
      <p:sp>
        <p:nvSpPr>
          <p:cNvPr id="1048682" name=""/>
          <p:cNvSpPr>
            <a:spLocks noGrp="1"/>
          </p:cNvSpPr>
          <p:nvPr>
            <p:ph idx="1"/>
          </p:nvPr>
        </p:nvSpPr>
        <p:spPr/>
        <p:txBody>
          <a:bodyPr/>
          <a:p>
            <a:r>
              <a:rPr lang="en-US"/>
              <a:t>One of the seminal references for image encryption in cybersecurity is the paper titled "A Survey of Image Encryption Techniques" by Zhenjun Tang, Xiao-Jun Wu, and Da-Cheng Nie, published in 2010 in the Journal of Multimedia. Additionally, "Image Encryption: A Communication Perspective" by Zhou, Shujun and Lin, Xiaodong, published in 2015, offers insights into image encryption from a communication perspective, focusing on the challenges and solutions in securing image transmission over networks.</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normAutofit/>
          </a:bodyPr>
          <a:p>
            <a:pPr algn="ctr"/>
            <a:r>
              <a:rPr altLang="en-US" b="1" lang="en-US">
                <a:solidFill>
                  <a:srgbClr val="002060"/>
                </a:solidFill>
                <a:latin typeface="Arial" panose="020B0604020202020204" pitchFamily="34" charset="0"/>
                <a:cs typeface="Arial" panose="020B0604020202020204" pitchFamily="34" charset="0"/>
              </a:rPr>
              <a:t>T</a:t>
            </a:r>
            <a:r>
              <a:rPr altLang="en-US" b="1" lang="en-US">
                <a:solidFill>
                  <a:srgbClr val="002060"/>
                </a:solidFill>
                <a:latin typeface="Arial" panose="020B0604020202020204" pitchFamily="34" charset="0"/>
                <a:cs typeface="Arial" panose="020B0604020202020204" pitchFamily="34" charset="0"/>
              </a:rPr>
              <a:t>H</a:t>
            </a:r>
            <a:r>
              <a:rPr altLang="en-US" b="1" lang="en-US">
                <a:solidFill>
                  <a:srgbClr val="002060"/>
                </a:solidFill>
                <a:latin typeface="Arial" panose="020B0604020202020204" pitchFamily="34" charset="0"/>
                <a:cs typeface="Arial" panose="020B0604020202020204" pitchFamily="34" charset="0"/>
              </a:rPr>
              <a:t>A</a:t>
            </a:r>
            <a:r>
              <a:rPr altLang="en-US" b="1" lang="en-US">
                <a:solidFill>
                  <a:srgbClr val="002060"/>
                </a:solidFill>
                <a:latin typeface="Arial" panose="020B0604020202020204" pitchFamily="34" charset="0"/>
                <a:cs typeface="Arial" panose="020B0604020202020204" pitchFamily="34" charset="0"/>
              </a:rPr>
              <a:t>N</a:t>
            </a:r>
            <a:r>
              <a:rPr altLang="en-US" b="1" lang="en-US">
                <a:solidFill>
                  <a:srgbClr val="002060"/>
                </a:solidFill>
                <a:latin typeface="Arial" panose="020B0604020202020204" pitchFamily="34" charset="0"/>
                <a:cs typeface="Arial" panose="020B0604020202020204" pitchFamily="34" charset="0"/>
              </a:rPr>
              <a:t>K </a:t>
            </a:r>
            <a:r>
              <a:rPr altLang="en-US" b="1" lang="en-US">
                <a:solidFill>
                  <a:srgbClr val="002060"/>
                </a:solidFill>
                <a:latin typeface="Arial" panose="020B0604020202020204" pitchFamily="34" charset="0"/>
                <a:cs typeface="Arial" panose="020B0604020202020204" pitchFamily="34" charset="0"/>
              </a:rPr>
              <a:t>YOU </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346153" y="1884031"/>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Introduction</a:t>
            </a:r>
            <a:endParaRPr dirty="0" lang="en-US">
              <a:latin typeface="Arial"/>
              <a:cs typeface="Arial"/>
            </a:endParaRPr>
          </a:p>
          <a:p>
            <a:pPr indent="-305435" marL="305435"/>
            <a:r>
              <a:rPr b="1" dirty="0" sz="2000" lang="en-US">
                <a:latin typeface="Arial"/>
                <a:ea typeface="+mn-lt"/>
                <a:cs typeface="Calibri"/>
              </a:rPr>
              <a:t>What is Image Encryption?</a:t>
            </a:r>
            <a:endParaRPr dirty="0" lang="en-US">
              <a:latin typeface="Arial"/>
              <a:ea typeface="+mn-lt"/>
              <a:cs typeface="+mn-lt"/>
            </a:endParaRPr>
          </a:p>
          <a:p>
            <a:pPr indent="-305435" marL="305435"/>
            <a:r>
              <a:rPr b="1" dirty="0" sz="2000" lang="en-US">
                <a:latin typeface="Arial"/>
                <a:ea typeface="+mn-lt"/>
                <a:cs typeface="+mn-lt"/>
              </a:rPr>
              <a:t>Why Encrypt Images?</a:t>
            </a:r>
            <a:endParaRPr dirty="0" lang="en-US">
              <a:latin typeface="Arial"/>
              <a:cs typeface="Calibri"/>
            </a:endParaRPr>
          </a:p>
          <a:p>
            <a:pPr indent="-305435" marL="305435"/>
            <a:r>
              <a:rPr b="1" dirty="0" sz="2000" lang="en-US">
                <a:latin typeface="Arial"/>
                <a:ea typeface="+mn-lt"/>
                <a:cs typeface="Arial"/>
              </a:rPr>
              <a:t>Common Image Encryption Techniques</a:t>
            </a:r>
            <a:endParaRPr altLang="en-US" lang="zh-CN"/>
          </a:p>
          <a:p>
            <a:pPr indent="-305435" marL="305435"/>
            <a:r>
              <a:rPr altLang="en-US" b="1" dirty="0" sz="2000" lang="en-US">
                <a:latin typeface="Arial"/>
                <a:ea typeface="+mn-lt"/>
                <a:cs typeface="Arial"/>
              </a:rPr>
              <a:t>E</a:t>
            </a:r>
            <a:r>
              <a:rPr altLang="en-US" b="1" dirty="0" sz="2000" lang="en-US">
                <a:latin typeface="Arial"/>
                <a:ea typeface="+mn-lt"/>
                <a:cs typeface="Arial"/>
              </a:rPr>
              <a:t>n</a:t>
            </a:r>
            <a:r>
              <a:rPr altLang="en-US" b="1" dirty="0" sz="2000" lang="en-US">
                <a:latin typeface="Arial"/>
                <a:ea typeface="+mn-lt"/>
                <a:cs typeface="Arial"/>
              </a:rPr>
              <a:t>c</a:t>
            </a:r>
            <a:r>
              <a:rPr altLang="en-US" b="1" dirty="0" sz="2000" lang="en-US">
                <a:latin typeface="Arial"/>
                <a:ea typeface="+mn-lt"/>
                <a:cs typeface="Arial"/>
              </a:rPr>
              <a:t>r</a:t>
            </a:r>
            <a:r>
              <a:rPr altLang="en-US" b="1" dirty="0" sz="2000" lang="en-US">
                <a:latin typeface="Arial"/>
                <a:ea typeface="+mn-lt"/>
                <a:cs typeface="Arial"/>
              </a:rPr>
              <a:t>y</a:t>
            </a:r>
            <a:r>
              <a:rPr altLang="en-US" b="1" dirty="0" sz="2000" lang="en-US">
                <a:latin typeface="Arial"/>
                <a:ea typeface="+mn-lt"/>
                <a:cs typeface="Arial"/>
              </a:rPr>
              <a:t>p</a:t>
            </a:r>
            <a:r>
              <a:rPr altLang="en-US" b="1" dirty="0" sz="2000" lang="en-US">
                <a:latin typeface="Arial"/>
                <a:ea typeface="+mn-lt"/>
                <a:cs typeface="Arial"/>
              </a:rPr>
              <a:t>t</a:t>
            </a:r>
            <a:r>
              <a:rPr altLang="en-US" b="1" dirty="0" sz="2000" lang="en-US">
                <a:latin typeface="Arial"/>
                <a:ea typeface="+mn-lt"/>
                <a:cs typeface="Arial"/>
              </a:rPr>
              <a:t>i</a:t>
            </a:r>
            <a:r>
              <a:rPr altLang="en-US" b="1" dirty="0" sz="2000" lang="en-US">
                <a:latin typeface="Arial"/>
                <a:ea typeface="+mn-lt"/>
                <a:cs typeface="Arial"/>
              </a:rPr>
              <a:t>o</a:t>
            </a:r>
            <a:r>
              <a:rPr altLang="en-US" b="1" dirty="0" sz="2000" lang="en-US">
                <a:latin typeface="Arial"/>
                <a:ea typeface="+mn-lt"/>
                <a:cs typeface="Arial"/>
              </a:rPr>
              <a:t>n</a:t>
            </a:r>
            <a:r>
              <a:rPr altLang="en-US" b="1" dirty="0" sz="2000" lang="en-US">
                <a:latin typeface="Arial"/>
                <a:ea typeface="+mn-lt"/>
                <a:cs typeface="Arial"/>
              </a:rPr>
              <a:t> </a:t>
            </a:r>
            <a:r>
              <a:rPr altLang="en-US" b="1" dirty="0" sz="2000" lang="en-US">
                <a:latin typeface="Arial"/>
                <a:ea typeface="+mn-lt"/>
                <a:cs typeface="Arial"/>
              </a:rPr>
              <a:t>p</a:t>
            </a:r>
            <a:r>
              <a:rPr altLang="en-US" b="1" dirty="0" sz="2000" lang="en-US">
                <a:latin typeface="Arial"/>
                <a:ea typeface="+mn-lt"/>
                <a:cs typeface="Arial"/>
              </a:rPr>
              <a:t>r</a:t>
            </a:r>
            <a:r>
              <a:rPr altLang="en-US" b="1" dirty="0" sz="2000" lang="en-US">
                <a:latin typeface="Arial"/>
                <a:ea typeface="+mn-lt"/>
                <a:cs typeface="Arial"/>
              </a:rPr>
              <a:t>o</a:t>
            </a:r>
            <a:r>
              <a:rPr altLang="en-US" b="1" dirty="0" sz="2000" lang="en-US">
                <a:latin typeface="Arial"/>
                <a:ea typeface="+mn-lt"/>
                <a:cs typeface="Arial"/>
              </a:rPr>
              <a:t>c</a:t>
            </a:r>
            <a:r>
              <a:rPr altLang="en-US" b="1" dirty="0" sz="2000" lang="en-US">
                <a:latin typeface="Arial"/>
                <a:ea typeface="+mn-lt"/>
                <a:cs typeface="Arial"/>
              </a:rPr>
              <a:t>ess </a:t>
            </a:r>
            <a:endParaRPr altLang="en-US" lang="zh-CN"/>
          </a:p>
          <a:p>
            <a:pPr indent="-305435" marL="305435"/>
            <a:r>
              <a:rPr b="1" dirty="0" sz="2000" lang="en-US">
                <a:latin typeface="Arial"/>
                <a:ea typeface="+mn-lt"/>
                <a:cs typeface="Arial"/>
              </a:rPr>
              <a:t>Considerations for Secure Image Encryption</a:t>
            </a:r>
            <a:endParaRPr altLang="en-US" lang="zh-CN"/>
          </a:p>
          <a:p>
            <a:pPr indent="-305435" marL="305435"/>
            <a:r>
              <a:rPr altLang="en-US" b="1" dirty="0" sz="2000" lang="en-US">
                <a:latin typeface="Arial"/>
                <a:ea typeface="+mn-lt"/>
                <a:cs typeface="Arial"/>
              </a:rPr>
              <a:t>R</a:t>
            </a:r>
            <a:r>
              <a:rPr altLang="en-US" b="1" dirty="0" sz="2000" lang="en-US">
                <a:latin typeface="Arial"/>
                <a:ea typeface="+mn-lt"/>
                <a:cs typeface="Arial"/>
              </a:rPr>
              <a:t>e</a:t>
            </a:r>
            <a:r>
              <a:rPr altLang="en-US" b="1" dirty="0" sz="2000" lang="en-US">
                <a:latin typeface="Arial"/>
                <a:ea typeface="+mn-lt"/>
                <a:cs typeface="Arial"/>
              </a:rPr>
              <a:t>a</a:t>
            </a:r>
            <a:r>
              <a:rPr altLang="en-US" b="1" dirty="0" sz="2000" lang="en-US">
                <a:latin typeface="Arial"/>
                <a:ea typeface="+mn-lt"/>
                <a:cs typeface="Arial"/>
              </a:rPr>
              <a:t>l</a:t>
            </a:r>
            <a:r>
              <a:rPr altLang="en-US" b="1" dirty="0" sz="2000" lang="en-US">
                <a:latin typeface="Arial"/>
                <a:ea typeface="+mn-lt"/>
                <a:cs typeface="Arial"/>
              </a:rPr>
              <a:t>-</a:t>
            </a:r>
            <a:r>
              <a:rPr altLang="en-US" b="1" dirty="0" sz="2000" lang="en-US">
                <a:latin typeface="Arial"/>
                <a:ea typeface="+mn-lt"/>
                <a:cs typeface="Arial"/>
              </a:rPr>
              <a:t>w</a:t>
            </a:r>
            <a:r>
              <a:rPr altLang="en-US" b="1" dirty="0" sz="2000" lang="en-US">
                <a:latin typeface="Arial"/>
                <a:ea typeface="+mn-lt"/>
                <a:cs typeface="Arial"/>
              </a:rPr>
              <a:t>o</a:t>
            </a:r>
            <a:r>
              <a:rPr altLang="en-US" b="1" dirty="0" sz="2000" lang="en-US">
                <a:latin typeface="Arial"/>
                <a:ea typeface="+mn-lt"/>
                <a:cs typeface="Arial"/>
              </a:rPr>
              <a:t>r</a:t>
            </a:r>
            <a:r>
              <a:rPr altLang="en-US" b="1" dirty="0" sz="2000" lang="en-US">
                <a:latin typeface="Arial"/>
                <a:ea typeface="+mn-lt"/>
                <a:cs typeface="Arial"/>
              </a:rPr>
              <a:t>ld </a:t>
            </a:r>
            <a:r>
              <a:rPr altLang="en-US" b="1" dirty="0" sz="2000" lang="en-US">
                <a:latin typeface="Arial"/>
                <a:ea typeface="+mn-lt"/>
                <a:cs typeface="Arial"/>
              </a:rPr>
              <a:t>applications</a:t>
            </a:r>
            <a:endParaRPr altLang="en-US" lang="zh-CN"/>
          </a:p>
          <a:p>
            <a:pPr indent="-305435" marL="305435"/>
            <a:r>
              <a:rPr altLang="en-US" b="1" dirty="0" sz="2000" lang="en-US">
                <a:latin typeface="Arial"/>
                <a:ea typeface="+mn-lt"/>
                <a:cs typeface="Arial"/>
              </a:rPr>
              <a:t>C</a:t>
            </a:r>
            <a:r>
              <a:rPr altLang="en-US" b="1" dirty="0" sz="2000" lang="en-US">
                <a:latin typeface="Arial"/>
                <a:ea typeface="+mn-lt"/>
                <a:cs typeface="Arial"/>
              </a:rPr>
              <a:t>o</a:t>
            </a:r>
            <a:r>
              <a:rPr altLang="en-US" b="1" dirty="0" sz="2000" lang="en-US">
                <a:latin typeface="Arial"/>
                <a:ea typeface="+mn-lt"/>
                <a:cs typeface="Arial"/>
              </a:rPr>
              <a:t>n</a:t>
            </a:r>
            <a:r>
              <a:rPr altLang="en-US" b="1" dirty="0" sz="2000" lang="en-US">
                <a:latin typeface="Arial"/>
                <a:ea typeface="+mn-lt"/>
                <a:cs typeface="Arial"/>
              </a:rPr>
              <a:t>c</a:t>
            </a:r>
            <a:r>
              <a:rPr altLang="en-US" b="1" dirty="0" sz="2000" lang="en-US">
                <a:latin typeface="Arial"/>
                <a:ea typeface="+mn-lt"/>
                <a:cs typeface="Arial"/>
              </a:rPr>
              <a:t>l</a:t>
            </a:r>
            <a:r>
              <a:rPr altLang="en-US" b="1" dirty="0" sz="2000" lang="en-US">
                <a:latin typeface="Arial"/>
                <a:ea typeface="+mn-lt"/>
                <a:cs typeface="Arial"/>
              </a:rPr>
              <a:t>u</a:t>
            </a:r>
            <a:r>
              <a:rPr altLang="en-US" b="1" dirty="0" sz="2000" lang="en-US">
                <a:latin typeface="Arial"/>
                <a:ea typeface="+mn-lt"/>
                <a:cs typeface="Arial"/>
              </a:rPr>
              <a:t>sion </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2400" lang="en-US"/>
              <a:t>The problem statement for image encryption and cybersecurity involves developing robust encryption techniques specifically tailored for securing digital images against unauthorized access, tampering, and interception. Key aspects include designing encryption algorithms that balance security with computational efficiency, devising secure key management schemes, addressing vulnerabilities to attacks such as brute force, cryptanalysis, and side-channel attacks, and ensuring compatibility with different image formats and applications.</a:t>
            </a:r>
            <a:endParaRPr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a:xfrm>
            <a:off x="930207" y="1748385"/>
            <a:ext cx="11029616" cy="530296"/>
          </a:xfrm>
        </p:spPr>
        <p:txBody>
          <a:bodyPr>
            <a:normAutofit fontScale="90000"/>
          </a:bodyPr>
          <a:p>
            <a:r>
              <a:rPr b="1" sz="4400" lang="en-US">
                <a:solidFill>
                  <a:schemeClr val="accent1"/>
                </a:solidFill>
                <a:latin typeface="Arial" panose="020B0604020202020204" pitchFamily="34" charset="0"/>
                <a:cs typeface="Arial" panose="020B0604020202020204" pitchFamily="34" charset="0"/>
              </a:rPr>
              <a:t>I</a:t>
            </a:r>
            <a:r>
              <a:rPr b="1" sz="4400" lang="en-US">
                <a:solidFill>
                  <a:schemeClr val="accent1"/>
                </a:solidFill>
                <a:latin typeface="Arial" panose="020B0604020202020204" pitchFamily="34" charset="0"/>
                <a:cs typeface="Arial" panose="020B0604020202020204" pitchFamily="34" charset="0"/>
              </a:rPr>
              <a:t>N</a:t>
            </a:r>
            <a:r>
              <a:rPr b="1" sz="4400" lang="en-US">
                <a:solidFill>
                  <a:schemeClr val="accent1"/>
                </a:solidFill>
                <a:latin typeface="Arial" panose="020B0604020202020204" pitchFamily="34" charset="0"/>
                <a:cs typeface="Arial" panose="020B0604020202020204" pitchFamily="34" charset="0"/>
              </a:rPr>
              <a:t>T</a:t>
            </a:r>
            <a:r>
              <a:rPr b="1" sz="4400" lang="en-US">
                <a:solidFill>
                  <a:schemeClr val="accent1"/>
                </a:solidFill>
                <a:latin typeface="Arial" panose="020B0604020202020204" pitchFamily="34" charset="0"/>
                <a:cs typeface="Arial" panose="020B0604020202020204" pitchFamily="34" charset="0"/>
              </a:rPr>
              <a:t>R</a:t>
            </a:r>
            <a:r>
              <a:rPr b="1" sz="4400" lang="en-US">
                <a:solidFill>
                  <a:schemeClr val="accent1"/>
                </a:solidFill>
                <a:latin typeface="Arial" panose="020B0604020202020204" pitchFamily="34" charset="0"/>
                <a:cs typeface="Arial" panose="020B0604020202020204" pitchFamily="34" charset="0"/>
              </a:rPr>
              <a:t>O</a:t>
            </a:r>
            <a:r>
              <a:rPr b="1" sz="4400" lang="en-US">
                <a:solidFill>
                  <a:schemeClr val="accent1"/>
                </a:solidFill>
                <a:latin typeface="Arial" panose="020B0604020202020204" pitchFamily="34" charset="0"/>
                <a:cs typeface="Arial" panose="020B0604020202020204" pitchFamily="34" charset="0"/>
              </a:rPr>
              <a:t>DUCTION </a:t>
            </a:r>
            <a:endParaRPr sz="4400" lang="en-US"/>
          </a:p>
        </p:txBody>
      </p:sp>
      <p:sp>
        <p:nvSpPr>
          <p:cNvPr id="1048600" name="Content Placeholder 1"/>
          <p:cNvSpPr>
            <a:spLocks noGrp="1"/>
          </p:cNvSpPr>
          <p:nvPr>
            <p:ph idx="1"/>
          </p:nvPr>
        </p:nvSpPr>
        <p:spPr>
          <a:xfrm>
            <a:off x="930208" y="967304"/>
            <a:ext cx="9558846" cy="4460678"/>
          </a:xfrm>
        </p:spPr>
        <p:txBody>
          <a:bodyPr anchor="ctr" bIns="45720" lIns="91440" rIns="91440" rtlCol="0" tIns="45720" vert="horz">
            <a:noAutofit/>
          </a:bodyPr>
          <a:p>
            <a:pPr indent="-305435" marL="305435"/>
            <a:r>
              <a:rPr b="1" sz="1200" lang="en-US">
                <a:latin typeface="Calibri"/>
                <a:cs typeface="Calibri"/>
              </a:rPr>
              <a:t>Briefly explain the growing importance of digital images in various fields (e.g., healthcare, finance, military)</a:t>
            </a:r>
            <a:endParaRPr b="1" sz="1200" lang="en-IN">
              <a:latin typeface="Calibri"/>
              <a:cs typeface="Calibri"/>
            </a:endParaRPr>
          </a:p>
          <a:p>
            <a:pPr indent="-305435" marL="305435"/>
            <a:r>
              <a:rPr b="1" sz="1200" lang="en-US">
                <a:latin typeface="Calibri"/>
                <a:cs typeface="Calibri"/>
              </a:rPr>
              <a:t>Highlight the security risks associated with sharing sensitive images (e.g., data breaches, unauthorized access)</a:t>
            </a:r>
            <a:endParaRPr b="1" sz="1200" lang="en-IN">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W</a:t>
            </a:r>
            <a:r>
              <a:rPr b="1" sz="4400" lang="en-US">
                <a:solidFill>
                  <a:schemeClr val="accent1"/>
                </a:solidFill>
                <a:latin typeface="Arial"/>
                <a:ea typeface="+mj-lt"/>
                <a:cs typeface="Arial"/>
              </a:rPr>
              <a:t>h</a:t>
            </a:r>
            <a:r>
              <a:rPr b="1" sz="4400" lang="en-US">
                <a:solidFill>
                  <a:schemeClr val="accent1"/>
                </a:solidFill>
                <a:latin typeface="Arial"/>
                <a:ea typeface="+mj-lt"/>
                <a:cs typeface="Arial"/>
              </a:rPr>
              <a:t>a</a:t>
            </a:r>
            <a:r>
              <a:rPr b="1" sz="4400" lang="en-US">
                <a:solidFill>
                  <a:schemeClr val="accent1"/>
                </a:solidFill>
                <a:latin typeface="Arial"/>
                <a:ea typeface="+mj-lt"/>
                <a:cs typeface="Arial"/>
              </a:rPr>
              <a:t>t</a:t>
            </a:r>
            <a:r>
              <a:rPr b="1" sz="4400" lang="en-US">
                <a:solidFill>
                  <a:schemeClr val="accent1"/>
                </a:solidFill>
                <a:latin typeface="Arial"/>
                <a:ea typeface="+mj-lt"/>
                <a:cs typeface="Arial"/>
              </a:rPr>
              <a:t> </a:t>
            </a:r>
            <a:r>
              <a:rPr b="1" sz="4400" lang="en-US">
                <a:solidFill>
                  <a:schemeClr val="accent1"/>
                </a:solidFill>
                <a:latin typeface="Arial"/>
                <a:ea typeface="+mj-lt"/>
                <a:cs typeface="Arial"/>
              </a:rPr>
              <a:t>i</a:t>
            </a:r>
            <a:r>
              <a:rPr b="1" sz="4400" lang="en-US">
                <a:solidFill>
                  <a:schemeClr val="accent1"/>
                </a:solidFill>
                <a:latin typeface="Arial"/>
                <a:ea typeface="+mj-lt"/>
                <a:cs typeface="Arial"/>
              </a:rPr>
              <a:t>s</a:t>
            </a:r>
            <a:r>
              <a:rPr b="1" sz="4400" lang="en-US">
                <a:solidFill>
                  <a:schemeClr val="accent1"/>
                </a:solidFill>
                <a:latin typeface="Arial"/>
                <a:ea typeface="+mj-lt"/>
                <a:cs typeface="Arial"/>
              </a:rPr>
              <a:t> </a:t>
            </a:r>
            <a:r>
              <a:rPr b="1" sz="4400" lang="en-US">
                <a:solidFill>
                  <a:schemeClr val="accent1"/>
                </a:solidFill>
                <a:latin typeface="Arial"/>
                <a:ea typeface="+mj-lt"/>
                <a:cs typeface="Arial"/>
              </a:rPr>
              <a:t>i</a:t>
            </a:r>
            <a:r>
              <a:rPr b="1" sz="4400" lang="en-US">
                <a:solidFill>
                  <a:schemeClr val="accent1"/>
                </a:solidFill>
                <a:latin typeface="Arial"/>
                <a:ea typeface="+mj-lt"/>
                <a:cs typeface="Arial"/>
              </a:rPr>
              <a:t>m</a:t>
            </a:r>
            <a:r>
              <a:rPr b="1" sz="4400" lang="en-US">
                <a:solidFill>
                  <a:schemeClr val="accent1"/>
                </a:solidFill>
                <a:latin typeface="Arial"/>
                <a:ea typeface="+mj-lt"/>
                <a:cs typeface="Arial"/>
              </a:rPr>
              <a:t>a</a:t>
            </a:r>
            <a:r>
              <a:rPr b="1" sz="4400" lang="en-US">
                <a:solidFill>
                  <a:schemeClr val="accent1"/>
                </a:solidFill>
                <a:latin typeface="Arial"/>
                <a:ea typeface="+mj-lt"/>
                <a:cs typeface="Arial"/>
              </a:rPr>
              <a:t>g</a:t>
            </a:r>
            <a:r>
              <a:rPr b="1" sz="4400" lang="en-US">
                <a:solidFill>
                  <a:schemeClr val="accent1"/>
                </a:solidFill>
                <a:latin typeface="Arial"/>
                <a:ea typeface="+mj-lt"/>
                <a:cs typeface="Arial"/>
              </a:rPr>
              <a:t>e</a:t>
            </a:r>
            <a:r>
              <a:rPr b="1" sz="4400" lang="en-US">
                <a:solidFill>
                  <a:schemeClr val="accent1"/>
                </a:solidFill>
                <a:latin typeface="Arial"/>
                <a:ea typeface="+mj-lt"/>
                <a:cs typeface="Arial"/>
              </a:rPr>
              <a:t> </a:t>
            </a:r>
            <a:r>
              <a:rPr b="1" sz="4400" lang="en-US">
                <a:solidFill>
                  <a:schemeClr val="accent1"/>
                </a:solidFill>
                <a:latin typeface="Arial"/>
                <a:ea typeface="+mj-lt"/>
                <a:cs typeface="Arial"/>
              </a:rPr>
              <a:t>e</a:t>
            </a:r>
            <a:r>
              <a:rPr b="1" sz="4400" lang="en-US">
                <a:solidFill>
                  <a:schemeClr val="accent1"/>
                </a:solidFill>
                <a:latin typeface="Arial"/>
                <a:ea typeface="+mj-lt"/>
                <a:cs typeface="Arial"/>
              </a:rPr>
              <a:t>n</a:t>
            </a:r>
            <a:r>
              <a:rPr b="1" sz="4400" lang="en-US">
                <a:solidFill>
                  <a:schemeClr val="accent1"/>
                </a:solidFill>
                <a:latin typeface="Arial"/>
                <a:ea typeface="+mj-lt"/>
                <a:cs typeface="Arial"/>
              </a:rPr>
              <a:t>c</a:t>
            </a:r>
            <a:r>
              <a:rPr b="1" sz="4400" lang="en-US">
                <a:solidFill>
                  <a:schemeClr val="accent1"/>
                </a:solidFill>
                <a:latin typeface="Arial"/>
                <a:ea typeface="+mj-lt"/>
                <a:cs typeface="Arial"/>
              </a:rPr>
              <a:t>r</a:t>
            </a:r>
            <a:r>
              <a:rPr b="1" sz="4400" lang="en-US">
                <a:solidFill>
                  <a:schemeClr val="accent1"/>
                </a:solidFill>
                <a:latin typeface="Arial"/>
                <a:ea typeface="+mj-lt"/>
                <a:cs typeface="Arial"/>
              </a:rPr>
              <a:t>y</a:t>
            </a:r>
            <a:r>
              <a:rPr b="1" sz="4400" lang="en-US">
                <a:solidFill>
                  <a:schemeClr val="accent1"/>
                </a:solidFill>
                <a:latin typeface="Arial"/>
                <a:ea typeface="+mj-lt"/>
                <a:cs typeface="Arial"/>
              </a:rPr>
              <a:t>ption </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US">
                <a:solidFill>
                  <a:srgbClr val="0F0F0F"/>
                </a:solidFill>
                <a:ea typeface="+mn-lt"/>
                <a:cs typeface="+mn-lt"/>
              </a:rPr>
              <a:t>Define image encryption: The process of transforming an image into an unreadable format using cryptographic algorithms</a:t>
            </a:r>
            <a:endParaRPr lang="en-US"/>
          </a:p>
          <a:p>
            <a:pPr indent="0" marL="0">
              <a:buNone/>
            </a:pPr>
            <a:r>
              <a:rPr b="1" sz="1800" lang="en-US">
                <a:solidFill>
                  <a:srgbClr val="0F0F0F"/>
                </a:solidFill>
                <a:ea typeface="+mn-lt"/>
                <a:cs typeface="+mn-lt"/>
              </a:rPr>
              <a:t>Briefly explain the difference between image encryption and steganography (hiding data within another image)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W</a:t>
            </a:r>
            <a:r>
              <a:rPr b="1" sz="4400" lang="en-US">
                <a:solidFill>
                  <a:schemeClr val="accent1"/>
                </a:solidFill>
                <a:latin typeface="Arial"/>
                <a:ea typeface="+mj-lt"/>
                <a:cs typeface="Arial"/>
              </a:rPr>
              <a:t>h</a:t>
            </a:r>
            <a:r>
              <a:rPr b="1" sz="4400" lang="en-US">
                <a:solidFill>
                  <a:schemeClr val="accent1"/>
                </a:solidFill>
                <a:latin typeface="Arial"/>
                <a:ea typeface="+mj-lt"/>
                <a:cs typeface="Arial"/>
              </a:rPr>
              <a:t>y</a:t>
            </a:r>
            <a:r>
              <a:rPr b="1" sz="4400" lang="en-US">
                <a:solidFill>
                  <a:schemeClr val="accent1"/>
                </a:solidFill>
                <a:latin typeface="Arial"/>
                <a:ea typeface="+mj-lt"/>
                <a:cs typeface="Arial"/>
              </a:rPr>
              <a:t> </a:t>
            </a:r>
            <a:r>
              <a:rPr b="1" sz="4400" lang="en-US">
                <a:solidFill>
                  <a:schemeClr val="accent1"/>
                </a:solidFill>
                <a:latin typeface="Arial"/>
                <a:ea typeface="+mj-lt"/>
                <a:cs typeface="Arial"/>
              </a:rPr>
              <a:t>e</a:t>
            </a:r>
            <a:r>
              <a:rPr b="1" sz="4400" lang="en-US">
                <a:solidFill>
                  <a:schemeClr val="accent1"/>
                </a:solidFill>
                <a:latin typeface="Arial"/>
                <a:ea typeface="+mj-lt"/>
                <a:cs typeface="Arial"/>
              </a:rPr>
              <a:t>n</a:t>
            </a:r>
            <a:r>
              <a:rPr b="1" sz="4400" lang="en-US">
                <a:solidFill>
                  <a:schemeClr val="accent1"/>
                </a:solidFill>
                <a:latin typeface="Arial"/>
                <a:ea typeface="+mj-lt"/>
                <a:cs typeface="Arial"/>
              </a:rPr>
              <a:t>c</a:t>
            </a:r>
            <a:r>
              <a:rPr b="1" sz="4400" lang="en-US">
                <a:solidFill>
                  <a:schemeClr val="accent1"/>
                </a:solidFill>
                <a:latin typeface="Arial"/>
                <a:ea typeface="+mj-lt"/>
                <a:cs typeface="Arial"/>
              </a:rPr>
              <a:t>r</a:t>
            </a:r>
            <a:r>
              <a:rPr b="1" sz="4400" lang="en-US">
                <a:solidFill>
                  <a:schemeClr val="accent1"/>
                </a:solidFill>
                <a:latin typeface="Arial"/>
                <a:ea typeface="+mj-lt"/>
                <a:cs typeface="Arial"/>
              </a:rPr>
              <a:t>y</a:t>
            </a:r>
            <a:r>
              <a:rPr b="1" sz="4400" lang="en-US">
                <a:solidFill>
                  <a:schemeClr val="accent1"/>
                </a:solidFill>
                <a:latin typeface="Arial"/>
                <a:ea typeface="+mj-lt"/>
                <a:cs typeface="Arial"/>
              </a:rPr>
              <a:t>pt</a:t>
            </a:r>
            <a:r>
              <a:rPr b="1" sz="4400" lang="en-US">
                <a:solidFill>
                  <a:schemeClr val="accent1"/>
                </a:solidFill>
                <a:latin typeface="Arial"/>
                <a:ea typeface="+mj-lt"/>
                <a:cs typeface="Arial"/>
              </a:rPr>
              <a:t> </a:t>
            </a:r>
            <a:r>
              <a:rPr b="1" sz="4400" lang="en-US">
                <a:solidFill>
                  <a:schemeClr val="accent1"/>
                </a:solidFill>
                <a:latin typeface="Arial"/>
                <a:ea typeface="+mj-lt"/>
                <a:cs typeface="Arial"/>
              </a:rPr>
              <a:t>i</a:t>
            </a:r>
            <a:r>
              <a:rPr b="1" sz="4400" lang="en-US">
                <a:solidFill>
                  <a:schemeClr val="accent1"/>
                </a:solidFill>
                <a:latin typeface="Arial"/>
                <a:ea typeface="+mj-lt"/>
                <a:cs typeface="Arial"/>
              </a:rPr>
              <a:t>m</a:t>
            </a:r>
            <a:r>
              <a:rPr b="1" sz="4400" lang="en-US">
                <a:solidFill>
                  <a:schemeClr val="accent1"/>
                </a:solidFill>
                <a:latin typeface="Arial"/>
                <a:ea typeface="+mj-lt"/>
                <a:cs typeface="Arial"/>
              </a:rPr>
              <a:t>a</a:t>
            </a:r>
            <a:r>
              <a:rPr b="1" sz="4400" lang="en-US">
                <a:solidFill>
                  <a:schemeClr val="accent1"/>
                </a:solidFill>
                <a:latin typeface="Arial"/>
                <a:ea typeface="+mj-lt"/>
                <a:cs typeface="Arial"/>
              </a:rPr>
              <a:t>g</a:t>
            </a:r>
            <a:r>
              <a:rPr b="1" sz="4400" lang="en-US">
                <a:solidFill>
                  <a:schemeClr val="accent1"/>
                </a:solidFill>
                <a:latin typeface="Arial"/>
                <a:ea typeface="+mj-lt"/>
                <a:cs typeface="Arial"/>
              </a:rPr>
              <a:t>e</a:t>
            </a:r>
            <a:endParaRPr lang="en-US"/>
          </a:p>
        </p:txBody>
      </p:sp>
      <p:sp>
        <p:nvSpPr>
          <p:cNvPr id="1048604" name="Content Placeholder 1"/>
          <p:cNvSpPr>
            <a:spLocks noGrp="1"/>
          </p:cNvSpPr>
          <p:nvPr>
            <p:ph idx="1"/>
          </p:nvPr>
        </p:nvSpPr>
        <p:spPr/>
        <p:txBody>
          <a:bodyPr/>
          <a:p>
            <a:pPr indent="-305435" marL="305435"/>
            <a:r>
              <a:rPr dirty="0" sz="1400" lang="en-US">
                <a:ea typeface="+mn-lt"/>
                <a:cs typeface="+mn-lt"/>
              </a:rPr>
              <a:t>Emphasize the benefits of image encryption:</a:t>
            </a:r>
            <a:endParaRPr dirty="0" sz="1400" lang="en-IN"/>
          </a:p>
          <a:p>
            <a:pPr indent="-305435" marL="305435"/>
            <a:r>
              <a:rPr dirty="0" sz="1400" lang="en-US">
                <a:ea typeface="+mn-lt"/>
                <a:cs typeface="+mn-lt"/>
              </a:rPr>
              <a:t>Confidentiality: Ensures only authorized parties can view the image content</a:t>
            </a:r>
            <a:endParaRPr dirty="0" sz="1400" lang="en-IN"/>
          </a:p>
          <a:p>
            <a:pPr indent="-305435" marL="305435"/>
            <a:r>
              <a:rPr dirty="0" sz="1400" lang="en-US">
                <a:ea typeface="+mn-lt"/>
                <a:cs typeface="+mn-lt"/>
              </a:rPr>
              <a:t>Integrity: Protects the image from unauthorized modification</a:t>
            </a:r>
            <a:endParaRPr dirty="0" sz="1400" lang="en-IN"/>
          </a:p>
          <a:p>
            <a:pPr indent="-305435" marL="305435"/>
            <a:r>
              <a:rPr dirty="0" sz="1400" lang="en-US">
                <a:ea typeface="+mn-lt"/>
                <a:cs typeface="+mn-lt"/>
              </a:rPr>
              <a:t>Non-repudiation: Provides proof that the image originated from a trusted source</a:t>
            </a:r>
            <a:endParaRPr dirty="0" sz="1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 Common Image Encryption Techniques</a:t>
            </a:r>
            <a:endParaRPr lang="en-US"/>
          </a:p>
        </p:txBody>
      </p:sp>
      <p:sp>
        <p:nvSpPr>
          <p:cNvPr id="1048606" name="Content Placeholder 1"/>
          <p:cNvSpPr>
            <a:spLocks noGrp="1"/>
          </p:cNvSpPr>
          <p:nvPr>
            <p:ph idx="1"/>
          </p:nvPr>
        </p:nvSpPr>
        <p:spPr/>
        <p:txBody>
          <a:bodyPr>
            <a:normAutofit/>
          </a:bodyPr>
          <a:p>
            <a:pPr indent="0" marL="0">
              <a:buNone/>
            </a:pPr>
            <a:r>
              <a:rPr dirty="0" sz="2400" lang="en-US"/>
              <a:t>Briefly explain a few common image encryption algorithms:</a:t>
            </a:r>
            <a:endParaRPr dirty="0" sz="2400" lang="en-IN"/>
          </a:p>
          <a:p>
            <a:pPr indent="0" marL="0">
              <a:buNone/>
            </a:pPr>
            <a:r>
              <a:rPr dirty="0" sz="2400" lang="en-US"/>
              <a:t>Advanced Encryption Standard (AES): A widely used symmetric key algorithm</a:t>
            </a:r>
            <a:endParaRPr dirty="0" sz="2400" lang="en-IN"/>
          </a:p>
          <a:p>
            <a:pPr indent="0" marL="0">
              <a:buNone/>
            </a:pPr>
            <a:r>
              <a:rPr dirty="0" sz="2400" lang="en-US"/>
              <a:t>Rivest–Shamir–Adleman (RSA): An asymmetric key algorithm for secure key exchange</a:t>
            </a:r>
            <a:endParaRPr dirty="0" sz="2400" lang="en-IN"/>
          </a:p>
          <a:p>
            <a:pPr indent="0" marL="0">
              <a:buNone/>
            </a:pPr>
            <a:r>
              <a:rPr dirty="0" sz="2400" lang="en-US"/>
              <a:t>Chaotic Maps: Encryption based on complex mathematical functions</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Encryption Process</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You can include a high-level diagram or flowchart depicting the basic steps of image encryption:</a:t>
            </a:r>
            <a:endParaRPr dirty="0" sz="2000" lang="en-IN"/>
          </a:p>
          <a:p>
            <a:pPr indent="-305435" marL="305435"/>
            <a:r>
              <a:rPr dirty="0" sz="2000" lang="en-US">
                <a:solidFill>
                  <a:srgbClr val="0F0F0F"/>
                </a:solidFill>
                <a:ea typeface="+mn-lt"/>
                <a:cs typeface="+mn-lt"/>
              </a:rPr>
              <a:t>Plain image input</a:t>
            </a:r>
            <a:endParaRPr dirty="0" sz="2000" lang="en-IN"/>
          </a:p>
          <a:p>
            <a:pPr indent="-305435" marL="305435"/>
            <a:r>
              <a:rPr dirty="0" sz="2000" lang="en-US">
                <a:solidFill>
                  <a:srgbClr val="0F0F0F"/>
                </a:solidFill>
                <a:ea typeface="+mn-lt"/>
                <a:cs typeface="+mn-lt"/>
              </a:rPr>
              <a:t>Key generation/distribution</a:t>
            </a:r>
            <a:endParaRPr dirty="0" sz="2000" lang="en-IN"/>
          </a:p>
          <a:p>
            <a:pPr indent="-305435" marL="305435"/>
            <a:r>
              <a:rPr dirty="0" sz="2000" lang="en-US">
                <a:solidFill>
                  <a:srgbClr val="0F0F0F"/>
                </a:solidFill>
                <a:ea typeface="+mn-lt"/>
                <a:cs typeface="+mn-lt"/>
              </a:rPr>
              <a:t>Encryption algorithm application</a:t>
            </a:r>
            <a:endParaRPr dirty="0" sz="2000" lang="en-IN"/>
          </a:p>
          <a:p>
            <a:pPr indent="-305435" marL="305435"/>
            <a:r>
              <a:rPr dirty="0" sz="2000" lang="en-US">
                <a:solidFill>
                  <a:srgbClr val="0F0F0F"/>
                </a:solidFill>
                <a:ea typeface="+mn-lt"/>
                <a:cs typeface="+mn-lt"/>
              </a:rPr>
              <a:t>Encrypted image output</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Considerations for Secure Image Encryption</a:t>
            </a:r>
            <a:endParaRPr altLang="en-US" lang="zh-CN"/>
          </a:p>
        </p:txBody>
      </p:sp>
      <p:sp>
        <p:nvSpPr>
          <p:cNvPr id="1048677" name=""/>
          <p:cNvSpPr txBox="1"/>
          <p:nvPr/>
        </p:nvSpPr>
        <p:spPr>
          <a:xfrm>
            <a:off x="964779" y="2536004"/>
            <a:ext cx="9470042" cy="2225041"/>
          </a:xfrm>
          <a:prstGeom prst="rect"/>
        </p:spPr>
        <p:txBody>
          <a:bodyPr rtlCol="0" wrap="square">
            <a:spAutoFit/>
          </a:bodyPr>
          <a:p>
            <a:r>
              <a:rPr sz="2800" lang="en-IN">
                <a:solidFill>
                  <a:srgbClr val="000000"/>
                </a:solidFill>
              </a:rPr>
              <a:t>Key management: Importance of strong key generation, secure storage, and key distribution methods
Encryption strength: Choosing algorithms appropriate for the image sensitivity level
Performance impact: Balancing encryption strength with processing speed, especially for real-time applications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2024-03-26T09:50:32Z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ab0f1f9f2e7e4d8781aeee3117bf2c5a</vt:lpwstr>
  </property>
</Properties>
</file>