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0" r:id="rId2"/>
    <p:sldId id="260" r:id="rId3"/>
    <p:sldId id="270" r:id="rId4"/>
    <p:sldId id="279" r:id="rId5"/>
    <p:sldId id="278" r:id="rId6"/>
    <p:sldId id="273" r:id="rId7"/>
    <p:sldId id="298" r:id="rId8"/>
    <p:sldId id="295" r:id="rId9"/>
    <p:sldId id="299" r:id="rId10"/>
    <p:sldId id="275" r:id="rId11"/>
    <p:sldId id="276" r:id="rId12"/>
    <p:sldId id="294" r:id="rId13"/>
    <p:sldId id="300" r:id="rId14"/>
    <p:sldId id="286" r:id="rId1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A8C57-A5C7-4C61-BCA4-C187E10DBF80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C9B36-83E5-4DD7-BEB9-9FF38ADF0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7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C9B36-83E5-4DD7-BEB9-9FF38ADF05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93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D290-346B-4434-B65F-4419BC192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C2036-8A37-4560-BED4-58EAC328B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C06D-9017-44FA-A949-74DF9E40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DE7-547B-4D28-8D84-EEE34E6C5F2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F88E-BAC0-4CD7-816F-0B23D673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CD51-FA5D-4BF1-BC8E-D6F928D4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46C-BC15-4926-B575-1AF9D08F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88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6BD2-DAE0-4B2F-A910-0A081764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D8ADE-D06E-4C72-A17D-B9BBA6F9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D87C-7358-4643-9A7F-7331D8EB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DE7-547B-4D28-8D84-EEE34E6C5F2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481C0-4F83-491E-9A1F-0DB17222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5F161-87CF-4190-8696-B9AD7D8E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46C-BC15-4926-B575-1AF9D08F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4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C04A1-A7DB-46AF-BF94-E9D237636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EB0BB-DB18-4B0D-A18D-70B9CFB5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C145-C382-4847-A3A9-5AC68881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DE7-547B-4D28-8D84-EEE34E6C5F2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73AB-6BED-4A35-9CDE-D02036B0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7BF4-C883-46CF-A8B1-DBA6D9E3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46C-BC15-4926-B575-1AF9D08F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4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DF40-76C7-4459-AC69-07DBB1B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3604-74F1-4315-84D3-7F5E48CE3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AA07A-90EB-4F38-B6F1-AAA6B0CA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DE7-547B-4D28-8D84-EEE34E6C5F2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2D57-F4DB-4571-996B-E84BDB5C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4090-CED6-4EDB-B0EF-9CC3B356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46C-BC15-4926-B575-1AF9D08F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1339-8E2D-478B-B4E0-87D32ABD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2B20D-7056-4E8C-AB53-F38BC36D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0AE84-D1FC-42FF-954B-28EDB469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DE7-547B-4D28-8D84-EEE34E6C5F2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6F78-0149-43DE-A729-2C300967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9C2FC-69CB-4D0F-B480-011E0B1E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46C-BC15-4926-B575-1AF9D08F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72F4-D619-4B98-86F8-656C993C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D09A-B9C9-4F82-9B87-1010D5A09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BAC56-5134-48D2-BA8B-BFF9E8348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1932F-EEBC-41C9-B220-F5272B8D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DE7-547B-4D28-8D84-EEE34E6C5F2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2F53C-4CD1-48F6-BF78-499AC21D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C409D-BB13-4E24-AFBE-21761013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46C-BC15-4926-B575-1AF9D08F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1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A7A0-CBF9-4C7C-BFA7-80B0F4DA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A9F18-7069-4501-AD97-502C5312D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D0385-02D4-42D2-AB97-F9B56211F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9795B-93ED-423A-864E-194E5C4CF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34BCD-145B-4CFA-9268-29DE4D325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6155D-7ADE-4F2A-AD96-157C7AAD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DE7-547B-4D28-8D84-EEE34E6C5F2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E76BE-17A3-49F6-B86D-9D6799A7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D2BC1-F816-4E91-899B-DF7203AD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46C-BC15-4926-B575-1AF9D08F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5CAB-53B3-4978-8ED7-1355F9F5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ABF5F-81F0-4ADA-A255-62874E4A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DE7-547B-4D28-8D84-EEE34E6C5F2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B9602-DC28-4DC4-89FC-B9DADD40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36D38-66B2-4CCC-AF25-D44EB108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46C-BC15-4926-B575-1AF9D08F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8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B92D7-DA74-427C-B111-B35A5F15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DE7-547B-4D28-8D84-EEE34E6C5F2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B2FB3-556D-43AE-8E69-94C2C73B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63DDF-5FB3-4CCA-87E5-C6BBB262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46C-BC15-4926-B575-1AF9D08F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69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3015-49CB-4D3A-9B55-E086F55F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DEC5-43BC-43C2-AD35-1B94D7F4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91519-0AF8-4F01-9E7E-8FDBBC68E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13610-988A-4972-AF4B-056A4F1C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DE7-547B-4D28-8D84-EEE34E6C5F2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D10FA-5EA5-47A0-B838-13AE2A55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F940-70B4-4377-923F-D0F28D48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46C-BC15-4926-B575-1AF9D08F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8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7C21-580E-497E-BAC8-53D8EE5E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BA8CC-9E07-4F20-8F95-105FE72D7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5FD6F-CCD7-4E9D-B687-7B5D1CE36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28FF7-D1FB-4A4B-8764-8B34A9A8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DE7-547B-4D28-8D84-EEE34E6C5F2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544CE-363C-4EEC-8038-040C8282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DDD0-6113-4D23-A2B0-A6940979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846C-BC15-4926-B575-1AF9D08F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4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0A554-88D2-4112-80BC-8AF33FF7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CFC55-E8D4-4D55-9701-97C49249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E82D-2CAB-402F-B5FC-597B40971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CDE7-547B-4D28-8D84-EEE34E6C5F2B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2992-1F38-42A9-A53A-C893288D4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70E79-3DF5-4E6D-ADA9-D01D60BD1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846C-BC15-4926-B575-1AF9D08F5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24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://www-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6D8655-0A46-4F40-802C-D84583ABB4CE}"/>
              </a:ext>
            </a:extLst>
          </p:cNvPr>
          <p:cNvSpPr/>
          <p:nvPr/>
        </p:nvSpPr>
        <p:spPr>
          <a:xfrm>
            <a:off x="7183225" y="436605"/>
            <a:ext cx="47781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ENCRYPTO AND              DECRYPTO METHOD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7B4733-07A8-4A28-BA03-5D63B1AD9BE3}"/>
              </a:ext>
            </a:extLst>
          </p:cNvPr>
          <p:cNvSpPr/>
          <p:nvPr/>
        </p:nvSpPr>
        <p:spPr>
          <a:xfrm>
            <a:off x="457200" y="4674857"/>
            <a:ext cx="116943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                                                                 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  Saranya .T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 16UG08047</a:t>
            </a:r>
          </a:p>
          <a:p>
            <a:r>
              <a:rPr lang="en-IN" dirty="0">
                <a:latin typeface="Arial Black" panose="020B0A04020102020204" pitchFamily="34" charset="0"/>
              </a:rPr>
              <a:t>								</a:t>
            </a:r>
          </a:p>
          <a:p>
            <a:r>
              <a:rPr lang="en-IN" dirty="0">
                <a:latin typeface="Arial Black" panose="020B0A04020102020204" pitchFamily="34" charset="0"/>
              </a:rPr>
              <a:t>							     					                                              </a:t>
            </a:r>
            <a:endParaRPr lang="en-IN" dirty="0"/>
          </a:p>
        </p:txBody>
      </p:sp>
      <p:pic>
        <p:nvPicPr>
          <p:cNvPr id="4" name="Picture 3" descr="A picture containing building, sitting, meter&#10;&#10;Description automatically generated">
            <a:extLst>
              <a:ext uri="{FF2B5EF4-FFF2-40B4-BE49-F238E27FC236}">
                <a16:creationId xmlns:a16="http://schemas.microsoft.com/office/drawing/2014/main" id="{5920CF94-AF5D-4BF4-B599-19921D92F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" y="0"/>
            <a:ext cx="7049926" cy="68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36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769-BD3E-45E5-9FD3-93FAE771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1" y="-148011"/>
            <a:ext cx="10515600" cy="1325563"/>
          </a:xfrm>
        </p:spPr>
        <p:txBody>
          <a:bodyPr/>
          <a:lstStyle/>
          <a:p>
            <a:r>
              <a:rPr lang="en-IN" dirty="0"/>
              <a:t>                                </a:t>
            </a:r>
            <a:r>
              <a:rPr lang="en-IN" dirty="0">
                <a:latin typeface="Algerian" panose="04020705040A02060702" pitchFamily="82" charset="0"/>
              </a:rPr>
              <a:t>RESULT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E8F394-022E-4502-B9E1-D49ECB57F171}"/>
              </a:ext>
            </a:extLst>
          </p:cNvPr>
          <p:cNvSpPr/>
          <p:nvPr/>
        </p:nvSpPr>
        <p:spPr>
          <a:xfrm>
            <a:off x="688911" y="1378634"/>
            <a:ext cx="10002535" cy="4641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6450" marR="58039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Diffie-Hellman in light of the fact that it can give much more prominent security at a littler key size.</a:t>
            </a:r>
          </a:p>
          <a:p>
            <a:pPr marL="806450" marR="58039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ECC takes less computational time and can be utilized to secure data on smaller machines, including mobile phones, smart cards and wireless devices.</a:t>
            </a:r>
          </a:p>
          <a:p>
            <a:pPr marL="806450" marR="58039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one reason the National Security Agency needs to move to elliptic-bend cryptography (ECC) for cyber security. </a:t>
            </a:r>
          </a:p>
          <a:p>
            <a:pPr marL="806450" marR="58039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cryptographic security standards utilized as a part of public-key infrastructures, RSA and Diffie-Hellman</a:t>
            </a:r>
          </a:p>
          <a:p>
            <a:pPr marL="520700" marR="580390" algn="just">
              <a:lnSpc>
                <a:spcPct val="115000"/>
              </a:lnSpc>
              <a:spcAft>
                <a:spcPts val="0"/>
              </a:spcAft>
            </a:pPr>
            <a:endParaRPr lang="en-GB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marR="580390" algn="just">
              <a:lnSpc>
                <a:spcPct val="115000"/>
              </a:lnSpc>
              <a:spcAft>
                <a:spcPts val="0"/>
              </a:spcAft>
            </a:pP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2150" marR="580390" indent="-1714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0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AFB1D44-9AB1-464F-B1FE-07BFAEDE7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7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304283"/>
            <a:ext cx="5712824" cy="18991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29FE5E0-665F-487B-BA19-94452D92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86" y="1856935"/>
            <a:ext cx="5265987" cy="41967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-228600" algn="just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Network Security, and Cyber       Laws by Bernard L. Menezes And Ravinder Kumar</a:t>
            </a:r>
          </a:p>
          <a:p>
            <a:pPr marL="57150" lvl="0" indent="0" algn="just" eaLnBrk="1" hangingPunct="1">
              <a:lnSpc>
                <a:spcPct val="9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Hellman M. (2002, May). An Overview of Public Key Cryptology.</a:t>
            </a:r>
          </a:p>
          <a:p>
            <a:pPr marL="57150" lvl="0" indent="0" algn="just" eaLnBrk="1" hangingPunct="1">
              <a:lnSpc>
                <a:spcPct val="9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 eaLnBrk="1" hangingPunct="1">
              <a:lnSpc>
                <a:spcPct val="9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ee.stanford.edu/~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hellman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/publications/31.pdf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GB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Eun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-Jun Yoon and Kee-Young </a:t>
            </a:r>
            <a:r>
              <a:rPr lang="en-GB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Yoo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“An Efficient Diffie- </a:t>
            </a:r>
            <a:r>
              <a:rPr lang="en-GB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HellmanMAC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Key Exchange Scheme”,	2009 </a:t>
            </a:r>
          </a:p>
          <a:p>
            <a:pPr lvl="0" algn="just"/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International Conference on innovative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Computing, Information and Control.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 eaLnBrk="1" hangingPunct="1">
              <a:lnSpc>
                <a:spcPct val="90000"/>
              </a:lnSpc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228600" algn="just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100" i="1" dirty="0"/>
          </a:p>
          <a:p>
            <a:pPr marR="0" lvl="0" indent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lang="en-US" altLang="en-US" sz="24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kumimoji="0" lang="en-US" altLang="en-US" sz="1800" b="0" i="1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lang="en-US" alt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kumimoji="0" lang="en-US" altLang="en-US" sz="1800" b="0" i="1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lang="en-US" alt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kumimoji="0" lang="en-US" altLang="en-US" sz="1800" b="0" i="1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lang="en-US" alt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kumimoji="0" lang="en-US" altLang="en-US" sz="1800" b="0" i="1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lang="en-US" alt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kumimoji="0" lang="en-US" altLang="en-US" sz="1800" b="0" i="1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lang="en-US" alt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kumimoji="0" lang="en-US" altLang="en-US" sz="1800" b="0" i="1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lang="en-US" alt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kumimoji="0" lang="en-US" altLang="en-US" sz="1800" b="0" i="1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lang="en-US" alt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kumimoji="0" lang="en-US" altLang="en-US" sz="1800" b="0" i="1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lang="en-US" alt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kumimoji="0" lang="en-US" altLang="en-US" sz="1800" b="0" i="1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lang="en-US" alt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kumimoji="0" lang="en-US" altLang="en-US" sz="1800" b="0" i="1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lang="en-US" alt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977900" algn="l"/>
                <a:tab pos="1892300" algn="l"/>
                <a:tab pos="2009775" algn="l"/>
                <a:tab pos="2609850" algn="l"/>
                <a:tab pos="3263900" algn="l"/>
                <a:tab pos="3756025" algn="l"/>
                <a:tab pos="4076700" algn="l"/>
                <a:tab pos="4178300" algn="l"/>
                <a:tab pos="4460875" algn="l"/>
                <a:tab pos="5099050" algn="l"/>
              </a:tabLst>
            </a:pPr>
            <a:endParaRPr kumimoji="0" lang="en-US" altLang="en-US" sz="1800" b="0" i="1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9A8FB7-A79B-4BC9-9D56-B79587F6A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3893E2-3349-46D7-A7AA-B9E447957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r="25704"/>
          <a:stretch/>
        </p:blipFill>
        <p:spPr>
          <a:xfrm>
            <a:off x="5969353" y="2815228"/>
            <a:ext cx="2788920" cy="2788920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22BA54CC-3B13-4B35-96B0-D375A29A78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3" r="19007"/>
          <a:stretch/>
        </p:blipFill>
        <p:spPr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7592FE-10D1-4664-B623-353F47C8D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7" r="18382" b="1"/>
          <a:stretch/>
        </p:blipFill>
        <p:spPr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07AA8A3A-AC3F-4C00-BC58-7408AFD7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968" y="1254653"/>
            <a:ext cx="6733403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2865438" algn="l"/>
                <a:tab pos="5092700" algn="l"/>
                <a:tab pos="554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2865438" algn="l"/>
                <a:tab pos="5092700" algn="l"/>
                <a:tab pos="554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2865438" algn="l"/>
                <a:tab pos="5092700" algn="l"/>
                <a:tab pos="554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2865438" algn="l"/>
                <a:tab pos="5092700" algn="l"/>
                <a:tab pos="554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2865438" algn="l"/>
                <a:tab pos="5092700" algn="l"/>
                <a:tab pos="554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2865438" algn="l"/>
                <a:tab pos="5092700" algn="l"/>
                <a:tab pos="554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2865438" algn="l"/>
                <a:tab pos="5092700" algn="l"/>
                <a:tab pos="554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2865438" algn="l"/>
                <a:tab pos="5092700" algn="l"/>
                <a:tab pos="554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77900" algn="l"/>
                <a:tab pos="2865438" algn="l"/>
                <a:tab pos="5092700" algn="l"/>
                <a:tab pos="554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977900" algn="l"/>
                <a:tab pos="2865438" algn="l"/>
                <a:tab pos="5092700" algn="l"/>
                <a:tab pos="5549900" algn="l"/>
              </a:tabLst>
            </a:pPr>
            <a:endParaRPr kumimoji="0" lang="en-GB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977900" algn="l"/>
                <a:tab pos="2865438" algn="l"/>
                <a:tab pos="5092700" algn="l"/>
                <a:tab pos="5549900" algn="l"/>
              </a:tabLst>
            </a:pPr>
            <a:endParaRPr lang="en-GB" altLang="en-US" sz="1800" i="1" dirty="0"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977900" algn="l"/>
                <a:tab pos="2865438" algn="l"/>
                <a:tab pos="5092700" algn="l"/>
                <a:tab pos="5549900" algn="l"/>
              </a:tabLst>
            </a:pPr>
            <a:endParaRPr kumimoji="0" lang="en-GB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977900" algn="l"/>
                <a:tab pos="2865438" algn="l"/>
                <a:tab pos="5092700" algn="l"/>
                <a:tab pos="5549900" algn="l"/>
              </a:tabLst>
            </a:pPr>
            <a:endParaRPr lang="en-GB" altLang="en-US" sz="1800" i="1" dirty="0"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977900" algn="l"/>
                <a:tab pos="2865438" algn="l"/>
                <a:tab pos="5092700" algn="l"/>
                <a:tab pos="5549900" algn="l"/>
              </a:tabLst>
            </a:pPr>
            <a:endParaRPr kumimoji="0" lang="en-GB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977900" algn="l"/>
                <a:tab pos="2865438" algn="l"/>
                <a:tab pos="5092700" algn="l"/>
                <a:tab pos="5549900" algn="l"/>
              </a:tabLst>
            </a:pPr>
            <a:endParaRPr lang="en-GB" altLang="en-US" sz="1800" i="1" dirty="0"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977900" algn="l"/>
                <a:tab pos="2865438" algn="l"/>
                <a:tab pos="5092700" algn="l"/>
                <a:tab pos="5549900" algn="l"/>
              </a:tabLst>
            </a:pPr>
            <a:endParaRPr kumimoji="0" lang="en-GB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977900" algn="l"/>
                <a:tab pos="2865438" algn="l"/>
                <a:tab pos="5092700" algn="l"/>
                <a:tab pos="5549900" algn="l"/>
              </a:tabLst>
            </a:pPr>
            <a:endParaRPr lang="en-GB" altLang="en-US" sz="1800" i="1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4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928C-A57D-413D-8DAE-62D2B5EAB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3010487"/>
            <a:ext cx="9736015" cy="3377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ANY QUESTIONS ????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5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EDE42-1156-4C18-BC34-1B4B4FB10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8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8706C5-140B-41AF-A4DA-1AD14F4D7C7E}"/>
              </a:ext>
            </a:extLst>
          </p:cNvPr>
          <p:cNvSpPr/>
          <p:nvPr/>
        </p:nvSpPr>
        <p:spPr>
          <a:xfrm>
            <a:off x="205274" y="139959"/>
            <a:ext cx="501717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4000" b="1" u="sng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Index</a:t>
            </a:r>
          </a:p>
          <a:p>
            <a:pPr>
              <a:defRPr/>
            </a:pPr>
            <a:endParaRPr lang="en-US" altLang="en-US" sz="3600" b="1" u="sng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disadvantage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1026" name="Picture 2" descr="Young hacker and planet hologram">
            <a:extLst>
              <a:ext uri="{FF2B5EF4-FFF2-40B4-BE49-F238E27FC236}">
                <a16:creationId xmlns:a16="http://schemas.microsoft.com/office/drawing/2014/main" id="{986C78CD-60F5-4B81-A19F-B1B73E813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37" y="1"/>
            <a:ext cx="8027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12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1056-AB34-433F-BDAE-48FB2826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stellar" panose="020A0402060406010301" pitchFamily="18" charset="0"/>
              </a:rPr>
            </a:b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Castellar" panose="020A0402060406010301" pitchFamily="18" charset="0"/>
            </a:endParaRP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B024C0-42AF-44C2-A51C-D39C12730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1" y="1223889"/>
            <a:ext cx="9650436" cy="526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8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AAE9-929F-448B-BE2B-9189BF45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21" y="126608"/>
            <a:ext cx="10515600" cy="1325563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4CA34-B1B5-493C-BB84-8CEA0AF2FE59}"/>
              </a:ext>
            </a:extLst>
          </p:cNvPr>
          <p:cNvSpPr/>
          <p:nvPr/>
        </p:nvSpPr>
        <p:spPr>
          <a:xfrm>
            <a:off x="1125415" y="1603718"/>
            <a:ext cx="8593015" cy="5645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5"/>
              </a:spcBef>
              <a:spcAft>
                <a:spcPts val="0"/>
              </a:spcAf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01 - Create a Class Library</a:t>
            </a:r>
          </a:p>
          <a:p>
            <a:pPr algn="just">
              <a:spcAft>
                <a:spcPts val="0"/>
              </a:spcAft>
            </a:pPr>
            <a:endParaRPr lang="en-GB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02 - Add</a:t>
            </a:r>
            <a:r>
              <a:rPr lang="en-GB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fields</a:t>
            </a:r>
          </a:p>
          <a:p>
            <a:pPr algn="just">
              <a:spcBef>
                <a:spcPts val="55"/>
              </a:spcBef>
              <a:spcAft>
                <a:spcPts val="0"/>
              </a:spcAf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lvl="0" algn="just">
              <a:spcAft>
                <a:spcPts val="0"/>
              </a:spcAft>
              <a:tabLst>
                <a:tab pos="977900" algn="l"/>
                <a:tab pos="978535" algn="l"/>
              </a:tabLs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03 - Add a constructor</a:t>
            </a:r>
          </a:p>
          <a:p>
            <a:pPr algn="just">
              <a:spcBef>
                <a:spcPts val="45"/>
              </a:spcBef>
              <a:spcAft>
                <a:spcPts val="0"/>
              </a:spcAf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lvl="0" algn="just">
              <a:spcAft>
                <a:spcPts val="0"/>
              </a:spcAft>
              <a:tabLst>
                <a:tab pos="977900" algn="l"/>
                <a:tab pos="978535" algn="l"/>
              </a:tabLs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04 - Expose Public Key and</a:t>
            </a:r>
            <a:r>
              <a:rPr lang="en-GB" sz="2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IV</a:t>
            </a:r>
          </a:p>
          <a:p>
            <a:pPr algn="just">
              <a:spcAft>
                <a:spcPts val="0"/>
              </a:spcAf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lvl="0" algn="just">
              <a:spcAft>
                <a:spcPts val="0"/>
              </a:spcAft>
              <a:tabLst>
                <a:tab pos="977900" algn="l"/>
                <a:tab pos="978535" algn="l"/>
              </a:tabLs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05 - Create an Encrypt</a:t>
            </a:r>
            <a:r>
              <a:rPr lang="en-GB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</a:p>
          <a:p>
            <a:pPr algn="just">
              <a:spcAft>
                <a:spcPts val="0"/>
              </a:spcAf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lvl="0" algn="just">
              <a:spcAft>
                <a:spcPts val="0"/>
              </a:spcAft>
              <a:tabLst>
                <a:tab pos="977900" algn="l"/>
                <a:tab pos="978535" algn="l"/>
              </a:tabLs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06 - Create a Decrypt</a:t>
            </a:r>
            <a:r>
              <a:rPr lang="en-GB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method</a:t>
            </a:r>
          </a:p>
          <a:p>
            <a:pPr algn="just">
              <a:spcBef>
                <a:spcPts val="45"/>
              </a:spcBef>
              <a:spcAft>
                <a:spcPts val="0"/>
              </a:spcAf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lvl="0" algn="just">
              <a:spcAft>
                <a:spcPts val="0"/>
              </a:spcAft>
              <a:tabLst>
                <a:tab pos="977900" algn="l"/>
                <a:tab pos="978535" algn="l"/>
              </a:tabLs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07 - Dispose unmanaged resources</a:t>
            </a:r>
          </a:p>
          <a:p>
            <a:pPr>
              <a:spcAft>
                <a:spcPts val="0"/>
              </a:spcAf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lvl="0">
              <a:spcAft>
                <a:spcPts val="0"/>
              </a:spcAft>
              <a:tabLst>
                <a:tab pos="977900" algn="l"/>
                <a:tab pos="978535" algn="l"/>
              </a:tabLst>
            </a:pP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08 - Create a test</a:t>
            </a:r>
            <a:r>
              <a:rPr lang="en-GB" sz="2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1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1D2B-93EA-49E4-BF47-F3DF5EB6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3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                   </a:t>
            </a:r>
            <a:r>
              <a:rPr lang="en-IN" sz="60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957A01-1BB5-4442-BBF3-0E9305691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10" y="1343818"/>
            <a:ext cx="5793690" cy="194991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D2D75B-126B-49D8-9DD4-6DB93B813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23" y="3710928"/>
            <a:ext cx="6299804" cy="294309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8BED2D-AC9C-41CF-9181-F27766458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14" y="1184063"/>
            <a:ext cx="4834523" cy="22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0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CB1A-A24F-4054-9EDA-F8412CCA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16"/>
            <a:ext cx="10515600" cy="1325563"/>
          </a:xfrm>
        </p:spPr>
        <p:txBody>
          <a:bodyPr/>
          <a:lstStyle/>
          <a:p>
            <a:r>
              <a:rPr lang="en-IN"/>
              <a:t>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167617-6FBF-457F-9E94-8E35AAB8E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704850"/>
            <a:ext cx="4911207" cy="23064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8533B2-2FD2-47A4-B8B1-F2191B69F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672196"/>
            <a:ext cx="6185454" cy="2892296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5DF580AD-D643-42F0-B676-2D774251F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97" y="920622"/>
            <a:ext cx="4933950" cy="208597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70F71C-5D76-494A-B7EF-8B4DDD8F2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75" y="4198776"/>
            <a:ext cx="5239729" cy="14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9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93C6-BABA-4E78-ADA1-DAD77348A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597" y="2228621"/>
            <a:ext cx="10515600" cy="1200379"/>
          </a:xfrm>
        </p:spPr>
        <p:txBody>
          <a:bodyPr>
            <a:no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a cryptographic class which has two methods - encrypt and decrypt.</a:t>
            </a: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two methods will allow us to exchange public key with the other party and decrypt the secret messages with private key.</a:t>
            </a:r>
          </a:p>
          <a:p>
            <a:pPr mar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secret message will be encrypted using standard AES encryption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4DFAB-6FAC-45FA-BBDB-22FAE37A8C44}"/>
              </a:ext>
            </a:extLst>
          </p:cNvPr>
          <p:cNvSpPr/>
          <p:nvPr/>
        </p:nvSpPr>
        <p:spPr>
          <a:xfrm>
            <a:off x="941597" y="653534"/>
            <a:ext cx="27142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27278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F08658-D93C-458D-A7EA-B1A80CE4CAB6}"/>
              </a:ext>
            </a:extLst>
          </p:cNvPr>
          <p:cNvSpPr/>
          <p:nvPr/>
        </p:nvSpPr>
        <p:spPr>
          <a:xfrm>
            <a:off x="1168924" y="576771"/>
            <a:ext cx="53837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TECNOLOGY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nstantia" panose="02030602050306030303" pitchFamily="18" charset="0"/>
              </a:rPr>
              <a:t>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FFFA-F490-4587-B86A-9B3A1B1E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82017"/>
            <a:ext cx="6505135" cy="4094945"/>
          </a:xfrm>
        </p:spPr>
        <p:txBody>
          <a:bodyPr>
            <a:normAutofit/>
          </a:bodyPr>
          <a:lstStyle/>
          <a:p>
            <a:r>
              <a:rPr lang="en-IN" sz="3600" dirty="0"/>
              <a:t>By Diffie Hellman Method.</a:t>
            </a: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IN" sz="3600" dirty="0"/>
              <a:t> studio</a:t>
            </a:r>
          </a:p>
          <a:p>
            <a:r>
              <a:rPr lang="en-IN" sz="3600" dirty="0"/>
              <a:t>.NET Code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2304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B41A-57C0-4F77-BC9C-EDC5A8ED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F794-C43B-473B-B22C-BA664B8C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always two sides to a coin.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Educating an individual with the ins and outs of hacking with the objective to not maliciously use skill.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always turn out helpful but it also poses potential danger and threat of teaching the same skills to enable a hacker to hack with the wrong intent.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technology keeps developing and changing over time proceeding to a more elevated level. 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frameworks need to keep up with the changes in the systems and adapt accordingly.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Hacking needs to be approached and taught with keeping an ethical principle in mind.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who want to educate themselves can do so through other means of learning which can exist without strict guidelines which do not necessarily classify as moral or immoral.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98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386</Words>
  <Application>Microsoft Office PowerPoint</Application>
  <PresentationFormat>Widescreen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Algerian</vt:lpstr>
      <vt:lpstr>Arial</vt:lpstr>
      <vt:lpstr>Arial Black</vt:lpstr>
      <vt:lpstr>Baskerville Old Face</vt:lpstr>
      <vt:lpstr>Calibri</vt:lpstr>
      <vt:lpstr>Calibri Light</vt:lpstr>
      <vt:lpstr>Castellar</vt:lpstr>
      <vt:lpstr>Constantia</vt:lpstr>
      <vt:lpstr>Times New Roman</vt:lpstr>
      <vt:lpstr>Wingdings</vt:lpstr>
      <vt:lpstr>Office Theme</vt:lpstr>
      <vt:lpstr>PowerPoint Presentation</vt:lpstr>
      <vt:lpstr>PowerPoint Presentation</vt:lpstr>
      <vt:lpstr>                     INTRODUCTION </vt:lpstr>
      <vt:lpstr>              PROPOSED SOLUTION</vt:lpstr>
      <vt:lpstr>                   TESTING</vt:lpstr>
      <vt:lpstr>  </vt:lpstr>
      <vt:lpstr>PowerPoint Presentation</vt:lpstr>
      <vt:lpstr>PowerPoint Presentation</vt:lpstr>
      <vt:lpstr>ADVANTAGES AND DISADVANTAGES</vt:lpstr>
      <vt:lpstr>                                RESULT</vt:lpstr>
      <vt:lpstr>PowerPoint Presentation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</dc:creator>
  <cp:lastModifiedBy>saranya</cp:lastModifiedBy>
  <cp:revision>6</cp:revision>
  <dcterms:created xsi:type="dcterms:W3CDTF">2019-11-04T15:02:09Z</dcterms:created>
  <dcterms:modified xsi:type="dcterms:W3CDTF">2019-11-06T14:35:03Z</dcterms:modified>
</cp:coreProperties>
</file>