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2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3B4AF-C396-4FBB-8EE4-BBE8B2B28775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E15F9-5DE9-4F90-B045-F0DC517F3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94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22-Dec-22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22-Dec-22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22-Dec-22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22-Dec-22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22-Dec-22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22-Dec-22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22-Dec-22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22-Dec-22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22-Dec-22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22-Dec-22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Saranya S </a:t>
            </a:r>
            <a:r>
              <a:rPr lang="en-US" dirty="0" err="1" smtClean="0"/>
              <a:t>Chandran</a:t>
            </a:r>
            <a:r>
              <a:rPr lang="en-US" dirty="0" smtClean="0"/>
              <a:t> (GROUP </a:t>
            </a:r>
            <a:r>
              <a:rPr lang="en-US" dirty="0" smtClean="0"/>
              <a:t>– </a:t>
            </a:r>
            <a:r>
              <a:rPr lang="en-US" dirty="0" smtClean="0"/>
              <a:t>3)</a:t>
            </a:r>
            <a:endParaRPr lang="en-US" dirty="0" smtClean="0"/>
          </a:p>
          <a:p>
            <a:r>
              <a:rPr lang="en-US" dirty="0" smtClean="0"/>
              <a:t>24/11/2022 – </a:t>
            </a:r>
            <a:r>
              <a:rPr lang="en-US" dirty="0" smtClean="0"/>
              <a:t>22</a:t>
            </a:r>
            <a:r>
              <a:rPr lang="en-US" dirty="0" smtClean="0"/>
              <a:t>/12/2022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7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493" y="564079"/>
            <a:ext cx="4658007" cy="141838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493" y="2369938"/>
            <a:ext cx="4658006" cy="14803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493" y="4319452"/>
            <a:ext cx="4372865" cy="13859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54" y="564079"/>
            <a:ext cx="4689313" cy="15128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54" y="2369938"/>
            <a:ext cx="4689313" cy="15831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54" y="4336560"/>
            <a:ext cx="4689313" cy="15119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66451" y="5989870"/>
            <a:ext cx="269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Columns with Outliers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45736" y="5989870"/>
            <a:ext cx="269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Columns after Outlier removal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45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hnschrift Condensed" panose="020B0502040204020203" pitchFamily="34" charset="0"/>
              </a:rPr>
              <a:t>                       Summary Of EDA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24297"/>
            <a:ext cx="8915400" cy="3777622"/>
          </a:xfrm>
        </p:spPr>
        <p:txBody>
          <a:bodyPr/>
          <a:lstStyle/>
          <a:p>
            <a:r>
              <a:rPr lang="en-US" dirty="0" smtClean="0"/>
              <a:t>Lot of missing values are there and handled with imputed with zero.</a:t>
            </a:r>
          </a:p>
          <a:p>
            <a:r>
              <a:rPr lang="en-US" dirty="0" smtClean="0"/>
              <a:t>All are numerical values except for Country column.</a:t>
            </a:r>
          </a:p>
          <a:p>
            <a:r>
              <a:rPr lang="en-US" dirty="0" smtClean="0"/>
              <a:t>Mean is slightly more than median for most of the features. So it is right skewed data.</a:t>
            </a:r>
          </a:p>
          <a:p>
            <a:r>
              <a:rPr lang="en-US" dirty="0" smtClean="0"/>
              <a:t>10 columns are highly correlated</a:t>
            </a:r>
          </a:p>
          <a:p>
            <a:r>
              <a:rPr lang="en-US" dirty="0" smtClean="0"/>
              <a:t>Most of the columns are Leptokurtic</a:t>
            </a:r>
          </a:p>
          <a:p>
            <a:r>
              <a:rPr lang="en-US" dirty="0" smtClean="0"/>
              <a:t>All Leptokurtic columns and few Platykurtic columns have outliers. Outliers are handled and plotted using boxplot.</a:t>
            </a:r>
          </a:p>
          <a:p>
            <a:r>
              <a:rPr lang="en-US" dirty="0" smtClean="0"/>
              <a:t>Standardized the data using Standard Scaler.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4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hnschrift Condensed" panose="020B0502040204020203" pitchFamily="34" charset="0"/>
              </a:rPr>
              <a:t>QUERIES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5041" y="1619795"/>
            <a:ext cx="8915400" cy="377762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Do we need to remove highly correlated features?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No: of record column has only 1 value. Do we need to remove that column?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After the removal of outliers, the column “ease of business” has only one value. Do we need to remove that column?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the dataset , there are lot of Skewed and Leptokurtic Data. Do we need to apply transformations to remove skewness and kurtosis?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If needed, there are lot methods to remove skewness, Can we apply any method as our wish?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4080" y="1384662"/>
            <a:ext cx="8915400" cy="479842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KNN Imputation -  </a:t>
            </a:r>
            <a:r>
              <a:rPr lang="en-US" dirty="0"/>
              <a:t>Lot of null values are there in every columns except Country and Population Urban. Null values are handled by </a:t>
            </a:r>
            <a:r>
              <a:rPr lang="en-US" dirty="0" smtClean="0"/>
              <a:t>KNN Imputation. After KNN Imputation all missing values for each column replaced with an estimated Value.</a:t>
            </a:r>
          </a:p>
          <a:p>
            <a:r>
              <a:rPr lang="en-US" dirty="0" smtClean="0"/>
              <a:t>PCA – Done PCA for removing correlation.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is the plot for % of cumulative variance explained Vs the no of dimensions.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251" y="3072379"/>
            <a:ext cx="4397121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43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766354"/>
            <a:ext cx="8915400" cy="5669280"/>
          </a:xfrm>
        </p:spPr>
        <p:txBody>
          <a:bodyPr/>
          <a:lstStyle/>
          <a:p>
            <a:r>
              <a:rPr lang="en-US" dirty="0" smtClean="0"/>
              <a:t>The total variance of data captured by 1</a:t>
            </a:r>
            <a:r>
              <a:rPr lang="en-US" baseline="30000" dirty="0" smtClean="0"/>
              <a:t>st</a:t>
            </a:r>
            <a:r>
              <a:rPr lang="en-US" dirty="0" smtClean="0"/>
              <a:t> PCA is .37, for first two PCA is 0.55 and first 18 PCA is 0.99.</a:t>
            </a:r>
          </a:p>
          <a:p>
            <a:r>
              <a:rPr lang="en-US" dirty="0" smtClean="0"/>
              <a:t>We took 24 components of PCA and compute a correlation heat map to observe multicollinearity.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the above correlation heat map, it can be now observed that none of the independent variables are now correlated.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954" y="2090058"/>
            <a:ext cx="8220892" cy="337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40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618310"/>
            <a:ext cx="8915400" cy="10798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Power Transformation – Skewness is handled by using Power Transformation.</a:t>
            </a:r>
          </a:p>
          <a:p>
            <a:pPr marL="0" indent="0">
              <a:buNone/>
            </a:pPr>
            <a:r>
              <a:rPr lang="en-US" dirty="0" smtClean="0"/>
              <a:t>Before applying transformation, mean of skew is 3.76.</a:t>
            </a:r>
          </a:p>
          <a:p>
            <a:pPr marL="0" indent="0">
              <a:buNone/>
            </a:pPr>
            <a:r>
              <a:rPr lang="en-US" dirty="0" smtClean="0"/>
              <a:t>After the </a:t>
            </a:r>
            <a:r>
              <a:rPr lang="en-US" dirty="0"/>
              <a:t>transformation, mean of skew is </a:t>
            </a:r>
            <a:r>
              <a:rPr lang="en-US" dirty="0" smtClean="0"/>
              <a:t>2.3.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103" y="1774619"/>
            <a:ext cx="8621485" cy="18634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103" y="3638088"/>
            <a:ext cx="8621485" cy="18047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102" y="5442857"/>
            <a:ext cx="8621485" cy="134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69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522514"/>
            <a:ext cx="8915400" cy="5388708"/>
          </a:xfrm>
        </p:spPr>
        <p:txBody>
          <a:bodyPr/>
          <a:lstStyle/>
          <a:p>
            <a:r>
              <a:rPr lang="en-US" dirty="0" smtClean="0"/>
              <a:t>After skewness, outlier and correlation removal, the data looks like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099" y="970780"/>
            <a:ext cx="9647756" cy="18682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909" y="2838995"/>
            <a:ext cx="9640135" cy="1776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098" y="4555614"/>
            <a:ext cx="9643946" cy="143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92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7341"/>
          </a:xfrm>
        </p:spPr>
        <p:txBody>
          <a:bodyPr/>
          <a:lstStyle/>
          <a:p>
            <a:r>
              <a:rPr lang="en-US" dirty="0" smtClean="0"/>
              <a:t>Q-Q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616" y="1416466"/>
            <a:ext cx="3733351" cy="21393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933" y="1416466"/>
            <a:ext cx="3553313" cy="22262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351" y="3849004"/>
            <a:ext cx="3496134" cy="20956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084" y="1375604"/>
            <a:ext cx="3071910" cy="23079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399" y="3849005"/>
            <a:ext cx="3466466" cy="20956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76653" y="3975130"/>
            <a:ext cx="1924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Tourism Inbound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27633" y="1420490"/>
            <a:ext cx="1924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Days To Start Business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31373" y="3975130"/>
            <a:ext cx="192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CO2 Emissions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80188" y="1512237"/>
            <a:ext cx="1924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Business Tax Rate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58871" y="1537555"/>
            <a:ext cx="192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Birth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501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hnschrift Condensed" panose="020B0502040204020203" pitchFamily="34" charset="0"/>
              </a:rPr>
              <a:t>                       Summary Of EDA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24297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Lot of missing values are there and handled with KNN Imputation.</a:t>
            </a:r>
          </a:p>
          <a:p>
            <a:r>
              <a:rPr lang="en-US" dirty="0" smtClean="0"/>
              <a:t>All are numerical values except for Country column.</a:t>
            </a:r>
          </a:p>
          <a:p>
            <a:r>
              <a:rPr lang="en-US" dirty="0" smtClean="0"/>
              <a:t>Mean is slightly more than median for most of the features. So it is right skewed data.</a:t>
            </a:r>
          </a:p>
          <a:p>
            <a:r>
              <a:rPr lang="en-US" dirty="0" smtClean="0"/>
              <a:t>Skewness is handled by Power Transformation</a:t>
            </a:r>
          </a:p>
          <a:p>
            <a:r>
              <a:rPr lang="en-US" dirty="0" smtClean="0"/>
              <a:t>10 columns are highly correlated</a:t>
            </a:r>
          </a:p>
          <a:p>
            <a:r>
              <a:rPr lang="en-US" dirty="0" smtClean="0"/>
              <a:t>Correlated columns are handled by using PCA</a:t>
            </a:r>
          </a:p>
          <a:p>
            <a:r>
              <a:rPr lang="en-US" dirty="0" smtClean="0"/>
              <a:t>All Leptokurtic columns and few Platykurtic columns have outliers. Outliers are handled and plotted using boxplot.</a:t>
            </a:r>
          </a:p>
          <a:p>
            <a:r>
              <a:rPr lang="en-US" dirty="0" smtClean="0"/>
              <a:t>Standardized the data using Standard Scaler.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8301"/>
          </a:xfrm>
        </p:spPr>
        <p:txBody>
          <a:bodyPr/>
          <a:lstStyle/>
          <a:p>
            <a:r>
              <a:rPr lang="en-US" dirty="0" smtClean="0"/>
              <a:t>Optimal Number Of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7624" y="1393372"/>
            <a:ext cx="8915400" cy="5103222"/>
          </a:xfrm>
        </p:spPr>
        <p:txBody>
          <a:bodyPr>
            <a:normAutofit/>
          </a:bodyPr>
          <a:lstStyle/>
          <a:p>
            <a:r>
              <a:rPr lang="en-US" dirty="0" smtClean="0"/>
              <a:t>Elbow Method - </a:t>
            </a:r>
            <a:r>
              <a:rPr lang="en-US" dirty="0"/>
              <a:t>The </a:t>
            </a:r>
            <a:r>
              <a:rPr lang="en-US" b="1" dirty="0"/>
              <a:t>elbow method is a graphical representation of finding the optimal ‘K’ </a:t>
            </a:r>
            <a:r>
              <a:rPr lang="en-US" dirty="0"/>
              <a:t>in a K-means clustering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 is not clear what should be the Elbow point. So we validated the value of k using Silhouette Plot.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530" y="2137724"/>
            <a:ext cx="4194254" cy="32441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72" y="2137724"/>
            <a:ext cx="4448240" cy="324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4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hnschrift SemiBold Condensed" panose="020B0502040204020203" pitchFamily="34" charset="0"/>
              </a:rPr>
              <a:t>Business Problem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8388" y="1905000"/>
            <a:ext cx="8915400" cy="1062445"/>
          </a:xfrm>
        </p:spPr>
        <p:txBody>
          <a:bodyPr/>
          <a:lstStyle/>
          <a:p>
            <a:r>
              <a:rPr lang="en-US" dirty="0" smtClean="0"/>
              <a:t>Divide all countries in different clusters based on economic and development factors.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45325" y="3264766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Bahnschrift Condensed" panose="020B0502040204020203" pitchFamily="34" charset="0"/>
              </a:rPr>
              <a:t>Objective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74365" y="4443549"/>
            <a:ext cx="8915400" cy="1062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objective of this cluster analysis is to create clusters on global development measurement dataset. The dataset having information about economic and development metrics related to various countries.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2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0553"/>
          </a:xfrm>
        </p:spPr>
        <p:txBody>
          <a:bodyPr/>
          <a:lstStyle/>
          <a:p>
            <a:pPr algn="ctr"/>
            <a:r>
              <a:rPr lang="en-US" dirty="0"/>
              <a:t>Silhouette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9543" y="1410789"/>
            <a:ext cx="8915400" cy="3777622"/>
          </a:xfrm>
        </p:spPr>
        <p:txBody>
          <a:bodyPr/>
          <a:lstStyle/>
          <a:p>
            <a:r>
              <a:rPr lang="en-US" dirty="0"/>
              <a:t>Selecting optimal value for </a:t>
            </a:r>
            <a:r>
              <a:rPr lang="en-US" dirty="0" err="1"/>
              <a:t>n_clusters</a:t>
            </a:r>
            <a:r>
              <a:rPr lang="en-US" dirty="0"/>
              <a:t> is based on Silhouette score and fluctuation in the size of silhouette plots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Here silhouette score is high for cluster 2 but the fluctuation is wider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cluster 5 which has good silhouette score </a:t>
            </a:r>
            <a:r>
              <a:rPr lang="en-US" dirty="0" smtClean="0"/>
              <a:t>and </a:t>
            </a:r>
            <a:r>
              <a:rPr lang="en-US" dirty="0"/>
              <a:t>also the thickness of the silhouette plot is more </a:t>
            </a:r>
            <a:r>
              <a:rPr lang="en-US" dirty="0" smtClean="0"/>
              <a:t>uniform</a:t>
            </a:r>
            <a:endParaRPr lang="en-US" dirty="0"/>
          </a:p>
          <a:p>
            <a:r>
              <a:rPr lang="en-US" dirty="0"/>
              <a:t>Thus we can select optimal number of clusters as 5.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295" y="3640183"/>
            <a:ext cx="7112493" cy="31350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565" y="3752295"/>
            <a:ext cx="2217612" cy="264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74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7341"/>
          </a:xfrm>
        </p:spPr>
        <p:txBody>
          <a:bodyPr/>
          <a:lstStyle/>
          <a:p>
            <a:pPr algn="ctr"/>
            <a:r>
              <a:rPr lang="en-US" dirty="0" smtClean="0"/>
              <a:t>Clustering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02079"/>
            <a:ext cx="8915400" cy="5225143"/>
          </a:xfrm>
        </p:spPr>
        <p:txBody>
          <a:bodyPr>
            <a:normAutofit/>
          </a:bodyPr>
          <a:lstStyle/>
          <a:p>
            <a:r>
              <a:rPr lang="en-US" dirty="0" smtClean="0"/>
              <a:t>Applied different clustering algorithms such as KMeans, DBScan and in hierarchical Agglomerative Clustering.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Kmeans</a:t>
            </a:r>
            <a:r>
              <a:rPr lang="en-US" dirty="0" smtClean="0"/>
              <a:t>, used 15 PCA component and 5 clusters.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By applying DBScan, obtained there is no noise in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067" y="2419273"/>
            <a:ext cx="3105472" cy="2086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076" y="2567318"/>
            <a:ext cx="3436474" cy="202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92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331" y="444138"/>
            <a:ext cx="8915400" cy="5765074"/>
          </a:xfrm>
        </p:spPr>
        <p:txBody>
          <a:bodyPr>
            <a:normAutofit/>
          </a:bodyPr>
          <a:lstStyle/>
          <a:p>
            <a:r>
              <a:rPr lang="en-US" dirty="0"/>
              <a:t>In agglomerative clustering, checked silhouette score of different cluster with different PCA components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 Clusters </a:t>
            </a:r>
            <a:r>
              <a:rPr lang="en-US" dirty="0"/>
              <a:t>used 3-10 and PCA components used 5-10</a:t>
            </a:r>
          </a:p>
          <a:p>
            <a:r>
              <a:rPr lang="en-US" dirty="0"/>
              <a:t>0.16 silhouette score for 4 clusters and 8 PCA components is good fit.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71" y="4415327"/>
            <a:ext cx="3317668" cy="2156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71" y="1206930"/>
            <a:ext cx="3317668" cy="211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00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got 0.16 silhouette score for 4 clusters and 8 PCA components is good fit in </a:t>
            </a:r>
            <a:r>
              <a:rPr lang="en-US" dirty="0" err="1"/>
              <a:t>Heirachical</a:t>
            </a:r>
            <a:r>
              <a:rPr lang="en-US" dirty="0"/>
              <a:t> agglomerative clustering</a:t>
            </a:r>
          </a:p>
          <a:p>
            <a:r>
              <a:rPr lang="en-US" dirty="0" smtClean="0"/>
              <a:t> </a:t>
            </a:r>
            <a:r>
              <a:rPr lang="en-US" dirty="0"/>
              <a:t>We got 0.16 silhouette score for </a:t>
            </a:r>
            <a:r>
              <a:rPr lang="en-US" dirty="0" smtClean="0"/>
              <a:t>5 </a:t>
            </a:r>
            <a:r>
              <a:rPr lang="en-US" dirty="0"/>
              <a:t>clusters and </a:t>
            </a:r>
            <a:r>
              <a:rPr lang="en-US" dirty="0" smtClean="0"/>
              <a:t>15 </a:t>
            </a:r>
            <a:r>
              <a:rPr lang="en-US" dirty="0"/>
              <a:t>PCA components is good fit in </a:t>
            </a:r>
            <a:r>
              <a:rPr lang="en-US" dirty="0" smtClean="0"/>
              <a:t>K Means clustering</a:t>
            </a:r>
          </a:p>
          <a:p>
            <a:r>
              <a:rPr lang="en-US" dirty="0" err="1" smtClean="0"/>
              <a:t>DBScan</a:t>
            </a:r>
            <a:r>
              <a:rPr lang="en-US" dirty="0" smtClean="0"/>
              <a:t> obtained no Noise in clustering.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248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- </a:t>
            </a:r>
            <a:r>
              <a:rPr lang="en-US" dirty="0" err="1" smtClean="0"/>
              <a:t>StreamLit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of ML model into an existing production environment where the user can enter the input to generate output, later it can used in making business decisions. </a:t>
            </a:r>
          </a:p>
          <a:p>
            <a:r>
              <a:rPr lang="en-US" dirty="0" smtClean="0"/>
              <a:t>In Python, we can achieve the same by using different frameworks called Django, flask, </a:t>
            </a:r>
            <a:r>
              <a:rPr lang="en-US" dirty="0" err="1" smtClean="0"/>
              <a:t>streamlit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Streamlit</a:t>
            </a:r>
            <a:r>
              <a:rPr lang="en-US" dirty="0" smtClean="0"/>
              <a:t> - </a:t>
            </a:r>
          </a:p>
          <a:p>
            <a:r>
              <a:rPr lang="en-US" dirty="0" smtClean="0"/>
              <a:t>A faster way to build and share data apps. </a:t>
            </a:r>
          </a:p>
          <a:p>
            <a:r>
              <a:rPr lang="en-US" dirty="0" err="1" smtClean="0"/>
              <a:t>Streamlit</a:t>
            </a:r>
            <a:r>
              <a:rPr lang="en-US" dirty="0" smtClean="0"/>
              <a:t> turns data scripts into shareable web apps in minutes.</a:t>
            </a:r>
          </a:p>
          <a:p>
            <a:r>
              <a:rPr lang="en-US" dirty="0" smtClean="0"/>
              <a:t>All in pure python.</a:t>
            </a:r>
          </a:p>
          <a:p>
            <a:r>
              <a:rPr lang="en-US" dirty="0" smtClean="0"/>
              <a:t>No front-end experience required.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4263" y="1393370"/>
            <a:ext cx="9231674" cy="5042264"/>
          </a:xfrm>
        </p:spPr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en-US" u="sng" dirty="0" smtClean="0"/>
              <a:t>Setup a virtual environment</a:t>
            </a:r>
          </a:p>
          <a:p>
            <a:pPr marL="0" indent="0">
              <a:buNone/>
            </a:pPr>
            <a:r>
              <a:rPr lang="en-US" dirty="0" smtClean="0"/>
              <a:t>Pip install </a:t>
            </a:r>
            <a:r>
              <a:rPr lang="en-US" dirty="0" err="1" smtClean="0"/>
              <a:t>virtualenv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Python –m </a:t>
            </a:r>
            <a:r>
              <a:rPr lang="en-US" dirty="0" err="1" smtClean="0"/>
              <a:t>venv</a:t>
            </a:r>
            <a:r>
              <a:rPr lang="en-US" dirty="0" smtClean="0"/>
              <a:t> cluster</a:t>
            </a:r>
          </a:p>
          <a:p>
            <a:pPr marL="0" indent="0">
              <a:buNone/>
            </a:pPr>
            <a:r>
              <a:rPr lang="en-US" dirty="0" smtClean="0"/>
              <a:t>Cluster\Scripts\activate.bat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2. </a:t>
            </a:r>
            <a:r>
              <a:rPr lang="en-US" u="sng" dirty="0" smtClean="0"/>
              <a:t>Install </a:t>
            </a:r>
            <a:r>
              <a:rPr lang="en-US" u="sng" dirty="0" err="1" smtClean="0"/>
              <a:t>streamlit</a:t>
            </a:r>
            <a:r>
              <a:rPr lang="en-US" u="sng" dirty="0" smtClean="0"/>
              <a:t> and other required packages</a:t>
            </a:r>
          </a:p>
          <a:p>
            <a:pPr marL="0" indent="0">
              <a:buNone/>
            </a:pPr>
            <a:r>
              <a:rPr lang="en-US" dirty="0" smtClean="0"/>
              <a:t>Pip install </a:t>
            </a:r>
            <a:r>
              <a:rPr lang="en-US" dirty="0" err="1" smtClean="0"/>
              <a:t>streamlit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Other packages are:-</a:t>
            </a:r>
          </a:p>
          <a:p>
            <a:pPr marL="0" indent="0">
              <a:buNone/>
            </a:pPr>
            <a:r>
              <a:rPr lang="en-US" dirty="0"/>
              <a:t>pandas==1.2.4</a:t>
            </a:r>
          </a:p>
          <a:p>
            <a:pPr marL="0" indent="0">
              <a:buNone/>
            </a:pPr>
            <a:r>
              <a:rPr lang="en-US" dirty="0" err="1"/>
              <a:t>numpy</a:t>
            </a:r>
            <a:r>
              <a:rPr lang="en-US" dirty="0"/>
              <a:t>==1.20.1</a:t>
            </a:r>
          </a:p>
          <a:p>
            <a:pPr marL="0" indent="0">
              <a:buNone/>
            </a:pPr>
            <a:r>
              <a:rPr lang="en-US" dirty="0" err="1"/>
              <a:t>sklearn</a:t>
            </a:r>
            <a:r>
              <a:rPr lang="en-US" dirty="0"/>
              <a:t>==0.24.1</a:t>
            </a:r>
          </a:p>
          <a:p>
            <a:pPr marL="0" indent="0">
              <a:buNone/>
            </a:pPr>
            <a:r>
              <a:rPr lang="en-US" dirty="0" err="1"/>
              <a:t>scipy</a:t>
            </a:r>
            <a:r>
              <a:rPr lang="en-US" dirty="0"/>
              <a:t>==</a:t>
            </a:r>
            <a:r>
              <a:rPr lang="en-US" dirty="0" smtClean="0"/>
              <a:t>1.6.2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113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045029"/>
            <a:ext cx="8915400" cy="486619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3. </a:t>
            </a:r>
            <a:r>
              <a:rPr lang="en-US" u="sng" dirty="0"/>
              <a:t>Run the python file in </a:t>
            </a:r>
            <a:r>
              <a:rPr lang="en-US" u="sng" dirty="0" err="1"/>
              <a:t>streamlit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Convert the </a:t>
            </a:r>
            <a:r>
              <a:rPr lang="en-US" dirty="0" err="1"/>
              <a:t>jupyter</a:t>
            </a:r>
            <a:r>
              <a:rPr lang="en-US" dirty="0"/>
              <a:t> file to .</a:t>
            </a:r>
            <a:r>
              <a:rPr lang="en-US" dirty="0" err="1"/>
              <a:t>py</a:t>
            </a:r>
            <a:r>
              <a:rPr lang="en-US" dirty="0"/>
              <a:t> file</a:t>
            </a:r>
          </a:p>
          <a:p>
            <a:pPr marL="0" indent="0">
              <a:buNone/>
            </a:pPr>
            <a:r>
              <a:rPr lang="en-US" dirty="0"/>
              <a:t>Then run the file using</a:t>
            </a:r>
          </a:p>
          <a:p>
            <a:pPr marL="0" indent="0">
              <a:buNone/>
            </a:pPr>
            <a:r>
              <a:rPr lang="en-US" dirty="0" err="1"/>
              <a:t>Streamlit</a:t>
            </a:r>
            <a:r>
              <a:rPr lang="en-US" dirty="0"/>
              <a:t> run streamlit_deploy.py</a:t>
            </a:r>
          </a:p>
          <a:p>
            <a:endParaRPr lang="en-US" dirty="0" smtClean="0"/>
          </a:p>
          <a:p>
            <a:r>
              <a:rPr lang="en-US" dirty="0" smtClean="0"/>
              <a:t>Got the webpage which is interactive.</a:t>
            </a:r>
          </a:p>
          <a:p>
            <a:r>
              <a:rPr lang="en-US" dirty="0" smtClean="0"/>
              <a:t>Here model is used K-Means Clustering Model with 5 clusters and 15 PCA components.</a:t>
            </a:r>
          </a:p>
          <a:p>
            <a:r>
              <a:rPr lang="en-US" dirty="0" smtClean="0"/>
              <a:t>Model is saved using pickle library</a:t>
            </a:r>
          </a:p>
          <a:p>
            <a:r>
              <a:rPr lang="en-US" dirty="0" smtClean="0"/>
              <a:t>Input csv file -&gt; cluster will displayed in the page.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2949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</a:t>
            </a:r>
            <a:r>
              <a:rPr lang="en-US" dirty="0" err="1" smtClean="0"/>
              <a:t>Streamlit</a:t>
            </a:r>
            <a:r>
              <a:rPr lang="en-US" dirty="0" smtClean="0"/>
              <a:t> to create a web app using pure python.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webapp</a:t>
            </a:r>
            <a:r>
              <a:rPr lang="en-US" dirty="0" smtClean="0"/>
              <a:t> provided model predictions using a trained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0884"/>
          </a:xfrm>
        </p:spPr>
        <p:txBody>
          <a:bodyPr/>
          <a:lstStyle/>
          <a:p>
            <a:r>
              <a:rPr lang="en-US" dirty="0" smtClean="0">
                <a:latin typeface="Bahnschrift Condensed" panose="020B0502040204020203" pitchFamily="34" charset="0"/>
              </a:rPr>
              <a:t>Project Flow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1132" y="1611086"/>
            <a:ext cx="8915400" cy="49116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>
                <a:latin typeface="Algerian" panose="04020705040A02060702" pitchFamily="82" charset="0"/>
              </a:rPr>
              <a:t>Data Preprocessing</a:t>
            </a:r>
            <a:endParaRPr lang="en-US" sz="2400" b="1" dirty="0"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endParaRPr lang="en-US" sz="2400" b="1" dirty="0"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endParaRPr lang="en-US" sz="2400" b="1" dirty="0" smtClean="0"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US" sz="2400" b="1" dirty="0" smtClean="0">
                <a:latin typeface="Algerian" panose="04020705040A02060702" pitchFamily="82" charset="0"/>
              </a:rPr>
              <a:t>CREATE </a:t>
            </a:r>
            <a:r>
              <a:rPr lang="en-US" sz="2400" b="1" dirty="0">
                <a:latin typeface="Algerian" panose="04020705040A02060702" pitchFamily="82" charset="0"/>
              </a:rPr>
              <a:t>SIMILARITY METRICS</a:t>
            </a:r>
          </a:p>
          <a:p>
            <a:pPr marL="0" indent="0" algn="ctr">
              <a:buNone/>
            </a:pPr>
            <a:endParaRPr lang="en-US" sz="2400" b="1" dirty="0"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endParaRPr lang="en-US" sz="2400" b="1" dirty="0" smtClean="0"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US" sz="2400" b="1" dirty="0" smtClean="0">
                <a:latin typeface="Algerian" panose="04020705040A02060702" pitchFamily="82" charset="0"/>
              </a:rPr>
              <a:t>RUN CLUSTERING ALGORITHM</a:t>
            </a:r>
          </a:p>
          <a:p>
            <a:pPr marL="0" indent="0" algn="ctr">
              <a:buNone/>
            </a:pPr>
            <a:endParaRPr lang="en-US" sz="2400" b="1" dirty="0"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endParaRPr lang="en-US" sz="2400" b="1" dirty="0" smtClean="0"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US" sz="2400" b="1" dirty="0" smtClean="0">
                <a:latin typeface="Algerian" panose="04020705040A02060702" pitchFamily="82" charset="0"/>
              </a:rPr>
              <a:t>INTERPRET RESULTS AND ADJUST</a:t>
            </a:r>
            <a:endParaRPr lang="en-US" sz="2400" b="1" dirty="0">
              <a:latin typeface="Algerian" panose="04020705040A02060702" pitchFamily="82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7019140" y="2167889"/>
            <a:ext cx="165463" cy="59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7048796" y="3591197"/>
            <a:ext cx="165463" cy="59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7048796" y="5043896"/>
            <a:ext cx="165463" cy="59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8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</a:t>
            </a:r>
            <a:r>
              <a:rPr lang="en-US" b="1" dirty="0" smtClean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340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ahnschrift Condensed" panose="020B0502040204020203" pitchFamily="34" charset="0"/>
              </a:rPr>
              <a:t>Dataset Details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4081" y="1341120"/>
            <a:ext cx="8915400" cy="4632960"/>
          </a:xfrm>
        </p:spPr>
        <p:txBody>
          <a:bodyPr>
            <a:normAutofit/>
          </a:bodyPr>
          <a:lstStyle/>
          <a:p>
            <a:r>
              <a:rPr lang="en-US" b="1" dirty="0" smtClean="0"/>
              <a:t>No: of rows </a:t>
            </a:r>
            <a:r>
              <a:rPr lang="en-US" dirty="0" smtClean="0"/>
              <a:t>= 2704</a:t>
            </a:r>
          </a:p>
          <a:p>
            <a:r>
              <a:rPr lang="en-US" b="1" dirty="0" smtClean="0"/>
              <a:t>No: of columns </a:t>
            </a:r>
            <a:r>
              <a:rPr lang="en-US" dirty="0" smtClean="0"/>
              <a:t>= 25</a:t>
            </a:r>
          </a:p>
          <a:p>
            <a:r>
              <a:rPr lang="en-US" b="1" dirty="0" smtClean="0"/>
              <a:t>Datatype</a:t>
            </a:r>
            <a:r>
              <a:rPr lang="en-US" dirty="0" smtClean="0"/>
              <a:t> = After the removal of special characters, all columns are numerical except Country column.</a:t>
            </a:r>
          </a:p>
          <a:p>
            <a:r>
              <a:rPr lang="en-US" b="1" dirty="0" smtClean="0"/>
              <a:t>Null Values </a:t>
            </a:r>
            <a:r>
              <a:rPr lang="en-US" dirty="0" smtClean="0"/>
              <a:t>= Lot of null values are there in every columns except Country and Population Urban. Null values are handled by imputing zeros.</a:t>
            </a:r>
          </a:p>
          <a:p>
            <a:r>
              <a:rPr lang="en-US" b="1" dirty="0" smtClean="0"/>
              <a:t>Duplicated Values </a:t>
            </a:r>
            <a:r>
              <a:rPr lang="en-US" dirty="0" smtClean="0"/>
              <a:t>= There are no duplicated values present in the dataset.</a:t>
            </a:r>
          </a:p>
          <a:p>
            <a:r>
              <a:rPr lang="en-US" b="1" dirty="0" smtClean="0"/>
              <a:t>Unique Values </a:t>
            </a:r>
            <a:r>
              <a:rPr lang="en-US" dirty="0" smtClean="0"/>
              <a:t>= Every columns have unique values.</a:t>
            </a:r>
          </a:p>
          <a:p>
            <a:r>
              <a:rPr lang="en-US" b="1" dirty="0" smtClean="0"/>
              <a:t>Correlation</a:t>
            </a:r>
            <a:r>
              <a:rPr lang="en-US" dirty="0" smtClean="0"/>
              <a:t> = </a:t>
            </a:r>
            <a:r>
              <a:rPr lang="en-US" dirty="0" err="1"/>
              <a:t>BirthRate</a:t>
            </a:r>
            <a:r>
              <a:rPr lang="en-US" dirty="0"/>
              <a:t> is highly correlated with Infant Mortality Rate and Population </a:t>
            </a:r>
            <a:r>
              <a:rPr lang="en-US" dirty="0" smtClean="0"/>
              <a:t>0-14. Co2 </a:t>
            </a:r>
            <a:r>
              <a:rPr lang="en-US" dirty="0"/>
              <a:t>Emission, Energy Usage, GDP, Tourism Inbound and Tourism Outbound are highly </a:t>
            </a:r>
            <a:r>
              <a:rPr lang="en-US" dirty="0" smtClean="0"/>
              <a:t>correlated. Life </a:t>
            </a:r>
            <a:r>
              <a:rPr lang="en-US" dirty="0"/>
              <a:t>Expectancy Male is highly correlated with Life Expectancy Female</a:t>
            </a:r>
            <a:r>
              <a:rPr lang="en-US" dirty="0" smtClean="0"/>
              <a:t>. I.e. 10 columns  are highly correlated.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0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60" b="12960"/>
          <a:stretch>
            <a:fillRect/>
          </a:stretch>
        </p:blipFill>
        <p:spPr>
          <a:xfrm>
            <a:off x="2057400" y="68263"/>
            <a:ext cx="8915400" cy="6889750"/>
          </a:xfrm>
        </p:spPr>
      </p:pic>
    </p:spTree>
    <p:extLst>
      <p:ext uri="{BB962C8B-B14F-4D97-AF65-F5344CB8AC3E}">
        <p14:creationId xmlns:p14="http://schemas.microsoft.com/office/powerpoint/2010/main" val="186642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1201" y="539931"/>
            <a:ext cx="8915400" cy="58173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Skew</a:t>
            </a:r>
            <a:r>
              <a:rPr lang="en-US" dirty="0" smtClean="0"/>
              <a:t> = 6 columns are approximately normally distributed. 3 columns are negatively skewed data. Rest of the columns are positively skewed data. So the dataset contains more positively skewed data. </a:t>
            </a:r>
          </a:p>
          <a:p>
            <a:pPr marL="0" indent="0">
              <a:buNone/>
            </a:pPr>
            <a:r>
              <a:rPr lang="en-US" dirty="0" smtClean="0"/>
              <a:t>Normal </a:t>
            </a:r>
            <a:r>
              <a:rPr lang="en-US" dirty="0"/>
              <a:t>Distribution :- Birth Rate, Health Exp % GDP, Mobile Phone Usage, Population 0-14,</a:t>
            </a:r>
          </a:p>
          <a:p>
            <a:pPr marL="0" indent="0">
              <a:buNone/>
            </a:pPr>
            <a:r>
              <a:rPr lang="en-US" dirty="0"/>
              <a:t>Approximately Normal Distribution :- Population 65+, Population Urban</a:t>
            </a:r>
          </a:p>
          <a:p>
            <a:pPr marL="0" indent="0">
              <a:buNone/>
            </a:pPr>
            <a:r>
              <a:rPr lang="en-US" dirty="0"/>
              <a:t>Positively Skewed Data :- Business Tax Rate, Co2 Emissions, Days To start business, Ease of Business, Energy Usage, GDP, Health Exp/Capita, Hours to do Tax, Infant Mortality Rate, Internet Usage, Lending Interest, Population Total, Tourism Inbound, Tourism Outbound</a:t>
            </a:r>
          </a:p>
          <a:p>
            <a:pPr marL="0" indent="0">
              <a:buNone/>
            </a:pPr>
            <a:r>
              <a:rPr lang="en-US" dirty="0"/>
              <a:t>Negatively Skewed Data :- Life Expectancy Female, Life Expectancy Male, Population </a:t>
            </a:r>
            <a:r>
              <a:rPr lang="en-US" dirty="0" smtClean="0"/>
              <a:t>15-64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230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990" y="94008"/>
            <a:ext cx="7747861" cy="223636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990" y="2330377"/>
            <a:ext cx="7747861" cy="25228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322" y="4789714"/>
            <a:ext cx="7817529" cy="194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4080" y="705394"/>
            <a:ext cx="8915400" cy="5379999"/>
          </a:xfrm>
        </p:spPr>
        <p:txBody>
          <a:bodyPr/>
          <a:lstStyle/>
          <a:p>
            <a:r>
              <a:rPr lang="en-US" b="1" dirty="0"/>
              <a:t>Kurtosis</a:t>
            </a:r>
            <a:r>
              <a:rPr lang="en-US" dirty="0"/>
              <a:t> = 8 columns are Platykurtic. Rest of the columns are Leptokurtic. Leptokurtic  means that columns produce more outliers.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Value Counts</a:t>
            </a:r>
            <a:r>
              <a:rPr lang="en-US" dirty="0" smtClean="0"/>
              <a:t> = 208 countries are there. Each countries have 13 set of data.</a:t>
            </a:r>
          </a:p>
          <a:p>
            <a:endParaRPr lang="en-US" b="1" dirty="0"/>
          </a:p>
          <a:p>
            <a:r>
              <a:rPr lang="en-US" b="1" dirty="0" smtClean="0"/>
              <a:t>Standardization</a:t>
            </a:r>
            <a:r>
              <a:rPr lang="en-US" dirty="0" smtClean="0"/>
              <a:t> </a:t>
            </a:r>
            <a:r>
              <a:rPr lang="en-US" dirty="0"/>
              <a:t>= Data is standardized using </a:t>
            </a:r>
            <a:r>
              <a:rPr lang="en-US" dirty="0" err="1"/>
              <a:t>Standard_Scaler</a:t>
            </a:r>
            <a:r>
              <a:rPr lang="en-US" dirty="0"/>
              <a:t>().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Outliers</a:t>
            </a:r>
            <a:r>
              <a:rPr lang="en-US" dirty="0" smtClean="0"/>
              <a:t> = Outliers are checked by using boxplot. Except 4 columns rest of the columns have outliers. </a:t>
            </a:r>
            <a:r>
              <a:rPr lang="en-US" dirty="0"/>
              <a:t>The columns which having more outliers are Co2 Emissions, Days to start Business, Energy Usage, GDP, Population Total, Tourism Inbound, Lending </a:t>
            </a:r>
            <a:r>
              <a:rPr lang="en-US" dirty="0" smtClean="0"/>
              <a:t>Interest and all other leptokurtic columns. Outliers are handled by calculating Interquartile Range and plotted by using boxplot.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50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591</TotalTime>
  <Words>1317</Words>
  <Application>Microsoft Office PowerPoint</Application>
  <PresentationFormat>Widescreen</PresentationFormat>
  <Paragraphs>180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Algerian</vt:lpstr>
      <vt:lpstr>Arial</vt:lpstr>
      <vt:lpstr>Bahnschrift Condensed</vt:lpstr>
      <vt:lpstr>Bahnschrift SemiBold Condensed</vt:lpstr>
      <vt:lpstr>Calibri</vt:lpstr>
      <vt:lpstr>Century Gothic</vt:lpstr>
      <vt:lpstr>Wingdings 3</vt:lpstr>
      <vt:lpstr>Wisp</vt:lpstr>
      <vt:lpstr>CLUSTERING</vt:lpstr>
      <vt:lpstr>Business Problem</vt:lpstr>
      <vt:lpstr>Project Flow</vt:lpstr>
      <vt:lpstr>Exploratory Data Analysis (EDA)</vt:lpstr>
      <vt:lpstr>Dataset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Summary Of EDA</vt:lpstr>
      <vt:lpstr>QUERIES</vt:lpstr>
      <vt:lpstr>EDA</vt:lpstr>
      <vt:lpstr>PowerPoint Presentation</vt:lpstr>
      <vt:lpstr>PowerPoint Presentation</vt:lpstr>
      <vt:lpstr>PowerPoint Presentation</vt:lpstr>
      <vt:lpstr>Q-Q Plot</vt:lpstr>
      <vt:lpstr>                       Summary Of EDA</vt:lpstr>
      <vt:lpstr>Optimal Number Of Clusters</vt:lpstr>
      <vt:lpstr>Silhouette Plot</vt:lpstr>
      <vt:lpstr>Clustering Algorithm</vt:lpstr>
      <vt:lpstr>PowerPoint Presentation</vt:lpstr>
      <vt:lpstr>SUMMARY</vt:lpstr>
      <vt:lpstr>Deployment - StreamLit</vt:lpstr>
      <vt:lpstr>Steps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Saranya Sreedev</dc:creator>
  <cp:lastModifiedBy>Saranya Sreedev</cp:lastModifiedBy>
  <cp:revision>34</cp:revision>
  <dcterms:created xsi:type="dcterms:W3CDTF">2022-11-30T18:25:42Z</dcterms:created>
  <dcterms:modified xsi:type="dcterms:W3CDTF">2022-12-22T19:33:46Z</dcterms:modified>
</cp:coreProperties>
</file>