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ls1\Downloads\Employee_Dataset%20(6)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[Employee_Dataset (6).xlsx]Sheet3!PivotTable1</c:name>
    <c:fmtId val="-1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</c:pivotFmt>
      <c:pivotFmt>
        <c:idx val="32"/>
        <c:marker>
          <c:symbol val="none"/>
        </c:marker>
      </c:pivotFmt>
      <c:pivotFmt>
        <c:idx val="33"/>
        <c:marker>
          <c:symbol val="none"/>
        </c:marker>
      </c:pivotFmt>
      <c:pivotFmt>
        <c:idx val="34"/>
        <c:marker>
          <c:symbol val="none"/>
        </c:marker>
      </c:pivotFmt>
      <c:pivotFmt>
        <c:idx val="35"/>
        <c:marker>
          <c:symbol val="none"/>
        </c:marker>
      </c:pivotFmt>
      <c:pivotFmt>
        <c:idx val="36"/>
        <c:marker>
          <c:symbol val="none"/>
        </c:marker>
      </c:pivotFmt>
      <c:pivotFmt>
        <c:idx val="37"/>
        <c:marker>
          <c:symbol val="none"/>
        </c:marker>
      </c:pivotFmt>
      <c:pivotFmt>
        <c:idx val="38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Sheet3!$B$4:$B$5</c:f>
              <c:strCache>
                <c:ptCount val="1"/>
                <c:pt idx="0">
                  <c:v>Accounting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Sheet3!$B$6:$B$183</c:f>
              <c:numCache>
                <c:formatCode>General</c:formatCode>
                <c:ptCount val="177"/>
                <c:pt idx="1">
                  <c:v>1</c:v>
                </c:pt>
                <c:pt idx="2">
                  <c:v>1</c:v>
                </c:pt>
                <c:pt idx="7">
                  <c:v>1</c:v>
                </c:pt>
                <c:pt idx="19">
                  <c:v>1</c:v>
                </c:pt>
                <c:pt idx="44">
                  <c:v>1</c:v>
                </c:pt>
                <c:pt idx="58">
                  <c:v>2</c:v>
                </c:pt>
                <c:pt idx="65">
                  <c:v>1</c:v>
                </c:pt>
                <c:pt idx="70">
                  <c:v>1</c:v>
                </c:pt>
                <c:pt idx="75">
                  <c:v>1</c:v>
                </c:pt>
                <c:pt idx="84">
                  <c:v>2</c:v>
                </c:pt>
                <c:pt idx="87">
                  <c:v>1</c:v>
                </c:pt>
                <c:pt idx="88">
                  <c:v>1</c:v>
                </c:pt>
                <c:pt idx="92">
                  <c:v>1</c:v>
                </c:pt>
                <c:pt idx="96">
                  <c:v>1</c:v>
                </c:pt>
                <c:pt idx="109">
                  <c:v>1</c:v>
                </c:pt>
                <c:pt idx="140">
                  <c:v>1</c:v>
                </c:pt>
                <c:pt idx="1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Sheet3!$C$4:$C$5</c:f>
              <c:strCache>
                <c:ptCount val="1"/>
                <c:pt idx="0">
                  <c:v>Business Development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Sheet3!$C$6:$C$183</c:f>
              <c:numCache>
                <c:formatCode>General</c:formatCode>
                <c:ptCount val="177"/>
                <c:pt idx="8">
                  <c:v>1</c:v>
                </c:pt>
                <c:pt idx="12">
                  <c:v>1</c:v>
                </c:pt>
                <c:pt idx="14">
                  <c:v>2</c:v>
                </c:pt>
                <c:pt idx="15">
                  <c:v>2</c:v>
                </c:pt>
                <c:pt idx="28">
                  <c:v>1</c:v>
                </c:pt>
                <c:pt idx="35">
                  <c:v>1</c:v>
                </c:pt>
                <c:pt idx="42">
                  <c:v>1</c:v>
                </c:pt>
                <c:pt idx="45">
                  <c:v>1</c:v>
                </c:pt>
                <c:pt idx="53">
                  <c:v>1</c:v>
                </c:pt>
                <c:pt idx="79">
                  <c:v>1</c:v>
                </c:pt>
                <c:pt idx="105">
                  <c:v>1</c:v>
                </c:pt>
                <c:pt idx="115">
                  <c:v>1</c:v>
                </c:pt>
                <c:pt idx="142">
                  <c:v>1</c:v>
                </c:pt>
                <c:pt idx="146">
                  <c:v>2</c:v>
                </c:pt>
                <c:pt idx="162">
                  <c:v>1</c:v>
                </c:pt>
                <c:pt idx="163">
                  <c:v>1</c:v>
                </c:pt>
                <c:pt idx="166">
                  <c:v>1</c:v>
                </c:pt>
                <c:pt idx="168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Sheet3!$D$4:$D$5</c:f>
              <c:strCache>
                <c:ptCount val="1"/>
                <c:pt idx="0">
                  <c:v>Engineering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Sheet3!$D$6:$D$183</c:f>
              <c:numCache>
                <c:formatCode>General</c:formatCode>
                <c:ptCount val="177"/>
                <c:pt idx="9">
                  <c:v>1</c:v>
                </c:pt>
                <c:pt idx="13">
                  <c:v>1</c:v>
                </c:pt>
                <c:pt idx="17">
                  <c:v>1</c:v>
                </c:pt>
                <c:pt idx="46">
                  <c:v>1</c:v>
                </c:pt>
                <c:pt idx="47">
                  <c:v>1</c:v>
                </c:pt>
                <c:pt idx="57">
                  <c:v>1</c:v>
                </c:pt>
                <c:pt idx="60">
                  <c:v>1</c:v>
                </c:pt>
                <c:pt idx="69">
                  <c:v>1</c:v>
                </c:pt>
                <c:pt idx="104">
                  <c:v>1</c:v>
                </c:pt>
                <c:pt idx="130">
                  <c:v>1</c:v>
                </c:pt>
                <c:pt idx="137">
                  <c:v>1</c:v>
                </c:pt>
                <c:pt idx="152">
                  <c:v>1</c:v>
                </c:pt>
                <c:pt idx="158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Sheet3!$E$4:$E$5</c:f>
              <c:strCache>
                <c:ptCount val="1"/>
                <c:pt idx="0">
                  <c:v>Human Resources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Sheet3!$E$6:$E$183</c:f>
              <c:numCache>
                <c:formatCode>General</c:formatCode>
                <c:ptCount val="177"/>
                <c:pt idx="25">
                  <c:v>1</c:v>
                </c:pt>
                <c:pt idx="37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62">
                  <c:v>1</c:v>
                </c:pt>
                <c:pt idx="91">
                  <c:v>1</c:v>
                </c:pt>
                <c:pt idx="108">
                  <c:v>1</c:v>
                </c:pt>
                <c:pt idx="149">
                  <c:v>1</c:v>
                </c:pt>
                <c:pt idx="151">
                  <c:v>1</c:v>
                </c:pt>
                <c:pt idx="160">
                  <c:v>1</c:v>
                </c:pt>
                <c:pt idx="176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Sheet3!$F$4:$F$5</c:f>
              <c:strCache>
                <c:ptCount val="1"/>
                <c:pt idx="0">
                  <c:v>Legal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Sheet3!$F$6:$F$183</c:f>
              <c:numCache>
                <c:formatCode>General</c:formatCode>
                <c:ptCount val="177"/>
                <c:pt idx="11">
                  <c:v>1</c:v>
                </c:pt>
                <c:pt idx="16">
                  <c:v>1</c:v>
                </c:pt>
                <c:pt idx="18">
                  <c:v>1</c:v>
                </c:pt>
                <c:pt idx="23">
                  <c:v>1</c:v>
                </c:pt>
                <c:pt idx="24">
                  <c:v>1</c:v>
                </c:pt>
                <c:pt idx="36">
                  <c:v>1</c:v>
                </c:pt>
                <c:pt idx="54">
                  <c:v>1</c:v>
                </c:pt>
                <c:pt idx="59">
                  <c:v>1</c:v>
                </c:pt>
                <c:pt idx="67">
                  <c:v>1</c:v>
                </c:pt>
                <c:pt idx="89">
                  <c:v>1</c:v>
                </c:pt>
                <c:pt idx="94">
                  <c:v>2</c:v>
                </c:pt>
                <c:pt idx="114">
                  <c:v>1</c:v>
                </c:pt>
                <c:pt idx="124">
                  <c:v>1</c:v>
                </c:pt>
                <c:pt idx="125">
                  <c:v>1</c:v>
                </c:pt>
                <c:pt idx="170">
                  <c:v>1</c:v>
                </c:pt>
                <c:pt idx="174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Sheet3!$G$4:$G$5</c:f>
              <c:strCache>
                <c:ptCount val="1"/>
                <c:pt idx="0">
                  <c:v>Marketing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Sheet3!$G$6:$G$183</c:f>
              <c:numCache>
                <c:formatCode>General</c:formatCode>
                <c:ptCount val="177"/>
                <c:pt idx="4">
                  <c:v>1</c:v>
                </c:pt>
                <c:pt idx="32">
                  <c:v>1</c:v>
                </c:pt>
                <c:pt idx="33">
                  <c:v>1</c:v>
                </c:pt>
                <c:pt idx="40">
                  <c:v>1</c:v>
                </c:pt>
                <c:pt idx="43">
                  <c:v>1</c:v>
                </c:pt>
                <c:pt idx="99">
                  <c:v>1</c:v>
                </c:pt>
                <c:pt idx="101">
                  <c:v>1</c:v>
                </c:pt>
                <c:pt idx="138">
                  <c:v>1</c:v>
                </c:pt>
                <c:pt idx="143">
                  <c:v>1</c:v>
                </c:pt>
                <c:pt idx="175">
                  <c:v>1</c:v>
                </c:pt>
              </c:numCache>
            </c:numRef>
          </c:val>
        </c:ser>
        <c:ser>
          <c:idx val="6"/>
          <c:order val="6"/>
          <c:tx>
            <c:strRef>
              <c:f>Sheet3!$H$4:$H$5</c:f>
              <c:strCache>
                <c:ptCount val="1"/>
                <c:pt idx="0">
                  <c:v>NULL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Sheet3!$H$6:$H$183</c:f>
              <c:numCache>
                <c:formatCode>General</c:formatCode>
                <c:ptCount val="177"/>
                <c:pt idx="98">
                  <c:v>1</c:v>
                </c:pt>
                <c:pt idx="103">
                  <c:v>1</c:v>
                </c:pt>
                <c:pt idx="131">
                  <c:v>1</c:v>
                </c:pt>
                <c:pt idx="132">
                  <c:v>1</c:v>
                </c:pt>
                <c:pt idx="139">
                  <c:v>1</c:v>
                </c:pt>
                <c:pt idx="147">
                  <c:v>1</c:v>
                </c:pt>
                <c:pt idx="156">
                  <c:v>1</c:v>
                </c:pt>
              </c:numCache>
            </c:numRef>
          </c:val>
        </c:ser>
        <c:ser>
          <c:idx val="7"/>
          <c:order val="7"/>
          <c:tx>
            <c:strRef>
              <c:f>Sheet3!$I$4:$I$5</c:f>
              <c:strCache>
                <c:ptCount val="1"/>
                <c:pt idx="0">
                  <c:v>Product Management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Sheet3!$I$6:$I$183</c:f>
              <c:numCache>
                <c:formatCode>General</c:formatCode>
                <c:ptCount val="177"/>
                <c:pt idx="21">
                  <c:v>1</c:v>
                </c:pt>
                <c:pt idx="26">
                  <c:v>2</c:v>
                </c:pt>
                <c:pt idx="31">
                  <c:v>2</c:v>
                </c:pt>
                <c:pt idx="39">
                  <c:v>1</c:v>
                </c:pt>
                <c:pt idx="61">
                  <c:v>1</c:v>
                </c:pt>
                <c:pt idx="68">
                  <c:v>1</c:v>
                </c:pt>
                <c:pt idx="76">
                  <c:v>1</c:v>
                </c:pt>
                <c:pt idx="77">
                  <c:v>2</c:v>
                </c:pt>
                <c:pt idx="107">
                  <c:v>1</c:v>
                </c:pt>
                <c:pt idx="117">
                  <c:v>1</c:v>
                </c:pt>
                <c:pt idx="135">
                  <c:v>1</c:v>
                </c:pt>
                <c:pt idx="136">
                  <c:v>1</c:v>
                </c:pt>
                <c:pt idx="150">
                  <c:v>1</c:v>
                </c:pt>
                <c:pt idx="165">
                  <c:v>1</c:v>
                </c:pt>
              </c:numCache>
            </c:numRef>
          </c:val>
        </c:ser>
        <c:ser>
          <c:idx val="8"/>
          <c:order val="8"/>
          <c:tx>
            <c:strRef>
              <c:f>Sheet3!$J$4:$J$5</c:f>
              <c:strCache>
                <c:ptCount val="1"/>
                <c:pt idx="0">
                  <c:v>Research and Development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Sheet3!$J$6:$J$183</c:f>
              <c:numCache>
                <c:formatCode>General</c:formatCode>
                <c:ptCount val="177"/>
                <c:pt idx="5">
                  <c:v>1</c:v>
                </c:pt>
                <c:pt idx="22">
                  <c:v>1</c:v>
                </c:pt>
                <c:pt idx="38">
                  <c:v>1</c:v>
                </c:pt>
                <c:pt idx="56">
                  <c:v>1</c:v>
                </c:pt>
                <c:pt idx="66">
                  <c:v>1</c:v>
                </c:pt>
                <c:pt idx="81">
                  <c:v>1</c:v>
                </c:pt>
                <c:pt idx="82">
                  <c:v>1</c:v>
                </c:pt>
                <c:pt idx="97">
                  <c:v>1</c:v>
                </c:pt>
                <c:pt idx="100">
                  <c:v>1</c:v>
                </c:pt>
                <c:pt idx="111">
                  <c:v>1</c:v>
                </c:pt>
                <c:pt idx="123">
                  <c:v>1</c:v>
                </c:pt>
                <c:pt idx="126">
                  <c:v>1</c:v>
                </c:pt>
                <c:pt idx="148">
                  <c:v>1</c:v>
                </c:pt>
              </c:numCache>
            </c:numRef>
          </c:val>
        </c:ser>
        <c:ser>
          <c:idx val="9"/>
          <c:order val="9"/>
          <c:tx>
            <c:strRef>
              <c:f>Sheet3!$K$4:$K$5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Sheet3!$K$6:$K$183</c:f>
              <c:numCache>
                <c:formatCode>General</c:formatCode>
                <c:ptCount val="177"/>
                <c:pt idx="3">
                  <c:v>1</c:v>
                </c:pt>
                <c:pt idx="6">
                  <c:v>1</c:v>
                </c:pt>
                <c:pt idx="27">
                  <c:v>1</c:v>
                </c:pt>
                <c:pt idx="71">
                  <c:v>1</c:v>
                </c:pt>
                <c:pt idx="93">
                  <c:v>1</c:v>
                </c:pt>
                <c:pt idx="110">
                  <c:v>1</c:v>
                </c:pt>
                <c:pt idx="133">
                  <c:v>1</c:v>
                </c:pt>
                <c:pt idx="157">
                  <c:v>1</c:v>
                </c:pt>
                <c:pt idx="161">
                  <c:v>1</c:v>
                </c:pt>
              </c:numCache>
            </c:numRef>
          </c:val>
        </c:ser>
        <c:ser>
          <c:idx val="10"/>
          <c:order val="10"/>
          <c:tx>
            <c:strRef>
              <c:f>Sheet3!$L$4:$L$5</c:f>
              <c:strCache>
                <c:ptCount val="1"/>
                <c:pt idx="0">
                  <c:v>Services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Sheet3!$L$6:$L$183</c:f>
              <c:numCache>
                <c:formatCode>General</c:formatCode>
                <c:ptCount val="177"/>
                <c:pt idx="0">
                  <c:v>1</c:v>
                </c:pt>
                <c:pt idx="48">
                  <c:v>1</c:v>
                </c:pt>
                <c:pt idx="52">
                  <c:v>2</c:v>
                </c:pt>
                <c:pt idx="63">
                  <c:v>1</c:v>
                </c:pt>
                <c:pt idx="73">
                  <c:v>1</c:v>
                </c:pt>
                <c:pt idx="85">
                  <c:v>1</c:v>
                </c:pt>
                <c:pt idx="86">
                  <c:v>1</c:v>
                </c:pt>
                <c:pt idx="95">
                  <c:v>2</c:v>
                </c:pt>
                <c:pt idx="119">
                  <c:v>1</c:v>
                </c:pt>
                <c:pt idx="128">
                  <c:v>2</c:v>
                </c:pt>
                <c:pt idx="129">
                  <c:v>1</c:v>
                </c:pt>
                <c:pt idx="144">
                  <c:v>1</c:v>
                </c:pt>
                <c:pt idx="145">
                  <c:v>1</c:v>
                </c:pt>
              </c:numCache>
            </c:numRef>
          </c:val>
        </c:ser>
        <c:ser>
          <c:idx val="11"/>
          <c:order val="11"/>
          <c:tx>
            <c:strRef>
              <c:f>Sheet3!$M$4:$M$5</c:f>
              <c:strCache>
                <c:ptCount val="1"/>
                <c:pt idx="0">
                  <c:v>Support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Sheet3!$M$6:$M$183</c:f>
              <c:numCache>
                <c:formatCode>General</c:formatCode>
                <c:ptCount val="177"/>
                <c:pt idx="10">
                  <c:v>1</c:v>
                </c:pt>
                <c:pt idx="30">
                  <c:v>1</c:v>
                </c:pt>
                <c:pt idx="34">
                  <c:v>1</c:v>
                </c:pt>
                <c:pt idx="41">
                  <c:v>2</c:v>
                </c:pt>
                <c:pt idx="72">
                  <c:v>1</c:v>
                </c:pt>
                <c:pt idx="78">
                  <c:v>1</c:v>
                </c:pt>
                <c:pt idx="83">
                  <c:v>1</c:v>
                </c:pt>
                <c:pt idx="112">
                  <c:v>1</c:v>
                </c:pt>
                <c:pt idx="116">
                  <c:v>1</c:v>
                </c:pt>
                <c:pt idx="134">
                  <c:v>1</c:v>
                </c:pt>
                <c:pt idx="141">
                  <c:v>1</c:v>
                </c:pt>
                <c:pt idx="154">
                  <c:v>1</c:v>
                </c:pt>
                <c:pt idx="167">
                  <c:v>1</c:v>
                </c:pt>
                <c:pt idx="171">
                  <c:v>1</c:v>
                </c:pt>
                <c:pt idx="173">
                  <c:v>1</c:v>
                </c:pt>
              </c:numCache>
            </c:numRef>
          </c:val>
        </c:ser>
        <c:ser>
          <c:idx val="12"/>
          <c:order val="12"/>
          <c:tx>
            <c:strRef>
              <c:f>Sheet3!$N$4:$N$5</c:f>
              <c:strCache>
                <c:ptCount val="1"/>
                <c:pt idx="0">
                  <c:v>Training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Sheet3!$N$6:$N$183</c:f>
              <c:numCache>
                <c:formatCode>General</c:formatCode>
                <c:ptCount val="177"/>
                <c:pt idx="29">
                  <c:v>1</c:v>
                </c:pt>
                <c:pt idx="55">
                  <c:v>1</c:v>
                </c:pt>
                <c:pt idx="64">
                  <c:v>1</c:v>
                </c:pt>
                <c:pt idx="74">
                  <c:v>1</c:v>
                </c:pt>
                <c:pt idx="80">
                  <c:v>1</c:v>
                </c:pt>
                <c:pt idx="102">
                  <c:v>2</c:v>
                </c:pt>
                <c:pt idx="106">
                  <c:v>1</c:v>
                </c:pt>
                <c:pt idx="113">
                  <c:v>2</c:v>
                </c:pt>
                <c:pt idx="118">
                  <c:v>1</c:v>
                </c:pt>
                <c:pt idx="121">
                  <c:v>1</c:v>
                </c:pt>
                <c:pt idx="122">
                  <c:v>1</c:v>
                </c:pt>
                <c:pt idx="127">
                  <c:v>1</c:v>
                </c:pt>
                <c:pt idx="155">
                  <c:v>1</c:v>
                </c:pt>
                <c:pt idx="164">
                  <c:v>2</c:v>
                </c:pt>
                <c:pt idx="169">
                  <c:v>1</c:v>
                </c:pt>
                <c:pt idx="17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884352"/>
        <c:axId val="78649536"/>
      </c:barChart>
      <c:catAx>
        <c:axId val="78884352"/>
        <c:scaling>
          <c:orientation val="minMax"/>
        </c:scaling>
        <c:delete val="0"/>
        <c:axPos val="b"/>
        <c:majorTickMark val="out"/>
        <c:minorTickMark val="none"/>
        <c:tickLblPos val="nextTo"/>
        <c:crossAx val="78649536"/>
        <c:crosses val="autoZero"/>
        <c:auto val="1"/>
        <c:lblAlgn val="ctr"/>
        <c:lblOffset val="100"/>
        <c:noMultiLvlLbl val="0"/>
      </c:catAx>
      <c:valAx>
        <c:axId val="78649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888435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SARANYA SRUTHI.S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422200912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 (INFORMATION SYSTEM MANAGEMENT)</a:t>
            </a:r>
            <a:endParaRPr lang="en-US" sz="2400" dirty="0"/>
          </a:p>
          <a:p>
            <a:r>
              <a:rPr lang="en-US" sz="2400" dirty="0" smtClean="0"/>
              <a:t>COLLEGE: SHRI KRISHNASWAMY COLLAGE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838200" y="124782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Modeling</a:t>
            </a:r>
            <a:r>
              <a:rPr lang="en-US" sz="2400" dirty="0"/>
              <a:t>, in the context of data science and analytics, refers to the process of creating, training, evaluating, and deploying mathematical or statistical </a:t>
            </a:r>
            <a:r>
              <a:rPr lang="en-US" sz="2400" dirty="0" smtClean="0"/>
              <a:t>model </a:t>
            </a:r>
            <a:r>
              <a:rPr lang="en-US" sz="2400" dirty="0" err="1" smtClean="0"/>
              <a:t>sunderstand</a:t>
            </a:r>
            <a:r>
              <a:rPr lang="en-US" sz="2400" dirty="0"/>
              <a:t>, predict, or optimize outcomes based on data. Here's a detailed breakdown of the modeling process:</a:t>
            </a:r>
          </a:p>
        </p:txBody>
      </p:sp>
      <p:sp>
        <p:nvSpPr>
          <p:cNvPr id="3" name="Rectangle 2"/>
          <p:cNvSpPr/>
          <p:nvPr/>
        </p:nvSpPr>
        <p:spPr>
          <a:xfrm>
            <a:off x="844323" y="394777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1. Define the </a:t>
            </a:r>
            <a:r>
              <a:rPr lang="en-US" sz="2400" b="1" dirty="0" smtClean="0"/>
              <a:t>Problem</a:t>
            </a:r>
            <a:endParaRPr lang="en-US" sz="2400" dirty="0"/>
          </a:p>
          <a:p>
            <a:r>
              <a:rPr lang="en-US" sz="2400" dirty="0"/>
              <a:t>Clearly define the problem you are trying to solve. What question are you trying to answer or what decision are you trying to support?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516721"/>
              </p:ext>
            </p:extLst>
          </p:nvPr>
        </p:nvGraphicFramePr>
        <p:xfrm>
          <a:off x="2057400" y="1600200"/>
          <a:ext cx="6967537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066800"/>
            <a:ext cx="6096000" cy="38472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In conclusion, an effective modeling approach is essential for leveraging data to address specific problems, make informed decisions, and drive strategic outcomes. By following a structured methodology from problem definition through deployment and monitoring, you ensure that your models are robust, reliable, and aligned with your objectives. Here’s a summary of the key elements of a success</a:t>
            </a:r>
            <a:r>
              <a:rPr lang="en-US" sz="2800" dirty="0"/>
              <a:t>ful modeling process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TRENDS WITH EXCEL CHARTS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n-US" sz="2800" b="0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		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761" y="20193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33600" y="228601"/>
            <a:ext cx="67056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371600" y="140705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Time Series Analysis</a:t>
            </a:r>
            <a:r>
              <a:rPr lang="en-US" sz="2800" dirty="0"/>
              <a:t>: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    </a:t>
            </a:r>
            <a:r>
              <a:rPr lang="en-US" sz="2800" dirty="0" smtClean="0"/>
              <a:t> </a:t>
            </a:r>
            <a:r>
              <a:rPr lang="en-US" sz="2800" dirty="0"/>
              <a:t>Use </a:t>
            </a:r>
            <a:r>
              <a:rPr lang="en-US" sz="2800" dirty="0" smtClean="0"/>
              <a:t>line </a:t>
            </a:r>
            <a:r>
              <a:rPr lang="en-US" sz="2800" dirty="0"/>
              <a:t>charts to visualize trends over time. This can help identify patterns, such as seasonal variations or long-term changes.</a:t>
            </a:r>
          </a:p>
          <a:p>
            <a:r>
              <a:rPr lang="en-US" sz="2800" b="1" dirty="0"/>
              <a:t>Moving Averages</a:t>
            </a:r>
            <a:r>
              <a:rPr lang="en-US" sz="2800" dirty="0"/>
              <a:t>: Incorporate moving averages to smooth out short-term fluctuations and highlight longer-term trends.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 Introduction to Project Trends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</a:t>
            </a:r>
            <a:r>
              <a:rPr lang="en-US" sz="2400" dirty="0" smtClean="0"/>
              <a:t> </a:t>
            </a:r>
            <a:r>
              <a:rPr lang="en-US" sz="2400" dirty="0"/>
              <a:t>Describe how analyzing trends with Excel charts can help in understanding project performance, forecasting outcomes, and making informed decisions.</a:t>
            </a:r>
          </a:p>
          <a:p>
            <a:r>
              <a:rPr lang="en-US" sz="2400" b="1" dirty="0"/>
              <a:t>2. Types of Charts and Their </a:t>
            </a:r>
            <a:r>
              <a:rPr lang="en-US" sz="2400" b="1" dirty="0" smtClean="0"/>
              <a:t>Applications</a:t>
            </a:r>
            <a:endParaRPr lang="en-US" sz="2400" dirty="0"/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</a:t>
            </a:r>
            <a:r>
              <a:rPr lang="en-US" sz="2400" dirty="0" smtClean="0"/>
              <a:t> </a:t>
            </a:r>
            <a:r>
              <a:rPr lang="en-US" sz="2400" dirty="0"/>
              <a:t>Ideal for tracking project metrics over time, such as progress, costs, and milestones</a:t>
            </a:r>
          </a:p>
          <a:p>
            <a:r>
              <a:rPr lang="en-US" sz="2400" b="1" dirty="0" smtClean="0"/>
              <a:t>3. </a:t>
            </a:r>
            <a:r>
              <a:rPr lang="en-US" sz="2400" b="1" dirty="0"/>
              <a:t>Conclusion</a:t>
            </a:r>
          </a:p>
          <a:p>
            <a:r>
              <a:rPr lang="en-US" sz="2400" dirty="0" smtClean="0"/>
              <a:t>           Summarize </a:t>
            </a:r>
            <a:r>
              <a:rPr lang="en-US" sz="2400" dirty="0"/>
              <a:t>the importance of using Excel charts to track and analyze project trends, emphasizing how they can enhance decision-making, improve project management, and provide actionable insights.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066800" y="1648869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1. </a:t>
            </a:r>
            <a:r>
              <a:rPr lang="en-US" sz="2400" b="1" dirty="0"/>
              <a:t>Project Managers</a:t>
            </a:r>
          </a:p>
          <a:p>
            <a:r>
              <a:rPr lang="en-US" sz="2400" b="1" dirty="0"/>
              <a:t>Needs</a:t>
            </a:r>
            <a:r>
              <a:rPr lang="en-US" sz="2400" dirty="0"/>
              <a:t>:</a:t>
            </a:r>
          </a:p>
          <a:p>
            <a:r>
              <a:rPr lang="en-US" sz="2400" b="1" dirty="0" smtClean="0"/>
              <a:t>Progress </a:t>
            </a:r>
            <a:r>
              <a:rPr lang="en-US" sz="2400" b="1" dirty="0"/>
              <a:t>Tracking</a:t>
            </a:r>
            <a:r>
              <a:rPr lang="en-US" sz="2400" dirty="0"/>
              <a:t>: Gantt charts, line charts, and progress bars to monitor project milestones and deadlines.</a:t>
            </a:r>
          </a:p>
          <a:p>
            <a:r>
              <a:rPr lang="en-US" sz="2400" b="1" dirty="0"/>
              <a:t>Resource Allocation</a:t>
            </a:r>
            <a:r>
              <a:rPr lang="en-US" sz="2400" dirty="0"/>
              <a:t>: Bar charts and pie charts to manage and allocate resources effectively.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0496" y="441385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2. </a:t>
            </a:r>
            <a:r>
              <a:rPr lang="en-US" sz="2400" b="1" dirty="0"/>
              <a:t>Data Analysts</a:t>
            </a:r>
          </a:p>
          <a:p>
            <a:r>
              <a:rPr lang="en-US" sz="2400" b="1" dirty="0"/>
              <a:t>Needs</a:t>
            </a:r>
            <a:r>
              <a:rPr lang="en-US" sz="2400" dirty="0"/>
              <a:t>:</a:t>
            </a:r>
          </a:p>
          <a:p>
            <a:r>
              <a:rPr lang="en-US" sz="2400" b="1" dirty="0"/>
              <a:t>Detailed Analysis</a:t>
            </a:r>
            <a:r>
              <a:rPr lang="en-US" sz="2400" dirty="0"/>
              <a:t>: In-depth exploration of data relationships and distributions.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3000" y="2971800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457200" y="2177057"/>
            <a:ext cx="78162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When presenting your solution and its value proposition, it's crucial to clearly articulate how your solution addresses the specific needs of your target audience and the unique benefits it offers.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137160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When describing a dataset, it's essential to provide a comprehensive overview that includes details about its structure, content, and context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5923" y="294126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1. Dataset Overview</a:t>
            </a:r>
          </a:p>
          <a:p>
            <a:r>
              <a:rPr lang="en-US" sz="2400" b="1" dirty="0"/>
              <a:t>A. Title</a:t>
            </a:r>
            <a:r>
              <a:rPr lang="en-US" sz="2400" dirty="0"/>
              <a:t>:</a:t>
            </a:r>
          </a:p>
          <a:p>
            <a:r>
              <a:rPr lang="en-US" sz="2400" dirty="0"/>
              <a:t>Provide a clear and descriptive title for the dataset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5923" y="452109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81413" y="4531260"/>
            <a:ext cx="6096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2. Data Source</a:t>
            </a:r>
          </a:p>
          <a:p>
            <a:r>
              <a:rPr lang="en-US" sz="2400" b="1" dirty="0"/>
              <a:t>A. Origin</a:t>
            </a:r>
            <a:r>
              <a:rPr lang="en-US" sz="2400" dirty="0"/>
              <a:t>:</a:t>
            </a:r>
          </a:p>
          <a:p>
            <a:r>
              <a:rPr lang="en-US" sz="2400" dirty="0"/>
              <a:t>Explain where the data originates from. This could be from internal company records, surveys, sensors, public databases,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0" y="2171700"/>
            <a:ext cx="2466975" cy="34194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24000" y="12954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48786" y="805934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571071"/>
            <a:ext cx="9303067" cy="430887"/>
          </a:xfrm>
        </p:spPr>
        <p:txBody>
          <a:bodyPr/>
          <a:lstStyle/>
          <a:p>
            <a:r>
              <a:rPr lang="en-US" sz="2800" dirty="0" smtClean="0"/>
              <a:t>9. MODELLINF APPROCH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300162" y="133021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Sample Modeling Approach</a:t>
            </a:r>
          </a:p>
          <a:p>
            <a:r>
              <a:rPr lang="en-US" sz="2400" b="1" dirty="0"/>
              <a:t>Problem Statement</a:t>
            </a:r>
            <a:r>
              <a:rPr lang="en-US" sz="2400" dirty="0"/>
              <a:t>: Predict customer churn for the next quarter to enhance retention strategies.</a:t>
            </a:r>
          </a:p>
          <a:p>
            <a:r>
              <a:rPr lang="en-US" sz="2400" b="1" dirty="0"/>
              <a:t>Objectives</a:t>
            </a:r>
            <a:r>
              <a:rPr lang="en-US" sz="2400" dirty="0"/>
              <a:t>: Identify at-risk customers and develop targeted retention campaigns.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600" y="366568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Model Training</a:t>
            </a:r>
            <a:r>
              <a:rPr lang="en-US" sz="2400" dirty="0"/>
              <a:t>:</a:t>
            </a:r>
          </a:p>
          <a:p>
            <a:r>
              <a:rPr lang="en-US" sz="2400" b="1" dirty="0"/>
              <a:t>Process</a:t>
            </a:r>
            <a:r>
              <a:rPr lang="en-US" sz="2400" dirty="0"/>
              <a:t>: Train models using grid search for </a:t>
            </a:r>
            <a:r>
              <a:rPr lang="en-US" sz="2400" dirty="0" err="1"/>
              <a:t>hyperparameter</a:t>
            </a:r>
            <a:r>
              <a:rPr lang="en-US" sz="2400" dirty="0"/>
              <a:t> tuning.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585</Words>
  <Application>Microsoft Office PowerPoint</Application>
  <PresentationFormat>Custom</PresentationFormat>
  <Paragraphs>77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9. MODELLINF APPROCH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als1</cp:lastModifiedBy>
  <cp:revision>19</cp:revision>
  <dcterms:created xsi:type="dcterms:W3CDTF">2024-03-29T15:07:22Z</dcterms:created>
  <dcterms:modified xsi:type="dcterms:W3CDTF">2024-09-09T03:08:47Z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