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'[Saranya nm..xlsx]Sheet2'!$B$1:$B$3</c:f>
              <c:strCache>
                <c:ptCount val="3"/>
                <c:pt idx="0">
                  <c:v>(All)</c:v>
                </c:pt>
                <c:pt idx="1">
                  <c:v>GenderCode</c:v>
                </c:pt>
                <c:pt idx="2">
                  <c:v>Female</c:v>
                </c:pt>
              </c:strCache>
            </c:strRef>
          </c:tx>
          <c:spPr>
            <a:solidFill>
              <a:schemeClr val="accent1"/>
            </a:solidFill>
            <a:ln>
              <a:noFill/>
            </a:ln>
            <a:effectLst/>
          </c:spPr>
          <c:invertIfNegative val="0"/>
          <c:cat>
            <c:strRef>
              <c:f>'[Saranya nm..xlsx]Sheet2'!$A$4:$A$14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'[Saranya nm..xlsx]Sheet2'!$B$4:$B$14</c:f>
              <c:numCache>
                <c:formatCode>General</c:formatCode>
                <c:ptCount val="11"/>
                <c:pt idx="0">
                  <c:v>1</c:v>
                </c:pt>
                <c:pt idx="1">
                  <c:v>1</c:v>
                </c:pt>
                <c:pt idx="4">
                  <c:v>1</c:v>
                </c:pt>
                <c:pt idx="5">
                  <c:v>1</c:v>
                </c:pt>
                <c:pt idx="10">
                  <c:v>4</c:v>
                </c:pt>
              </c:numCache>
            </c:numRef>
          </c:val>
          <c:extLst>
            <c:ext xmlns:c16="http://schemas.microsoft.com/office/drawing/2014/chart" uri="{C3380CC4-5D6E-409C-BE32-E72D297353CC}">
              <c16:uniqueId val="{00000000-D5BC-7C44-B18F-1D95E212A797}"/>
            </c:ext>
          </c:extLst>
        </c:ser>
        <c:ser>
          <c:idx val="1"/>
          <c:order val="1"/>
          <c:tx>
            <c:strRef>
              <c:f>'[Saranya nm..xlsx]Sheet2'!$C$1:$C$3</c:f>
              <c:strCache>
                <c:ptCount val="3"/>
                <c:pt idx="0">
                  <c:v>(All)</c:v>
                </c:pt>
                <c:pt idx="1">
                  <c:v>GenderCode</c:v>
                </c:pt>
                <c:pt idx="2">
                  <c:v>Male</c:v>
                </c:pt>
              </c:strCache>
            </c:strRef>
          </c:tx>
          <c:spPr>
            <a:solidFill>
              <a:schemeClr val="accent2"/>
            </a:solidFill>
            <a:ln>
              <a:noFill/>
            </a:ln>
            <a:effectLst/>
          </c:spPr>
          <c:invertIfNegative val="0"/>
          <c:cat>
            <c:strRef>
              <c:f>'[Saranya nm..xlsx]Sheet2'!$A$4:$A$14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'[Saranya nm..xlsx]Sheet2'!$C$4:$C$14</c:f>
              <c:numCache>
                <c:formatCode>General</c:formatCode>
                <c:ptCount val="11"/>
                <c:pt idx="1">
                  <c:v>1</c:v>
                </c:pt>
                <c:pt idx="2">
                  <c:v>2</c:v>
                </c:pt>
                <c:pt idx="3">
                  <c:v>2</c:v>
                </c:pt>
                <c:pt idx="6">
                  <c:v>4</c:v>
                </c:pt>
                <c:pt idx="7">
                  <c:v>2</c:v>
                </c:pt>
                <c:pt idx="8">
                  <c:v>2</c:v>
                </c:pt>
                <c:pt idx="9">
                  <c:v>3</c:v>
                </c:pt>
                <c:pt idx="10">
                  <c:v>16</c:v>
                </c:pt>
              </c:numCache>
            </c:numRef>
          </c:val>
          <c:extLst>
            <c:ext xmlns:c16="http://schemas.microsoft.com/office/drawing/2014/chart" uri="{C3380CC4-5D6E-409C-BE32-E72D297353CC}">
              <c16:uniqueId val="{00000001-D5BC-7C44-B18F-1D95E212A797}"/>
            </c:ext>
          </c:extLst>
        </c:ser>
        <c:ser>
          <c:idx val="2"/>
          <c:order val="2"/>
          <c:tx>
            <c:strRef>
              <c:f>'[Saranya nm..xlsx]Sheet2'!$D$1:$D$3</c:f>
              <c:strCache>
                <c:ptCount val="3"/>
                <c:pt idx="0">
                  <c:v>(All)</c:v>
                </c:pt>
                <c:pt idx="1">
                  <c:v>GenderCode</c:v>
                </c:pt>
                <c:pt idx="2">
                  <c:v>Grand Total</c:v>
                </c:pt>
              </c:strCache>
            </c:strRef>
          </c:tx>
          <c:spPr>
            <a:solidFill>
              <a:schemeClr val="accent3"/>
            </a:solidFill>
            <a:ln>
              <a:noFill/>
            </a:ln>
            <a:effectLst/>
          </c:spPr>
          <c:invertIfNegative val="0"/>
          <c:cat>
            <c:strRef>
              <c:f>'[Saranya nm..xlsx]Sheet2'!$A$4:$A$14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'[Saranya nm..xlsx]Sheet2'!$D$4:$D$14</c:f>
              <c:numCache>
                <c:formatCode>General</c:formatCode>
                <c:ptCount val="11"/>
                <c:pt idx="0">
                  <c:v>1</c:v>
                </c:pt>
                <c:pt idx="1">
                  <c:v>2</c:v>
                </c:pt>
                <c:pt idx="2">
                  <c:v>2</c:v>
                </c:pt>
                <c:pt idx="3">
                  <c:v>2</c:v>
                </c:pt>
                <c:pt idx="4">
                  <c:v>1</c:v>
                </c:pt>
                <c:pt idx="5">
                  <c:v>1</c:v>
                </c:pt>
                <c:pt idx="6">
                  <c:v>4</c:v>
                </c:pt>
                <c:pt idx="7">
                  <c:v>2</c:v>
                </c:pt>
                <c:pt idx="8">
                  <c:v>2</c:v>
                </c:pt>
                <c:pt idx="9">
                  <c:v>3</c:v>
                </c:pt>
                <c:pt idx="10">
                  <c:v>20</c:v>
                </c:pt>
              </c:numCache>
            </c:numRef>
          </c:val>
          <c:extLst>
            <c:ext xmlns:c16="http://schemas.microsoft.com/office/drawing/2014/chart" uri="{C3380CC4-5D6E-409C-BE32-E72D297353CC}">
              <c16:uniqueId val="{00000002-D5BC-7C44-B18F-1D95E212A797}"/>
            </c:ext>
          </c:extLst>
        </c:ser>
        <c:dLbls>
          <c:showLegendKey val="0"/>
          <c:showVal val="0"/>
          <c:showCatName val="0"/>
          <c:showSerName val="0"/>
          <c:showPercent val="0"/>
          <c:showBubbleSize val="0"/>
        </c:dLbls>
        <c:gapWidth val="219"/>
        <c:overlap val="-27"/>
        <c:axId val="231591623"/>
        <c:axId val="631482465"/>
      </c:barChart>
      <c:catAx>
        <c:axId val="23159162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482465"/>
        <c:crosses val="autoZero"/>
        <c:auto val="1"/>
        <c:lblAlgn val="ctr"/>
        <c:lblOffset val="100"/>
        <c:noMultiLvlLbl val="0"/>
      </c:catAx>
      <c:valAx>
        <c:axId val="63148246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591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1D33-B38D-015F-3865-725877E6F260}"/>
              </a:ext>
            </a:extLst>
          </p:cNvPr>
          <p:cNvSpPr>
            <a:spLocks noGrp="1"/>
          </p:cNvSpPr>
          <p:nvPr>
            <p:ph type="ctrTitle"/>
          </p:nvPr>
        </p:nvSpPr>
        <p:spPr>
          <a:xfrm>
            <a:off x="1507067" y="667862"/>
            <a:ext cx="7636933" cy="2139305"/>
          </a:xfrm>
        </p:spPr>
        <p:txBody>
          <a:bodyPr/>
          <a:lstStyle/>
          <a:p>
            <a:r>
              <a:rPr lang="en-IN" dirty="0"/>
              <a:t>Employee Data Analysis Using Excel </a:t>
            </a:r>
            <a:endParaRPr lang="en-US" dirty="0"/>
          </a:p>
        </p:txBody>
      </p:sp>
      <p:sp>
        <p:nvSpPr>
          <p:cNvPr id="3" name="Subtitle 2">
            <a:extLst>
              <a:ext uri="{FF2B5EF4-FFF2-40B4-BE49-F238E27FC236}">
                <a16:creationId xmlns:a16="http://schemas.microsoft.com/office/drawing/2014/main" id="{BB9502EB-87E5-8065-9F1D-8C81B1F44B6B}"/>
              </a:ext>
            </a:extLst>
          </p:cNvPr>
          <p:cNvSpPr>
            <a:spLocks noGrp="1"/>
          </p:cNvSpPr>
          <p:nvPr>
            <p:ph type="subTitle" idx="1"/>
          </p:nvPr>
        </p:nvSpPr>
        <p:spPr>
          <a:xfrm>
            <a:off x="1507067" y="3580186"/>
            <a:ext cx="6862392" cy="1699219"/>
          </a:xfrm>
        </p:spPr>
        <p:txBody>
          <a:bodyPr>
            <a:normAutofit/>
          </a:bodyPr>
          <a:lstStyle/>
          <a:p>
            <a:pPr algn="l"/>
            <a:r>
              <a:rPr lang="en-IN" sz="2000" b="1" dirty="0">
                <a:solidFill>
                  <a:schemeClr val="accent1"/>
                </a:solidFill>
              </a:rPr>
              <a:t>STUDENT NAME : M. SARANYA</a:t>
            </a:r>
          </a:p>
          <a:p>
            <a:pPr algn="l"/>
            <a:r>
              <a:rPr lang="en-IN" sz="2000" b="1" dirty="0">
                <a:solidFill>
                  <a:schemeClr val="accent1"/>
                </a:solidFill>
              </a:rPr>
              <a:t>REGISTER NO    : 312210053(asunm 1363312210053)</a:t>
            </a:r>
          </a:p>
          <a:p>
            <a:pPr algn="l"/>
            <a:r>
              <a:rPr lang="en-IN" sz="2000" b="1" dirty="0">
                <a:solidFill>
                  <a:schemeClr val="accent1"/>
                </a:solidFill>
              </a:rPr>
              <a:t>DEPARTMENT    : B.COM(General)</a:t>
            </a:r>
          </a:p>
          <a:p>
            <a:pPr algn="l"/>
            <a:r>
              <a:rPr lang="en-IN" sz="2000" b="1" dirty="0">
                <a:solidFill>
                  <a:schemeClr val="accent1"/>
                </a:solidFill>
              </a:rPr>
              <a:t>COLLEGE          : Valliammal college for women</a:t>
            </a:r>
            <a:r>
              <a:rPr lang="en-IN" sz="2000" b="1" dirty="0"/>
              <a:t> </a:t>
            </a:r>
          </a:p>
          <a:p>
            <a:pPr algn="l"/>
            <a:endParaRPr lang="en-IN" sz="2000" b="1" dirty="0"/>
          </a:p>
          <a:p>
            <a:pPr algn="l"/>
            <a:endParaRPr lang="en-US" sz="2000" b="1" dirty="0"/>
          </a:p>
        </p:txBody>
      </p:sp>
    </p:spTree>
    <p:extLst>
      <p:ext uri="{BB962C8B-B14F-4D97-AF65-F5344CB8AC3E}">
        <p14:creationId xmlns:p14="http://schemas.microsoft.com/office/powerpoint/2010/main" val="3786893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F6FA519B-85C1-9F5E-C5AB-32688452EEFA}"/>
              </a:ext>
            </a:extLst>
          </p:cNvPr>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Content Placeholder 3">
            <a:extLst>
              <a:ext uri="{FF2B5EF4-FFF2-40B4-BE49-F238E27FC236}">
                <a16:creationId xmlns:a16="http://schemas.microsoft.com/office/drawing/2014/main" id="{7915D56C-AAF8-966F-AABC-9F9BCF8BCAA9}"/>
              </a:ext>
            </a:extLst>
          </p:cNvPr>
          <p:cNvSpPr txBox="1">
            <a:spLocks noGrp="1"/>
          </p:cNvSpPr>
          <p:nvPr>
            <p:ph idx="1"/>
          </p:nvPr>
        </p:nvSpPr>
        <p:spPr>
          <a:xfrm>
            <a:off x="1031846" y="1610483"/>
            <a:ext cx="8596668" cy="4293483"/>
          </a:xfrm>
          <a:prstGeom prst="rect">
            <a:avLst/>
          </a:prstGeom>
          <a:noFill/>
        </p:spPr>
        <p:txBody>
          <a:bodyPr wrap="square" rtlCol="0">
            <a:spAutoFit/>
          </a:bodyPr>
          <a:lstStyle/>
          <a:p>
            <a:pPr algn="just"/>
            <a:r>
              <a:rPr lang="en-IN" dirty="0">
                <a:solidFill>
                  <a:schemeClr val="accent1"/>
                </a:solidFill>
              </a:rPr>
              <a:t>DATA COLLECTION 
Identification 
Gathering 
Preparation 
DATA CLEANING </a:t>
            </a:r>
          </a:p>
          <a:p>
            <a:pPr algn="just"/>
            <a:r>
              <a:rPr lang="en-IN" dirty="0">
                <a:solidFill>
                  <a:schemeClr val="accent1"/>
                </a:solidFill>
              </a:rPr>
              <a:t>Standardization 
Correction
Validation 
SUMMARY </a:t>
            </a:r>
          </a:p>
          <a:p>
            <a:pPr algn="just"/>
            <a:r>
              <a:rPr lang="en-IN" dirty="0">
                <a:solidFill>
                  <a:schemeClr val="accent1"/>
                </a:solidFill>
              </a:rPr>
              <a:t>Data analysis involves examining, transforming, and modelling data to extract meaningful insights, identify patterns, and support decision-making. </a:t>
            </a:r>
            <a:endParaRPr lang="en-US" dirty="0">
              <a:solidFill>
                <a:schemeClr val="accent1"/>
              </a:solidFill>
            </a:endParaRPr>
          </a:p>
        </p:txBody>
      </p:sp>
    </p:spTree>
    <p:extLst>
      <p:ext uri="{BB962C8B-B14F-4D97-AF65-F5344CB8AC3E}">
        <p14:creationId xmlns:p14="http://schemas.microsoft.com/office/powerpoint/2010/main" val="205756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478F-0BD8-B6D2-AA9C-9DC13B8C3E9B}"/>
              </a:ext>
            </a:extLst>
          </p:cNvPr>
          <p:cNvSpPr>
            <a:spLocks noGrp="1"/>
          </p:cNvSpPr>
          <p:nvPr>
            <p:ph type="title"/>
          </p:nvPr>
        </p:nvSpPr>
        <p:spPr/>
        <p:txBody>
          <a:bodyPr/>
          <a:lstStyle/>
          <a:p>
            <a:r>
              <a:rPr lang="en-IN" dirty="0"/>
              <a:t>RESULT</a:t>
            </a:r>
            <a:endParaRPr lang="en-US" dirty="0"/>
          </a:p>
        </p:txBody>
      </p:sp>
      <p:graphicFrame>
        <p:nvGraphicFramePr>
          <p:cNvPr id="6" name="图表 1">
            <a:extLst>
              <a:ext uri="{FF2B5EF4-FFF2-40B4-BE49-F238E27FC236}">
                <a16:creationId xmlns:a16="http://schemas.microsoft.com/office/drawing/2014/main" id="{C61C7F87-701C-3832-67D0-C29DF37278E2}"/>
              </a:ext>
            </a:extLst>
          </p:cNvPr>
          <p:cNvGraphicFramePr>
            <a:graphicFrameLocks noGrp="1"/>
          </p:cNvGraphicFramePr>
          <p:nvPr>
            <p:ph idx="1"/>
            <p:extLst>
              <p:ext uri="{D42A27DB-BD31-4B8C-83A1-F6EECF244321}">
                <p14:modId xmlns:p14="http://schemas.microsoft.com/office/powerpoint/2010/main" val="3796256025"/>
              </p:ext>
            </p:extLst>
          </p:nvPr>
        </p:nvGraphicFramePr>
        <p:xfrm>
          <a:off x="489133" y="1570804"/>
          <a:ext cx="8322230" cy="3454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488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FB38-77E1-3539-2F25-DCB7E451CF4C}"/>
              </a:ext>
            </a:extLst>
          </p:cNvPr>
          <p:cNvSpPr>
            <a:spLocks noGrp="1"/>
          </p:cNvSpPr>
          <p:nvPr>
            <p:ph type="title"/>
          </p:nvPr>
        </p:nvSpPr>
        <p:spPr/>
        <p:txBody>
          <a:bodyPr/>
          <a:lstStyle/>
          <a:p>
            <a:r>
              <a:rPr lang="en-IN" dirty="0"/>
              <a:t>CONCLUSION </a:t>
            </a:r>
            <a:endParaRPr lang="en-US" dirty="0"/>
          </a:p>
        </p:txBody>
      </p:sp>
      <p:sp>
        <p:nvSpPr>
          <p:cNvPr id="5" name="Content Placeholder 4">
            <a:extLst>
              <a:ext uri="{FF2B5EF4-FFF2-40B4-BE49-F238E27FC236}">
                <a16:creationId xmlns:a16="http://schemas.microsoft.com/office/drawing/2014/main" id="{5680A7E7-3B25-100C-3F99-C93C2BAB7534}"/>
              </a:ext>
            </a:extLst>
          </p:cNvPr>
          <p:cNvSpPr txBox="1">
            <a:spLocks noGrp="1"/>
          </p:cNvSpPr>
          <p:nvPr>
            <p:ph idx="1"/>
          </p:nvPr>
        </p:nvSpPr>
        <p:spPr>
          <a:xfrm>
            <a:off x="1178543" y="1757177"/>
            <a:ext cx="8596668" cy="2067233"/>
          </a:xfrm>
          <a:prstGeom prst="rect">
            <a:avLst/>
          </a:prstGeom>
          <a:noFill/>
        </p:spPr>
        <p:txBody>
          <a:bodyPr wrap="squar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solidFill>
                  <a:schemeClr val="accent1"/>
                </a:solidFill>
              </a:rPr>
              <a:t>ployee satisfaction.</a:t>
            </a:r>
            <a:endParaRPr lang="en-US" dirty="0">
              <a:solidFill>
                <a:schemeClr val="accent1"/>
              </a:solidFill>
            </a:endParaRPr>
          </a:p>
        </p:txBody>
      </p:sp>
    </p:spTree>
    <p:extLst>
      <p:ext uri="{BB962C8B-B14F-4D97-AF65-F5344CB8AC3E}">
        <p14:creationId xmlns:p14="http://schemas.microsoft.com/office/powerpoint/2010/main" val="407329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FDE3-6E0C-A9FC-B395-7F6D3520D478}"/>
              </a:ext>
            </a:extLst>
          </p:cNvPr>
          <p:cNvSpPr>
            <a:spLocks noGrp="1"/>
          </p:cNvSpPr>
          <p:nvPr>
            <p:ph type="title"/>
          </p:nvPr>
        </p:nvSpPr>
        <p:spPr>
          <a:xfrm>
            <a:off x="929070" y="816638"/>
            <a:ext cx="8344932" cy="1113762"/>
          </a:xfrm>
        </p:spPr>
        <p:txBody>
          <a:bodyPr>
            <a:normAutofit/>
          </a:bodyPr>
          <a:lstStyle/>
          <a:p>
            <a:r>
              <a:rPr lang="en-IN" sz="4400" b="1" dirty="0"/>
              <a:t>PROJECT TITLE</a:t>
            </a:r>
            <a:endParaRPr lang="en-US" sz="4400" b="1" dirty="0"/>
          </a:p>
        </p:txBody>
      </p:sp>
      <p:sp>
        <p:nvSpPr>
          <p:cNvPr id="3" name="Content Placeholder 2">
            <a:extLst>
              <a:ext uri="{FF2B5EF4-FFF2-40B4-BE49-F238E27FC236}">
                <a16:creationId xmlns:a16="http://schemas.microsoft.com/office/drawing/2014/main" id="{E91641EA-DDB0-63BF-58E9-D058F6EBCA2A}"/>
              </a:ext>
            </a:extLst>
          </p:cNvPr>
          <p:cNvSpPr>
            <a:spLocks noGrp="1"/>
          </p:cNvSpPr>
          <p:nvPr>
            <p:ph idx="1"/>
          </p:nvPr>
        </p:nvSpPr>
        <p:spPr>
          <a:xfrm>
            <a:off x="1484157" y="2160590"/>
            <a:ext cx="8596668" cy="1268410"/>
          </a:xfrm>
        </p:spPr>
        <p:txBody>
          <a:bodyPr>
            <a:normAutofit/>
          </a:bodyPr>
          <a:lstStyle/>
          <a:p>
            <a:r>
              <a:rPr lang="en-IN" sz="3200" b="1" dirty="0">
                <a:solidFill>
                  <a:schemeClr val="accent1"/>
                </a:solidFill>
              </a:rPr>
              <a:t>Employee Performance Analysis Using Excel</a:t>
            </a:r>
            <a:endParaRPr lang="en-US" sz="3200" b="1" dirty="0">
              <a:solidFill>
                <a:schemeClr val="accent1"/>
              </a:solidFill>
            </a:endParaRPr>
          </a:p>
        </p:txBody>
      </p:sp>
    </p:spTree>
    <p:extLst>
      <p:ext uri="{BB962C8B-B14F-4D97-AF65-F5344CB8AC3E}">
        <p14:creationId xmlns:p14="http://schemas.microsoft.com/office/powerpoint/2010/main" val="407107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71CB-5939-8405-EB46-183C237BC6DF}"/>
              </a:ext>
            </a:extLst>
          </p:cNvPr>
          <p:cNvSpPr>
            <a:spLocks noGrp="1"/>
          </p:cNvSpPr>
          <p:nvPr>
            <p:ph type="title"/>
          </p:nvPr>
        </p:nvSpPr>
        <p:spPr/>
        <p:txBody>
          <a:bodyPr>
            <a:normAutofit/>
          </a:bodyPr>
          <a:lstStyle/>
          <a:p>
            <a:r>
              <a:rPr lang="en-IN" sz="4400" b="1" dirty="0"/>
              <a:t>AGENDA</a:t>
            </a:r>
            <a:endParaRPr lang="en-US" sz="4400" b="1" dirty="0"/>
          </a:p>
        </p:txBody>
      </p:sp>
      <p:sp>
        <p:nvSpPr>
          <p:cNvPr id="3" name="Content Placeholder 2">
            <a:extLst>
              <a:ext uri="{FF2B5EF4-FFF2-40B4-BE49-F238E27FC236}">
                <a16:creationId xmlns:a16="http://schemas.microsoft.com/office/drawing/2014/main" id="{052F0115-BE0E-5E6F-9388-6910402A88B8}"/>
              </a:ext>
            </a:extLst>
          </p:cNvPr>
          <p:cNvSpPr>
            <a:spLocks noGrp="1"/>
          </p:cNvSpPr>
          <p:nvPr>
            <p:ph idx="1"/>
          </p:nvPr>
        </p:nvSpPr>
        <p:spPr>
          <a:xfrm>
            <a:off x="2523249" y="1661459"/>
            <a:ext cx="8596668" cy="3880773"/>
          </a:xfrm>
        </p:spPr>
        <p:txBody>
          <a:bodyPr>
            <a:normAutofit lnSpcReduction="10000"/>
          </a:bodyPr>
          <a:lstStyle/>
          <a:p>
            <a:pPr marL="514350" indent="-514350">
              <a:buFont typeface="+mj-lt"/>
              <a:buAutoNum type="arabicPeriod"/>
            </a:pPr>
            <a:r>
              <a:rPr lang="en-IN" sz="2400" dirty="0">
                <a:solidFill>
                  <a:schemeClr val="accent1"/>
                </a:solidFill>
              </a:rPr>
              <a:t>Problem Statement</a:t>
            </a:r>
            <a:r>
              <a:rPr lang="en-IN" sz="2800" dirty="0">
                <a:solidFill>
                  <a:schemeClr val="accent1"/>
                </a:solidFill>
              </a:rPr>
              <a:t> </a:t>
            </a:r>
          </a:p>
          <a:p>
            <a:pPr marL="514350" indent="-514350">
              <a:buFont typeface="+mj-lt"/>
              <a:buAutoNum type="arabicPeriod"/>
            </a:pPr>
            <a:r>
              <a:rPr lang="en-IN" sz="2400" dirty="0">
                <a:solidFill>
                  <a:schemeClr val="accent1"/>
                </a:solidFill>
              </a:rPr>
              <a:t>Project overview </a:t>
            </a:r>
          </a:p>
          <a:p>
            <a:pPr marL="514350" indent="-514350">
              <a:buFont typeface="+mj-lt"/>
              <a:buAutoNum type="arabicPeriod"/>
            </a:pPr>
            <a:r>
              <a:rPr lang="en-IN" sz="2400" dirty="0">
                <a:solidFill>
                  <a:schemeClr val="accent1"/>
                </a:solidFill>
              </a:rPr>
              <a:t>End Users</a:t>
            </a:r>
          </a:p>
          <a:p>
            <a:pPr marL="514350" indent="-514350">
              <a:buFont typeface="+mj-lt"/>
              <a:buAutoNum type="arabicPeriod"/>
            </a:pPr>
            <a:r>
              <a:rPr lang="en-IN" sz="2400" dirty="0">
                <a:solidFill>
                  <a:schemeClr val="accent1"/>
                </a:solidFill>
              </a:rPr>
              <a:t>Our Solution And Preposition </a:t>
            </a:r>
          </a:p>
          <a:p>
            <a:pPr marL="514350" indent="-514350">
              <a:buFont typeface="+mj-lt"/>
              <a:buAutoNum type="arabicPeriod"/>
            </a:pPr>
            <a:r>
              <a:rPr lang="en-IN" sz="2400" dirty="0">
                <a:solidFill>
                  <a:schemeClr val="accent1"/>
                </a:solidFill>
              </a:rPr>
              <a:t>Dataset Description </a:t>
            </a:r>
          </a:p>
          <a:p>
            <a:pPr marL="514350" indent="-514350">
              <a:buFont typeface="+mj-lt"/>
              <a:buAutoNum type="arabicPeriod"/>
            </a:pPr>
            <a:r>
              <a:rPr lang="en-IN" sz="2400" dirty="0">
                <a:solidFill>
                  <a:schemeClr val="accent1"/>
                </a:solidFill>
              </a:rPr>
              <a:t>Modelling Approach </a:t>
            </a:r>
          </a:p>
          <a:p>
            <a:pPr marL="514350" indent="-514350">
              <a:buFont typeface="+mj-lt"/>
              <a:buAutoNum type="arabicPeriod"/>
            </a:pPr>
            <a:r>
              <a:rPr lang="en-IN" sz="2400" dirty="0">
                <a:solidFill>
                  <a:schemeClr val="accent1"/>
                </a:solidFill>
              </a:rPr>
              <a:t>Results And Discussion </a:t>
            </a:r>
          </a:p>
          <a:p>
            <a:pPr marL="514350" indent="-514350">
              <a:buFont typeface="+mj-lt"/>
              <a:buAutoNum type="arabicPeriod"/>
            </a:pPr>
            <a:r>
              <a:rPr lang="en-IN" sz="2400" dirty="0">
                <a:solidFill>
                  <a:schemeClr val="accent1"/>
                </a:solidFill>
              </a:rPr>
              <a:t>Conclusion </a:t>
            </a:r>
          </a:p>
          <a:p>
            <a:pPr marL="514350" indent="-514350">
              <a:buFont typeface="+mj-lt"/>
              <a:buAutoNum type="arabicPeriod"/>
            </a:pPr>
            <a:endParaRPr lang="en-IN" sz="2400" dirty="0">
              <a:solidFill>
                <a:schemeClr val="accent1"/>
              </a:solidFill>
            </a:endParaRPr>
          </a:p>
          <a:p>
            <a:pPr marL="514350" indent="-514350">
              <a:buFont typeface="+mj-lt"/>
              <a:buAutoNum type="arabicPeriod"/>
            </a:pPr>
            <a:endParaRPr lang="en-US" sz="2400" dirty="0">
              <a:solidFill>
                <a:schemeClr val="accent1"/>
              </a:solidFill>
            </a:endParaRPr>
          </a:p>
        </p:txBody>
      </p:sp>
    </p:spTree>
    <p:extLst>
      <p:ext uri="{BB962C8B-B14F-4D97-AF65-F5344CB8AC3E}">
        <p14:creationId xmlns:p14="http://schemas.microsoft.com/office/powerpoint/2010/main" val="348170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74B0-A4A3-35CE-ACDA-31286A53E2E7}"/>
              </a:ext>
            </a:extLst>
          </p:cNvPr>
          <p:cNvSpPr>
            <a:spLocks noGrp="1"/>
          </p:cNvSpPr>
          <p:nvPr>
            <p:ph type="title"/>
          </p:nvPr>
        </p:nvSpPr>
        <p:spPr/>
        <p:txBody>
          <a:bodyPr/>
          <a:lstStyle/>
          <a:p>
            <a:r>
              <a:rPr lang="en-IN" dirty="0"/>
              <a:t>PROBLEM STATEMENT </a:t>
            </a:r>
            <a:endParaRPr lang="en-US" dirty="0"/>
          </a:p>
        </p:txBody>
      </p:sp>
      <p:sp>
        <p:nvSpPr>
          <p:cNvPr id="5" name="Content Placeholder 4">
            <a:extLst>
              <a:ext uri="{FF2B5EF4-FFF2-40B4-BE49-F238E27FC236}">
                <a16:creationId xmlns:a16="http://schemas.microsoft.com/office/drawing/2014/main" id="{F4737CDE-226B-9BE3-37F5-C5C8150C9810}"/>
              </a:ext>
            </a:extLst>
          </p:cNvPr>
          <p:cNvSpPr txBox="1">
            <a:spLocks noGrp="1"/>
          </p:cNvSpPr>
          <p:nvPr>
            <p:ph idx="1"/>
          </p:nvPr>
        </p:nvSpPr>
        <p:spPr>
          <a:xfrm>
            <a:off x="946276" y="1634931"/>
            <a:ext cx="8596668" cy="1938992"/>
          </a:xfrm>
          <a:prstGeom prst="rect">
            <a:avLst/>
          </a:prstGeom>
          <a:noFill/>
        </p:spPr>
        <p:txBody>
          <a:bodyPr wrap="square" rtlCol="0">
            <a:spAutoFit/>
          </a:bodyPr>
          <a:lstStyle/>
          <a:p>
            <a:pPr algn="just"/>
            <a:r>
              <a:rPr lang="en-IN" sz="2400" dirty="0">
                <a:solidFill>
                  <a:schemeClr val="accent1"/>
                </a:solidFill>
                <a:latin typeface="Times New Roman" panose="02020603050405020304" pitchFamily="18" charset="0"/>
                <a:cs typeface="Times New Roman" panose="02020603050405020304" pitchFamily="18" charset="0"/>
              </a:rPr>
              <a:t>Utilize Excel to efficiently analyse employee data by leveraging functions such as PivotTables, and conditional </a:t>
            </a:r>
            <a:r>
              <a:rPr lang="en-IN" sz="2400">
                <a:solidFill>
                  <a:schemeClr val="accent1"/>
                </a:solidFill>
                <a:latin typeface="Times New Roman" panose="02020603050405020304" pitchFamily="18" charset="0"/>
                <a:cs typeface="Times New Roman" panose="02020603050405020304" pitchFamily="18" charset="0"/>
              </a:rPr>
              <a:t>formatting. This </a:t>
            </a:r>
            <a:r>
              <a:rPr lang="en-IN" sz="2400" dirty="0">
                <a:solidFill>
                  <a:schemeClr val="accent1"/>
                </a:solidFill>
                <a:latin typeface="Times New Roman" panose="02020603050405020304" pitchFamily="18" charset="0"/>
                <a:cs typeface="Times New Roman" panose="02020603050405020304" pitchFamily="18" charset="0"/>
              </a:rPr>
              <a:t>enables the identification of key trends, such as current employee rates, performance levels. Decision-making processes by visualizing this data through pie chart.”</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42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23DC-700C-64B3-A1B1-7660C9CE7906}"/>
              </a:ext>
            </a:extLst>
          </p:cNvPr>
          <p:cNvSpPr>
            <a:spLocks noGrp="1"/>
          </p:cNvSpPr>
          <p:nvPr>
            <p:ph type="title"/>
          </p:nvPr>
        </p:nvSpPr>
        <p:spPr/>
        <p:txBody>
          <a:bodyPr/>
          <a:lstStyle/>
          <a:p>
            <a:r>
              <a:rPr lang="en-IN" dirty="0"/>
              <a:t>PROJECT OVERVIEW</a:t>
            </a:r>
            <a:endParaRPr lang="en-US" dirty="0"/>
          </a:p>
        </p:txBody>
      </p:sp>
      <p:sp>
        <p:nvSpPr>
          <p:cNvPr id="5" name="Content Placeholder 4">
            <a:extLst>
              <a:ext uri="{FF2B5EF4-FFF2-40B4-BE49-F238E27FC236}">
                <a16:creationId xmlns:a16="http://schemas.microsoft.com/office/drawing/2014/main" id="{3BF92243-EDAE-0154-6C4E-1ED5EFD203CC}"/>
              </a:ext>
            </a:extLst>
          </p:cNvPr>
          <p:cNvSpPr txBox="1">
            <a:spLocks noGrp="1"/>
          </p:cNvSpPr>
          <p:nvPr>
            <p:ph idx="1"/>
          </p:nvPr>
        </p:nvSpPr>
        <p:spPr>
          <a:xfrm>
            <a:off x="1386361" y="1818301"/>
            <a:ext cx="8596668" cy="2067233"/>
          </a:xfrm>
          <a:prstGeom prst="rect">
            <a:avLst/>
          </a:prstGeom>
          <a:noFill/>
        </p:spPr>
        <p:txBody>
          <a:bodyPr wrap="square" rtlCol="0">
            <a:spAutoFit/>
          </a:bodyPr>
          <a:lstStyle/>
          <a:p>
            <a:r>
              <a:rPr lang="en-IN" sz="2400" dirty="0">
                <a:solidFill>
                  <a:schemeClr val="accent1"/>
                </a:solidFill>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3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D0807602-9F29-5FB4-41AC-C527D0A86AEF}"/>
              </a:ext>
            </a:extLst>
          </p:cNvPr>
          <p:cNvSpPr txBox="1">
            <a:spLocks noGrp="1"/>
          </p:cNvSpPr>
          <p:nvPr>
            <p:ph type="title"/>
          </p:nvPr>
        </p:nvSpPr>
        <p:spPr>
          <a:xfrm>
            <a:off x="542864" y="1202769"/>
            <a:ext cx="8596668" cy="1320800"/>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3200" spc="25" dirty="0"/>
              <a:t>W</a:t>
            </a:r>
            <a:r>
              <a:rPr lang="en-IN" sz="3200" spc="-20" dirty="0"/>
              <a:t>H</a:t>
            </a:r>
            <a:r>
              <a:rPr lang="en-IN" sz="3200" spc="20" dirty="0"/>
              <a:t>O</a:t>
            </a:r>
            <a:r>
              <a:rPr lang="en-IN" sz="3200" spc="-235" dirty="0"/>
              <a:t> </a:t>
            </a:r>
            <a:r>
              <a:rPr lang="en-IN" sz="3200" spc="-10" dirty="0"/>
              <a:t>AR</a:t>
            </a:r>
            <a:r>
              <a:rPr lang="en-IN" sz="3200" spc="15" dirty="0"/>
              <a:t>E</a:t>
            </a:r>
            <a:r>
              <a:rPr lang="en-IN" sz="3200" spc="-35" dirty="0"/>
              <a:t> </a:t>
            </a:r>
            <a:r>
              <a:rPr lang="en-IN" sz="3200" spc="-10" dirty="0"/>
              <a:t>T</a:t>
            </a:r>
            <a:r>
              <a:rPr lang="en-IN" sz="3200" spc="-15" dirty="0"/>
              <a:t>H</a:t>
            </a:r>
            <a:r>
              <a:rPr lang="en-IN" sz="3200" spc="15" dirty="0"/>
              <a:t>E</a:t>
            </a:r>
            <a:r>
              <a:rPr lang="en-IN" sz="3200" spc="-35" dirty="0"/>
              <a:t> </a:t>
            </a:r>
            <a:r>
              <a:rPr lang="en-IN" sz="3200" spc="-20" dirty="0"/>
              <a:t>E</a:t>
            </a:r>
            <a:r>
              <a:rPr lang="en-IN" sz="3200" spc="30" dirty="0"/>
              <a:t>N</a:t>
            </a:r>
            <a:r>
              <a:rPr lang="en-IN" sz="3200" spc="15" dirty="0"/>
              <a:t>D</a:t>
            </a:r>
            <a:r>
              <a:rPr lang="en-IN" sz="3200" spc="-45" dirty="0"/>
              <a:t> </a:t>
            </a:r>
            <a:r>
              <a:rPr lang="en-IN" sz="3200" dirty="0"/>
              <a:t>U</a:t>
            </a:r>
            <a:r>
              <a:rPr lang="en-IN" sz="3200" spc="10" dirty="0"/>
              <a:t>S</a:t>
            </a:r>
            <a:r>
              <a:rPr lang="en-IN" sz="3200" spc="-25" dirty="0"/>
              <a:t>E</a:t>
            </a:r>
            <a:r>
              <a:rPr lang="en-IN" sz="3200" spc="-10" dirty="0"/>
              <a:t>R</a:t>
            </a:r>
            <a:r>
              <a:rPr lang="en-IN" sz="3200" spc="5" dirty="0"/>
              <a:t>S?</a:t>
            </a:r>
            <a:endParaRPr lang="en-IN" sz="3200" dirty="0"/>
          </a:p>
        </p:txBody>
      </p:sp>
      <p:sp>
        <p:nvSpPr>
          <p:cNvPr id="4" name="Content Placeholder 3">
            <a:extLst>
              <a:ext uri="{FF2B5EF4-FFF2-40B4-BE49-F238E27FC236}">
                <a16:creationId xmlns:a16="http://schemas.microsoft.com/office/drawing/2014/main" id="{ACB2B5F2-65A8-1074-194E-D2D5B6C47A7D}"/>
              </a:ext>
            </a:extLst>
          </p:cNvPr>
          <p:cNvSpPr txBox="1">
            <a:spLocks noGrp="1"/>
          </p:cNvSpPr>
          <p:nvPr>
            <p:ph idx="1"/>
          </p:nvPr>
        </p:nvSpPr>
        <p:spPr>
          <a:xfrm>
            <a:off x="1215216" y="2205729"/>
            <a:ext cx="8596668" cy="830997"/>
          </a:xfrm>
          <a:prstGeom prst="rect">
            <a:avLst/>
          </a:prstGeom>
          <a:noFill/>
        </p:spPr>
        <p:txBody>
          <a:bodyPr wrap="square" rtlCol="0">
            <a:spAutoFit/>
          </a:bodyPr>
          <a:lstStyle/>
          <a:p>
            <a:pPr algn="l"/>
            <a:r>
              <a:rPr lang="en-IN" sz="2400" dirty="0">
                <a:solidFill>
                  <a:schemeClr val="accent1"/>
                </a:solidFill>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27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00873C86-A0F7-1610-015E-155887389DE8}"/>
              </a:ext>
            </a:extLst>
          </p:cNvPr>
          <p:cNvSpPr txBox="1">
            <a:spLocks noGrp="1"/>
          </p:cNvSpPr>
          <p:nvPr>
            <p:ph type="title"/>
          </p:nvPr>
        </p:nvSpPr>
        <p:spPr>
          <a:prstGeom prst="rect">
            <a:avLst/>
          </a:prstGeom>
        </p:spPr>
        <p:txBody>
          <a:bodyPr vert="horz" wrap="square" lIns="0" tIns="13335"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pc="10" dirty="0"/>
              <a:t>O</a:t>
            </a:r>
            <a:r>
              <a:rPr lang="en-IN" spc="25" dirty="0"/>
              <a:t>U</a:t>
            </a:r>
            <a:r>
              <a:rPr lang="en-IN" dirty="0"/>
              <a:t>R</a:t>
            </a:r>
            <a:r>
              <a:rPr lang="en-IN" spc="5" dirty="0"/>
              <a:t> </a:t>
            </a:r>
            <a:r>
              <a:rPr lang="en-IN" spc="25" dirty="0"/>
              <a:t>S</a:t>
            </a:r>
            <a:r>
              <a:rPr lang="en-IN" spc="10" dirty="0"/>
              <a:t>O</a:t>
            </a:r>
            <a:r>
              <a:rPr lang="en-IN" spc="25" dirty="0"/>
              <a:t>LU</a:t>
            </a:r>
            <a:r>
              <a:rPr lang="en-IN" spc="-35" dirty="0"/>
              <a:t>T</a:t>
            </a:r>
            <a:r>
              <a:rPr lang="en-IN" spc="-30" dirty="0"/>
              <a:t>I</a:t>
            </a:r>
            <a:r>
              <a:rPr lang="en-IN" spc="10" dirty="0"/>
              <a:t>O</a:t>
            </a:r>
            <a:r>
              <a:rPr lang="en-IN" dirty="0"/>
              <a:t>N</a:t>
            </a:r>
            <a:r>
              <a:rPr lang="en-IN" spc="-345" dirty="0"/>
              <a:t> </a:t>
            </a:r>
            <a:r>
              <a:rPr lang="en-IN" spc="-35" dirty="0"/>
              <a:t>A</a:t>
            </a:r>
            <a:r>
              <a:rPr lang="en-IN" spc="-5" dirty="0"/>
              <a:t>N</a:t>
            </a:r>
            <a:r>
              <a:rPr lang="en-IN" dirty="0"/>
              <a:t>D</a:t>
            </a:r>
            <a:r>
              <a:rPr lang="en-IN" spc="35" dirty="0"/>
              <a:t> </a:t>
            </a:r>
            <a:r>
              <a:rPr lang="en-IN" spc="-30" dirty="0"/>
              <a:t>I</a:t>
            </a:r>
            <a:r>
              <a:rPr lang="en-IN" spc="-35" dirty="0"/>
              <a:t>T</a:t>
            </a:r>
            <a:r>
              <a:rPr lang="en-IN" dirty="0"/>
              <a:t>S</a:t>
            </a:r>
            <a:r>
              <a:rPr lang="en-IN" spc="60" dirty="0"/>
              <a:t> </a:t>
            </a:r>
            <a:r>
              <a:rPr lang="en-IN" spc="-295" dirty="0"/>
              <a:t>V</a:t>
            </a:r>
            <a:r>
              <a:rPr lang="en-IN" spc="-35" dirty="0"/>
              <a:t>A</a:t>
            </a:r>
            <a:r>
              <a:rPr lang="en-IN" spc="25" dirty="0"/>
              <a:t>LU</a:t>
            </a:r>
            <a:r>
              <a:rPr lang="en-IN" dirty="0"/>
              <a:t>E</a:t>
            </a:r>
            <a:r>
              <a:rPr lang="en-IN" spc="-65" dirty="0"/>
              <a:t> </a:t>
            </a:r>
            <a:r>
              <a:rPr lang="en-IN" spc="-15" dirty="0"/>
              <a:t>P</a:t>
            </a:r>
            <a:r>
              <a:rPr lang="en-IN" spc="-30" dirty="0"/>
              <a:t>R</a:t>
            </a:r>
            <a:r>
              <a:rPr lang="en-IN" spc="10" dirty="0"/>
              <a:t>O</a:t>
            </a:r>
            <a:r>
              <a:rPr lang="en-IN" spc="-15" dirty="0"/>
              <a:t>P</a:t>
            </a:r>
            <a:r>
              <a:rPr lang="en-IN" spc="10" dirty="0"/>
              <a:t>O</a:t>
            </a:r>
            <a:r>
              <a:rPr lang="en-IN" spc="25" dirty="0"/>
              <a:t>S</a:t>
            </a:r>
            <a:r>
              <a:rPr lang="en-IN" spc="-30" dirty="0"/>
              <a:t>I</a:t>
            </a:r>
            <a:r>
              <a:rPr lang="en-IN" spc="-35" dirty="0"/>
              <a:t>T</a:t>
            </a:r>
            <a:r>
              <a:rPr lang="en-IN" spc="-30" dirty="0"/>
              <a:t>I</a:t>
            </a:r>
            <a:r>
              <a:rPr lang="en-IN" spc="10" dirty="0"/>
              <a:t>O</a:t>
            </a:r>
            <a:r>
              <a:rPr lang="en-IN" dirty="0"/>
              <a:t>N</a:t>
            </a:r>
          </a:p>
        </p:txBody>
      </p:sp>
      <p:sp>
        <p:nvSpPr>
          <p:cNvPr id="4" name="Content Placeholder 3">
            <a:extLst>
              <a:ext uri="{FF2B5EF4-FFF2-40B4-BE49-F238E27FC236}">
                <a16:creationId xmlns:a16="http://schemas.microsoft.com/office/drawing/2014/main" id="{9B410560-458E-0B16-B473-85BB505C3F6D}"/>
              </a:ext>
            </a:extLst>
          </p:cNvPr>
          <p:cNvSpPr txBox="1">
            <a:spLocks noGrp="1"/>
          </p:cNvSpPr>
          <p:nvPr>
            <p:ph idx="1"/>
          </p:nvPr>
        </p:nvSpPr>
        <p:spPr>
          <a:xfrm>
            <a:off x="1154093" y="2050568"/>
            <a:ext cx="8596668" cy="2451953"/>
          </a:xfrm>
          <a:prstGeom prst="rect">
            <a:avLst/>
          </a:prstGeom>
          <a:noFill/>
        </p:spPr>
        <p:txBody>
          <a:bodyPr wrap="square" rtlCol="0">
            <a:spAutoFit/>
          </a:bodyPr>
          <a:lstStyle/>
          <a:p>
            <a:pPr marL="342900" indent="-342900" algn="l">
              <a:buFont typeface="+mj-lt"/>
              <a:buAutoNum type="arabicPeriod"/>
            </a:pPr>
            <a:r>
              <a:rPr lang="en-IN" sz="2400" dirty="0">
                <a:solidFill>
                  <a:schemeClr val="accent1"/>
                </a:solidFill>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47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FC4D06-C4EB-1042-AC13-3D0A2AC7A3C3}"/>
              </a:ext>
            </a:extLst>
          </p:cNvPr>
          <p:cNvSpPr txBox="1">
            <a:spLocks noGrp="1"/>
          </p:cNvSpPr>
          <p:nvPr>
            <p:ph type="title"/>
          </p:nvPr>
        </p:nvSpPr>
        <p:spPr>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Dataset Description</a:t>
            </a:r>
          </a:p>
        </p:txBody>
      </p:sp>
      <p:sp>
        <p:nvSpPr>
          <p:cNvPr id="4" name="Content Placeholder 3">
            <a:extLst>
              <a:ext uri="{FF2B5EF4-FFF2-40B4-BE49-F238E27FC236}">
                <a16:creationId xmlns:a16="http://schemas.microsoft.com/office/drawing/2014/main" id="{689F2C2B-A82E-A31D-6047-358510EF896E}"/>
              </a:ext>
            </a:extLst>
          </p:cNvPr>
          <p:cNvSpPr txBox="1">
            <a:spLocks noGrp="1"/>
          </p:cNvSpPr>
          <p:nvPr>
            <p:ph idx="1"/>
          </p:nvPr>
        </p:nvSpPr>
        <p:spPr>
          <a:xfrm>
            <a:off x="1797666" y="1500461"/>
            <a:ext cx="8596668" cy="4421723"/>
          </a:xfrm>
          <a:prstGeom prst="rect">
            <a:avLst/>
          </a:prstGeom>
          <a:noFill/>
        </p:spPr>
        <p:txBody>
          <a:bodyPr wrap="square" rtlCol="0">
            <a:spAutoFit/>
          </a:bodyPr>
          <a:lstStyle/>
          <a:p>
            <a:pPr marL="342900" indent="-342900" algn="l">
              <a:buFont typeface="+mj-lt"/>
              <a:buAutoNum type="arabicPeriod"/>
            </a:pPr>
            <a:r>
              <a:rPr lang="en-IN" dirty="0">
                <a:solidFill>
                  <a:schemeClr val="accent1"/>
                </a:solidFill>
              </a:rPr>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101343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51082039-DAE0-A3F4-4809-B25B227F2C34}"/>
              </a:ext>
            </a:extLst>
          </p:cNvPr>
          <p:cNvSpPr txBox="1">
            <a:spLocks noGrp="1"/>
          </p:cNvSpPr>
          <p:nvPr>
            <p:ph type="title"/>
          </p:nvPr>
        </p:nvSpPr>
        <p:spPr>
          <a:xfrm>
            <a:off x="347270" y="1135257"/>
            <a:ext cx="8596668" cy="1320800"/>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15" dirty="0"/>
              <a:t>THE</a:t>
            </a:r>
            <a:r>
              <a:rPr lang="en-IN" sz="4250" spc="20" dirty="0"/>
              <a:t> "</a:t>
            </a:r>
            <a:r>
              <a:rPr lang="en-IN" sz="4250" spc="10" dirty="0"/>
              <a:t>WOW"</a:t>
            </a:r>
            <a:r>
              <a:rPr lang="en-IN" sz="4250" spc="85" dirty="0"/>
              <a:t> </a:t>
            </a:r>
            <a:r>
              <a:rPr lang="en-IN" sz="4250" spc="10" dirty="0"/>
              <a:t>IN</a:t>
            </a:r>
            <a:r>
              <a:rPr lang="en-IN" sz="4250" spc="-5" dirty="0"/>
              <a:t> </a:t>
            </a:r>
            <a:r>
              <a:rPr lang="en-IN" sz="4250" spc="15" dirty="0"/>
              <a:t>OUR</a:t>
            </a:r>
            <a:r>
              <a:rPr lang="en-IN" sz="4250" spc="-10" dirty="0"/>
              <a:t> </a:t>
            </a:r>
            <a:r>
              <a:rPr lang="en-IN" sz="4250" spc="20" dirty="0"/>
              <a:t>SOLUTION</a:t>
            </a:r>
            <a:endParaRPr lang="en-IN" sz="4250" dirty="0"/>
          </a:p>
        </p:txBody>
      </p:sp>
      <p:sp>
        <p:nvSpPr>
          <p:cNvPr id="4" name="Content Placeholder 3">
            <a:extLst>
              <a:ext uri="{FF2B5EF4-FFF2-40B4-BE49-F238E27FC236}">
                <a16:creationId xmlns:a16="http://schemas.microsoft.com/office/drawing/2014/main" id="{523667AF-BC39-25B2-92FB-DF93D403071F}"/>
              </a:ext>
            </a:extLst>
          </p:cNvPr>
          <p:cNvSpPr txBox="1">
            <a:spLocks noGrp="1"/>
          </p:cNvSpPr>
          <p:nvPr>
            <p:ph idx="1"/>
          </p:nvPr>
        </p:nvSpPr>
        <p:spPr>
          <a:xfrm>
            <a:off x="-121595" y="2159644"/>
            <a:ext cx="10622526" cy="959237"/>
          </a:xfrm>
          <a:prstGeom prst="rect">
            <a:avLst/>
          </a:prstGeom>
          <a:noFill/>
        </p:spPr>
        <p:txBody>
          <a:bodyPr wrap="square" rtlCol="0" anchor="ctr">
            <a:spAutoFit/>
          </a:bodyPr>
          <a:lstStyle/>
          <a:p>
            <a:pPr marL="0" indent="0" algn="ctr">
              <a:buNone/>
            </a:pPr>
            <a:r>
              <a:rPr lang="en-IN" sz="2400" dirty="0"/>
              <a:t>
  </a:t>
            </a:r>
            <a:r>
              <a:rPr lang="en-IN" sz="2400" dirty="0">
                <a:solidFill>
                  <a:schemeClr val="accent1"/>
                </a:solidFill>
              </a:rPr>
              <a:t>=IFS(Z9&gt;=5,”VERY HIGH”,Z9&gt;=4,”HIGH”,Z9&gt;=3,”MED”,TRUE,”LOW”)</a:t>
            </a:r>
            <a:endParaRPr lang="en-US" sz="2400" dirty="0">
              <a:solidFill>
                <a:schemeClr val="accent1"/>
              </a:solidFill>
            </a:endParaRPr>
          </a:p>
        </p:txBody>
      </p:sp>
    </p:spTree>
    <p:extLst>
      <p:ext uri="{BB962C8B-B14F-4D97-AF65-F5344CB8AC3E}">
        <p14:creationId xmlns:p14="http://schemas.microsoft.com/office/powerpoint/2010/main" val="8131715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MODELLING</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HARI KRISHNAN .P</dc:creator>
  <cp:lastModifiedBy>sathyamoorthy200318@gmail.com</cp:lastModifiedBy>
  <cp:revision>21</cp:revision>
  <dcterms:created xsi:type="dcterms:W3CDTF">2024-08-30T14:39:09Z</dcterms:created>
  <dcterms:modified xsi:type="dcterms:W3CDTF">2024-09-03T03:20:53Z</dcterms:modified>
</cp:coreProperties>
</file>