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12" r:id="rId3"/>
    <p:sldId id="269" r:id="rId4"/>
    <p:sldId id="413" r:id="rId5"/>
    <p:sldId id="257" r:id="rId6"/>
    <p:sldId id="263" r:id="rId7"/>
    <p:sldId id="265" r:id="rId8"/>
    <p:sldId id="414" r:id="rId9"/>
    <p:sldId id="266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42D4-AABB-58D8-AAF0-A214A0BE4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A7595-48C5-4984-06B8-A13190BE7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EC8F-3BD7-5E1B-7A92-C3CC3D38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B8E43-39FB-5C91-AAE0-A72B901E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B4D6-DD4C-0E50-1F56-4EB3DE34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176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9591-66B4-CCEF-F87C-F133E373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54B25-8DB7-D297-DE87-D8B25CAF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8BC30-818E-A3D8-7275-9F325C6D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BD401-6EEC-AADD-016F-34529D8D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F5A65-4581-3015-ABA3-22381F2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503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4363E-8DAB-CFE0-D108-DF4CE99A3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E425-13BA-527D-2335-63F5F36BF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F0E6-3152-0AE1-DD8C-CE1581E2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6637-8F37-E83B-6423-ECE990CA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77FB6-1392-228B-3151-FC5EDFBC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12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69E5-29B2-ED96-4E1A-92CCF1E9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7D36-1E69-D212-38E6-D9F85FD7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A723-E317-080B-F843-883B0505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1365-79D3-0FA2-4A7F-9F52858E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AF00-2117-F9A6-780E-6BAC14A3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86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9FA9-1CBB-0593-C09D-32C510B5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B1437-BB72-9DD1-FBC5-B9281D73C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2312-DCF8-E544-6259-8FE215AA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D6FE1-76BF-B360-EA24-32DCBE6F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358EA-7BEE-F79B-EFBB-6EC9D60F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045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1707-26B0-04F8-93CF-6EFE2A45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D9FB-BF5C-8543-3353-49BA2DBD6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877EF-9A89-A810-0C18-70C04C631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43617-9749-9892-FD74-AD23F8AD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C24C0-1270-464E-6216-E2505543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DFE6D-3C37-AB0E-096E-C4CEC6C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608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EFED-CE28-0023-F901-8BC705C3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B998C-F5F8-07B3-5E93-5E31A1E89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60FFD-1B21-2E26-E6FF-6C60069CB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868F6-FC2B-96F8-9CEE-285A5105A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89C4-4F12-198C-886C-00AB7F975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1A904-56E0-7A10-36EE-1241CAC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53FFF-61C1-25CD-40C9-736AA3B5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C730E-BA4B-9EBF-BD42-09772C34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28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9304-B670-833D-8D78-60178DBC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A76C4-756F-72C9-D850-98D5AB0C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F63A4-267B-D2FD-5624-EA5B1413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1924D-C809-4EAD-8678-C2EE7D54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232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06E77-C570-F06C-4F05-3EC0272E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D107D-7BCF-6F4A-C438-6CB01C3C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E319D-1900-8C6D-D838-558540EC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263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BE76-F310-F640-7B66-4EBB72BF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70CC-A463-9712-892E-DAB73598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C7AC1-BA52-2471-770D-ACABC85F2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68ED0-CFCF-750F-8C53-C7C6647B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7E74E-3E8D-85F0-3045-CA9E8A82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D0EE7-A5C2-D24C-6572-F1B2BEE9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015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F76E-DCC3-65C7-1BB4-84883D6D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A5785-006E-6BFD-BBB3-A763FC6CC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66F6E-1EFA-F710-C3A3-FC7107427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EB0CF-F9E5-251C-D1E9-714C4706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29D3D-DB3F-2C4B-4007-9313668E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5A954-B7CE-82E4-421A-534AEC3D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832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63293-072C-1A2E-8674-38DC5620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0D9C7-018D-B872-39E6-45077965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E1E72-F804-0C93-1F43-A52B91510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C7F9B9-D34C-E340-BB96-883CDCC53651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424F-2AD2-EF78-66CB-C6898E2B0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05853-CB64-A6BF-08C5-910FBB371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72B39-70F5-AD4A-BC6E-2AAD8B5752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22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re.uva.nl/ws/files/30587139/1_s2.0_S002224961830021X_main.pdf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9E7AD-DCC4-C0AA-F702-3E6347425D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6024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667A1D-4D73-B252-04D3-3F9B0994B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9" y="957757"/>
            <a:ext cx="11313041" cy="3063240"/>
          </a:xfrm>
        </p:spPr>
        <p:txBody>
          <a:bodyPr>
            <a:normAutofit/>
          </a:bodyPr>
          <a:lstStyle/>
          <a:p>
            <a:r>
              <a:rPr lang="en-NL" sz="6600" dirty="0">
                <a:solidFill>
                  <a:schemeClr val="bg1"/>
                </a:solidFill>
              </a:rPr>
              <a:t>Evidence Accumulation Models &amp; </a:t>
            </a:r>
            <a:br>
              <a:rPr lang="en-NL" sz="6600" dirty="0">
                <a:solidFill>
                  <a:schemeClr val="bg1"/>
                </a:solidFill>
              </a:rPr>
            </a:br>
            <a:r>
              <a:rPr lang="en-NL" sz="6600" dirty="0">
                <a:solidFill>
                  <a:schemeClr val="bg1"/>
                </a:solidFill>
              </a:rPr>
              <a:t>Bayesian Model Seleciton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89B2F-D7F7-E370-56A6-3AD5C1F5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Model-Based Neuroscience and Cognition Summer School</a:t>
            </a:r>
          </a:p>
          <a:p>
            <a:r>
              <a:rPr lang="en-GB">
                <a:solidFill>
                  <a:schemeClr val="bg1"/>
                </a:solidFill>
              </a:rPr>
              <a:t>2025</a:t>
            </a:r>
            <a:endParaRPr lang="en-NL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2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EB05-5ACA-C994-EF3A-51D7812B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79" y="190148"/>
            <a:ext cx="4068148" cy="1274759"/>
          </a:xfrm>
        </p:spPr>
        <p:txBody>
          <a:bodyPr>
            <a:normAutofit/>
          </a:bodyPr>
          <a:lstStyle/>
          <a:p>
            <a:r>
              <a:rPr lang="en-US" dirty="0"/>
              <a:t>The “Full" DDM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CEDB2-3EED-CEB0-8897-599B4C4B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379" y="2001297"/>
            <a:ext cx="5047861" cy="4745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EC73BA-FFB5-F9DA-864D-E387A3D5C2FB}"/>
              </a:ext>
            </a:extLst>
          </p:cNvPr>
          <p:cNvSpPr txBox="1"/>
          <p:nvPr/>
        </p:nvSpPr>
        <p:spPr>
          <a:xfrm>
            <a:off x="1775928" y="1587329"/>
            <a:ext cx="3704253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Three between-trial parameter variabilities.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Expensive to compute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Hard to estimate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Necessary to capture key benchmark patterns (except perhaps st0).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21495-5A7F-AD2C-3374-FDA1F14517D9}"/>
              </a:ext>
            </a:extLst>
          </p:cNvPr>
          <p:cNvSpPr txBox="1"/>
          <p:nvPr/>
        </p:nvSpPr>
        <p:spPr>
          <a:xfrm>
            <a:off x="1596711" y="4776862"/>
            <a:ext cx="1016069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1600" dirty="0"/>
              <a:t>Voss, A., &amp; Voss, J. (2007). Fast-dm: A free program for efficient diffusion model analysis. </a:t>
            </a:r>
            <a:r>
              <a:rPr lang="en-AU" sz="1600" i="1" dirty="0" err="1"/>
              <a:t>Behavior</a:t>
            </a:r>
            <a:r>
              <a:rPr lang="en-AU" sz="1600" i="1" dirty="0"/>
              <a:t> Research Methods</a:t>
            </a:r>
            <a:r>
              <a:rPr lang="en-AU" sz="1600" dirty="0"/>
              <a:t>, </a:t>
            </a:r>
            <a:r>
              <a:rPr lang="en-AU" sz="1600" i="1" dirty="0"/>
              <a:t>39</a:t>
            </a:r>
            <a:r>
              <a:rPr lang="en-AU" sz="1600" dirty="0"/>
              <a:t>(4), 767–775.</a:t>
            </a:r>
          </a:p>
          <a:p>
            <a:pPr>
              <a:spcAft>
                <a:spcPts val="600"/>
              </a:spcAft>
            </a:pPr>
            <a:r>
              <a:rPr lang="en-AU" sz="1600" dirty="0"/>
              <a:t>Boehm, U., </a:t>
            </a:r>
            <a:r>
              <a:rPr lang="en-AU" sz="1600" dirty="0" err="1"/>
              <a:t>Annis</a:t>
            </a:r>
            <a:r>
              <a:rPr lang="en-AU" sz="1600" dirty="0"/>
              <a:t>, J., Frank, M.J., Hawkins, G.E., Heathcote, A., Kellen, D., …, Matzke, D., &amp; </a:t>
            </a:r>
            <a:r>
              <a:rPr lang="en-AU" sz="1600" dirty="0" err="1"/>
              <a:t>Wagenmakers</a:t>
            </a:r>
            <a:r>
              <a:rPr lang="en-AU" sz="1600" dirty="0"/>
              <a:t>, E.-J. (2018). </a:t>
            </a:r>
            <a:r>
              <a:rPr lang="en-AU" sz="1600" dirty="0">
                <a:hlinkClick r:id="rId3"/>
              </a:rPr>
              <a:t>Estimating between-trial variability parameters of the diffusion decision model: Expert advice and recommendations.</a:t>
            </a:r>
            <a:r>
              <a:rPr lang="en-AU" sz="1600" dirty="0"/>
              <a:t> </a:t>
            </a:r>
            <a:r>
              <a:rPr lang="en-AU" sz="1600" i="1" dirty="0"/>
              <a:t>Journal of Mathematical Psychology, 87, </a:t>
            </a:r>
            <a:r>
              <a:rPr lang="en-AU" sz="1600" dirty="0"/>
              <a:t>46-75. </a:t>
            </a:r>
          </a:p>
          <a:p>
            <a:pPr>
              <a:spcAft>
                <a:spcPts val="600"/>
              </a:spcAft>
            </a:pPr>
            <a:r>
              <a:rPr lang="en-AU" sz="1600" dirty="0"/>
              <a:t>Ratcliff, R., &amp; </a:t>
            </a:r>
            <a:r>
              <a:rPr lang="en-AU" sz="1600" dirty="0" err="1"/>
              <a:t>Rouder</a:t>
            </a:r>
            <a:r>
              <a:rPr lang="en-AU" sz="1600" dirty="0"/>
              <a:t>, J. N. (1998). </a:t>
            </a:r>
            <a:r>
              <a:rPr lang="en-AU" sz="1600" dirty="0" err="1"/>
              <a:t>Modeling</a:t>
            </a:r>
            <a:r>
              <a:rPr lang="en-AU" sz="1600" dirty="0"/>
              <a:t> response times for two-choice decisions. </a:t>
            </a:r>
            <a:r>
              <a:rPr lang="en-AU" sz="1600" i="1" dirty="0"/>
              <a:t>Psychological Science</a:t>
            </a:r>
            <a:r>
              <a:rPr lang="en-AU" sz="1600" dirty="0"/>
              <a:t>, </a:t>
            </a:r>
            <a:r>
              <a:rPr lang="en-AU" sz="1600" i="1" dirty="0"/>
              <a:t>9</a:t>
            </a:r>
            <a:r>
              <a:rPr lang="en-AU" sz="1600" dirty="0"/>
              <a:t>(5), 347–356. </a:t>
            </a:r>
          </a:p>
        </p:txBody>
      </p:sp>
    </p:spTree>
    <p:extLst>
      <p:ext uri="{BB962C8B-B14F-4D97-AF65-F5344CB8AC3E}">
        <p14:creationId xmlns:p14="http://schemas.microsoft.com/office/powerpoint/2010/main" val="382373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2809-A045-6362-361B-643DCCB9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064" y="158877"/>
            <a:ext cx="4531126" cy="1325563"/>
          </a:xfrm>
        </p:spPr>
        <p:txBody>
          <a:bodyPr/>
          <a:lstStyle/>
          <a:p>
            <a:r>
              <a:rPr lang="en-US" dirty="0"/>
              <a:t>The Linear Ballistic Accumulator (LBA)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9E270-DF2C-E736-3912-B4D20F572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3" r="3951" b="13693"/>
          <a:stretch/>
        </p:blipFill>
        <p:spPr>
          <a:xfrm>
            <a:off x="6514975" y="69132"/>
            <a:ext cx="5607005" cy="67197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00F191-7336-98A9-B334-0E85C950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682" y="1484440"/>
            <a:ext cx="6409891" cy="3450711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Only between-trial noise </a:t>
            </a:r>
          </a:p>
          <a:p>
            <a:r>
              <a:rPr lang="en-AU" dirty="0"/>
              <a:t>Rates ~ normal (</a:t>
            </a:r>
            <a:r>
              <a:rPr lang="en-AU" dirty="0" err="1"/>
              <a:t>mean_v</a:t>
            </a:r>
            <a:r>
              <a:rPr lang="en-AU" dirty="0"/>
              <a:t>, </a:t>
            </a:r>
            <a:r>
              <a:rPr lang="en-AU" dirty="0" err="1"/>
              <a:t>sd_v</a:t>
            </a:r>
            <a:r>
              <a:rPr lang="en-AU" dirty="0"/>
              <a:t>)</a:t>
            </a:r>
          </a:p>
          <a:p>
            <a:r>
              <a:rPr lang="en-AU" dirty="0"/>
              <a:t>Start point ~ uniform (0-A)</a:t>
            </a:r>
          </a:p>
          <a:p>
            <a:r>
              <a:rPr lang="en-AU" dirty="0"/>
              <a:t>One accumulator per response.</a:t>
            </a:r>
          </a:p>
          <a:p>
            <a:r>
              <a:rPr lang="en-AU" dirty="0"/>
              <a:t>Threshold b (gap B = b-A)</a:t>
            </a:r>
          </a:p>
          <a:p>
            <a:r>
              <a:rPr lang="en-AU" dirty="0"/>
              <a:t>Non-decision time </a:t>
            </a:r>
            <a:r>
              <a:rPr lang="en-AU" dirty="0" err="1"/>
              <a:t>ter</a:t>
            </a:r>
            <a:r>
              <a:rPr lang="en-AU" dirty="0"/>
              <a:t> (or t0)</a:t>
            </a:r>
          </a:p>
          <a:p>
            <a:r>
              <a:rPr lang="en-AU" dirty="0"/>
              <a:t>A, B, </a:t>
            </a:r>
            <a:r>
              <a:rPr lang="en-AU" dirty="0" err="1"/>
              <a:t>sd_v</a:t>
            </a:r>
            <a:r>
              <a:rPr lang="en-AU" dirty="0"/>
              <a:t>, </a:t>
            </a:r>
            <a:r>
              <a:rPr lang="en-AU" dirty="0" err="1"/>
              <a:t>ter</a:t>
            </a:r>
            <a:r>
              <a:rPr lang="en-AU" dirty="0"/>
              <a:t>  positive (log scale)</a:t>
            </a:r>
          </a:p>
          <a:p>
            <a:r>
              <a:rPr lang="en-AU" dirty="0"/>
              <a:t>Must fix an accumulator parameter for scale (typically </a:t>
            </a:r>
            <a:r>
              <a:rPr lang="en-AU" dirty="0" err="1"/>
              <a:t>sd_v</a:t>
            </a:r>
            <a:r>
              <a:rPr lang="en-AU" dirty="0"/>
              <a:t>)</a:t>
            </a:r>
          </a:p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75DF9-8C6D-5AB2-70DB-54B9020AC077}"/>
              </a:ext>
            </a:extLst>
          </p:cNvPr>
          <p:cNvSpPr txBox="1"/>
          <p:nvPr/>
        </p:nvSpPr>
        <p:spPr>
          <a:xfrm>
            <a:off x="398682" y="4821686"/>
            <a:ext cx="6116293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/>
              <a:t>Brown, S. D., &amp; Heathcote, A. (2008). The simplest complete model of choice response time: Linear ballistic accumulation. </a:t>
            </a:r>
            <a:r>
              <a:rPr lang="en-AU" sz="1600" i="1" dirty="0"/>
              <a:t>Cognitive Psychology</a:t>
            </a:r>
            <a:r>
              <a:rPr lang="en-AU" sz="1600" dirty="0"/>
              <a:t>, </a:t>
            </a:r>
            <a:r>
              <a:rPr lang="en-AU" sz="1600" i="1" dirty="0"/>
              <a:t>57</a:t>
            </a:r>
            <a:r>
              <a:rPr lang="en-AU" sz="1600" dirty="0"/>
              <a:t>(3), 153–178.</a:t>
            </a:r>
          </a:p>
          <a:p>
            <a:r>
              <a:rPr lang="en-AU" sz="1600" dirty="0"/>
              <a:t> </a:t>
            </a:r>
            <a:endParaRPr lang="en-AU" sz="800" dirty="0"/>
          </a:p>
          <a:p>
            <a:r>
              <a:rPr lang="en-AU" sz="1600" dirty="0"/>
              <a:t>Donkin, C., Brown, S. D., &amp; Heathcote, A. (2009). The </a:t>
            </a:r>
            <a:r>
              <a:rPr lang="en-AU" sz="1600" dirty="0" err="1"/>
              <a:t>overconstraint</a:t>
            </a:r>
            <a:r>
              <a:rPr lang="en-AU" sz="1600" dirty="0"/>
              <a:t> of response time models: Rethinking the scaling problem. </a:t>
            </a:r>
            <a:r>
              <a:rPr lang="en-AU" sz="1600" i="1" dirty="0"/>
              <a:t>Psychonomic Bulletin &amp; Review</a:t>
            </a:r>
            <a:r>
              <a:rPr lang="en-AU" sz="1600" dirty="0"/>
              <a:t>, </a:t>
            </a:r>
            <a:r>
              <a:rPr lang="en-AU" sz="1600" i="1" dirty="0"/>
              <a:t>16</a:t>
            </a:r>
            <a:r>
              <a:rPr lang="en-AU" sz="1600" dirty="0"/>
              <a:t>(6), 1129–1135.</a:t>
            </a:r>
          </a:p>
        </p:txBody>
      </p:sp>
    </p:spTree>
    <p:extLst>
      <p:ext uri="{BB962C8B-B14F-4D97-AF65-F5344CB8AC3E}">
        <p14:creationId xmlns:p14="http://schemas.microsoft.com/office/powerpoint/2010/main" val="114909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9CDA-2B58-6B49-9DE0-6F66507B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NL" dirty="0"/>
              <a:t>Racing Diffusion Model (RDM)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051B-5B2A-89F2-8C2B-69B2EC875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2075"/>
            <a:ext cx="10515600" cy="915092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NL" sz="2400" dirty="0"/>
              <a:t>Same parameter names as the LBA except  sv -&gt; s</a:t>
            </a:r>
          </a:p>
          <a:p>
            <a:pPr marL="514350" indent="-514350">
              <a:buAutoNum type="arabicParenR"/>
            </a:pPr>
            <a:r>
              <a:rPr lang="en-NL" sz="2400" dirty="0"/>
              <a:t>A=0 (typically, whereas always A&gt; 0 in the LBA)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8D39A-5988-1FA3-3E33-66AEC9BA0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58" y="964134"/>
            <a:ext cx="10878879" cy="3670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9E5B3-C7C3-4D39-A206-31B90173FB96}"/>
              </a:ext>
            </a:extLst>
          </p:cNvPr>
          <p:cNvSpPr txBox="1"/>
          <p:nvPr/>
        </p:nvSpPr>
        <p:spPr>
          <a:xfrm>
            <a:off x="375643" y="6033525"/>
            <a:ext cx="11440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Tillman, G., Zandt, T. V., &amp; Logan, G. D. (2020). Sequential sampling models without random between-trial variability: the racing diffusion model of speeded decision making. </a:t>
            </a:r>
            <a:r>
              <a:rPr lang="en-GB" i="1" dirty="0"/>
              <a:t>Psychonomic Bulletin &amp; Review</a:t>
            </a:r>
            <a:r>
              <a:rPr lang="en-GB" dirty="0"/>
              <a:t>, </a:t>
            </a:r>
            <a:r>
              <a:rPr lang="en-GB" i="1" dirty="0"/>
              <a:t>27</a:t>
            </a:r>
            <a:r>
              <a:rPr lang="en-GB" dirty="0"/>
              <a:t>(5), 911–936.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6959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447801"/>
            <a:ext cx="10815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Suppose a </a:t>
            </a:r>
            <a:r>
              <a:rPr lang="en-AU" b="1" dirty="0"/>
              <a:t>linear accumulator </a:t>
            </a:r>
            <a:r>
              <a:rPr lang="en-AU" dirty="0"/>
              <a:t>starts a distance </a:t>
            </a:r>
            <a:r>
              <a:rPr lang="en-AU" i="1" dirty="0"/>
              <a:t>d</a:t>
            </a:r>
            <a:r>
              <a:rPr lang="en-AU" dirty="0"/>
              <a:t> from a </a:t>
            </a:r>
            <a:r>
              <a:rPr lang="en-AU" b="1" dirty="0"/>
              <a:t>threshold </a:t>
            </a:r>
            <a:r>
              <a:rPr lang="en-AU" dirty="0"/>
              <a:t>and increases in activation </a:t>
            </a:r>
            <a:r>
              <a:rPr lang="en-AU" b="1" dirty="0"/>
              <a:t>linearly</a:t>
            </a:r>
            <a:r>
              <a:rPr lang="en-AU" dirty="0"/>
              <a:t> with rate </a:t>
            </a:r>
            <a:r>
              <a:rPr lang="en-AU" i="1" dirty="0"/>
              <a:t>v</a:t>
            </a:r>
            <a:r>
              <a:rPr lang="en-AU" dirty="0"/>
              <a:t>.  Hence, the time to reach the threshold is </a:t>
            </a:r>
            <a:r>
              <a:rPr lang="en-AU" b="1" i="1" dirty="0"/>
              <a:t>t</a:t>
            </a:r>
            <a:r>
              <a:rPr lang="en-AU" b="1" dirty="0"/>
              <a:t>=</a:t>
            </a:r>
            <a:r>
              <a:rPr lang="en-AU" b="1" i="1" dirty="0"/>
              <a:t>d</a:t>
            </a:r>
            <a:r>
              <a:rPr lang="en-AU" b="1" dirty="0"/>
              <a:t>/</a:t>
            </a:r>
            <a:r>
              <a:rPr lang="en-AU" b="1" i="1" dirty="0"/>
              <a:t>v</a:t>
            </a:r>
            <a:r>
              <a:rPr lang="en-AU" dirty="0"/>
              <a:t>. </a:t>
            </a:r>
          </a:p>
          <a:p>
            <a:endParaRPr lang="en-AU" sz="800" dirty="0"/>
          </a:p>
          <a:p>
            <a:r>
              <a:rPr lang="en-AU" dirty="0"/>
              <a:t>Suppose both the distance and rate have Lognormal distributions from trial to trial, Where N(</a:t>
            </a:r>
            <a:r>
              <a:rPr lang="en-AU" dirty="0" err="1"/>
              <a:t>μ</a:t>
            </a:r>
            <a:r>
              <a:rPr lang="en-AU" dirty="0"/>
              <a:t>, </a:t>
            </a:r>
            <a:r>
              <a:rPr lang="en-AU" dirty="0" err="1"/>
              <a:t>σ</a:t>
            </a:r>
            <a:r>
              <a:rPr lang="en-AU" dirty="0">
                <a:sym typeface="Symbol"/>
              </a:rPr>
              <a:t> </a:t>
            </a:r>
            <a:r>
              <a:rPr lang="en-AU" baseline="30000" dirty="0"/>
              <a:t>2</a:t>
            </a:r>
            <a:r>
              <a:rPr lang="en-AU" dirty="0"/>
              <a:t>) is a normal random variable with mean </a:t>
            </a:r>
            <a:r>
              <a:rPr lang="en-AU" dirty="0" err="1"/>
              <a:t>μ</a:t>
            </a:r>
            <a:r>
              <a:rPr lang="en-AU" dirty="0"/>
              <a:t> and variance σ</a:t>
            </a:r>
            <a:r>
              <a:rPr lang="en-AU" baseline="30000" dirty="0"/>
              <a:t>2 </a:t>
            </a:r>
            <a:r>
              <a:rPr lang="en-AU" dirty="0"/>
              <a:t>:</a:t>
            </a:r>
            <a:endParaRPr 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663597"/>
              </p:ext>
            </p:extLst>
          </p:nvPr>
        </p:nvGraphicFramePr>
        <p:xfrm>
          <a:off x="6586314" y="2525171"/>
          <a:ext cx="189827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170" imgH="279279" progId="Equation.3">
                  <p:embed/>
                </p:oleObj>
              </mc:Choice>
              <mc:Fallback>
                <p:oleObj name="Equation" r:id="rId2" imgW="990170" imgH="279279" progId="Equation.3">
                  <p:embed/>
                  <p:pic>
                    <p:nvPicPr>
                      <p:cNvPr id="51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314" y="2525171"/>
                        <a:ext cx="189827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820768"/>
              </p:ext>
            </p:extLst>
          </p:nvPr>
        </p:nvGraphicFramePr>
        <p:xfrm>
          <a:off x="9142771" y="2510933"/>
          <a:ext cx="185233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800" imgH="279400" progId="Equation.3">
                  <p:embed/>
                </p:oleObj>
              </mc:Choice>
              <mc:Fallback>
                <p:oleObj name="Equation" r:id="rId4" imgW="939800" imgH="279400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2771" y="2510933"/>
                        <a:ext cx="1852332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838198" y="3281383"/>
            <a:ext cx="10815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We assume from here that </a:t>
            </a:r>
            <a:r>
              <a:rPr lang="en-AU" i="1" dirty="0"/>
              <a:t>d</a:t>
            </a:r>
            <a:r>
              <a:rPr lang="en-AU" dirty="0"/>
              <a:t> and </a:t>
            </a:r>
            <a:r>
              <a:rPr lang="en-AU" i="1" dirty="0"/>
              <a:t>v</a:t>
            </a:r>
            <a:r>
              <a:rPr lang="en-AU" dirty="0"/>
              <a:t> are independent, in which case:</a:t>
            </a:r>
            <a:endParaRPr lang="en-US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27451"/>
              </p:ext>
            </p:extLst>
          </p:nvPr>
        </p:nvGraphicFramePr>
        <p:xfrm>
          <a:off x="7090133" y="3561829"/>
          <a:ext cx="4105275" cy="584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500" imgH="279400" progId="Equation.3">
                  <p:embed/>
                </p:oleObj>
              </mc:Choice>
              <mc:Fallback>
                <p:oleObj name="Equation" r:id="rId6" imgW="1968500" imgH="279400" progId="Equation.3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133" y="3561829"/>
                        <a:ext cx="4105275" cy="584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838198" y="4421810"/>
            <a:ext cx="10995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/>
              <a:t>That is, the time for the accumulator to achieve threshold also has an exact Lognormal (LN) distribution.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3CAB10-B081-013C-2D50-C4FBD793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Lognormal Race (LNR)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C18A6-9509-53E6-58F3-F7855C03DD4D}"/>
              </a:ext>
            </a:extLst>
          </p:cNvPr>
          <p:cNvSpPr/>
          <p:nvPr/>
        </p:nvSpPr>
        <p:spPr>
          <a:xfrm>
            <a:off x="838197" y="5087033"/>
            <a:ext cx="10815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The LNR likelihood (</a:t>
            </a:r>
            <a:r>
              <a:rPr lang="en-AU" b="1" dirty="0"/>
              <a:t>also LBA and RDM</a:t>
            </a:r>
            <a:r>
              <a:rPr lang="en-AU" dirty="0"/>
              <a:t>) follows from the </a:t>
            </a:r>
            <a:r>
              <a:rPr lang="en-AU" b="1" dirty="0"/>
              <a:t>independent race equation</a:t>
            </a:r>
            <a:r>
              <a:rPr lang="en-AU" dirty="0"/>
              <a:t>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41D32A-1744-FC5B-8B66-CBAE4E9D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5663" y="5518409"/>
            <a:ext cx="4292600" cy="101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34" y="779528"/>
            <a:ext cx="2644727" cy="2923606"/>
          </a:xfrm>
        </p:spPr>
        <p:txBody>
          <a:bodyPr>
            <a:normAutofit/>
          </a:bodyPr>
          <a:lstStyle/>
          <a:p>
            <a:r>
              <a:rPr lang="en-AU" dirty="0"/>
              <a:t>Correlated (sloppy) posteriors.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2"/>
          <a:srcRect t="10342" b="9037"/>
          <a:stretch/>
        </p:blipFill>
        <p:spPr>
          <a:xfrm>
            <a:off x="3855307" y="1013254"/>
            <a:ext cx="6840845" cy="5844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4E56C-CCA8-6C61-0AA9-73888DBEC879}"/>
              </a:ext>
            </a:extLst>
          </p:cNvPr>
          <p:cNvSpPr txBox="1"/>
          <p:nvPr/>
        </p:nvSpPr>
        <p:spPr>
          <a:xfrm>
            <a:off x="456734" y="3935627"/>
            <a:ext cx="3032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Complexity is not just parameter counting: Need to take account of “functional form complexity”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B869D2-5C3F-0298-3D22-48426125B4B7}"/>
              </a:ext>
            </a:extLst>
          </p:cNvPr>
          <p:cNvSpPr txBox="1">
            <a:spLocks/>
          </p:cNvSpPr>
          <p:nvPr/>
        </p:nvSpPr>
        <p:spPr>
          <a:xfrm>
            <a:off x="1364998" y="0"/>
            <a:ext cx="10065002" cy="109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Model selection for cognitive models</a:t>
            </a:r>
          </a:p>
        </p:txBody>
      </p:sp>
    </p:spTree>
    <p:extLst>
      <p:ext uri="{BB962C8B-B14F-4D97-AF65-F5344CB8AC3E}">
        <p14:creationId xmlns:p14="http://schemas.microsoft.com/office/powerpoint/2010/main" val="398369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5FB0-59C0-0B06-FBDC-B9D3E7A6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103"/>
            <a:ext cx="10515600" cy="933915"/>
          </a:xfrm>
        </p:spPr>
        <p:txBody>
          <a:bodyPr/>
          <a:lstStyle/>
          <a:p>
            <a:r>
              <a:rPr lang="en-US" dirty="0"/>
              <a:t>Bayesian Information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8DB4-0604-9222-9B62-7AF17796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41" y="867274"/>
            <a:ext cx="10754710" cy="32240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b="1" dirty="0"/>
              <a:t>Bayesian ICs are based on </a:t>
            </a:r>
            <a:r>
              <a:rPr lang="en-US" b="1" i="1" dirty="0"/>
              <a:t>posterior</a:t>
            </a:r>
            <a:r>
              <a:rPr lang="en-US" b="1" dirty="0"/>
              <a:t> deviance</a:t>
            </a:r>
          </a:p>
          <a:p>
            <a:r>
              <a:rPr lang="en-US" dirty="0"/>
              <a:t>Deviance of mean of posterior parameters (</a:t>
            </a:r>
            <a:r>
              <a:rPr lang="en-US" b="1" dirty="0" err="1"/>
              <a:t>Dmean</a:t>
            </a:r>
            <a:r>
              <a:rPr lang="en-US" dirty="0"/>
              <a:t>): = best fit (</a:t>
            </a:r>
            <a:r>
              <a:rPr lang="en-US" b="1" dirty="0"/>
              <a:t>sometimes min(D) better</a:t>
            </a:r>
            <a:r>
              <a:rPr lang="en-US" dirty="0"/>
              <a:t>)</a:t>
            </a:r>
          </a:p>
          <a:p>
            <a:r>
              <a:rPr lang="en-US" dirty="0"/>
              <a:t>Mean of posterior deviances (</a:t>
            </a:r>
            <a:r>
              <a:rPr lang="en-US" b="1" dirty="0" err="1"/>
              <a:t>meanD</a:t>
            </a:r>
            <a:r>
              <a:rPr lang="en-US" dirty="0"/>
              <a:t>): slightly penalized fit</a:t>
            </a:r>
          </a:p>
          <a:p>
            <a:r>
              <a:rPr lang="en-US" dirty="0"/>
              <a:t>Effective number of parameters </a:t>
            </a:r>
            <a:r>
              <a:rPr lang="en-US" b="1" dirty="0" err="1"/>
              <a:t>pD</a:t>
            </a:r>
            <a:r>
              <a:rPr lang="en-US" dirty="0"/>
              <a:t> = </a:t>
            </a:r>
            <a:r>
              <a:rPr lang="en-US" dirty="0" err="1"/>
              <a:t>meanD</a:t>
            </a:r>
            <a:r>
              <a:rPr lang="en-US" dirty="0"/>
              <a:t> – </a:t>
            </a:r>
            <a:r>
              <a:rPr lang="en-US" dirty="0" err="1"/>
              <a:t>dMean</a:t>
            </a:r>
            <a:endParaRPr lang="en-US" dirty="0"/>
          </a:p>
          <a:p>
            <a:r>
              <a:rPr lang="en-US" dirty="0"/>
              <a:t>Deviance Information Criterion:</a:t>
            </a:r>
            <a:r>
              <a:rPr lang="en-US" b="1" dirty="0"/>
              <a:t> DIC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dirty="0" err="1"/>
              <a:t>meanD</a:t>
            </a:r>
            <a:r>
              <a:rPr lang="en-US" dirty="0"/>
              <a:t> +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Bayesian Predictive Information Criterion:</a:t>
            </a:r>
            <a:r>
              <a:rPr lang="en-US" b="1" dirty="0"/>
              <a:t> BPIC </a:t>
            </a:r>
            <a:r>
              <a:rPr lang="en-US" dirty="0"/>
              <a:t>= </a:t>
            </a:r>
            <a:r>
              <a:rPr lang="en-US" dirty="0" err="1"/>
              <a:t>meanD</a:t>
            </a:r>
            <a:r>
              <a:rPr lang="en-US" dirty="0"/>
              <a:t> + 2*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ICs for a set of models can be turned into model weights/probabilities: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A2166-3A06-1454-C298-F5524F1BE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879" y="1971428"/>
            <a:ext cx="3234999" cy="1359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87DA0-994B-47EB-5D37-149F40E6ACBA}"/>
              </a:ext>
            </a:extLst>
          </p:cNvPr>
          <p:cNvSpPr txBox="1"/>
          <p:nvPr/>
        </p:nvSpPr>
        <p:spPr>
          <a:xfrm>
            <a:off x="455141" y="4167574"/>
            <a:ext cx="84366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DIC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BPIC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WDM   -1439 0.000 -1428 0.000         11 -1450 -1458 -1460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SZ    -1506 0.000 -1491 0.000         15 -1521 -1530 -1536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st0   -1638 0.297 -1619 0.282         19 -1657 -1666 -1676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-1502 0.000 -1490 0.000         12 -1514 -1521 -1525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-1504 0.000 -1489 0.000         15 -1519 -1530 -1534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SZst0 -1638 0.348 -1619 0.344         19 -1657 -1667 -1676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st0sv -1638 0.311 -1619 0.360         19 -1657 -1666 -1675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DDM   -1634 0.045 -1613 0.014         21 -1655 -1667 -1677</a:t>
            </a:r>
          </a:p>
        </p:txBody>
      </p:sp>
    </p:spTree>
    <p:extLst>
      <p:ext uri="{BB962C8B-B14F-4D97-AF65-F5344CB8AC3E}">
        <p14:creationId xmlns:p14="http://schemas.microsoft.com/office/powerpoint/2010/main" val="127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5FB0-59C0-0B06-FBDC-B9D3E7A6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103"/>
            <a:ext cx="10515600" cy="933915"/>
          </a:xfrm>
        </p:spPr>
        <p:txBody>
          <a:bodyPr/>
          <a:lstStyle/>
          <a:p>
            <a:r>
              <a:rPr lang="en-US" dirty="0"/>
              <a:t>Bayes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8DB4-0604-9222-9B62-7AF17796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454" y="683862"/>
            <a:ext cx="10754710" cy="2757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Bayesian Factors are based on the marginal likelihood</a:t>
            </a:r>
            <a:endParaRPr lang="en-US" sz="2400" dirty="0"/>
          </a:p>
          <a:p>
            <a:r>
              <a:rPr lang="en-US" sz="2000" dirty="0"/>
              <a:t>As the  marginal likelihood is the probability of the data given the</a:t>
            </a:r>
          </a:p>
          <a:p>
            <a:pPr marL="0" indent="0">
              <a:buNone/>
            </a:pPr>
            <a:r>
              <a:rPr lang="en-US" sz="2000" dirty="0"/>
              <a:t>model integrated over the prior , unlike the ICs it is intrinsically sensitive to the prior</a:t>
            </a:r>
          </a:p>
          <a:p>
            <a:r>
              <a:rPr lang="en-US" sz="2000" dirty="0"/>
              <a:t>EMC2 reports the marginal deviance (MD=-2 x marginal likelihood)</a:t>
            </a:r>
          </a:p>
          <a:p>
            <a:r>
              <a:rPr lang="en-US" sz="2000" dirty="0"/>
              <a:t>Bayes factors are the ratios of marginal deviances (or likelihoods)</a:t>
            </a:r>
          </a:p>
          <a:p>
            <a:r>
              <a:rPr lang="en-US" sz="2000" dirty="0"/>
              <a:t>Just as with the ICs they can be turned into weights/posterior model probabilities.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A2166-3A06-1454-C298-F5524F1BE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228" y="1994078"/>
            <a:ext cx="2779841" cy="116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87DA0-994B-47EB-5D37-149F40E6ACBA}"/>
              </a:ext>
            </a:extLst>
          </p:cNvPr>
          <p:cNvSpPr txBox="1"/>
          <p:nvPr/>
        </p:nvSpPr>
        <p:spPr>
          <a:xfrm>
            <a:off x="535837" y="3435029"/>
            <a:ext cx="88393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            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MD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DIC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BPIC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wBPIC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WDM   -1382 0.000 -1439 0.000 -1428 0.000         11 -1450 -1458 -1460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SZ    -1447 0.000 -1506 0.000 -1491 0.000         15 -1521 -1530 -1536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st0   -1573 0.540 -1638 0.297 -1619 0.282         19 -1657 -1666 -1676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-1444 0.000 -1502 0.000 -1490 0.000         12 -1514 -1521 -1525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-1445 0.000 -1504 0.000 -1489 0.000         15 -1519 -1530 -1534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SZst0 -1570 0.117 -1638 0.348 -1619 0.344         19 -1657 -1667 -1676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st0sv -1572 0.284 -1638 0.311 -1619 0.360         19 -1657 -1666 -1675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DDM   -1568 0.059 -1634 0.045 -1613 0.014         21 -1655 -1667 -1677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3E6E90-9CE8-CA1B-4A1D-910AD2BB5AEA}"/>
                  </a:ext>
                </a:extLst>
              </p:cNvPr>
              <p:cNvSpPr txBox="1"/>
              <p:nvPr/>
            </p:nvSpPr>
            <p:spPr>
              <a:xfrm flipH="1">
                <a:off x="8573959" y="642612"/>
                <a:ext cx="2779841" cy="106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3E6E90-9CE8-CA1B-4A1D-910AD2BB5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73959" y="642612"/>
                <a:ext cx="2779841" cy="1060931"/>
              </a:xfrm>
              <a:prstGeom prst="rect">
                <a:avLst/>
              </a:prstGeom>
              <a:blipFill>
                <a:blip r:embed="rId3"/>
                <a:stretch>
                  <a:fillRect l="-43891" t="-140476" r="-905" b="-19523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9A23E4-4B16-8E4C-5FF0-A1664527B03B}"/>
              </a:ext>
            </a:extLst>
          </p:cNvPr>
          <p:cNvSpPr txBox="1"/>
          <p:nvPr/>
        </p:nvSpPr>
        <p:spPr>
          <a:xfrm>
            <a:off x="9522373" y="3572749"/>
            <a:ext cx="2490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It has only recently become practical to calculate marginal likelihoods for cogntive models, with bridge sampling being the prefered technique.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2667A-3A30-1FCF-8C38-E90C137F24D2}"/>
              </a:ext>
            </a:extLst>
          </p:cNvPr>
          <p:cNvSpPr txBox="1"/>
          <p:nvPr/>
        </p:nvSpPr>
        <p:spPr>
          <a:xfrm>
            <a:off x="476162" y="5894609"/>
            <a:ext cx="11537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57200"/>
            <a:r>
              <a:rPr lang="en-A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Boehm, U., Evans, N. J, </a:t>
            </a:r>
            <a:r>
              <a:rPr lang="en-A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Gronau</a:t>
            </a:r>
            <a:r>
              <a:rPr lang="en-A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Q. F., Matzke, M., </a:t>
            </a:r>
            <a:r>
              <a:rPr lang="en-A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Wagenmakers</a:t>
            </a:r>
            <a:r>
              <a:rPr lang="en-A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E-J., &amp; Heathcote, A. (2023). Inclusion Bayes factors for mixed </a:t>
            </a:r>
          </a:p>
          <a:p>
            <a:pPr indent="-457200"/>
            <a:r>
              <a:rPr lang="en-A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A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hierarchical diffusion decision models. </a:t>
            </a:r>
            <a:r>
              <a:rPr lang="nl-NL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Psychological</a:t>
            </a:r>
            <a:r>
              <a:rPr lang="nl-NL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nl-NL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nl-NL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</a:t>
            </a:r>
            <a:r>
              <a:rPr lang="nl-NL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://</a:t>
            </a:r>
            <a:r>
              <a:rPr lang="nl-NL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nl-NL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/10.1037/met0000582</a:t>
            </a:r>
            <a:r>
              <a:rPr lang="en-NL" sz="1600" dirty="0">
                <a:effectLst/>
              </a:rPr>
              <a:t> 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26296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0189-E31D-C6E2-961B-E4E326B4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6852-3E33-F0D0-C84D-19C442A4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b="1" dirty="0"/>
              <a:t>AIC and BIC</a:t>
            </a:r>
            <a:r>
              <a:rPr lang="en-AU" dirty="0"/>
              <a:t>: Myung, I. J., &amp; Pitt, M. A. (1997). Applying Occam’s razor in </a:t>
            </a:r>
            <a:r>
              <a:rPr lang="en-AU" dirty="0" err="1"/>
              <a:t>modeling</a:t>
            </a:r>
            <a:r>
              <a:rPr lang="en-AU" dirty="0"/>
              <a:t> cognition: A Bayesian approach. </a:t>
            </a:r>
            <a:r>
              <a:rPr lang="en-AU" i="1" dirty="0"/>
              <a:t>Psychonomic Bulletin &amp; Review</a:t>
            </a:r>
            <a:r>
              <a:rPr lang="en-AU" dirty="0"/>
              <a:t>, </a:t>
            </a:r>
            <a:r>
              <a:rPr lang="en-AU" i="1" dirty="0"/>
              <a:t>4</a:t>
            </a:r>
            <a:r>
              <a:rPr lang="en-AU" dirty="0"/>
              <a:t>(1), 79–95</a:t>
            </a:r>
          </a:p>
          <a:p>
            <a:r>
              <a:rPr lang="en-AU" b="1" dirty="0"/>
              <a:t>Functional Form Complexity</a:t>
            </a:r>
            <a:r>
              <a:rPr lang="en-AU" dirty="0"/>
              <a:t>: Pitt, M. A., &amp; Myung, I. J. (2002). When a good fit can be bad. </a:t>
            </a:r>
            <a:r>
              <a:rPr lang="en-AU" i="1" dirty="0"/>
              <a:t>Trends in Cognitive Sciences</a:t>
            </a:r>
            <a:r>
              <a:rPr lang="en-AU" dirty="0"/>
              <a:t>, </a:t>
            </a:r>
            <a:r>
              <a:rPr lang="en-AU" i="1" dirty="0"/>
              <a:t>6</a:t>
            </a:r>
            <a:r>
              <a:rPr lang="en-AU" dirty="0"/>
              <a:t>(10), 421–425. </a:t>
            </a:r>
          </a:p>
          <a:p>
            <a:r>
              <a:rPr lang="en-AU" b="1" dirty="0"/>
              <a:t>Mean Deviance</a:t>
            </a:r>
            <a:r>
              <a:rPr lang="en-AU" dirty="0"/>
              <a:t>: Liu, C. C., &amp; Aitkin, M. (2008). Bayes factors: Prior sensitivity and model generalizability. </a:t>
            </a:r>
            <a:r>
              <a:rPr lang="en-AU" i="1" dirty="0"/>
              <a:t>Journal of Mathematical Psychology</a:t>
            </a:r>
            <a:r>
              <a:rPr lang="en-AU" dirty="0"/>
              <a:t>, </a:t>
            </a:r>
            <a:r>
              <a:rPr lang="en-AU" i="1" dirty="0"/>
              <a:t>52</a:t>
            </a:r>
            <a:r>
              <a:rPr lang="en-AU" dirty="0"/>
              <a:t>(6), 362–375. </a:t>
            </a:r>
          </a:p>
          <a:p>
            <a:r>
              <a:rPr lang="en-AU" b="1" dirty="0"/>
              <a:t>DIC</a:t>
            </a:r>
            <a:r>
              <a:rPr lang="en-AU" dirty="0"/>
              <a:t>: </a:t>
            </a:r>
            <a:r>
              <a:rPr lang="en-AU" dirty="0" err="1"/>
              <a:t>Spiegelhalter</a:t>
            </a:r>
            <a:r>
              <a:rPr lang="en-AU" dirty="0"/>
              <a:t>, D. J., Best, N. G., Carlin, B. P., &amp; Linde, A. (2014). The deviance information criterion: 12 years on. </a:t>
            </a:r>
            <a:r>
              <a:rPr lang="en-AU" i="1" dirty="0"/>
              <a:t>Journal of the Royal Statistical Society: Series B (Statistical Methodology)</a:t>
            </a:r>
            <a:r>
              <a:rPr lang="en-AU" dirty="0"/>
              <a:t>, </a:t>
            </a:r>
            <a:r>
              <a:rPr lang="en-AU" i="1" dirty="0"/>
              <a:t>76</a:t>
            </a:r>
            <a:r>
              <a:rPr lang="en-AU" dirty="0"/>
              <a:t>(3), 485–493. </a:t>
            </a:r>
          </a:p>
          <a:p>
            <a:r>
              <a:rPr lang="en-AU" b="1" dirty="0"/>
              <a:t>BPIC</a:t>
            </a:r>
            <a:r>
              <a:rPr lang="en-AU" dirty="0"/>
              <a:t>: Ando, T. (2011). Predictive Bayesian Model Selection. </a:t>
            </a:r>
            <a:r>
              <a:rPr lang="en-AU" i="1" dirty="0"/>
              <a:t>American Journal of Mathematical and Management Sciences</a:t>
            </a:r>
            <a:r>
              <a:rPr lang="en-AU" dirty="0"/>
              <a:t>, </a:t>
            </a:r>
            <a:r>
              <a:rPr lang="en-AU" i="1" dirty="0"/>
              <a:t>31</a:t>
            </a:r>
            <a:r>
              <a:rPr lang="en-AU" dirty="0"/>
              <a:t>(1–2), 13–38.</a:t>
            </a:r>
          </a:p>
        </p:txBody>
      </p:sp>
    </p:spTree>
    <p:extLst>
      <p:ext uri="{BB962C8B-B14F-4D97-AF65-F5344CB8AC3E}">
        <p14:creationId xmlns:p14="http://schemas.microsoft.com/office/powerpoint/2010/main" val="219872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1251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Courier New</vt:lpstr>
      <vt:lpstr>Symbol</vt:lpstr>
      <vt:lpstr>Times New Roman</vt:lpstr>
      <vt:lpstr>Office Theme</vt:lpstr>
      <vt:lpstr>Equation</vt:lpstr>
      <vt:lpstr>Evidence Accumulation Models &amp;  Bayesian Model Seleciton</vt:lpstr>
      <vt:lpstr>The “Full" DDM</vt:lpstr>
      <vt:lpstr>The Linear Ballistic Accumulator (LBA)</vt:lpstr>
      <vt:lpstr>Racing Diffusion Model (RDM)</vt:lpstr>
      <vt:lpstr>Lognormal Race (LNR)</vt:lpstr>
      <vt:lpstr>Correlated (sloppy) posteriors.</vt:lpstr>
      <vt:lpstr>Bayesian Information Criteria</vt:lpstr>
      <vt:lpstr>Bayes Factors</vt:lpstr>
      <vt:lpstr>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Heathcote</dc:creator>
  <cp:lastModifiedBy>Andrew Heathcote</cp:lastModifiedBy>
  <cp:revision>6</cp:revision>
  <dcterms:created xsi:type="dcterms:W3CDTF">2024-07-27T09:04:34Z</dcterms:created>
  <dcterms:modified xsi:type="dcterms:W3CDTF">2025-08-04T13:06:26Z</dcterms:modified>
</cp:coreProperties>
</file>