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5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4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72e150a36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72e150a36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72e150a36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72e150a36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2e150a365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72e150a365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72e150a365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72e150a365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72e150a365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72e150a365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72e150a365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72e150a365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72e150a365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72e150a365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72e150a36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72e150a36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72e150a365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72e150a365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72e150a365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72e150a365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2e150a365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2e150a365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72e150a365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72e150a36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72e150a365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72e150a365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72e150a365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72e150a365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72e150a365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72e150a365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2e150a36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72e150a36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2e150a36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72e150a36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72e150a365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72e150a365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72e150a36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72e150a36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2e150a365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72e150a365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72e150a36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72e150a36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72e150a36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72e150a36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nl" sz="3290"/>
              <a:t>Model-Based Neuroscience</a:t>
            </a:r>
            <a:endParaRPr sz="329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nl" sz="3290"/>
              <a:t>&amp; Cognition</a:t>
            </a:r>
            <a:endParaRPr sz="329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nl" sz="3290"/>
              <a:t>Summer School</a:t>
            </a:r>
            <a:endParaRPr sz="329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l" sz="3290"/>
              <a:t>2025</a:t>
            </a:r>
            <a:endParaRPr sz="3380"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Niek Stevenson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400" y="445025"/>
            <a:ext cx="6313475" cy="428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400" y="445025"/>
            <a:ext cx="6313475" cy="42810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35"/>
          <p:cNvCxnSpPr/>
          <p:nvPr/>
        </p:nvCxnSpPr>
        <p:spPr>
          <a:xfrm flipH="1">
            <a:off x="2205625" y="3836825"/>
            <a:ext cx="1739400" cy="24900"/>
          </a:xfrm>
          <a:prstGeom prst="straightConnector1">
            <a:avLst/>
          </a:prstGeom>
          <a:noFill/>
          <a:ln cap="flat" cmpd="sng" w="28575">
            <a:solidFill>
              <a:srgbClr val="20272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35"/>
          <p:cNvSpPr txBox="1"/>
          <p:nvPr/>
        </p:nvSpPr>
        <p:spPr>
          <a:xfrm>
            <a:off x="2804825" y="3304025"/>
            <a:ext cx="10488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2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σ</a:t>
            </a:r>
            <a:r>
              <a:rPr baseline="-25000" lang="nl" sz="22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group</a:t>
            </a:r>
            <a:endParaRPr baseline="-25000" sz="2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5" name="Google Shape;185;p35"/>
          <p:cNvCxnSpPr/>
          <p:nvPr/>
        </p:nvCxnSpPr>
        <p:spPr>
          <a:xfrm flipH="1" rot="10800000">
            <a:off x="5212700" y="3337575"/>
            <a:ext cx="654900" cy="10800"/>
          </a:xfrm>
          <a:prstGeom prst="straightConnector1">
            <a:avLst/>
          </a:prstGeom>
          <a:noFill/>
          <a:ln cap="flat" cmpd="sng" w="28575">
            <a:solidFill>
              <a:srgbClr val="4BA17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35"/>
          <p:cNvSpPr txBox="1"/>
          <p:nvPr/>
        </p:nvSpPr>
        <p:spPr>
          <a:xfrm>
            <a:off x="5287625" y="2699050"/>
            <a:ext cx="16536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200">
                <a:solidFill>
                  <a:srgbClr val="4BA173"/>
                </a:solidFill>
                <a:latin typeface="Proxima Nova"/>
                <a:ea typeface="Proxima Nova"/>
                <a:cs typeface="Proxima Nova"/>
                <a:sym typeface="Proxima Nova"/>
              </a:rPr>
              <a:t>σ</a:t>
            </a:r>
            <a:r>
              <a:rPr baseline="-25000" lang="nl" sz="2200">
                <a:solidFill>
                  <a:srgbClr val="4BA173"/>
                </a:solidFill>
                <a:latin typeface="Proxima Nova"/>
                <a:ea typeface="Proxima Nova"/>
                <a:cs typeface="Proxima Nova"/>
                <a:sym typeface="Proxima Nova"/>
              </a:rPr>
              <a:t>participant</a:t>
            </a:r>
            <a:endParaRPr baseline="-25000" sz="2200">
              <a:solidFill>
                <a:srgbClr val="4BA17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Variance of  the estimates</a:t>
            </a:r>
            <a:endParaRPr/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Statistics look at mean and variance of individual estimates.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Naive approach takes the mean 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And consequently overestimate variances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6" title="[97,97,97,&quot;https://www.codecogs.com/eqnedit.php?latex=%5Coperatorname%7BVar%7D(%5Cbar%7BRT%7D_%7Bi%7D)%20%3D%20%5Coperatorname%7BVar%7D(%5Calpha_%7Bi%7D%20%2B%20e_%7Bit%7D)%20%3D%20%5Coperatorname%7BVar%7D(%5Calpha_%7Bi%7D)%20%2B%20%5Coperatorname%7BVar%7D(e_%7Bit%7D)%20%3D%20%5Csigma%5E2%20%2B%20%5Cfrac%7B%5Csigma_%7Bi%2C%5Cepsilon%7D%5E2%7D%7Bn_t%7D#0&quot;]"/>
          <p:cNvPicPr preferRelativeResize="0"/>
          <p:nvPr/>
        </p:nvPicPr>
        <p:blipFill rotWithShape="1">
          <a:blip r:embed="rId3">
            <a:alphaModFix/>
          </a:blip>
          <a:srcRect b="0" l="0" r="55359" t="0"/>
          <a:stretch/>
        </p:blipFill>
        <p:spPr>
          <a:xfrm>
            <a:off x="545475" y="2198200"/>
            <a:ext cx="3120200" cy="68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Variance of  the estimates</a:t>
            </a:r>
            <a:endParaRPr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Statistics look at mean and variance of individual estimates.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Naive approach takes the mean 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And consequently overestimate variances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With	      the number of trials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7" title="[97,97,97,&quot;https://www.codecogs.com/eqnedit.php?latex=%5Coperatorname%7BVar%7D(%5Cbar%7BRT%7D_%7Bi%7D)%20%3D%20%5Coperatorname%7BVar%7D(%5Calpha_%7Bi%7D%20%2B%20e_%7Bit%7D)%20%3D%20%5Coperatorname%7BVar%7D(%5Calpha_%7Bi%7D)%20%2B%20%5Coperatorname%7BVar%7D(e_%7Bit%7D)%20%3D%20%5Csigma%5E2%20%2B%20%5Cfrac%7B%5Csigma_%7Bi%2C%5Cepsilon%7D%5E2%7D%7Bn_t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75" y="2198200"/>
            <a:ext cx="6989421" cy="68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7" title="[97,97,97,&quot;https://www.codecogs.com/eqnedit.php?latex=%5Coperatorname%7BVar%7D(%5Cbar%7BRT%7D_%7Bi%7D)%20%3D%20%5Coperatorname%7BVar%7D(%5Calpha_%7Bi%7D%20%2B%20e_%7Bit%7D)%20%3D%20%5Coperatorname%7BVar%7D(%5Calpha_%7Bi%7D)%20%2B%20%5Coperatorname%7BVar%7D(e_%7Bit%7D)%20%3D%20%5Csigma%5E2%20%2B%20%5Cfrac%7B%5Csigma_%7Bi%2C%5Cepsilon%7D%5E2%7D%7Bn_t%7D#0&quot;]"/>
          <p:cNvPicPr preferRelativeResize="0"/>
          <p:nvPr/>
        </p:nvPicPr>
        <p:blipFill rotWithShape="1">
          <a:blip r:embed="rId3">
            <a:alphaModFix/>
          </a:blip>
          <a:srcRect b="0" l="93131" r="0" t="63442"/>
          <a:stretch/>
        </p:blipFill>
        <p:spPr>
          <a:xfrm>
            <a:off x="756200" y="3304900"/>
            <a:ext cx="480050" cy="2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Variance of  the true scores</a:t>
            </a:r>
            <a:endParaRPr/>
          </a:p>
        </p:txBody>
      </p:sp>
      <p:sp>
        <p:nvSpPr>
          <p:cNvPr id="207" name="Google Shape;20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Hierarchical model looks at true scores </a:t>
            </a:r>
            <a:r>
              <a:rPr i="1" lang="nl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baseline="-25000" i="1" lang="nl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Compared to aggregated scores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8" title="[97,97,97,&quot;https://www.codecogs.com/eqnedit.php?latex=%5Coperatorname%7BVar%7D(%5Cbar%7BRT%7D_%7Bi%7D)%20%3D%20%5Coperatorname%7BVar%7D(%5Calpha_%7Bi%7D%20%2B%20e_%7Bit%7D)%20%3D%20%5Coperatorname%7BVar%7D(%5Calpha_%7Bi%7D)%20%2B%20%5Coperatorname%7BVar%7D(e_%7Bit%7D)%20%3D%20%5Csigma%5E2%20%2B%20%5Cfrac%7B%5Csigma_%7Bi%2C%5Cepsilon%7D%5E2%7D%7Bn_t%7D#0&quot;]"/>
          <p:cNvPicPr preferRelativeResize="0"/>
          <p:nvPr/>
        </p:nvPicPr>
        <p:blipFill rotWithShape="1">
          <a:blip r:embed="rId3">
            <a:alphaModFix/>
          </a:blip>
          <a:srcRect b="0" l="48317" r="37559" t="0"/>
          <a:stretch/>
        </p:blipFill>
        <p:spPr>
          <a:xfrm>
            <a:off x="822599" y="1618050"/>
            <a:ext cx="987126" cy="68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8" title="[97,97,97,&quot;https://www.codecogs.com/eqnedit.php?latex=%5Coperatorname%7BVar%7D(%5Cbar%7BRT%7D_%7Bi%7D)%20%3D%20%5Coperatorname%7BVar%7D(%5Calpha_%7Bi%7D%20%2B%20e_%7Bit%7D)%20%3D%20%5Coperatorname%7BVar%7D(%5Calpha_%7Bi%7D)%20%2B%20%5Coperatorname%7BVar%7D(e_%7Bit%7D)%20%3D%20%5Csigma%5E2%20%2B%20%5Cfrac%7B%5Csigma_%7Bi%2C%5Cepsilon%7D%5E2%7D%7Bn_t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00" y="3107400"/>
            <a:ext cx="6989421" cy="68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8" title="[97,97,97,&quot;https://www.codecogs.com/eqnedit.php?latex=%5Coperatorname%7BVar%7D(%5Cbar%7BRT%7D_%7Bi%7D)%20%3D%20%5Coperatorname%7BVar%7D(%5Calpha_%7Bi%7D%20%2B%20e_%7Bit%7D)%20%3D%20%5Coperatorname%7BVar%7D(%5Calpha_%7Bi%7D)%20%2B%20%5Coperatorname%7BVar%7D(e_%7Bit%7D)%20%3D%20%5Csigma%5E2%20%2B%20%5Cfrac%7B%5Csigma_%7Bi%2C%5Cepsilon%7D%5E2%7D%7Bn_t%7D#0&quot;]"/>
          <p:cNvPicPr preferRelativeResize="0"/>
          <p:nvPr/>
        </p:nvPicPr>
        <p:blipFill rotWithShape="1">
          <a:blip r:embed="rId3">
            <a:alphaModFix/>
          </a:blip>
          <a:srcRect b="0" l="80825" r="9759" t="0"/>
          <a:stretch/>
        </p:blipFill>
        <p:spPr>
          <a:xfrm>
            <a:off x="1809728" y="1618050"/>
            <a:ext cx="658075" cy="68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941" y="1606383"/>
            <a:ext cx="3853025" cy="2419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300" y="1570575"/>
            <a:ext cx="3967068" cy="24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40"/>
          <p:cNvPicPr preferRelativeResize="0"/>
          <p:nvPr/>
        </p:nvPicPr>
        <p:blipFill rotWithShape="1">
          <a:blip r:embed="rId3">
            <a:alphaModFix/>
          </a:blip>
          <a:srcRect b="0" l="0" r="2343" t="0"/>
          <a:stretch/>
        </p:blipFill>
        <p:spPr>
          <a:xfrm>
            <a:off x="43300" y="1490713"/>
            <a:ext cx="4261202" cy="27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0"/>
          <p:cNvPicPr preferRelativeResize="0"/>
          <p:nvPr/>
        </p:nvPicPr>
        <p:blipFill rotWithShape="1">
          <a:blip r:embed="rId4">
            <a:alphaModFix/>
          </a:blip>
          <a:srcRect b="0" l="0" r="3698" t="0"/>
          <a:stretch/>
        </p:blipFill>
        <p:spPr>
          <a:xfrm>
            <a:off x="4823925" y="1490713"/>
            <a:ext cx="4202025" cy="273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41"/>
          <p:cNvPicPr preferRelativeResize="0"/>
          <p:nvPr/>
        </p:nvPicPr>
        <p:blipFill rotWithShape="1">
          <a:blip r:embed="rId3">
            <a:alphaModFix/>
          </a:blip>
          <a:srcRect b="47022" l="0" r="0" t="0"/>
          <a:stretch/>
        </p:blipFill>
        <p:spPr>
          <a:xfrm>
            <a:off x="1668025" y="303050"/>
            <a:ext cx="5119349" cy="24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025" y="303050"/>
            <a:ext cx="5119349" cy="470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Shrinkage factor/reliability</a:t>
            </a:r>
            <a:endParaRPr/>
          </a:p>
        </p:txBody>
      </p:sp>
      <p:sp>
        <p:nvSpPr>
          <p:cNvPr id="246" name="Google Shape;24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7" name="Google Shape;247;p43" title="[32,39,41,&quot;https://www.codecogs.com/eqnedit.php?latex=%5Clambda%20%3D%20%5Cfrac%7B%5Csigma%5E2%7D%7B%5Csigma%5E2%20%2B%20%5Cdfrac%7B%5Csigma_%7B%5Cepsilon%7D%5E2%7D%7Bn_t%7D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225" y="1057225"/>
            <a:ext cx="2825774" cy="19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Mathpsych mailing list</a:t>
            </a:r>
            <a:endParaRPr/>
          </a:p>
        </p:txBody>
      </p:sp>
      <p:sp>
        <p:nvSpPr>
          <p:cNvPr id="111" name="Google Shape;11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https://mathpsych.org/page/mailing-lists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Hierarchical Model </a:t>
            </a:r>
            <a:endParaRPr/>
          </a:p>
        </p:txBody>
      </p:sp>
      <p:sp>
        <p:nvSpPr>
          <p:cNvPr id="253" name="Google Shape;253;p4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2100"/>
              <a:buFont typeface="Proxima Nova"/>
              <a:buChar char="●"/>
            </a:pPr>
            <a:r>
              <a:rPr lang="nl" sz="21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Account for uncertainty at all data-levels</a:t>
            </a:r>
            <a:endParaRPr sz="21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2100"/>
              <a:buFont typeface="Proxima Nova"/>
              <a:buChar char="●"/>
            </a:pPr>
            <a:r>
              <a:rPr lang="nl" sz="21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Provides unbiased estimates</a:t>
            </a:r>
            <a:endParaRPr sz="21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Hierarchical Model </a:t>
            </a:r>
            <a:endParaRPr/>
          </a:p>
        </p:txBody>
      </p:sp>
      <p:sp>
        <p:nvSpPr>
          <p:cNvPr id="259" name="Google Shape;259;p45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2100"/>
              <a:buFont typeface="Proxima Nova"/>
              <a:buChar char="●"/>
            </a:pPr>
            <a:r>
              <a:rPr lang="nl" sz="21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Account for uncertainty at all data-levels</a:t>
            </a:r>
            <a:endParaRPr sz="21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2100"/>
              <a:buFont typeface="Proxima Nova"/>
              <a:buChar char="●"/>
            </a:pPr>
            <a:r>
              <a:rPr lang="nl" sz="21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Provides unbiased estimates</a:t>
            </a:r>
            <a:endParaRPr sz="21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2100"/>
              <a:buFont typeface="Proxima Nova"/>
              <a:buChar char="●"/>
            </a:pPr>
            <a:r>
              <a:rPr lang="nl" sz="21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However, that uncertainty is propagated to the group-level</a:t>
            </a:r>
            <a:endParaRPr sz="21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2100"/>
              <a:buFont typeface="Proxima Nova"/>
              <a:buChar char="○"/>
            </a:pPr>
            <a:r>
              <a:rPr lang="nl" sz="21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Naive methods </a:t>
            </a:r>
            <a:r>
              <a:rPr lang="nl" sz="21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can be equally certain</a:t>
            </a:r>
            <a:r>
              <a:rPr lang="nl" sz="21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 under different trial numbers</a:t>
            </a:r>
            <a:endParaRPr sz="21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2100"/>
              <a:buFont typeface="Proxima Nova"/>
              <a:buChar char="○"/>
            </a:pPr>
            <a:r>
              <a:rPr lang="nl" sz="21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Uncertainty only based on n participants</a:t>
            </a:r>
            <a:endParaRPr sz="21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2100"/>
              <a:buFont typeface="Proxima Nova"/>
              <a:buChar char="○"/>
            </a:pPr>
            <a:r>
              <a:rPr lang="nl" sz="21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Overconfidence</a:t>
            </a:r>
            <a:endParaRPr sz="21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Cognitive models	</a:t>
            </a:r>
            <a:endParaRPr/>
          </a:p>
        </p:txBody>
      </p:sp>
      <p:sp>
        <p:nvSpPr>
          <p:cNvPr id="265" name="Google Shape;265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nl">
                <a:solidFill>
                  <a:schemeClr val="dk1"/>
                </a:solidFill>
              </a:rPr>
              <a:t>Individual estimates also affected by measurement error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nl">
                <a:solidFill>
                  <a:schemeClr val="dk1"/>
                </a:solidFill>
              </a:rPr>
              <a:t>         can’t be derived </a:t>
            </a:r>
            <a:r>
              <a:rPr lang="nl">
                <a:solidFill>
                  <a:schemeClr val="dk1"/>
                </a:solidFill>
              </a:rPr>
              <a:t>[unless you’re Udo]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6" name="Google Shape;266;p46" title="[32,39,41,&quot;https://www.codecogs.com/eqnedit.php?latex=%5Clambda%20%3D%20%5Cfrac%7B%5Csigma%5E2%7D%7B%5Csigma%5E2%20%2B%20%5Cdfrac%7B%5Csigma_%7B%5Cepsilon%7D%5E2%7D%7Bn_t%7D%7D#0&quot;]"/>
          <p:cNvPicPr preferRelativeResize="0"/>
          <p:nvPr/>
        </p:nvPicPr>
        <p:blipFill rotWithShape="1">
          <a:blip r:embed="rId3">
            <a:alphaModFix/>
          </a:blip>
          <a:srcRect b="32899" l="75894" r="0" t="35226"/>
          <a:stretch/>
        </p:blipFill>
        <p:spPr>
          <a:xfrm>
            <a:off x="951525" y="1503800"/>
            <a:ext cx="387901" cy="35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Cognitive models	</a:t>
            </a:r>
            <a:endParaRPr/>
          </a:p>
        </p:txBody>
      </p:sp>
      <p:sp>
        <p:nvSpPr>
          <p:cNvPr id="272" name="Google Shape;272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nl">
                <a:solidFill>
                  <a:schemeClr val="dk1"/>
                </a:solidFill>
              </a:rPr>
              <a:t>Individual estimates also affected by measurement error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nl">
                <a:solidFill>
                  <a:schemeClr val="dk1"/>
                </a:solidFill>
              </a:rPr>
              <a:t>         can’t be derived [unless you’re Udo]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nl">
                <a:solidFill>
                  <a:schemeClr val="dk1"/>
                </a:solidFill>
              </a:rPr>
              <a:t>But still affects measurements!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nl">
                <a:solidFill>
                  <a:schemeClr val="dk1"/>
                </a:solidFill>
              </a:rPr>
              <a:t>You’ll still observe shrinkage in hierarchical cognitive models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3" name="Google Shape;273;p47" title="[32,39,41,&quot;https://www.codecogs.com/eqnedit.php?latex=%5Clambda%20%3D%20%5Cfrac%7B%5Csigma%5E2%7D%7B%5Csigma%5E2%20%2B%20%5Cdfrac%7B%5Csigma_%7B%5Cepsilon%7D%5E2%7D%7Bn_t%7D%7D#0&quot;]"/>
          <p:cNvPicPr preferRelativeResize="0"/>
          <p:nvPr/>
        </p:nvPicPr>
        <p:blipFill rotWithShape="1">
          <a:blip r:embed="rId3">
            <a:alphaModFix/>
          </a:blip>
          <a:srcRect b="32899" l="75894" r="0" t="35226"/>
          <a:stretch/>
        </p:blipFill>
        <p:spPr>
          <a:xfrm>
            <a:off x="951525" y="1503800"/>
            <a:ext cx="387901" cy="35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What are hierarchical models</a:t>
            </a:r>
            <a:endParaRPr/>
          </a:p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463" y="1919013"/>
            <a:ext cx="610552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What are hierarchical models</a:t>
            </a:r>
            <a:endParaRPr/>
          </a:p>
        </p:txBody>
      </p:sp>
      <p:sp>
        <p:nvSpPr>
          <p:cNvPr id="124" name="Google Shape;12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393" y="1152474"/>
            <a:ext cx="7243034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311700" y="38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RT example</a:t>
            </a:r>
            <a:endParaRPr/>
          </a:p>
        </p:txBody>
      </p:sp>
      <p:sp>
        <p:nvSpPr>
          <p:cNvPr id="131" name="Google Shape;131;p29"/>
          <p:cNvSpPr txBox="1"/>
          <p:nvPr>
            <p:ph idx="1" type="body"/>
          </p:nvPr>
        </p:nvSpPr>
        <p:spPr>
          <a:xfrm>
            <a:off x="311700" y="962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</a:rPr>
              <a:t>For participant </a:t>
            </a:r>
            <a:r>
              <a:rPr i="1" lang="n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nl">
                <a:solidFill>
                  <a:schemeClr val="dk1"/>
                </a:solidFill>
              </a:rPr>
              <a:t> on trial </a:t>
            </a:r>
            <a:r>
              <a:rPr i="1" lang="n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2" name="Google Shape;132;p29" title="[0,0,0,&quot;https://www.codecogs.com/eqnedit.php?latex=RT_%7Bi%7D%20%3D%20%5Calpha_%7Bi%7D%20%2B%20e_%7Bit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00" y="1555450"/>
            <a:ext cx="3416500" cy="4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38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RT example</a:t>
            </a:r>
            <a:endParaRPr/>
          </a:p>
        </p:txBody>
      </p:sp>
      <p:sp>
        <p:nvSpPr>
          <p:cNvPr id="138" name="Google Shape;138;p30"/>
          <p:cNvSpPr txBox="1"/>
          <p:nvPr>
            <p:ph idx="1" type="body"/>
          </p:nvPr>
        </p:nvSpPr>
        <p:spPr>
          <a:xfrm>
            <a:off x="311700" y="962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</a:rPr>
              <a:t>For participant </a:t>
            </a:r>
            <a:r>
              <a:rPr i="1" lang="n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nl">
                <a:solidFill>
                  <a:schemeClr val="dk1"/>
                </a:solidFill>
              </a:rPr>
              <a:t> on trial </a:t>
            </a:r>
            <a:r>
              <a:rPr i="1" lang="n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9" name="Google Shape;139;p30" title="[0,0,0,&quot;https://www.codecogs.com/eqnedit.php?latex=RT_%7Bi%7D%20%3D%20%5Calpha_%7Bi%7D%20%2B%20e_%7Bit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00" y="1555450"/>
            <a:ext cx="3416500" cy="48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0"/>
          <p:cNvSpPr txBox="1"/>
          <p:nvPr/>
        </p:nvSpPr>
        <p:spPr>
          <a:xfrm>
            <a:off x="1272075" y="2621838"/>
            <a:ext cx="1966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True score</a:t>
            </a:r>
            <a:endParaRPr sz="18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30"/>
          <p:cNvSpPr txBox="1"/>
          <p:nvPr/>
        </p:nvSpPr>
        <p:spPr>
          <a:xfrm>
            <a:off x="3407200" y="2606838"/>
            <a:ext cx="22998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Measurement error</a:t>
            </a:r>
            <a:endParaRPr sz="18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2" name="Google Shape;142;p30"/>
          <p:cNvCxnSpPr/>
          <p:nvPr/>
        </p:nvCxnSpPr>
        <p:spPr>
          <a:xfrm rot="10800000">
            <a:off x="3596475" y="2153175"/>
            <a:ext cx="456900" cy="5169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30"/>
          <p:cNvCxnSpPr/>
          <p:nvPr/>
        </p:nvCxnSpPr>
        <p:spPr>
          <a:xfrm flipH="1" rot="10800000">
            <a:off x="2094500" y="2135775"/>
            <a:ext cx="281100" cy="534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Sources of measurement error</a:t>
            </a:r>
            <a:endParaRPr/>
          </a:p>
        </p:txBody>
      </p:sp>
      <p:sp>
        <p:nvSpPr>
          <p:cNvPr id="149" name="Google Shape;14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nl">
                <a:solidFill>
                  <a:srgbClr val="434343"/>
                </a:solidFill>
              </a:rPr>
              <a:t>Lapses of attention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nl">
                <a:solidFill>
                  <a:srgbClr val="434343"/>
                </a:solidFill>
              </a:rPr>
              <a:t>Fatigue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nl">
                <a:solidFill>
                  <a:srgbClr val="434343"/>
                </a:solidFill>
              </a:rPr>
              <a:t>Motor variability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nl">
                <a:solidFill>
                  <a:srgbClr val="434343"/>
                </a:solidFill>
              </a:rPr>
              <a:t>Processing variability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nl">
                <a:solidFill>
                  <a:srgbClr val="434343"/>
                </a:solidFill>
              </a:rPr>
              <a:t>etc.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0" name="Google Shape;150;p31"/>
          <p:cNvSpPr txBox="1"/>
          <p:nvPr/>
        </p:nvSpPr>
        <p:spPr>
          <a:xfrm>
            <a:off x="4906200" y="4918175"/>
            <a:ext cx="42843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Hierarchical Models</a:t>
            </a:r>
            <a:r>
              <a:rPr lang="nl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- Model Comparison - Cognitive Models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311700" y="38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RT example</a:t>
            </a:r>
            <a:endParaRPr/>
          </a:p>
        </p:txBody>
      </p:sp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311700" y="962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</a:rPr>
              <a:t>For participant </a:t>
            </a:r>
            <a:r>
              <a:rPr i="1" lang="n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nl">
                <a:solidFill>
                  <a:schemeClr val="dk1"/>
                </a:solidFill>
              </a:rPr>
              <a:t> on trial </a:t>
            </a:r>
            <a:r>
              <a:rPr i="1" lang="n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7" name="Google Shape;157;p32" title="[0,0,0,&quot;https://www.codecogs.com/eqnedit.php?latex=RT_%7Bi%7D%20%3D%20%5Calpha_%7Bi%7D%20%2B%20e_%7Bit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00" y="1555450"/>
            <a:ext cx="3416500" cy="48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2" title="[0,0,0,&quot;https://www.codecogs.com/eqnedit.php?latex=e_%7Bit%7D%20%3D%20%5Cmathcal%7BN%7D(%7B0%2C%20%5Csigma_%7Bi%2C%20%5Cepsilon%7D%5E2%7D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308" y="2461250"/>
            <a:ext cx="3345352" cy="66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type="title"/>
          </p:nvPr>
        </p:nvSpPr>
        <p:spPr>
          <a:xfrm>
            <a:off x="311700" y="38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RT example</a:t>
            </a:r>
            <a:endParaRPr/>
          </a:p>
        </p:txBody>
      </p:sp>
      <p:sp>
        <p:nvSpPr>
          <p:cNvPr id="164" name="Google Shape;164;p33"/>
          <p:cNvSpPr txBox="1"/>
          <p:nvPr>
            <p:ph idx="1" type="body"/>
          </p:nvPr>
        </p:nvSpPr>
        <p:spPr>
          <a:xfrm>
            <a:off x="311700" y="962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</a:rPr>
              <a:t>For participant </a:t>
            </a:r>
            <a:r>
              <a:rPr i="1" lang="n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nl">
                <a:solidFill>
                  <a:schemeClr val="dk1"/>
                </a:solidFill>
              </a:rPr>
              <a:t> on trial </a:t>
            </a:r>
            <a:r>
              <a:rPr i="1" lang="n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5" name="Google Shape;165;p33" title="[0,0,0,&quot;https://www.codecogs.com/eqnedit.php?latex=RT_%7Bi%7D%20%3D%20%5Calpha_%7Bi%7D%20%2B%20e_%7Bit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00" y="1555450"/>
            <a:ext cx="3416500" cy="48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3" title="[0,0,0,&quot;https://www.codecogs.com/eqnedit.php?latex=e_%7Bit%7D%20%3D%20%5Cmathcal%7BN%7D(%7B0%2C%20%5Csigma_%7Bi%2C%20%5Cepsilon%7D%5E2%7D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308" y="2461250"/>
            <a:ext cx="3345352" cy="665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3" title="[0,0,0,&quot;https://www.codecogs.com/eqnedit.php?latex=%5Calpha_%7Bi%7D%20%5Csim%20%5Cmathcal%7BN%7D(%7B%5Cmu%2C%20%5Csigma%5E2%7D)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300" y="3459773"/>
            <a:ext cx="303743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3"/>
          <p:cNvSpPr txBox="1"/>
          <p:nvPr/>
        </p:nvSpPr>
        <p:spPr>
          <a:xfrm>
            <a:off x="311700" y="4365575"/>
            <a:ext cx="808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dk1"/>
                </a:solidFill>
              </a:rPr>
              <a:t>Here </a:t>
            </a:r>
            <a:r>
              <a:rPr i="1" lang="nl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baseline="-25000" i="1" lang="nl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nl" sz="1800">
                <a:solidFill>
                  <a:schemeClr val="dk1"/>
                </a:solidFill>
              </a:rPr>
              <a:t> is the participant mean (true score), and </a:t>
            </a:r>
            <a:r>
              <a:rPr i="1" lang="nl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μ</a:t>
            </a:r>
            <a:r>
              <a:rPr lang="nl" sz="1800">
                <a:solidFill>
                  <a:schemeClr val="dk1"/>
                </a:solidFill>
              </a:rPr>
              <a:t> is the group mean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