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8cb35b6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8cb35b6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8cb4e10e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8cb4e10e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8cb4e10e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8cb4e10e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8cb4e10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8cb4e10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40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8cb4e10e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8cb4e10e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8cb35b6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8cb35b6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8cb4e10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8cb4e10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8cb4e10e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8cb4e10e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8cb4e10e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8cb4e10e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8cb35b6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8cb35b6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8cb4e10e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8cb4e10e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0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Calm Chores</a:t>
            </a:r>
            <a:endParaRPr/>
          </a:p>
        </p:txBody>
      </p:sp>
      <p:sp>
        <p:nvSpPr>
          <p:cNvPr id="87" name="Google Shape;87;p13"/>
          <p:cNvSpPr txBox="1"/>
          <p:nvPr>
            <p:ph idx="1" type="subTitle"/>
          </p:nvPr>
        </p:nvSpPr>
        <p:spPr>
          <a:xfrm>
            <a:off x="729450" y="2375575"/>
            <a:ext cx="7579500" cy="8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Fall 2024 Team 4</a:t>
            </a:r>
            <a:endParaRPr/>
          </a:p>
          <a:p>
            <a:pPr indent="0" lvl="0" marL="0" rtl="0" algn="l">
              <a:spcBef>
                <a:spcPts val="0"/>
              </a:spcBef>
              <a:spcAft>
                <a:spcPts val="0"/>
              </a:spcAft>
              <a:buNone/>
            </a:pPr>
            <a:r>
              <a:rPr lang="en"/>
              <a:t>CS 673 Software Engineering Project</a:t>
            </a:r>
            <a:endParaRPr/>
          </a:p>
        </p:txBody>
      </p:sp>
      <p:sp>
        <p:nvSpPr>
          <p:cNvPr id="88" name="Google Shape;88;p13"/>
          <p:cNvSpPr txBox="1"/>
          <p:nvPr>
            <p:ph idx="1" type="subTitle"/>
          </p:nvPr>
        </p:nvSpPr>
        <p:spPr>
          <a:xfrm>
            <a:off x="729450" y="3403200"/>
            <a:ext cx="7973100" cy="1337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Anup </a:t>
            </a:r>
            <a:endParaRPr/>
          </a:p>
          <a:p>
            <a:pPr indent="0" lvl="0" marL="0" rtl="0" algn="l">
              <a:spcBef>
                <a:spcPts val="0"/>
              </a:spcBef>
              <a:spcAft>
                <a:spcPts val="0"/>
              </a:spcAft>
              <a:buNone/>
            </a:pPr>
            <a:r>
              <a:rPr lang="en"/>
              <a:t>Keshav</a:t>
            </a:r>
            <a:endParaRPr/>
          </a:p>
          <a:p>
            <a:pPr indent="0" lvl="0" marL="0" rtl="0" algn="l">
              <a:spcBef>
                <a:spcPts val="0"/>
              </a:spcBef>
              <a:spcAft>
                <a:spcPts val="0"/>
              </a:spcAft>
              <a:buNone/>
            </a:pPr>
            <a:r>
              <a:rPr lang="en"/>
              <a:t>Xiaoyue</a:t>
            </a:r>
            <a:endParaRPr/>
          </a:p>
          <a:p>
            <a:pPr indent="0" lvl="0" marL="0" rtl="0" algn="l">
              <a:spcBef>
                <a:spcPts val="0"/>
              </a:spcBef>
              <a:spcAft>
                <a:spcPts val="0"/>
              </a:spcAft>
              <a:buNone/>
            </a:pPr>
            <a:r>
              <a:rPr lang="en"/>
              <a:t>Fernanda</a:t>
            </a:r>
            <a:endParaRPr/>
          </a:p>
          <a:p>
            <a:pPr indent="0" lvl="0" marL="0" rtl="0" algn="l">
              <a:spcBef>
                <a:spcPts val="0"/>
              </a:spcBef>
              <a:spcAft>
                <a:spcPts val="0"/>
              </a:spcAft>
              <a:buNone/>
            </a:pPr>
            <a:r>
              <a:rPr lang="en"/>
              <a:t>Chun Qin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729625" y="636250"/>
            <a:ext cx="7688100" cy="4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Entity Relationship Diagram</a:t>
            </a:r>
            <a:endParaRPr sz="1600"/>
          </a:p>
        </p:txBody>
      </p:sp>
      <p:sp>
        <p:nvSpPr>
          <p:cNvPr id="143" name="Google Shape;143;p22"/>
          <p:cNvSpPr txBox="1"/>
          <p:nvPr>
            <p:ph idx="1" type="subTitle"/>
          </p:nvPr>
        </p:nvSpPr>
        <p:spPr>
          <a:xfrm>
            <a:off x="729625" y="1815350"/>
            <a:ext cx="7688100" cy="30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4" name="Google Shape;144;p22"/>
          <p:cNvPicPr preferRelativeResize="0"/>
          <p:nvPr/>
        </p:nvPicPr>
        <p:blipFill>
          <a:blip r:embed="rId3">
            <a:alphaModFix/>
          </a:blip>
          <a:stretch>
            <a:fillRect/>
          </a:stretch>
        </p:blipFill>
        <p:spPr>
          <a:xfrm>
            <a:off x="3830475" y="636250"/>
            <a:ext cx="4669724" cy="4249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subTitle"/>
          </p:nvPr>
        </p:nvSpPr>
        <p:spPr>
          <a:xfrm>
            <a:off x="727952" y="6948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UI/UX of the Project</a:t>
            </a:r>
            <a:endParaRPr/>
          </a:p>
        </p:txBody>
      </p:sp>
      <p:pic>
        <p:nvPicPr>
          <p:cNvPr id="150" name="Google Shape;150;p23"/>
          <p:cNvPicPr preferRelativeResize="0"/>
          <p:nvPr/>
        </p:nvPicPr>
        <p:blipFill>
          <a:blip r:embed="rId3">
            <a:alphaModFix/>
          </a:blip>
          <a:stretch>
            <a:fillRect/>
          </a:stretch>
        </p:blipFill>
        <p:spPr>
          <a:xfrm>
            <a:off x="199325" y="1438950"/>
            <a:ext cx="1547324" cy="3360476"/>
          </a:xfrm>
          <a:prstGeom prst="rect">
            <a:avLst/>
          </a:prstGeom>
          <a:noFill/>
          <a:ln>
            <a:noFill/>
          </a:ln>
        </p:spPr>
      </p:pic>
      <p:pic>
        <p:nvPicPr>
          <p:cNvPr id="151" name="Google Shape;151;p23"/>
          <p:cNvPicPr preferRelativeResize="0"/>
          <p:nvPr/>
        </p:nvPicPr>
        <p:blipFill>
          <a:blip r:embed="rId4">
            <a:alphaModFix/>
          </a:blip>
          <a:stretch>
            <a:fillRect/>
          </a:stretch>
        </p:blipFill>
        <p:spPr>
          <a:xfrm>
            <a:off x="1920397" y="1401200"/>
            <a:ext cx="1582076" cy="3435976"/>
          </a:xfrm>
          <a:prstGeom prst="rect">
            <a:avLst/>
          </a:prstGeom>
          <a:noFill/>
          <a:ln>
            <a:noFill/>
          </a:ln>
        </p:spPr>
      </p:pic>
      <p:pic>
        <p:nvPicPr>
          <p:cNvPr id="152" name="Google Shape;152;p23"/>
          <p:cNvPicPr preferRelativeResize="0"/>
          <p:nvPr/>
        </p:nvPicPr>
        <p:blipFill>
          <a:blip r:embed="rId5">
            <a:alphaModFix/>
          </a:blip>
          <a:stretch>
            <a:fillRect/>
          </a:stretch>
        </p:blipFill>
        <p:spPr>
          <a:xfrm>
            <a:off x="3676225" y="1401200"/>
            <a:ext cx="1582076" cy="3435965"/>
          </a:xfrm>
          <a:prstGeom prst="rect">
            <a:avLst/>
          </a:prstGeom>
          <a:noFill/>
          <a:ln>
            <a:noFill/>
          </a:ln>
        </p:spPr>
      </p:pic>
      <p:pic>
        <p:nvPicPr>
          <p:cNvPr id="153" name="Google Shape;153;p23"/>
          <p:cNvPicPr preferRelativeResize="0"/>
          <p:nvPr/>
        </p:nvPicPr>
        <p:blipFill>
          <a:blip r:embed="rId6">
            <a:alphaModFix/>
          </a:blip>
          <a:stretch>
            <a:fillRect/>
          </a:stretch>
        </p:blipFill>
        <p:spPr>
          <a:xfrm>
            <a:off x="5494825" y="1401225"/>
            <a:ext cx="1582076" cy="3435935"/>
          </a:xfrm>
          <a:prstGeom prst="rect">
            <a:avLst/>
          </a:prstGeom>
          <a:noFill/>
          <a:ln>
            <a:noFill/>
          </a:ln>
        </p:spPr>
      </p:pic>
      <p:pic>
        <p:nvPicPr>
          <p:cNvPr id="154" name="Google Shape;154;p23"/>
          <p:cNvPicPr preferRelativeResize="0"/>
          <p:nvPr/>
        </p:nvPicPr>
        <p:blipFill>
          <a:blip r:embed="rId7">
            <a:alphaModFix/>
          </a:blip>
          <a:stretch>
            <a:fillRect/>
          </a:stretch>
        </p:blipFill>
        <p:spPr>
          <a:xfrm>
            <a:off x="7248525" y="1401200"/>
            <a:ext cx="1582076" cy="34359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 type="subTitle"/>
          </p:nvPr>
        </p:nvSpPr>
        <p:spPr>
          <a:xfrm>
            <a:off x="727952" y="16541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Demo</a:t>
            </a:r>
            <a:endParaRPr/>
          </a:p>
        </p:txBody>
      </p:sp>
      <p:sp>
        <p:nvSpPr>
          <p:cNvPr id="160" name="Google Shape;160;p24"/>
          <p:cNvSpPr txBox="1"/>
          <p:nvPr>
            <p:ph idx="1" type="subTitle"/>
          </p:nvPr>
        </p:nvSpPr>
        <p:spPr>
          <a:xfrm>
            <a:off x="727950" y="3358875"/>
            <a:ext cx="75117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
        <p:nvSpPr>
          <p:cNvPr id="161" name="Google Shape;161;p24"/>
          <p:cNvSpPr txBox="1"/>
          <p:nvPr>
            <p:ph idx="1" type="subTitle"/>
          </p:nvPr>
        </p:nvSpPr>
        <p:spPr>
          <a:xfrm>
            <a:off x="727950" y="3900075"/>
            <a:ext cx="75117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1757350" y="946750"/>
            <a:ext cx="473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Scope </a:t>
            </a:r>
            <a:endParaRPr b="1" sz="1600">
              <a:solidFill>
                <a:schemeClr val="accent1"/>
              </a:solidFill>
              <a:latin typeface="Lato"/>
              <a:ea typeface="Lato"/>
              <a:cs typeface="Lato"/>
              <a:sym typeface="Lato"/>
            </a:endParaRPr>
          </a:p>
        </p:txBody>
      </p:sp>
      <p:sp>
        <p:nvSpPr>
          <p:cNvPr id="94" name="Google Shape;94;p14"/>
          <p:cNvSpPr txBox="1"/>
          <p:nvPr/>
        </p:nvSpPr>
        <p:spPr>
          <a:xfrm>
            <a:off x="632925" y="1560175"/>
            <a:ext cx="7732500" cy="30129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1400"/>
              </a:spcBef>
              <a:spcAft>
                <a:spcPts val="0"/>
              </a:spcAft>
              <a:buClr>
                <a:srgbClr val="666666"/>
              </a:buClr>
              <a:buSzPts val="1200"/>
              <a:buFont typeface="Lato"/>
              <a:buChar char="●"/>
            </a:pPr>
            <a:r>
              <a:rPr b="1" lang="en" sz="1200">
                <a:solidFill>
                  <a:srgbClr val="666666"/>
                </a:solidFill>
                <a:latin typeface="Lato"/>
                <a:ea typeface="Lato"/>
                <a:cs typeface="Lato"/>
                <a:sym typeface="Lato"/>
              </a:rPr>
              <a:t>Task Management: </a:t>
            </a:r>
            <a:r>
              <a:rPr lang="en" sz="1200">
                <a:solidFill>
                  <a:srgbClr val="666666"/>
                </a:solidFill>
                <a:latin typeface="Lato"/>
                <a:ea typeface="Lato"/>
                <a:cs typeface="Lato"/>
                <a:sym typeface="Lato"/>
              </a:rPr>
              <a:t>The app will facilitate efficient management of household chores, ensuring all members can view and manage assigned tasks seamlessly.</a:t>
            </a:r>
            <a:br>
              <a:rPr lang="en"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b="1" lang="en" sz="1200">
                <a:solidFill>
                  <a:srgbClr val="666666"/>
                </a:solidFill>
                <a:latin typeface="Lato"/>
                <a:ea typeface="Lato"/>
                <a:cs typeface="Lato"/>
                <a:sym typeface="Lato"/>
              </a:rPr>
              <a:t>Scheduling Flexibility: </a:t>
            </a:r>
            <a:r>
              <a:rPr lang="en" sz="1200">
                <a:solidFill>
                  <a:srgbClr val="666666"/>
                </a:solidFill>
                <a:latin typeface="Lato"/>
                <a:ea typeface="Lato"/>
                <a:cs typeface="Lato"/>
                <a:sym typeface="Lato"/>
              </a:rPr>
              <a:t>Users will have the ability to schedule and reschedule tasks, catering to individual preferences and changes in routine.</a:t>
            </a:r>
            <a:br>
              <a:rPr lang="en"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b="1" lang="en" sz="1200">
                <a:solidFill>
                  <a:srgbClr val="666666"/>
                </a:solidFill>
                <a:latin typeface="Lato"/>
                <a:ea typeface="Lato"/>
                <a:cs typeface="Lato"/>
                <a:sym typeface="Lato"/>
              </a:rPr>
              <a:t>Public Ratings System:</a:t>
            </a:r>
            <a:r>
              <a:rPr lang="en" sz="1200">
                <a:solidFill>
                  <a:srgbClr val="666666"/>
                </a:solidFill>
                <a:latin typeface="Lato"/>
                <a:ea typeface="Lato"/>
                <a:cs typeface="Lato"/>
                <a:sym typeface="Lato"/>
              </a:rPr>
              <a:t> Implementing a public ratings system will promote accountability and transparency among users, helping to maintain a fair environment.</a:t>
            </a:r>
            <a:br>
              <a:rPr lang="en"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b="1" lang="en" sz="1200">
                <a:solidFill>
                  <a:srgbClr val="666666"/>
                </a:solidFill>
                <a:latin typeface="Lato"/>
                <a:ea typeface="Lato"/>
                <a:cs typeface="Lato"/>
                <a:sym typeface="Lato"/>
              </a:rPr>
              <a:t>Integration of To-Do Lists:</a:t>
            </a:r>
            <a:r>
              <a:rPr lang="en" sz="1200">
                <a:solidFill>
                  <a:srgbClr val="666666"/>
                </a:solidFill>
                <a:latin typeface="Lato"/>
                <a:ea typeface="Lato"/>
                <a:cs typeface="Lato"/>
                <a:sym typeface="Lato"/>
              </a:rPr>
              <a:t> The app will offer an integrated to-do list feature to track chores and other responsibilities, ensuring nothing is overlooked.</a:t>
            </a:r>
            <a:br>
              <a:rPr lang="en"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b="1" lang="en" sz="1200">
                <a:solidFill>
                  <a:srgbClr val="666666"/>
                </a:solidFill>
                <a:latin typeface="Lato"/>
                <a:ea typeface="Lato"/>
                <a:cs typeface="Lato"/>
                <a:sym typeface="Lato"/>
              </a:rPr>
              <a:t>Bill Payment Reminders:</a:t>
            </a:r>
            <a:r>
              <a:rPr lang="en" sz="1200">
                <a:solidFill>
                  <a:srgbClr val="666666"/>
                </a:solidFill>
                <a:latin typeface="Lato"/>
                <a:ea typeface="Lato"/>
                <a:cs typeface="Lato"/>
                <a:sym typeface="Lato"/>
              </a:rPr>
              <a:t> Users will have the option to set reminders for bill payments related to household expenses, improving financial management within shared living situations.</a:t>
            </a:r>
            <a:endParaRPr sz="12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822300" y="650700"/>
            <a:ext cx="473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Goals</a:t>
            </a:r>
            <a:r>
              <a:rPr b="1" lang="en" sz="1600">
                <a:solidFill>
                  <a:schemeClr val="accent1"/>
                </a:solidFill>
                <a:latin typeface="Lato"/>
                <a:ea typeface="Lato"/>
                <a:cs typeface="Lato"/>
                <a:sym typeface="Lato"/>
              </a:rPr>
              <a:t> </a:t>
            </a:r>
            <a:endParaRPr b="1" sz="1600">
              <a:solidFill>
                <a:schemeClr val="accent1"/>
              </a:solidFill>
              <a:latin typeface="Lato"/>
              <a:ea typeface="Lato"/>
              <a:cs typeface="Lato"/>
              <a:sym typeface="Lato"/>
            </a:endParaRPr>
          </a:p>
        </p:txBody>
      </p:sp>
      <p:sp>
        <p:nvSpPr>
          <p:cNvPr id="100" name="Google Shape;100;p15"/>
          <p:cNvSpPr txBox="1"/>
          <p:nvPr/>
        </p:nvSpPr>
        <p:spPr>
          <a:xfrm>
            <a:off x="822300" y="1274775"/>
            <a:ext cx="7711200" cy="2727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Enhance Collaboration: </a:t>
            </a:r>
            <a:r>
              <a:rPr lang="en" sz="1200">
                <a:solidFill>
                  <a:schemeClr val="accent1"/>
                </a:solidFill>
                <a:latin typeface="Lato"/>
                <a:ea typeface="Lato"/>
                <a:cs typeface="Lato"/>
                <a:sym typeface="Lato"/>
              </a:rPr>
              <a:t>The app aims to improve collaboration among roommates by providing a clear overview of tasks and responsibilities.</a:t>
            </a:r>
            <a:endParaRPr sz="1200">
              <a:solidFill>
                <a:schemeClr val="accent1"/>
              </a:solidFill>
              <a:latin typeface="Lato"/>
              <a:ea typeface="Lato"/>
              <a:cs typeface="Lato"/>
              <a:sym typeface="Lato"/>
            </a:endParaRPr>
          </a:p>
          <a:p>
            <a:pPr indent="0" lvl="0" marL="457200" rtl="0" algn="l">
              <a:spcBef>
                <a:spcPts val="0"/>
              </a:spcBef>
              <a:spcAft>
                <a:spcPts val="0"/>
              </a:spcAft>
              <a:buNone/>
            </a:pPr>
            <a:r>
              <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Foster Accountability: </a:t>
            </a:r>
            <a:r>
              <a:rPr lang="en" sz="1200">
                <a:solidFill>
                  <a:schemeClr val="accent1"/>
                </a:solidFill>
                <a:latin typeface="Lato"/>
                <a:ea typeface="Lato"/>
                <a:cs typeface="Lato"/>
                <a:sym typeface="Lato"/>
              </a:rPr>
              <a:t>Through public ratings and feedback, the app seeks to foster a sense of accountability among all users, encouraging timely task completion.</a:t>
            </a:r>
            <a:endParaRPr sz="1200">
              <a:solidFill>
                <a:schemeClr val="accent1"/>
              </a:solidFill>
              <a:latin typeface="Lato"/>
              <a:ea typeface="Lato"/>
              <a:cs typeface="Lato"/>
              <a:sym typeface="Lato"/>
            </a:endParaRPr>
          </a:p>
          <a:p>
            <a:pPr indent="0" lvl="0" marL="457200" rtl="0" algn="l">
              <a:spcBef>
                <a:spcPts val="0"/>
              </a:spcBef>
              <a:spcAft>
                <a:spcPts val="0"/>
              </a:spcAft>
              <a:buNone/>
            </a:pPr>
            <a:r>
              <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Reduce Overburdening:</a:t>
            </a:r>
            <a:r>
              <a:rPr lang="en" sz="1200">
                <a:solidFill>
                  <a:schemeClr val="accent1"/>
                </a:solidFill>
                <a:latin typeface="Lato"/>
                <a:ea typeface="Lato"/>
                <a:cs typeface="Lato"/>
                <a:sym typeface="Lato"/>
              </a:rPr>
              <a:t> By fairly distributing tasks, the app will help prevent any single roommate from feeling overburdened with chores.</a:t>
            </a:r>
            <a:endParaRPr sz="1200">
              <a:solidFill>
                <a:schemeClr val="accent1"/>
              </a:solidFill>
              <a:latin typeface="Lato"/>
              <a:ea typeface="Lato"/>
              <a:cs typeface="Lato"/>
              <a:sym typeface="Lato"/>
            </a:endParaRPr>
          </a:p>
          <a:p>
            <a:pPr indent="0" lvl="0" marL="457200" rtl="0" algn="l">
              <a:spcBef>
                <a:spcPts val="0"/>
              </a:spcBef>
              <a:spcAft>
                <a:spcPts val="0"/>
              </a:spcAft>
              <a:buNone/>
            </a:pPr>
            <a:r>
              <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Encourage Participation:</a:t>
            </a:r>
            <a:r>
              <a:rPr lang="en" sz="1200">
                <a:solidFill>
                  <a:schemeClr val="accent1"/>
                </a:solidFill>
                <a:latin typeface="Lato"/>
                <a:ea typeface="Lato"/>
                <a:cs typeface="Lato"/>
                <a:sym typeface="Lato"/>
              </a:rPr>
              <a:t> The implementation of a point-based reward system will motivate users to engage more actively in completing their assigned tasks.</a:t>
            </a:r>
            <a:endParaRPr sz="1200">
              <a:solidFill>
                <a:schemeClr val="accent1"/>
              </a:solidFill>
              <a:latin typeface="Lato"/>
              <a:ea typeface="Lato"/>
              <a:cs typeface="Lato"/>
              <a:sym typeface="Lato"/>
            </a:endParaRPr>
          </a:p>
          <a:p>
            <a:pPr indent="0" lvl="0" marL="457200" rtl="0" algn="l">
              <a:spcBef>
                <a:spcPts val="0"/>
              </a:spcBef>
              <a:spcAft>
                <a:spcPts val="0"/>
              </a:spcAft>
              <a:buNone/>
            </a:pPr>
            <a:r>
              <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1"/>
              </a:buClr>
              <a:buSzPts val="1200"/>
              <a:buFont typeface="Lato"/>
              <a:buChar char="●"/>
            </a:pPr>
            <a:r>
              <a:rPr b="1" lang="en" sz="1200">
                <a:solidFill>
                  <a:schemeClr val="accent1"/>
                </a:solidFill>
                <a:latin typeface="Lato"/>
                <a:ea typeface="Lato"/>
                <a:cs typeface="Lato"/>
                <a:sym typeface="Lato"/>
              </a:rPr>
              <a:t>Improve Communication:</a:t>
            </a:r>
            <a:r>
              <a:rPr lang="en" sz="1200">
                <a:solidFill>
                  <a:schemeClr val="accent1"/>
                </a:solidFill>
                <a:latin typeface="Lato"/>
                <a:ea typeface="Lato"/>
                <a:cs typeface="Lato"/>
                <a:sym typeface="Lato"/>
              </a:rPr>
              <a:t> The app will enhance communication regarding shared responsibilities, leading to a more harmonious living environment.</a:t>
            </a:r>
            <a:endParaRPr sz="1200">
              <a:solidFill>
                <a:schemeClr val="accent1"/>
              </a:solidFill>
              <a:latin typeface="Lato"/>
              <a:ea typeface="Lato"/>
              <a:cs typeface="Lato"/>
              <a:sym typeface="Lato"/>
            </a:endParaRPr>
          </a:p>
        </p:txBody>
      </p:sp>
      <p:sp>
        <p:nvSpPr>
          <p:cNvPr id="101" name="Google Shape;101;p15"/>
          <p:cNvSpPr txBox="1"/>
          <p:nvPr/>
        </p:nvSpPr>
        <p:spPr>
          <a:xfrm>
            <a:off x="822300" y="4287650"/>
            <a:ext cx="473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Lato"/>
                <a:ea typeface="Lato"/>
                <a:cs typeface="Lato"/>
                <a:sym typeface="Lato"/>
              </a:rPr>
              <a:t>Target users:</a:t>
            </a:r>
            <a:r>
              <a:rPr b="1" lang="en" sz="1200">
                <a:solidFill>
                  <a:schemeClr val="accent1"/>
                </a:solidFill>
                <a:latin typeface="Lato"/>
                <a:ea typeface="Lato"/>
                <a:cs typeface="Lato"/>
                <a:sym typeface="Lato"/>
              </a:rPr>
              <a:t> </a:t>
            </a:r>
            <a:r>
              <a:rPr lang="en" sz="1200">
                <a:solidFill>
                  <a:schemeClr val="accent1"/>
                </a:solidFill>
                <a:latin typeface="Lato"/>
                <a:ea typeface="Lato"/>
                <a:cs typeface="Lato"/>
                <a:sym typeface="Lato"/>
              </a:rPr>
              <a:t>Any person sharing a house with roommates</a:t>
            </a:r>
            <a:endParaRPr sz="12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1640500" y="9490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666666"/>
                </a:solidFill>
                <a:latin typeface="Lato"/>
                <a:ea typeface="Lato"/>
                <a:cs typeface="Lato"/>
                <a:sym typeface="Lato"/>
              </a:rPr>
              <a:t>Roles and Responsibilities</a:t>
            </a:r>
            <a:endParaRPr sz="1600">
              <a:solidFill>
                <a:srgbClr val="666666"/>
              </a:solidFill>
              <a:latin typeface="Lato"/>
              <a:ea typeface="Lato"/>
              <a:cs typeface="Lato"/>
              <a:sym typeface="Lato"/>
            </a:endParaRPr>
          </a:p>
        </p:txBody>
      </p:sp>
      <p:sp>
        <p:nvSpPr>
          <p:cNvPr id="107" name="Google Shape;107;p16"/>
          <p:cNvSpPr txBox="1"/>
          <p:nvPr/>
        </p:nvSpPr>
        <p:spPr>
          <a:xfrm>
            <a:off x="629400" y="1524700"/>
            <a:ext cx="7885200" cy="31038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Keshav Saraogi - Project Manager, Backend Developer, Q/A</a:t>
            </a:r>
            <a:endParaRPr sz="1200">
              <a:solidFill>
                <a:srgbClr val="666666"/>
              </a:solidFill>
              <a:latin typeface="Lato"/>
              <a:ea typeface="Lato"/>
              <a:cs typeface="Lato"/>
              <a:sym typeface="Lato"/>
            </a:endParaRPr>
          </a:p>
          <a:p>
            <a:pPr indent="-304800" lvl="1" marL="9144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Schedule Team Meetings. Manage Jira tasks, and maintain team progress. </a:t>
            </a:r>
            <a:endParaRPr sz="1200">
              <a:solidFill>
                <a:srgbClr val="666666"/>
              </a:solidFill>
              <a:latin typeface="Lato"/>
              <a:ea typeface="Lato"/>
              <a:cs typeface="Lato"/>
              <a:sym typeface="Lato"/>
            </a:endParaRPr>
          </a:p>
          <a:p>
            <a:pPr indent="-304800" lvl="1" marL="9144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Write robust backend API,  Quality Assurance, and Testing</a:t>
            </a: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Chun Qin Huang - Full-Stack Developer</a:t>
            </a:r>
            <a:endParaRPr sz="1200">
              <a:solidFill>
                <a:srgbClr val="666666"/>
              </a:solidFill>
              <a:latin typeface="Lato"/>
              <a:ea typeface="Lato"/>
              <a:cs typeface="Lato"/>
              <a:sym typeface="Lato"/>
            </a:endParaRPr>
          </a:p>
          <a:p>
            <a:pPr indent="-304800" lvl="1" marL="9144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Creates Database schemas and </a:t>
            </a:r>
            <a:r>
              <a:rPr lang="en" sz="1200">
                <a:solidFill>
                  <a:srgbClr val="666666"/>
                </a:solidFill>
                <a:latin typeface="Lato"/>
                <a:ea typeface="Lato"/>
                <a:cs typeface="Lato"/>
                <a:sym typeface="Lato"/>
              </a:rPr>
              <a:t>a responsive web interface.</a:t>
            </a:r>
            <a:endParaRPr sz="1200">
              <a:solidFill>
                <a:srgbClr val="666666"/>
              </a:solidFill>
              <a:latin typeface="Lato"/>
              <a:ea typeface="Lato"/>
              <a:cs typeface="Lato"/>
              <a:sym typeface="Lato"/>
            </a:endParaRPr>
          </a:p>
          <a:p>
            <a:pPr indent="-304800" lvl="1" marL="9144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Develops the product features and functionalities in Java</a:t>
            </a: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Fernanda Nano - Frontend Developer, QA</a:t>
            </a:r>
            <a:endParaRPr sz="1200">
              <a:solidFill>
                <a:srgbClr val="666666"/>
              </a:solidFill>
              <a:latin typeface="Lato"/>
              <a:ea typeface="Lato"/>
              <a:cs typeface="Lato"/>
              <a:sym typeface="Lato"/>
            </a:endParaRPr>
          </a:p>
          <a:p>
            <a:pPr indent="-304800" lvl="1" marL="9144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Implement front-end interfaces and functionality. </a:t>
            </a:r>
            <a:endParaRPr sz="1200">
              <a:solidFill>
                <a:srgbClr val="666666"/>
              </a:solidFill>
              <a:latin typeface="Lato"/>
              <a:ea typeface="Lato"/>
              <a:cs typeface="Lato"/>
              <a:sym typeface="Lato"/>
            </a:endParaRPr>
          </a:p>
          <a:p>
            <a:pPr indent="-304800" lvl="1" marL="9144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Test the front-end code block</a:t>
            </a: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Xiaoyue Zhang - Full-Stack Developer, UI/UX</a:t>
            </a:r>
            <a:endParaRPr sz="1200">
              <a:solidFill>
                <a:srgbClr val="666666"/>
              </a:solidFill>
              <a:latin typeface="Lato"/>
              <a:ea typeface="Lato"/>
              <a:cs typeface="Lato"/>
              <a:sym typeface="Lato"/>
            </a:endParaRPr>
          </a:p>
          <a:p>
            <a:pPr indent="-304800" lvl="1" marL="9144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Front-end interface visualization design</a:t>
            </a:r>
            <a:endParaRPr sz="1200">
              <a:solidFill>
                <a:srgbClr val="666666"/>
              </a:solidFill>
              <a:latin typeface="Lato"/>
              <a:ea typeface="Lato"/>
              <a:cs typeface="Lato"/>
              <a:sym typeface="Lato"/>
            </a:endParaRPr>
          </a:p>
          <a:p>
            <a:pPr indent="-304800" lvl="1" marL="9144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Front-end and back-end functionality implementation and testing.</a:t>
            </a:r>
            <a:endParaRPr sz="1200">
              <a:solidFill>
                <a:srgbClr val="666666"/>
              </a:solidFill>
              <a:latin typeface="Lato"/>
              <a:ea typeface="Lato"/>
              <a:cs typeface="Lato"/>
              <a:sym typeface="Lato"/>
            </a:endParaRPr>
          </a:p>
          <a:p>
            <a:pPr indent="-304800" lvl="0" marL="4572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Anup Sindagi - Frontend Developer, UI/UX</a:t>
            </a:r>
            <a:endParaRPr sz="1200" u="sng">
              <a:solidFill>
                <a:srgbClr val="666666"/>
              </a:solidFill>
              <a:latin typeface="Lato"/>
              <a:ea typeface="Lato"/>
              <a:cs typeface="Lato"/>
              <a:sym typeface="Lato"/>
            </a:endParaRPr>
          </a:p>
          <a:p>
            <a:pPr indent="-304800" lvl="1" marL="914400" rtl="0" algn="just">
              <a:lnSpc>
                <a:spcPct val="115000"/>
              </a:lnSpc>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Create designs for user interface and design, test user interaction, and improve designs. </a:t>
            </a:r>
            <a:endParaRPr sz="1200">
              <a:solidFill>
                <a:srgbClr val="666666"/>
              </a:solidFill>
              <a:latin typeface="Lato"/>
              <a:ea typeface="Lato"/>
              <a:cs typeface="Lato"/>
              <a:sym typeface="Lato"/>
            </a:endParaRPr>
          </a:p>
          <a:p>
            <a:pPr indent="-304800" lvl="1" marL="914400" rtl="0" algn="just">
              <a:spcBef>
                <a:spcPts val="0"/>
              </a:spcBef>
              <a:spcAft>
                <a:spcPts val="0"/>
              </a:spcAft>
              <a:buClr>
                <a:srgbClr val="666666"/>
              </a:buClr>
              <a:buSzPts val="1200"/>
              <a:buFont typeface="Lato"/>
              <a:buChar char="○"/>
            </a:pPr>
            <a:r>
              <a:rPr lang="en" sz="1200">
                <a:solidFill>
                  <a:srgbClr val="666666"/>
                </a:solidFill>
                <a:latin typeface="Lato"/>
                <a:ea typeface="Lato"/>
                <a:cs typeface="Lato"/>
                <a:sym typeface="Lato"/>
              </a:rPr>
              <a:t>Create React components/UI for the finalized design.</a:t>
            </a:r>
            <a:endParaRPr sz="1200">
              <a:solidFill>
                <a:srgbClr val="666666"/>
              </a:solidFill>
              <a:latin typeface="Lato"/>
              <a:ea typeface="Lato"/>
              <a:cs typeface="Lato"/>
              <a:sym typeface="Lato"/>
            </a:endParaRPr>
          </a:p>
          <a:p>
            <a:pPr indent="0" lvl="0" marL="0" rtl="0" algn="just">
              <a:lnSpc>
                <a:spcPct val="115000"/>
              </a:lnSpc>
              <a:spcBef>
                <a:spcPts val="0"/>
              </a:spcBef>
              <a:spcAft>
                <a:spcPts val="0"/>
              </a:spcAft>
              <a:buNone/>
            </a:pPr>
            <a:r>
              <a:t/>
            </a:r>
            <a:endParaRPr sz="1200">
              <a:solidFill>
                <a:srgbClr val="666666"/>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Lato"/>
                <a:ea typeface="Lato"/>
                <a:cs typeface="Lato"/>
                <a:sym typeface="Lato"/>
              </a:rPr>
              <a:t>High Level Project Requirements</a:t>
            </a:r>
            <a:endParaRPr sz="1600">
              <a:latin typeface="Lato"/>
              <a:ea typeface="Lato"/>
              <a:cs typeface="Lato"/>
              <a:sym typeface="Lato"/>
            </a:endParaRPr>
          </a:p>
        </p:txBody>
      </p:sp>
      <p:sp>
        <p:nvSpPr>
          <p:cNvPr id="113" name="Google Shape;113;p17"/>
          <p:cNvSpPr txBox="1"/>
          <p:nvPr>
            <p:ph idx="1" type="subTitle"/>
          </p:nvPr>
        </p:nvSpPr>
        <p:spPr>
          <a:xfrm>
            <a:off x="696000" y="2018450"/>
            <a:ext cx="7755000" cy="2814600"/>
          </a:xfrm>
          <a:prstGeom prst="rect">
            <a:avLst/>
          </a:prstGeom>
        </p:spPr>
        <p:txBody>
          <a:bodyPr anchorCtr="0" anchor="t" bIns="91425" lIns="91425" spcFirstLastPara="1" rIns="91425" wrap="square" tIns="91425">
            <a:noAutofit/>
          </a:bodyPr>
          <a:lstStyle/>
          <a:p>
            <a:pPr indent="-304800" lvl="0" marL="457200" rtl="0" algn="l">
              <a:lnSpc>
                <a:spcPct val="80000"/>
              </a:lnSpc>
              <a:spcBef>
                <a:spcPts val="0"/>
              </a:spcBef>
              <a:spcAft>
                <a:spcPts val="0"/>
              </a:spcAft>
              <a:buSzPts val="1200"/>
              <a:buChar char="●"/>
            </a:pPr>
            <a:r>
              <a:rPr b="1" lang="en" sz="1200"/>
              <a:t>User Registration and Authentication:</a:t>
            </a:r>
            <a:r>
              <a:rPr lang="en" sz="1200"/>
              <a:t> Users can easily register and </a:t>
            </a:r>
            <a:r>
              <a:rPr lang="en" sz="1200"/>
              <a:t>login</a:t>
            </a:r>
            <a:r>
              <a:rPr lang="en" sz="1200"/>
              <a:t> securely, with options for password recovery.</a:t>
            </a:r>
            <a:endParaRPr sz="1200"/>
          </a:p>
          <a:p>
            <a:pPr indent="0" lvl="0" marL="457200" rtl="0" algn="l">
              <a:lnSpc>
                <a:spcPct val="80000"/>
              </a:lnSpc>
              <a:spcBef>
                <a:spcPts val="0"/>
              </a:spcBef>
              <a:spcAft>
                <a:spcPts val="0"/>
              </a:spcAft>
              <a:buNone/>
            </a:pPr>
            <a:r>
              <a:t/>
            </a:r>
            <a:endParaRPr sz="1200"/>
          </a:p>
          <a:p>
            <a:pPr indent="-304800" lvl="0" marL="457200" rtl="0" algn="l">
              <a:lnSpc>
                <a:spcPct val="80000"/>
              </a:lnSpc>
              <a:spcBef>
                <a:spcPts val="0"/>
              </a:spcBef>
              <a:spcAft>
                <a:spcPts val="0"/>
              </a:spcAft>
              <a:buSzPts val="1200"/>
              <a:buChar char="●"/>
            </a:pPr>
            <a:r>
              <a:rPr b="1" lang="en" sz="1200"/>
              <a:t>Task Management: </a:t>
            </a:r>
            <a:r>
              <a:rPr lang="en" sz="1200"/>
              <a:t>Create, assign, and manage chores, ensuring tasks are organized and easily accessible.</a:t>
            </a:r>
            <a:endParaRPr sz="1200"/>
          </a:p>
          <a:p>
            <a:pPr indent="0" lvl="0" marL="457200" rtl="0" algn="l">
              <a:lnSpc>
                <a:spcPct val="80000"/>
              </a:lnSpc>
              <a:spcBef>
                <a:spcPts val="0"/>
              </a:spcBef>
              <a:spcAft>
                <a:spcPts val="0"/>
              </a:spcAft>
              <a:buNone/>
            </a:pPr>
            <a:r>
              <a:t/>
            </a:r>
            <a:endParaRPr sz="1200"/>
          </a:p>
          <a:p>
            <a:pPr indent="-304800" lvl="0" marL="457200" rtl="0" algn="l">
              <a:lnSpc>
                <a:spcPct val="80000"/>
              </a:lnSpc>
              <a:spcBef>
                <a:spcPts val="0"/>
              </a:spcBef>
              <a:spcAft>
                <a:spcPts val="0"/>
              </a:spcAft>
              <a:buSzPts val="1200"/>
              <a:buChar char="●"/>
            </a:pPr>
            <a:r>
              <a:rPr b="1" lang="en" sz="1200"/>
              <a:t>Fair Task Distribution: </a:t>
            </a:r>
            <a:r>
              <a:rPr lang="en" sz="1200"/>
              <a:t>Automatically rotate tasks among users to maintain an even workload and prevent overload.</a:t>
            </a:r>
            <a:endParaRPr sz="1200"/>
          </a:p>
          <a:p>
            <a:pPr indent="0" lvl="0" marL="457200" rtl="0" algn="l">
              <a:lnSpc>
                <a:spcPct val="80000"/>
              </a:lnSpc>
              <a:spcBef>
                <a:spcPts val="0"/>
              </a:spcBef>
              <a:spcAft>
                <a:spcPts val="0"/>
              </a:spcAft>
              <a:buNone/>
            </a:pPr>
            <a:r>
              <a:t/>
            </a:r>
            <a:endParaRPr sz="1200"/>
          </a:p>
          <a:p>
            <a:pPr indent="-304800" lvl="0" marL="457200" rtl="0" algn="l">
              <a:lnSpc>
                <a:spcPct val="80000"/>
              </a:lnSpc>
              <a:spcBef>
                <a:spcPts val="0"/>
              </a:spcBef>
              <a:spcAft>
                <a:spcPts val="0"/>
              </a:spcAft>
              <a:buSzPts val="1200"/>
              <a:buChar char="●"/>
            </a:pPr>
            <a:r>
              <a:rPr b="1" lang="en" sz="1200"/>
              <a:t>Public Ratings System: </a:t>
            </a:r>
            <a:r>
              <a:rPr lang="en" sz="1200"/>
              <a:t>Users can rate each other’s task performance, promoting accountability and transparency.</a:t>
            </a:r>
            <a:endParaRPr sz="1200"/>
          </a:p>
          <a:p>
            <a:pPr indent="0" lvl="0" marL="457200" rtl="0" algn="l">
              <a:lnSpc>
                <a:spcPct val="80000"/>
              </a:lnSpc>
              <a:spcBef>
                <a:spcPts val="0"/>
              </a:spcBef>
              <a:spcAft>
                <a:spcPts val="0"/>
              </a:spcAft>
              <a:buNone/>
            </a:pPr>
            <a:r>
              <a:t/>
            </a:r>
            <a:endParaRPr sz="1200"/>
          </a:p>
          <a:p>
            <a:pPr indent="-304800" lvl="0" marL="457200" rtl="0" algn="l">
              <a:lnSpc>
                <a:spcPct val="80000"/>
              </a:lnSpc>
              <a:spcBef>
                <a:spcPts val="0"/>
              </a:spcBef>
              <a:spcAft>
                <a:spcPts val="0"/>
              </a:spcAft>
              <a:buSzPts val="1200"/>
              <a:buChar char="●"/>
            </a:pPr>
            <a:r>
              <a:rPr b="1" lang="en" sz="1200"/>
              <a:t>Point-Based Reward System: </a:t>
            </a:r>
            <a:r>
              <a:rPr lang="en" sz="1200"/>
              <a:t>Encourage participation by rewarding points for timely task completion that can lead to perks.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666666"/>
                </a:solidFill>
                <a:latin typeface="Lato"/>
                <a:ea typeface="Lato"/>
                <a:cs typeface="Lato"/>
                <a:sym typeface="Lato"/>
              </a:rPr>
              <a:t> Additional Project Requirements</a:t>
            </a:r>
            <a:endParaRPr sz="1600">
              <a:solidFill>
                <a:srgbClr val="666666"/>
              </a:solidFill>
              <a:latin typeface="Lato"/>
              <a:ea typeface="Lato"/>
              <a:cs typeface="Lato"/>
              <a:sym typeface="Lato"/>
            </a:endParaRPr>
          </a:p>
        </p:txBody>
      </p:sp>
      <p:sp>
        <p:nvSpPr>
          <p:cNvPr id="119" name="Google Shape;119;p18"/>
          <p:cNvSpPr txBox="1"/>
          <p:nvPr>
            <p:ph idx="1" type="subTitle"/>
          </p:nvPr>
        </p:nvSpPr>
        <p:spPr>
          <a:xfrm>
            <a:off x="696000" y="2018450"/>
            <a:ext cx="7755000" cy="2814600"/>
          </a:xfrm>
          <a:prstGeom prst="rect">
            <a:avLst/>
          </a:prstGeom>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Clr>
                <a:srgbClr val="666666"/>
              </a:buClr>
              <a:buSzPts val="1300"/>
              <a:buChar char="●"/>
            </a:pPr>
            <a:r>
              <a:rPr b="1" lang="en" sz="1200">
                <a:solidFill>
                  <a:srgbClr val="666666"/>
                </a:solidFill>
              </a:rPr>
              <a:t>Scheduling and Vacation Mode: </a:t>
            </a:r>
            <a:r>
              <a:rPr lang="en" sz="1200">
                <a:solidFill>
                  <a:srgbClr val="666666"/>
                </a:solidFill>
              </a:rPr>
              <a:t>Users can set task schedules and activate vacation mode to pause assignments while away.</a:t>
            </a:r>
            <a:endParaRPr sz="1200">
              <a:solidFill>
                <a:srgbClr val="666666"/>
              </a:solidFill>
            </a:endParaRPr>
          </a:p>
          <a:p>
            <a:pPr indent="0" lvl="0" marL="457200" rtl="0" algn="l">
              <a:lnSpc>
                <a:spcPct val="80000"/>
              </a:lnSpc>
              <a:spcBef>
                <a:spcPts val="0"/>
              </a:spcBef>
              <a:spcAft>
                <a:spcPts val="0"/>
              </a:spcAft>
              <a:buNone/>
            </a:pPr>
            <a:r>
              <a:t/>
            </a:r>
            <a:endParaRPr sz="1200">
              <a:solidFill>
                <a:srgbClr val="666666"/>
              </a:solidFill>
            </a:endParaRPr>
          </a:p>
          <a:p>
            <a:pPr indent="-311150" lvl="0" marL="457200" rtl="0" algn="l">
              <a:lnSpc>
                <a:spcPct val="80000"/>
              </a:lnSpc>
              <a:spcBef>
                <a:spcPts val="0"/>
              </a:spcBef>
              <a:spcAft>
                <a:spcPts val="0"/>
              </a:spcAft>
              <a:buClr>
                <a:srgbClr val="666666"/>
              </a:buClr>
              <a:buSzPts val="1300"/>
              <a:buChar char="●"/>
            </a:pPr>
            <a:r>
              <a:rPr b="1" lang="en" sz="1200">
                <a:solidFill>
                  <a:srgbClr val="666666"/>
                </a:solidFill>
              </a:rPr>
              <a:t>Integrated To-Do Lists:</a:t>
            </a:r>
            <a:r>
              <a:rPr lang="en" sz="1200">
                <a:solidFill>
                  <a:srgbClr val="666666"/>
                </a:solidFill>
              </a:rPr>
              <a:t> Personal to-do lists for additional responsibilities, integrated with the main task management system.</a:t>
            </a:r>
            <a:endParaRPr sz="1200">
              <a:solidFill>
                <a:srgbClr val="666666"/>
              </a:solidFill>
            </a:endParaRPr>
          </a:p>
          <a:p>
            <a:pPr indent="0" lvl="0" marL="457200" rtl="0" algn="l">
              <a:lnSpc>
                <a:spcPct val="80000"/>
              </a:lnSpc>
              <a:spcBef>
                <a:spcPts val="0"/>
              </a:spcBef>
              <a:spcAft>
                <a:spcPts val="0"/>
              </a:spcAft>
              <a:buNone/>
            </a:pPr>
            <a:r>
              <a:t/>
            </a:r>
            <a:endParaRPr sz="1200">
              <a:solidFill>
                <a:srgbClr val="666666"/>
              </a:solidFill>
            </a:endParaRPr>
          </a:p>
          <a:p>
            <a:pPr indent="-311150" lvl="0" marL="457200" rtl="0" algn="l">
              <a:lnSpc>
                <a:spcPct val="80000"/>
              </a:lnSpc>
              <a:spcBef>
                <a:spcPts val="0"/>
              </a:spcBef>
              <a:spcAft>
                <a:spcPts val="0"/>
              </a:spcAft>
              <a:buClr>
                <a:srgbClr val="666666"/>
              </a:buClr>
              <a:buSzPts val="1300"/>
              <a:buChar char="●"/>
            </a:pPr>
            <a:r>
              <a:rPr b="1" lang="en" sz="1200">
                <a:solidFill>
                  <a:srgbClr val="666666"/>
                </a:solidFill>
              </a:rPr>
              <a:t>Bill Payment Reminders: </a:t>
            </a:r>
            <a:r>
              <a:rPr lang="en" sz="1200">
                <a:solidFill>
                  <a:srgbClr val="666666"/>
                </a:solidFill>
              </a:rPr>
              <a:t>Reminders for upcoming bills and tracking shared expenses to ensure financial awareness.</a:t>
            </a:r>
            <a:endParaRPr sz="1200">
              <a:solidFill>
                <a:srgbClr val="666666"/>
              </a:solidFill>
            </a:endParaRPr>
          </a:p>
          <a:p>
            <a:pPr indent="0" lvl="0" marL="457200" rtl="0" algn="l">
              <a:lnSpc>
                <a:spcPct val="80000"/>
              </a:lnSpc>
              <a:spcBef>
                <a:spcPts val="0"/>
              </a:spcBef>
              <a:spcAft>
                <a:spcPts val="0"/>
              </a:spcAft>
              <a:buNone/>
            </a:pPr>
            <a:r>
              <a:rPr lang="en" sz="1200">
                <a:solidFill>
                  <a:srgbClr val="666666"/>
                </a:solidFill>
              </a:rPr>
              <a:t> </a:t>
            </a:r>
            <a:endParaRPr sz="1200">
              <a:solidFill>
                <a:srgbClr val="666666"/>
              </a:solidFill>
            </a:endParaRPr>
          </a:p>
          <a:p>
            <a:pPr indent="-311150" lvl="0" marL="457200" rtl="0" algn="l">
              <a:lnSpc>
                <a:spcPct val="80000"/>
              </a:lnSpc>
              <a:spcBef>
                <a:spcPts val="0"/>
              </a:spcBef>
              <a:spcAft>
                <a:spcPts val="0"/>
              </a:spcAft>
              <a:buClr>
                <a:srgbClr val="666666"/>
              </a:buClr>
              <a:buSzPts val="1300"/>
              <a:buChar char="●"/>
            </a:pPr>
            <a:r>
              <a:rPr b="1" lang="en" sz="1200">
                <a:solidFill>
                  <a:srgbClr val="666666"/>
                </a:solidFill>
              </a:rPr>
              <a:t>User-Friendly Interface:</a:t>
            </a:r>
            <a:r>
              <a:rPr lang="en" sz="1200">
                <a:solidFill>
                  <a:srgbClr val="666666"/>
                </a:solidFill>
              </a:rPr>
              <a:t> A clean, intuitive design for an enjoyable user experience across devices.</a:t>
            </a:r>
            <a:endParaRPr sz="1200">
              <a:solidFill>
                <a:srgbClr val="666666"/>
              </a:solidFill>
            </a:endParaRPr>
          </a:p>
          <a:p>
            <a:pPr indent="0" lvl="0" marL="457200" rtl="0" algn="l">
              <a:lnSpc>
                <a:spcPct val="80000"/>
              </a:lnSpc>
              <a:spcBef>
                <a:spcPts val="0"/>
              </a:spcBef>
              <a:spcAft>
                <a:spcPts val="0"/>
              </a:spcAft>
              <a:buNone/>
            </a:pPr>
            <a:r>
              <a:t/>
            </a:r>
            <a:endParaRPr sz="1200">
              <a:solidFill>
                <a:srgbClr val="666666"/>
              </a:solidFill>
            </a:endParaRPr>
          </a:p>
          <a:p>
            <a:pPr indent="-311150" lvl="0" marL="457200" rtl="0" algn="l">
              <a:lnSpc>
                <a:spcPct val="80000"/>
              </a:lnSpc>
              <a:spcBef>
                <a:spcPts val="0"/>
              </a:spcBef>
              <a:spcAft>
                <a:spcPts val="0"/>
              </a:spcAft>
              <a:buClr>
                <a:srgbClr val="666666"/>
              </a:buClr>
              <a:buSzPts val="1300"/>
              <a:buChar char="●"/>
            </a:pPr>
            <a:r>
              <a:rPr b="1" lang="en" sz="1200">
                <a:solidFill>
                  <a:srgbClr val="666666"/>
                </a:solidFill>
              </a:rPr>
              <a:t>Data Security and Privacy: </a:t>
            </a:r>
            <a:r>
              <a:rPr lang="en" sz="1200">
                <a:solidFill>
                  <a:srgbClr val="666666"/>
                </a:solidFill>
              </a:rPr>
              <a:t>Commitment to secure data storage and compliance with data protection regulations.</a:t>
            </a:r>
            <a:endParaRPr sz="12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729450" y="1322450"/>
            <a:ext cx="7688100" cy="41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666666"/>
                </a:solidFill>
                <a:latin typeface="Lato"/>
                <a:ea typeface="Lato"/>
                <a:cs typeface="Lato"/>
                <a:sym typeface="Lato"/>
              </a:rPr>
              <a:t>Technology Stack</a:t>
            </a:r>
            <a:endParaRPr sz="1600">
              <a:solidFill>
                <a:srgbClr val="666666"/>
              </a:solidFill>
              <a:latin typeface="Lato"/>
              <a:ea typeface="Lato"/>
              <a:cs typeface="Lato"/>
              <a:sym typeface="Lato"/>
            </a:endParaRPr>
          </a:p>
        </p:txBody>
      </p:sp>
      <p:sp>
        <p:nvSpPr>
          <p:cNvPr id="125" name="Google Shape;125;p19"/>
          <p:cNvSpPr txBox="1"/>
          <p:nvPr>
            <p:ph idx="1" type="subTitle"/>
          </p:nvPr>
        </p:nvSpPr>
        <p:spPr>
          <a:xfrm>
            <a:off x="727950" y="1896525"/>
            <a:ext cx="7688100" cy="3188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666666"/>
              </a:buClr>
              <a:buSzPts val="1400"/>
              <a:buChar char="●"/>
            </a:pPr>
            <a:r>
              <a:rPr b="1" lang="en" sz="1400">
                <a:solidFill>
                  <a:srgbClr val="666666"/>
                </a:solidFill>
              </a:rPr>
              <a:t>Frontend:</a:t>
            </a:r>
            <a:endParaRPr b="1" sz="14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React Native</a:t>
            </a:r>
            <a:r>
              <a:rPr lang="en" sz="1200">
                <a:solidFill>
                  <a:srgbClr val="666666"/>
                </a:solidFill>
              </a:rPr>
              <a:t> for the core app</a:t>
            </a:r>
            <a:endParaRPr sz="12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NativeWind </a:t>
            </a:r>
            <a:r>
              <a:rPr lang="en" sz="1200">
                <a:solidFill>
                  <a:srgbClr val="666666"/>
                </a:solidFill>
              </a:rPr>
              <a:t>for CSS styling</a:t>
            </a:r>
            <a:endParaRPr sz="12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Expo Go </a:t>
            </a:r>
            <a:r>
              <a:rPr lang="en" sz="1200">
                <a:solidFill>
                  <a:srgbClr val="666666"/>
                </a:solidFill>
              </a:rPr>
              <a:t>for routing the screens and sandboxing the app to test</a:t>
            </a:r>
            <a:endParaRPr sz="12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Figma</a:t>
            </a:r>
            <a:r>
              <a:rPr lang="en" sz="1200">
                <a:solidFill>
                  <a:srgbClr val="666666"/>
                </a:solidFill>
              </a:rPr>
              <a:t> for initial UI/UX designs</a:t>
            </a:r>
            <a:endParaRPr sz="1200">
              <a:solidFill>
                <a:srgbClr val="666666"/>
              </a:solidFill>
            </a:endParaRPr>
          </a:p>
          <a:p>
            <a:pPr indent="0" lvl="0" marL="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b="1" lang="en" sz="1400">
                <a:solidFill>
                  <a:srgbClr val="666666"/>
                </a:solidFill>
              </a:rPr>
              <a:t>Backend:</a:t>
            </a:r>
            <a:endParaRPr b="1" sz="14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Node.js</a:t>
            </a:r>
            <a:r>
              <a:rPr lang="en" sz="1200">
                <a:solidFill>
                  <a:srgbClr val="666666"/>
                </a:solidFill>
              </a:rPr>
              <a:t> for API server</a:t>
            </a:r>
            <a:endParaRPr sz="12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Firebase Firestore </a:t>
            </a:r>
            <a:r>
              <a:rPr lang="en" sz="1200">
                <a:solidFill>
                  <a:srgbClr val="666666"/>
                </a:solidFill>
              </a:rPr>
              <a:t>for database</a:t>
            </a:r>
            <a:endParaRPr sz="1200">
              <a:solidFill>
                <a:srgbClr val="666666"/>
              </a:solidFill>
            </a:endParaRPr>
          </a:p>
          <a:p>
            <a:pPr indent="-304800" lvl="1" marL="914400" rtl="0" algn="l">
              <a:spcBef>
                <a:spcPts val="0"/>
              </a:spcBef>
              <a:spcAft>
                <a:spcPts val="0"/>
              </a:spcAft>
              <a:buClr>
                <a:srgbClr val="666666"/>
              </a:buClr>
              <a:buSzPts val="1200"/>
              <a:buChar char="○"/>
            </a:pPr>
            <a:r>
              <a:rPr b="1" lang="en" sz="1200">
                <a:solidFill>
                  <a:srgbClr val="666666"/>
                </a:solidFill>
              </a:rPr>
              <a:t>Firebase Authentication</a:t>
            </a:r>
            <a:r>
              <a:rPr lang="en" sz="1200">
                <a:solidFill>
                  <a:srgbClr val="666666"/>
                </a:solidFill>
              </a:rPr>
              <a:t> for user management </a:t>
            </a:r>
            <a:endParaRPr sz="12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729450" y="1322450"/>
            <a:ext cx="7688100" cy="41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666666"/>
                </a:solidFill>
                <a:latin typeface="Lato"/>
                <a:ea typeface="Lato"/>
                <a:cs typeface="Lato"/>
                <a:sym typeface="Lato"/>
              </a:rPr>
              <a:t>Updates on API</a:t>
            </a:r>
            <a:endParaRPr sz="1600">
              <a:solidFill>
                <a:srgbClr val="666666"/>
              </a:solidFill>
              <a:latin typeface="Lato"/>
              <a:ea typeface="Lato"/>
              <a:cs typeface="Lato"/>
              <a:sym typeface="Lato"/>
            </a:endParaRPr>
          </a:p>
        </p:txBody>
      </p:sp>
      <p:sp>
        <p:nvSpPr>
          <p:cNvPr id="131" name="Google Shape;131;p20"/>
          <p:cNvSpPr txBox="1"/>
          <p:nvPr>
            <p:ph idx="1" type="subTitle"/>
          </p:nvPr>
        </p:nvSpPr>
        <p:spPr>
          <a:xfrm>
            <a:off x="729450" y="1837775"/>
            <a:ext cx="7688100" cy="3188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666666"/>
              </a:buClr>
              <a:buSzPts val="1400"/>
              <a:buChar char="-"/>
            </a:pPr>
            <a:r>
              <a:rPr lang="en" sz="1400">
                <a:solidFill>
                  <a:srgbClr val="666666"/>
                </a:solidFill>
              </a:rPr>
              <a:t>Currently, Chun and Keshav are working on the API for the backend functionality of the project. The DB and API proposal has been accepted and we have begun our implementation on the Schemas, followed by the API. </a:t>
            </a:r>
            <a:endParaRPr sz="1400">
              <a:solidFill>
                <a:srgbClr val="666666"/>
              </a:solidFill>
            </a:endParaRPr>
          </a:p>
          <a:p>
            <a:pPr indent="0" lvl="0" marL="45720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For the database, we chose Firebase and are currently implementing the Rest API for the backend service, which will be tested using Postman. </a:t>
            </a:r>
            <a:endParaRPr sz="1400">
              <a:solidFill>
                <a:srgbClr val="666666"/>
              </a:solidFill>
            </a:endParaRPr>
          </a:p>
          <a:p>
            <a:pPr indent="0" lvl="0" marL="45720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We will make changes to the schemas if needed in the future as we test and implement our API to fit it with the frontend.</a:t>
            </a:r>
            <a:endParaRPr sz="1400">
              <a:solidFill>
                <a:srgbClr val="666666"/>
              </a:solidFill>
            </a:endParaRPr>
          </a:p>
          <a:p>
            <a:pPr indent="0" lvl="0" marL="45720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As we implement the </a:t>
            </a:r>
            <a:r>
              <a:rPr lang="en" sz="1400">
                <a:solidFill>
                  <a:srgbClr val="666666"/>
                </a:solidFill>
              </a:rPr>
              <a:t>application</a:t>
            </a:r>
            <a:r>
              <a:rPr lang="en" sz="1400">
                <a:solidFill>
                  <a:srgbClr val="666666"/>
                </a:solidFill>
              </a:rPr>
              <a:t> we might add more schemas and API to give the </a:t>
            </a:r>
            <a:r>
              <a:rPr lang="en" sz="1400">
                <a:solidFill>
                  <a:srgbClr val="666666"/>
                </a:solidFill>
              </a:rPr>
              <a:t>application</a:t>
            </a:r>
            <a:r>
              <a:rPr lang="en" sz="1400">
                <a:solidFill>
                  <a:srgbClr val="666666"/>
                </a:solidFill>
              </a:rPr>
              <a:t> more features.</a:t>
            </a:r>
            <a:endParaRPr sz="14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729450" y="1322450"/>
            <a:ext cx="7688100" cy="41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666666"/>
                </a:solidFill>
                <a:latin typeface="Lato"/>
                <a:ea typeface="Lato"/>
                <a:cs typeface="Lato"/>
                <a:sym typeface="Lato"/>
              </a:rPr>
              <a:t>Updates on GUI</a:t>
            </a:r>
            <a:endParaRPr sz="1600">
              <a:solidFill>
                <a:srgbClr val="666666"/>
              </a:solidFill>
              <a:latin typeface="Lato"/>
              <a:ea typeface="Lato"/>
              <a:cs typeface="Lato"/>
              <a:sym typeface="Lato"/>
            </a:endParaRPr>
          </a:p>
        </p:txBody>
      </p:sp>
      <p:sp>
        <p:nvSpPr>
          <p:cNvPr id="137" name="Google Shape;137;p21"/>
          <p:cNvSpPr txBox="1"/>
          <p:nvPr>
            <p:ph idx="1" type="subTitle"/>
          </p:nvPr>
        </p:nvSpPr>
        <p:spPr>
          <a:xfrm>
            <a:off x="727950" y="1737050"/>
            <a:ext cx="7688100" cy="3188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666666"/>
              </a:buClr>
              <a:buSzPts val="1400"/>
              <a:buChar char="-"/>
            </a:pPr>
            <a:r>
              <a:rPr lang="en" sz="1400">
                <a:solidFill>
                  <a:srgbClr val="666666"/>
                </a:solidFill>
              </a:rPr>
              <a:t>We were able to set up a test project using Expo Go and tested it’s functionality. </a:t>
            </a:r>
            <a:endParaRPr sz="1400">
              <a:solidFill>
                <a:srgbClr val="666666"/>
              </a:solidFill>
            </a:endParaRPr>
          </a:p>
          <a:p>
            <a:pPr indent="0" lvl="0" marL="45720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We worked on initial Figma design and decided on the UI features </a:t>
            </a:r>
            <a:endParaRPr sz="1400">
              <a:solidFill>
                <a:srgbClr val="666666"/>
              </a:solidFill>
            </a:endParaRPr>
          </a:p>
          <a:p>
            <a:pPr indent="0" lvl="0" marL="45720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We start working on the layout of the App and built essential features and screens. </a:t>
            </a:r>
            <a:endParaRPr sz="1400">
              <a:solidFill>
                <a:srgbClr val="666666"/>
              </a:solidFill>
            </a:endParaRPr>
          </a:p>
          <a:p>
            <a:pPr indent="0" lvl="0" marL="457200" rtl="0" algn="l">
              <a:spcBef>
                <a:spcPts val="0"/>
              </a:spcBef>
              <a:spcAft>
                <a:spcPts val="0"/>
              </a:spcAft>
              <a:buNone/>
            </a:pPr>
            <a:r>
              <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We were </a:t>
            </a:r>
            <a:r>
              <a:rPr lang="en" sz="1400">
                <a:solidFill>
                  <a:srgbClr val="666666"/>
                </a:solidFill>
              </a:rPr>
              <a:t>successfully</a:t>
            </a:r>
            <a:r>
              <a:rPr lang="en" sz="1400">
                <a:solidFill>
                  <a:srgbClr val="666666"/>
                </a:solidFill>
              </a:rPr>
              <a:t> able to implement Firebase Authentication on the app and connected to Firestore DB to test all the possible features.</a:t>
            </a:r>
            <a:br>
              <a:rPr lang="en" sz="1400">
                <a:solidFill>
                  <a:srgbClr val="666666"/>
                </a:solidFill>
              </a:rPr>
            </a:b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We finished working on the </a:t>
            </a:r>
            <a:r>
              <a:rPr lang="en" sz="1400">
                <a:solidFill>
                  <a:srgbClr val="666666"/>
                </a:solidFill>
              </a:rPr>
              <a:t>initial</a:t>
            </a:r>
            <a:r>
              <a:rPr lang="en" sz="1400">
                <a:solidFill>
                  <a:srgbClr val="666666"/>
                </a:solidFill>
              </a:rPr>
              <a:t> login screen, signup screen and tasks screens of the app with all the functionality working as expected. </a:t>
            </a:r>
            <a:endParaRPr sz="14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