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snapToGrid="0">
      <p:cViewPr varScale="1">
        <p:scale>
          <a:sx n="85" d="100"/>
          <a:sy n="85" d="100"/>
        </p:scale>
        <p:origin x="7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16AEA-F659-474F-9FE6-AA4A03F27A10}" type="datetimeFigureOut">
              <a:rPr lang="en-US" smtClean="0"/>
              <a:t>2/28/2017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3E106-1A2E-4617-BC40-31F3A3B5CD39}" type="slidenum">
              <a:rPr lang="en-US" smtClean="0"/>
              <a:t>‹#›</a:t>
            </a:fld>
            <a:endParaRPr lang="en-US"/>
          </a:p>
        </p:txBody>
      </p:sp>
    </p:spTree>
    <p:extLst>
      <p:ext uri="{BB962C8B-B14F-4D97-AF65-F5344CB8AC3E}">
        <p14:creationId xmlns:p14="http://schemas.microsoft.com/office/powerpoint/2010/main" val="3474060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idea</a:t>
            </a:r>
          </a:p>
        </p:txBody>
      </p:sp>
      <p:sp>
        <p:nvSpPr>
          <p:cNvPr id="4" name="Slide Number Placeholder 3"/>
          <p:cNvSpPr>
            <a:spLocks noGrp="1"/>
          </p:cNvSpPr>
          <p:nvPr>
            <p:ph type="sldNum" sz="quarter" idx="10"/>
          </p:nvPr>
        </p:nvSpPr>
        <p:spPr/>
        <p:txBody>
          <a:bodyPr/>
          <a:lstStyle/>
          <a:p>
            <a:fld id="{5773E106-1A2E-4617-BC40-31F3A3B5CD39}" type="slidenum">
              <a:rPr lang="en-US" smtClean="0"/>
              <a:t>2</a:t>
            </a:fld>
            <a:endParaRPr lang="en-US"/>
          </a:p>
        </p:txBody>
      </p:sp>
    </p:spTree>
    <p:extLst>
      <p:ext uri="{BB962C8B-B14F-4D97-AF65-F5344CB8AC3E}">
        <p14:creationId xmlns:p14="http://schemas.microsoft.com/office/powerpoint/2010/main" val="360931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F4016756-437A-4EA0-981B-7A975DD5CAFB}" type="datetimeFigureOut">
              <a:rPr lang="en-US" smtClean="0"/>
              <a:t>2/28/2017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8F7EE37-736D-49F1-A028-BF505C28C311}" type="slidenum">
              <a:rPr lang="en-US" smtClean="0"/>
              <a:t>‹#›</a:t>
            </a:fld>
            <a:endParaRPr lang="en-US"/>
          </a:p>
        </p:txBody>
      </p:sp>
    </p:spTree>
    <p:extLst>
      <p:ext uri="{BB962C8B-B14F-4D97-AF65-F5344CB8AC3E}">
        <p14:creationId xmlns:p14="http://schemas.microsoft.com/office/powerpoint/2010/main" val="20109019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16756-437A-4EA0-981B-7A975DD5CAFB}"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7EE37-736D-49F1-A028-BF505C28C31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693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16756-437A-4EA0-981B-7A975DD5CAFB}"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7EE37-736D-49F1-A028-BF505C28C31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017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16756-437A-4EA0-981B-7A975DD5CAFB}"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7EE37-736D-49F1-A028-BF505C28C31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574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016756-437A-4EA0-981B-7A975DD5CAFB}"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7EE37-736D-49F1-A028-BF505C28C31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984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16756-437A-4EA0-981B-7A975DD5CAFB}"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7EE37-736D-49F1-A028-BF505C28C31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060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16756-437A-4EA0-981B-7A975DD5CAFB}" type="datetimeFigureOut">
              <a:rPr lang="en-US" smtClean="0"/>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7EE37-736D-49F1-A028-BF505C28C311}"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813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16756-437A-4EA0-981B-7A975DD5CAFB}" type="datetimeFigureOut">
              <a:rPr lang="en-US" smtClean="0"/>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7EE37-736D-49F1-A028-BF505C28C31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900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16756-437A-4EA0-981B-7A975DD5CAFB}" type="datetimeFigureOut">
              <a:rPr lang="en-US" smtClean="0"/>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7EE37-736D-49F1-A028-BF505C28C311}"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748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016756-437A-4EA0-981B-7A975DD5CAFB}"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7EE37-736D-49F1-A028-BF505C28C311}" type="slidenum">
              <a:rPr lang="en-US" smtClean="0"/>
              <a:t>‹#›</a:t>
            </a:fld>
            <a:endParaRPr lang="en-US"/>
          </a:p>
        </p:txBody>
      </p:sp>
    </p:spTree>
    <p:extLst>
      <p:ext uri="{BB962C8B-B14F-4D97-AF65-F5344CB8AC3E}">
        <p14:creationId xmlns:p14="http://schemas.microsoft.com/office/powerpoint/2010/main" val="286500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016756-437A-4EA0-981B-7A975DD5CAFB}"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7EE37-736D-49F1-A028-BF505C28C311}" type="slidenum">
              <a:rPr lang="en-US" smtClean="0"/>
              <a:t>‹#›</a:t>
            </a:fld>
            <a:endParaRPr lang="en-US"/>
          </a:p>
        </p:txBody>
      </p:sp>
    </p:spTree>
    <p:extLst>
      <p:ext uri="{BB962C8B-B14F-4D97-AF65-F5344CB8AC3E}">
        <p14:creationId xmlns:p14="http://schemas.microsoft.com/office/powerpoint/2010/main" val="206736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F4016756-437A-4EA0-981B-7A975DD5CAFB}" type="datetimeFigureOut">
              <a:rPr lang="en-US" smtClean="0"/>
              <a:t>2/28/2017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C8F7EE37-736D-49F1-A028-BF505C28C311}" type="slidenum">
              <a:rPr lang="en-US" smtClean="0"/>
              <a:t>‹#›</a:t>
            </a:fld>
            <a:endParaRPr lang="en-US"/>
          </a:p>
        </p:txBody>
      </p:sp>
    </p:spTree>
    <p:extLst>
      <p:ext uri="{BB962C8B-B14F-4D97-AF65-F5344CB8AC3E}">
        <p14:creationId xmlns:p14="http://schemas.microsoft.com/office/powerpoint/2010/main" val="40905557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4159" y="132317"/>
            <a:ext cx="10738882" cy="5486399"/>
          </a:xfrm>
        </p:spPr>
        <p:txBody>
          <a:bodyPr>
            <a:normAutofit fontScale="90000"/>
          </a:bodyPr>
          <a:lstStyle/>
          <a:p>
            <a:pPr algn="ctr">
              <a:lnSpc>
                <a:spcPct val="100000"/>
              </a:lnSpc>
            </a:pPr>
            <a:br>
              <a:rPr lang="en-US" i="1" dirty="0"/>
            </a:br>
            <a:br>
              <a:rPr lang="en-US" i="1" dirty="0"/>
            </a:br>
            <a:br>
              <a:rPr lang="en-US" i="1" dirty="0"/>
            </a:br>
            <a:r>
              <a:rPr lang="en-US" sz="4900" b="1" i="1" dirty="0">
                <a:latin typeface="Arial Narrow" panose="020B0606020202030204" pitchFamily="34" charset="0"/>
              </a:rPr>
              <a:t>The Google File System </a:t>
            </a:r>
            <a:br>
              <a:rPr lang="en-US" i="1" dirty="0"/>
            </a:br>
            <a:r>
              <a:rPr lang="en-US" sz="2000" b="0" dirty="0"/>
              <a:t>Sanjay </a:t>
            </a:r>
            <a:r>
              <a:rPr lang="en-US" sz="2000" b="0" dirty="0" err="1"/>
              <a:t>Ghemawat</a:t>
            </a:r>
            <a:r>
              <a:rPr lang="en-US" sz="2000" b="0" dirty="0"/>
              <a:t>, Howard </a:t>
            </a:r>
            <a:r>
              <a:rPr lang="en-US" sz="2000" b="0" dirty="0" err="1"/>
              <a:t>Gobioff</a:t>
            </a:r>
            <a:r>
              <a:rPr lang="en-US" sz="2000" b="0" dirty="0"/>
              <a:t>, and Shun-</a:t>
            </a:r>
            <a:r>
              <a:rPr lang="en-US" sz="2000" b="0" dirty="0" err="1"/>
              <a:t>tak</a:t>
            </a:r>
            <a:r>
              <a:rPr lang="en-US" sz="2000" b="0" dirty="0"/>
              <a:t> Leung</a:t>
            </a:r>
            <a:br>
              <a:rPr lang="en-US" b="0" i="1" dirty="0"/>
            </a:br>
            <a:r>
              <a:rPr lang="en-US" sz="6000" b="0" i="1" dirty="0"/>
              <a:t>- </a:t>
            </a:r>
            <a:r>
              <a:rPr lang="en-US" sz="6000" b="0" dirty="0"/>
              <a:t>and -</a:t>
            </a:r>
            <a:br>
              <a:rPr lang="en-US" b="0" dirty="0"/>
            </a:br>
            <a:r>
              <a:rPr lang="en-US" sz="4900" b="1" i="1" dirty="0">
                <a:latin typeface="Arial Narrow" panose="020B0606020202030204" pitchFamily="34" charset="0"/>
              </a:rPr>
              <a:t>A Comparison of Approaches to Large-Scale Data Analysis</a:t>
            </a:r>
            <a:br>
              <a:rPr lang="en-US" i="1" dirty="0"/>
            </a:br>
            <a:r>
              <a:rPr lang="en-US" sz="2000" b="0" dirty="0"/>
              <a:t>Andrew </a:t>
            </a:r>
            <a:r>
              <a:rPr lang="en-US" sz="2000" b="0" dirty="0" err="1"/>
              <a:t>Pavlo</a:t>
            </a:r>
            <a:r>
              <a:rPr lang="en-US" sz="2000" b="0" dirty="0"/>
              <a:t>, Erik Paulson, Alexander </a:t>
            </a:r>
            <a:r>
              <a:rPr lang="en-US" sz="2000" b="0" dirty="0" err="1"/>
              <a:t>Rasin</a:t>
            </a:r>
            <a:r>
              <a:rPr lang="en-US" sz="2000" b="0" dirty="0"/>
              <a:t>, Daniel J. </a:t>
            </a:r>
            <a:r>
              <a:rPr lang="en-US" sz="2000" b="0" dirty="0" err="1"/>
              <a:t>Abadi</a:t>
            </a:r>
            <a:r>
              <a:rPr lang="en-US" sz="2000" b="0" dirty="0"/>
              <a:t>, David J. DeWitt, Samuel Madden, Michael </a:t>
            </a:r>
            <a:r>
              <a:rPr lang="en-US" sz="2000" b="0" dirty="0" err="1"/>
              <a:t>Stonebraker</a:t>
            </a:r>
            <a:br>
              <a:rPr lang="en-US" b="0" dirty="0"/>
            </a:br>
            <a:endParaRPr lang="en-US" b="0" dirty="0"/>
          </a:p>
        </p:txBody>
      </p:sp>
      <p:sp>
        <p:nvSpPr>
          <p:cNvPr id="3" name="Subtitle 2"/>
          <p:cNvSpPr>
            <a:spLocks noGrp="1"/>
          </p:cNvSpPr>
          <p:nvPr>
            <p:ph type="subTitle" idx="1"/>
          </p:nvPr>
        </p:nvSpPr>
        <p:spPr>
          <a:xfrm>
            <a:off x="457200" y="5290804"/>
            <a:ext cx="10855841" cy="1183971"/>
          </a:xfrm>
        </p:spPr>
        <p:txBody>
          <a:bodyPr>
            <a:normAutofit fontScale="92500" lnSpcReduction="10000"/>
          </a:bodyPr>
          <a:lstStyle/>
          <a:p>
            <a:pPr algn="ctr"/>
            <a:r>
              <a:rPr lang="en-US" sz="4800" dirty="0">
                <a:effectLst>
                  <a:outerShdw blurRad="38100" dist="38100" dir="2700000" algn="tl">
                    <a:srgbClr val="000000">
                      <a:alpha val="43137"/>
                    </a:srgbClr>
                  </a:outerShdw>
                </a:effectLst>
                <a:latin typeface="+mj-lt"/>
              </a:rPr>
              <a:t>Sara Ogorzalek</a:t>
            </a:r>
          </a:p>
          <a:p>
            <a:pPr algn="ctr"/>
            <a:r>
              <a:rPr lang="en-US" sz="2600" dirty="0">
                <a:effectLst>
                  <a:outerShdw blurRad="38100" dist="38100" dir="2700000" algn="tl">
                    <a:srgbClr val="000000">
                      <a:alpha val="43137"/>
                    </a:srgbClr>
                  </a:outerShdw>
                </a:effectLst>
                <a:latin typeface="+mj-lt"/>
              </a:rPr>
              <a:t>March 7, 2017</a:t>
            </a:r>
          </a:p>
        </p:txBody>
      </p:sp>
    </p:spTree>
    <p:extLst>
      <p:ext uri="{BB962C8B-B14F-4D97-AF65-F5344CB8AC3E}">
        <p14:creationId xmlns:p14="http://schemas.microsoft.com/office/powerpoint/2010/main" val="265836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a:t>
            </a:r>
          </a:p>
        </p:txBody>
      </p:sp>
      <p:sp>
        <p:nvSpPr>
          <p:cNvPr id="3" name="Content Placeholder 2"/>
          <p:cNvSpPr>
            <a:spLocks noGrp="1"/>
          </p:cNvSpPr>
          <p:nvPr>
            <p:ph idx="1"/>
          </p:nvPr>
        </p:nvSpPr>
        <p:spPr/>
        <p:txBody>
          <a:bodyPr/>
          <a:lstStyle/>
          <a:p>
            <a:r>
              <a:rPr lang="en-US" dirty="0"/>
              <a:t>Advantages to the Google File System include file recovery, chunks replicated on multiple </a:t>
            </a:r>
            <a:r>
              <a:rPr lang="en-US" dirty="0" err="1"/>
              <a:t>chunkservers</a:t>
            </a:r>
            <a:r>
              <a:rPr lang="en-US" dirty="0"/>
              <a:t> for reliability, and reduced interaction with master.</a:t>
            </a:r>
          </a:p>
          <a:p>
            <a:r>
              <a:rPr lang="en-US" dirty="0"/>
              <a:t>Disadvantages include small files of small chunks may become hot spots. </a:t>
            </a:r>
          </a:p>
          <a:p>
            <a:r>
              <a:rPr lang="en-US" dirty="0"/>
              <a:t>Different markets require different engines depending on the need. It is important to have a variety of engines where each market can choose the one best catered to their needs. Some markets may find MapReduce more useful than parallel database systems, and some may find Google File System to be the most useful. </a:t>
            </a:r>
          </a:p>
        </p:txBody>
      </p:sp>
    </p:spTree>
    <p:extLst>
      <p:ext uri="{BB962C8B-B14F-4D97-AF65-F5344CB8AC3E}">
        <p14:creationId xmlns:p14="http://schemas.microsoft.com/office/powerpoint/2010/main" val="169651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tx2"/>
                </a:solidFill>
              </a:rPr>
              <a:t>The Google File System</a:t>
            </a:r>
            <a:br>
              <a:rPr lang="en-US" dirty="0">
                <a:solidFill>
                  <a:schemeClr val="tx2"/>
                </a:solidFill>
              </a:rPr>
            </a:br>
            <a:r>
              <a:rPr lang="en-US" sz="3200" dirty="0">
                <a:solidFill>
                  <a:schemeClr val="tx2"/>
                </a:solidFill>
              </a:rPr>
              <a:t>Main Idea</a:t>
            </a:r>
          </a:p>
        </p:txBody>
      </p:sp>
      <p:sp>
        <p:nvSpPr>
          <p:cNvPr id="3" name="Content Placeholder 2"/>
          <p:cNvSpPr>
            <a:spLocks noGrp="1"/>
          </p:cNvSpPr>
          <p:nvPr>
            <p:ph idx="1"/>
          </p:nvPr>
        </p:nvSpPr>
        <p:spPr>
          <a:xfrm>
            <a:off x="1261872" y="2088444"/>
            <a:ext cx="8595360" cy="4351337"/>
          </a:xfrm>
        </p:spPr>
        <p:txBody>
          <a:bodyPr/>
          <a:lstStyle/>
          <a:p>
            <a:r>
              <a:rPr lang="en-US" dirty="0"/>
              <a:t>The Google File System provides </a:t>
            </a:r>
            <a:r>
              <a:rPr lang="en-US" b="1" dirty="0"/>
              <a:t>fault tolerance</a:t>
            </a:r>
            <a:r>
              <a:rPr lang="en-US" dirty="0"/>
              <a:t>, runs on inexpensive commodity hardware, and delivers </a:t>
            </a:r>
            <a:r>
              <a:rPr lang="en-US" b="1" dirty="0"/>
              <a:t>high aggregate performance </a:t>
            </a:r>
            <a:r>
              <a:rPr lang="en-US" dirty="0"/>
              <a:t>to a large number of people.</a:t>
            </a:r>
          </a:p>
          <a:p>
            <a:r>
              <a:rPr lang="en-US" dirty="0"/>
              <a:t>GFS goals are performance, scalability, reliability, and availability.</a:t>
            </a:r>
          </a:p>
          <a:p>
            <a:r>
              <a:rPr lang="en-US" dirty="0"/>
              <a:t>Exhibits all the qualities essential to support large-scale data processing workloads on commodity hardware. </a:t>
            </a:r>
          </a:p>
          <a:p>
            <a:endParaRPr lang="en-US" dirty="0"/>
          </a:p>
        </p:txBody>
      </p:sp>
    </p:spTree>
    <p:extLst>
      <p:ext uri="{BB962C8B-B14F-4D97-AF65-F5344CB8AC3E}">
        <p14:creationId xmlns:p14="http://schemas.microsoft.com/office/powerpoint/2010/main" val="187112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The Google File System</a:t>
            </a:r>
            <a:br>
              <a:rPr lang="en-US" dirty="0"/>
            </a:br>
            <a:r>
              <a:rPr lang="en-US" sz="3200" dirty="0"/>
              <a:t>Idea Implementation</a:t>
            </a:r>
          </a:p>
        </p:txBody>
      </p:sp>
      <p:sp>
        <p:nvSpPr>
          <p:cNvPr id="3" name="Content Placeholder 2"/>
          <p:cNvSpPr>
            <a:spLocks noGrp="1"/>
          </p:cNvSpPr>
          <p:nvPr>
            <p:ph idx="1"/>
          </p:nvPr>
        </p:nvSpPr>
        <p:spPr/>
        <p:txBody>
          <a:bodyPr>
            <a:normAutofit lnSpcReduction="10000"/>
          </a:bodyPr>
          <a:lstStyle/>
          <a:p>
            <a:r>
              <a:rPr lang="en-US" dirty="0"/>
              <a:t>For design, the Google File System is driven by key observations:</a:t>
            </a:r>
          </a:p>
          <a:p>
            <a:pPr lvl="1"/>
            <a:r>
              <a:rPr lang="en-US" dirty="0"/>
              <a:t>Component failures are the norm rather than the exception.</a:t>
            </a:r>
          </a:p>
          <a:p>
            <a:pPr lvl="2"/>
            <a:r>
              <a:rPr lang="en-US" dirty="0"/>
              <a:t>File system consists of storage machines build from inexpensive parts and is accessed by many client machines.</a:t>
            </a:r>
          </a:p>
          <a:p>
            <a:pPr lvl="2"/>
            <a:r>
              <a:rPr lang="en-US" dirty="0"/>
              <a:t>Constant monitoring, error detection, fault tolerance, and automatic recovery is crucial to the system. </a:t>
            </a:r>
          </a:p>
          <a:p>
            <a:pPr lvl="1"/>
            <a:r>
              <a:rPr lang="en-US" dirty="0"/>
              <a:t>Files are huge by traditional standards.</a:t>
            </a:r>
          </a:p>
          <a:p>
            <a:pPr lvl="2"/>
            <a:r>
              <a:rPr lang="en-US" dirty="0"/>
              <a:t>Multi-GB files are common, and therefore should be managed effectively.</a:t>
            </a:r>
          </a:p>
          <a:p>
            <a:pPr lvl="1"/>
            <a:r>
              <a:rPr lang="en-US" dirty="0"/>
              <a:t>Most files are mutated by appending new data rather than overwriting existing data.</a:t>
            </a:r>
          </a:p>
          <a:p>
            <a:pPr lvl="2"/>
            <a:r>
              <a:rPr lang="en-US" dirty="0"/>
              <a:t>Primarily consist of large streaming reads and small random reads.</a:t>
            </a:r>
          </a:p>
          <a:p>
            <a:pPr lvl="1"/>
            <a:r>
              <a:rPr lang="en-US" dirty="0"/>
              <a:t>Co-designing the applications and the file system API increases flexibility.</a:t>
            </a:r>
          </a:p>
          <a:p>
            <a:pPr lvl="2"/>
            <a:r>
              <a:rPr lang="en-US" dirty="0"/>
              <a:t>Large  sequential writes to append data to files. </a:t>
            </a:r>
          </a:p>
          <a:p>
            <a:pPr lvl="2"/>
            <a:r>
              <a:rPr lang="en-US" dirty="0"/>
              <a:t>Efficiently implement semantics for multiple clients that concurrently append to the same file. </a:t>
            </a:r>
          </a:p>
          <a:p>
            <a:pPr lvl="1"/>
            <a:r>
              <a:rPr lang="en-US" dirty="0"/>
              <a:t>High sustained bandwidth.</a:t>
            </a:r>
          </a:p>
        </p:txBody>
      </p:sp>
    </p:spTree>
    <p:extLst>
      <p:ext uri="{BB962C8B-B14F-4D97-AF65-F5344CB8AC3E}">
        <p14:creationId xmlns:p14="http://schemas.microsoft.com/office/powerpoint/2010/main" val="77972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The Google File System</a:t>
            </a:r>
            <a:br>
              <a:rPr lang="en-US" dirty="0"/>
            </a:br>
            <a:r>
              <a:rPr lang="en-US" sz="3200" dirty="0"/>
              <a:t>Analysis</a:t>
            </a:r>
          </a:p>
        </p:txBody>
      </p:sp>
      <p:sp>
        <p:nvSpPr>
          <p:cNvPr id="3" name="Content Placeholder 2"/>
          <p:cNvSpPr>
            <a:spLocks noGrp="1"/>
          </p:cNvSpPr>
          <p:nvPr>
            <p:ph idx="1"/>
          </p:nvPr>
        </p:nvSpPr>
        <p:spPr/>
        <p:txBody>
          <a:bodyPr/>
          <a:lstStyle/>
          <a:p>
            <a:r>
              <a:rPr lang="en-US" dirty="0"/>
              <a:t>The Google File System achieves its goals by separating file system control. This passes through the master from data transfer.  Then, this passes between the </a:t>
            </a:r>
            <a:r>
              <a:rPr lang="en-US" dirty="0" err="1"/>
              <a:t>chunkservers</a:t>
            </a:r>
            <a:r>
              <a:rPr lang="en-US" dirty="0"/>
              <a:t> and clients. </a:t>
            </a:r>
          </a:p>
          <a:p>
            <a:pPr lvl="1"/>
            <a:r>
              <a:rPr lang="en-US" dirty="0"/>
              <a:t>Large chunk size and chunk leases minimize master involvement in common operations, therefore it does not become a bottleneck.</a:t>
            </a:r>
          </a:p>
          <a:p>
            <a:r>
              <a:rPr lang="en-US" dirty="0"/>
              <a:t>Data integrity is ensured by </a:t>
            </a:r>
            <a:r>
              <a:rPr lang="en-US" dirty="0" err="1"/>
              <a:t>checksumming</a:t>
            </a:r>
            <a:r>
              <a:rPr lang="en-US" dirty="0"/>
              <a:t> that detects the corruption of stored data. </a:t>
            </a:r>
          </a:p>
          <a:p>
            <a:r>
              <a:rPr lang="en-US" dirty="0"/>
              <a:t>I think that the Google File System can successfully meet any storage needs. Because of the key observations, the system runs better for more needs such as research and development tasks. </a:t>
            </a:r>
          </a:p>
          <a:p>
            <a:pPr lvl="1"/>
            <a:endParaRPr lang="en-US" dirty="0"/>
          </a:p>
        </p:txBody>
      </p:sp>
    </p:spTree>
    <p:extLst>
      <p:ext uri="{BB962C8B-B14F-4D97-AF65-F5344CB8AC3E}">
        <p14:creationId xmlns:p14="http://schemas.microsoft.com/office/powerpoint/2010/main" val="215710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1872" y="605484"/>
            <a:ext cx="9692640" cy="1397124"/>
          </a:xfrm>
        </p:spPr>
        <p:txBody>
          <a:bodyPr>
            <a:normAutofit fontScale="90000"/>
          </a:bodyPr>
          <a:lstStyle/>
          <a:p>
            <a:r>
              <a:rPr lang="en-US" i="1" dirty="0">
                <a:solidFill>
                  <a:schemeClr val="tx2"/>
                </a:solidFill>
              </a:rPr>
              <a:t>A Comparison of Approaches to Large-Scale Data Analysis</a:t>
            </a:r>
            <a:br>
              <a:rPr lang="en-US" i="1" dirty="0">
                <a:solidFill>
                  <a:schemeClr val="tx2"/>
                </a:solidFill>
              </a:rPr>
            </a:br>
            <a:r>
              <a:rPr lang="en-US" sz="3600" dirty="0">
                <a:solidFill>
                  <a:schemeClr val="tx2"/>
                </a:solidFill>
              </a:rPr>
              <a:t>Main Idea</a:t>
            </a:r>
            <a:endParaRPr lang="en-US" sz="3600" i="1" dirty="0">
              <a:solidFill>
                <a:schemeClr val="tx2"/>
              </a:solidFill>
            </a:endParaRPr>
          </a:p>
        </p:txBody>
      </p:sp>
      <p:sp>
        <p:nvSpPr>
          <p:cNvPr id="3" name="Content Placeholder 2"/>
          <p:cNvSpPr>
            <a:spLocks noGrp="1"/>
          </p:cNvSpPr>
          <p:nvPr>
            <p:ph idx="1"/>
          </p:nvPr>
        </p:nvSpPr>
        <p:spPr>
          <a:xfrm>
            <a:off x="1128889" y="2133600"/>
            <a:ext cx="9825623" cy="4220345"/>
          </a:xfrm>
        </p:spPr>
        <p:txBody>
          <a:bodyPr/>
          <a:lstStyle/>
          <a:p>
            <a:r>
              <a:rPr lang="en-US" dirty="0"/>
              <a:t>Comparison of </a:t>
            </a:r>
            <a:r>
              <a:rPr lang="en-US" b="1" dirty="0"/>
              <a:t>performance</a:t>
            </a:r>
            <a:r>
              <a:rPr lang="en-US" dirty="0"/>
              <a:t> and </a:t>
            </a:r>
            <a:r>
              <a:rPr lang="en-US" b="1" dirty="0"/>
              <a:t>development complexity </a:t>
            </a:r>
            <a:r>
              <a:rPr lang="en-US" dirty="0"/>
              <a:t>of two parallel DBMS, Vertica and a system from a major relational vendor, and an open source version of MapReduce, Hadoop </a:t>
            </a:r>
          </a:p>
          <a:p>
            <a:r>
              <a:rPr lang="en-US" dirty="0"/>
              <a:t>Both parallel database systems showed a large performance advantage over Hadoop MR in executing a wide variety of data analysis benchmarks. </a:t>
            </a:r>
          </a:p>
          <a:p>
            <a:pPr lvl="1"/>
            <a:r>
              <a:rPr lang="en-US" dirty="0"/>
              <a:t>This is largely because database systems have B-tree indices to speed execution, novel storage mechanisms, aggressive compression techniques, and sophisticated parallel algorithms.</a:t>
            </a:r>
          </a:p>
          <a:p>
            <a:r>
              <a:rPr lang="en-US" dirty="0"/>
              <a:t>Hadoop was easy to set up and use in comparison to the databases, and is best at saving work that is lost when a hardware failure occurs. </a:t>
            </a:r>
          </a:p>
          <a:p>
            <a:r>
              <a:rPr lang="en-US" dirty="0"/>
              <a:t>Overall, there is a lot to learn about both kinds of systems.</a:t>
            </a:r>
          </a:p>
          <a:p>
            <a:pPr lvl="1"/>
            <a:endParaRPr lang="en-US" dirty="0"/>
          </a:p>
          <a:p>
            <a:pPr marL="274320" lvl="1" indent="0">
              <a:buNone/>
            </a:pPr>
            <a:endParaRPr lang="en-US" dirty="0"/>
          </a:p>
        </p:txBody>
      </p:sp>
    </p:spTree>
    <p:extLst>
      <p:ext uri="{BB962C8B-B14F-4D97-AF65-F5344CB8AC3E}">
        <p14:creationId xmlns:p14="http://schemas.microsoft.com/office/powerpoint/2010/main" val="314568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422832"/>
            <a:ext cx="9692640" cy="1397124"/>
          </a:xfrm>
        </p:spPr>
        <p:txBody>
          <a:bodyPr>
            <a:normAutofit fontScale="90000"/>
          </a:bodyPr>
          <a:lstStyle/>
          <a:p>
            <a:br>
              <a:rPr lang="en-US" dirty="0"/>
            </a:br>
            <a:r>
              <a:rPr lang="en-US" i="1" dirty="0"/>
              <a:t>A Comparison of Approaches to Large-Scale Data Analysis </a:t>
            </a:r>
            <a:br>
              <a:rPr lang="en-US" i="1" dirty="0">
                <a:solidFill>
                  <a:schemeClr val="tx2"/>
                </a:solidFill>
              </a:rPr>
            </a:br>
            <a:r>
              <a:rPr lang="en-US" sz="3600" dirty="0"/>
              <a:t>Idea Implementation</a:t>
            </a:r>
          </a:p>
        </p:txBody>
      </p:sp>
      <p:sp>
        <p:nvSpPr>
          <p:cNvPr id="3" name="Content Placeholder 2"/>
          <p:cNvSpPr>
            <a:spLocks noGrp="1"/>
          </p:cNvSpPr>
          <p:nvPr>
            <p:ph idx="1"/>
          </p:nvPr>
        </p:nvSpPr>
        <p:spPr>
          <a:xfrm>
            <a:off x="383822" y="2009422"/>
            <a:ext cx="10814756" cy="4730045"/>
          </a:xfrm>
        </p:spPr>
        <p:txBody>
          <a:bodyPr/>
          <a:lstStyle/>
          <a:p>
            <a:pPr lvl="1"/>
            <a:r>
              <a:rPr lang="en-US" dirty="0"/>
              <a:t> Measured systems by performance benchmarks of five tasks used to compare performance. They executed each task three times and reported the average. </a:t>
            </a:r>
          </a:p>
          <a:p>
            <a:pPr lvl="1"/>
            <a:r>
              <a:rPr lang="en-US" dirty="0"/>
              <a:t>The parallel DBMSs outperformed Hadoop almost in all tasks. Some of this was due to Hadoop’s increased start-up costs, the parallel DBMS use clustered indexes, where the MR program has to completely scan the table, and the MR model cannot join two or more disparate data sets inherently. </a:t>
            </a:r>
          </a:p>
          <a:p>
            <a:pPr lvl="1"/>
            <a:r>
              <a:rPr lang="en-US" dirty="0"/>
              <a:t>Then, the systems were measured for development complexity. This included the installation process, task start-up, and compression.</a:t>
            </a:r>
          </a:p>
          <a:p>
            <a:pPr lvl="2"/>
            <a:r>
              <a:rPr lang="en-US" dirty="0"/>
              <a:t>DBMS-X was straightforward, but hard to configure. Vertica was easy to install. Overall, the parallel DBMSs were much more challenging than Hadoop to install and configure properly. </a:t>
            </a:r>
          </a:p>
          <a:p>
            <a:pPr lvl="2"/>
            <a:r>
              <a:rPr lang="en-US" dirty="0"/>
              <a:t>For start-up, MR programs took a lot of time before all nodes were running at full capacity. The parallel DBMSs are started at OS boot time</a:t>
            </a:r>
          </a:p>
          <a:p>
            <a:pPr lvl="2"/>
            <a:r>
              <a:rPr lang="en-US" dirty="0"/>
              <a:t>Many parallel DBMS have optimal compression of stored data. This is not true with Hadoop. </a:t>
            </a:r>
          </a:p>
          <a:p>
            <a:pPr lvl="2"/>
            <a:r>
              <a:rPr lang="en-US" dirty="0"/>
              <a:t>MR is able to recover from faults in the middle of a query, unlike parallel database systems</a:t>
            </a:r>
          </a:p>
        </p:txBody>
      </p:sp>
    </p:spTree>
    <p:extLst>
      <p:ext uri="{BB962C8B-B14F-4D97-AF65-F5344CB8AC3E}">
        <p14:creationId xmlns:p14="http://schemas.microsoft.com/office/powerpoint/2010/main" val="325493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472" y="226224"/>
            <a:ext cx="9692640" cy="1571007"/>
          </a:xfrm>
        </p:spPr>
        <p:txBody>
          <a:bodyPr>
            <a:normAutofit fontScale="90000"/>
          </a:bodyPr>
          <a:lstStyle/>
          <a:p>
            <a:r>
              <a:rPr lang="en-US" i="1" dirty="0"/>
              <a:t>A Comparison of Approaches to Large-Scale Data Analysis </a:t>
            </a:r>
            <a:br>
              <a:rPr lang="en-US" i="1" dirty="0">
                <a:solidFill>
                  <a:schemeClr val="tx2"/>
                </a:solidFill>
              </a:rPr>
            </a:br>
            <a:r>
              <a:rPr lang="en-US" sz="3600" dirty="0" err="1"/>
              <a:t>Analysis</a:t>
            </a:r>
            <a:endParaRPr lang="en-US" sz="3600" dirty="0"/>
          </a:p>
        </p:txBody>
      </p:sp>
      <p:sp>
        <p:nvSpPr>
          <p:cNvPr id="3" name="Content Placeholder 2"/>
          <p:cNvSpPr>
            <a:spLocks noGrp="1"/>
          </p:cNvSpPr>
          <p:nvPr>
            <p:ph idx="1"/>
          </p:nvPr>
        </p:nvSpPr>
        <p:spPr>
          <a:xfrm>
            <a:off x="451555" y="1943987"/>
            <a:ext cx="10995377" cy="4585066"/>
          </a:xfrm>
        </p:spPr>
        <p:txBody>
          <a:bodyPr>
            <a:normAutofit fontScale="92500" lnSpcReduction="10000"/>
          </a:bodyPr>
          <a:lstStyle/>
          <a:p>
            <a:r>
              <a:rPr lang="en-US" dirty="0"/>
              <a:t>MapReduce is attractive because of its simplicity. There are two functions, Map and Reduce that are written by the user. It is easy to get started, but maintenance is hard to upkeep.</a:t>
            </a:r>
          </a:p>
          <a:p>
            <a:pPr lvl="1"/>
            <a:r>
              <a:rPr lang="en-US" dirty="0"/>
              <a:t>All Map instances use same hash function, therefore all output records with same hash value are stored in the same output file. </a:t>
            </a:r>
          </a:p>
          <a:p>
            <a:pPr lvl="1"/>
            <a:r>
              <a:rPr lang="en-US" dirty="0"/>
              <a:t>Better suited for development environments with a small number of programmers and limited application domain because of lack of constraints.</a:t>
            </a:r>
          </a:p>
          <a:p>
            <a:pPr lvl="1"/>
            <a:r>
              <a:rPr lang="en-US" dirty="0"/>
              <a:t>Does not require that all data files adhere to a schema – MR programmer is free to structure data however they please, or have no structure at all. Therefore, all developers must agree on a single schema. </a:t>
            </a:r>
          </a:p>
          <a:p>
            <a:pPr lvl="2"/>
            <a:r>
              <a:rPr lang="en-US" dirty="0"/>
              <a:t>This not only causes the programmer more work, but a MR framework allows input data to be easily corrupted with bad data. </a:t>
            </a:r>
          </a:p>
          <a:p>
            <a:r>
              <a:rPr lang="en-US" dirty="0"/>
              <a:t>Parallel DBMSs have most tables partitioned over the nodes in a cluster and the system uses an optimizer that translates SQL commands into a query plan.</a:t>
            </a:r>
          </a:p>
          <a:p>
            <a:pPr lvl="1"/>
            <a:r>
              <a:rPr lang="en-US" dirty="0"/>
              <a:t>They require data to fit into the relational paradigm of rows and columns.  </a:t>
            </a:r>
          </a:p>
          <a:p>
            <a:pPr lvl="1"/>
            <a:r>
              <a:rPr lang="en-US" dirty="0"/>
              <a:t>Use hash or B-tree indexes to accelerate access to data.</a:t>
            </a:r>
          </a:p>
          <a:p>
            <a:pPr lvl="1"/>
            <a:r>
              <a:rPr lang="en-US" dirty="0"/>
              <a:t>Uses a push approach as opposed to a pull.</a:t>
            </a:r>
          </a:p>
          <a:p>
            <a:endParaRPr lang="en-US" dirty="0"/>
          </a:p>
        </p:txBody>
      </p:sp>
    </p:spTree>
    <p:extLst>
      <p:ext uri="{BB962C8B-B14F-4D97-AF65-F5344CB8AC3E}">
        <p14:creationId xmlns:p14="http://schemas.microsoft.com/office/powerpoint/2010/main" val="94609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Comparison of Ideas </a:t>
            </a:r>
          </a:p>
        </p:txBody>
      </p:sp>
      <p:sp>
        <p:nvSpPr>
          <p:cNvPr id="3" name="Content Placeholder 2"/>
          <p:cNvSpPr>
            <a:spLocks noGrp="1"/>
          </p:cNvSpPr>
          <p:nvPr>
            <p:ph idx="1"/>
          </p:nvPr>
        </p:nvSpPr>
        <p:spPr>
          <a:xfrm>
            <a:off x="564204" y="1828800"/>
            <a:ext cx="10390308" cy="4351337"/>
          </a:xfrm>
        </p:spPr>
        <p:txBody>
          <a:bodyPr>
            <a:normAutofit/>
          </a:bodyPr>
          <a:lstStyle/>
          <a:p>
            <a:r>
              <a:rPr lang="en-US" dirty="0">
                <a:solidFill>
                  <a:schemeClr val="bg1"/>
                </a:solidFill>
              </a:rPr>
              <a:t>The Google File System is a way to go about large-scale data processing. It is extremely efficient, and serves a large amount of people with high performance. </a:t>
            </a:r>
          </a:p>
          <a:p>
            <a:r>
              <a:rPr lang="en-US" dirty="0">
                <a:solidFill>
                  <a:schemeClr val="bg1"/>
                </a:solidFill>
              </a:rPr>
              <a:t>MapReduce and parallel database systems are used for different kinds of needs. Overall, the parallel database systems can perform better than MR, but MR is better when a hardware failure occurs.</a:t>
            </a:r>
          </a:p>
          <a:p>
            <a:r>
              <a:rPr lang="en-US" dirty="0">
                <a:solidFill>
                  <a:schemeClr val="bg1"/>
                </a:solidFill>
              </a:rPr>
              <a:t>Fault tolerance is a big thing that sets Google File System apart. They constantly monitor, replicate crucial data, and they have fast automatic recovery. Their chunk replication allows them to tolerate </a:t>
            </a:r>
            <a:r>
              <a:rPr lang="en-US" dirty="0" err="1">
                <a:solidFill>
                  <a:schemeClr val="bg1"/>
                </a:solidFill>
              </a:rPr>
              <a:t>chunkserver</a:t>
            </a:r>
            <a:r>
              <a:rPr lang="en-US" dirty="0">
                <a:solidFill>
                  <a:schemeClr val="bg1"/>
                </a:solidFill>
              </a:rPr>
              <a:t> failure. Compared to parallel database systems, failure is extremely intolerable. </a:t>
            </a:r>
          </a:p>
          <a:p>
            <a:r>
              <a:rPr lang="en-US" dirty="0">
                <a:solidFill>
                  <a:schemeClr val="bg1"/>
                </a:solidFill>
              </a:rPr>
              <a:t>Google File System differs from Hadoop in that it does not support random writes, appending to existing files, and multiple concurrent writers.</a:t>
            </a:r>
          </a:p>
        </p:txBody>
      </p:sp>
    </p:spTree>
    <p:extLst>
      <p:ext uri="{BB962C8B-B14F-4D97-AF65-F5344CB8AC3E}">
        <p14:creationId xmlns:p14="http://schemas.microsoft.com/office/powerpoint/2010/main" val="1140052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1872" y="296863"/>
            <a:ext cx="9692640" cy="2129472"/>
          </a:xfrm>
        </p:spPr>
        <p:txBody>
          <a:bodyPr>
            <a:normAutofit fontScale="90000"/>
          </a:bodyPr>
          <a:lstStyle/>
          <a:p>
            <a:r>
              <a:rPr lang="en-US" i="1" dirty="0">
                <a:solidFill>
                  <a:schemeClr val="tx1"/>
                </a:solidFill>
              </a:rPr>
              <a:t>One Size Fits All – An Idea Whose Time Has Come and Gone (2005) –</a:t>
            </a:r>
            <a:r>
              <a:rPr lang="en-US" sz="4000" dirty="0">
                <a:solidFill>
                  <a:schemeClr val="tx1"/>
                </a:solidFill>
              </a:rPr>
              <a:t>Michael </a:t>
            </a:r>
            <a:r>
              <a:rPr lang="en-US" sz="4000" dirty="0" err="1">
                <a:solidFill>
                  <a:schemeClr val="tx1"/>
                </a:solidFill>
              </a:rPr>
              <a:t>Stonebraker</a:t>
            </a:r>
            <a:r>
              <a:rPr lang="en-US" sz="4000" dirty="0">
                <a:solidFill>
                  <a:schemeClr val="tx1"/>
                </a:solidFill>
              </a:rPr>
              <a:t> Talk</a:t>
            </a:r>
            <a:br>
              <a:rPr lang="en-US" dirty="0">
                <a:solidFill>
                  <a:schemeClr val="tx1"/>
                </a:solidFill>
              </a:rPr>
            </a:br>
            <a:r>
              <a:rPr lang="en-US" dirty="0">
                <a:solidFill>
                  <a:schemeClr val="tx1"/>
                </a:solidFill>
              </a:rPr>
              <a:t> </a:t>
            </a:r>
            <a:r>
              <a:rPr lang="en-US" sz="3200" dirty="0">
                <a:solidFill>
                  <a:schemeClr val="tx1"/>
                </a:solidFill>
              </a:rPr>
              <a:t>Main Idea</a:t>
            </a:r>
          </a:p>
        </p:txBody>
      </p:sp>
      <p:sp>
        <p:nvSpPr>
          <p:cNvPr id="3" name="Content Placeholder 2"/>
          <p:cNvSpPr>
            <a:spLocks noGrp="1"/>
          </p:cNvSpPr>
          <p:nvPr>
            <p:ph idx="1"/>
          </p:nvPr>
        </p:nvSpPr>
        <p:spPr>
          <a:xfrm>
            <a:off x="817123" y="2426335"/>
            <a:ext cx="10486417" cy="4351337"/>
          </a:xfrm>
        </p:spPr>
        <p:txBody>
          <a:bodyPr/>
          <a:lstStyle/>
          <a:p>
            <a:r>
              <a:rPr lang="en-US" dirty="0"/>
              <a:t>Relational Database Systems used to be the answer in the 1970s-2000s</a:t>
            </a:r>
          </a:p>
          <a:p>
            <a:pPr lvl="1"/>
            <a:r>
              <a:rPr lang="en-US" dirty="0"/>
              <a:t>Attempted to make RDBMS “universal” – one size fits all. </a:t>
            </a:r>
          </a:p>
          <a:p>
            <a:r>
              <a:rPr lang="en-US" dirty="0"/>
              <a:t>By 2005, one size did not fit all. Streaming applications could not be put into traditional row-store RDBMS. </a:t>
            </a:r>
          </a:p>
          <a:p>
            <a:pPr lvl="1"/>
            <a:r>
              <a:rPr lang="en-US" dirty="0"/>
              <a:t>Column-stores were completely different than row-stores</a:t>
            </a:r>
          </a:p>
          <a:p>
            <a:r>
              <a:rPr lang="en-US" dirty="0"/>
              <a:t>In 2015, one size fit none. Row-stores are now obsolete. </a:t>
            </a:r>
          </a:p>
          <a:p>
            <a:pPr lvl="1"/>
            <a:r>
              <a:rPr lang="en-US" dirty="0"/>
              <a:t>Many different markets that show row-stores are not good for anything. Column-stores are faster, but depending on the market, there is a large </a:t>
            </a:r>
            <a:r>
              <a:rPr lang="en-US" b="1" dirty="0"/>
              <a:t>diversity of engines</a:t>
            </a:r>
            <a:r>
              <a:rPr lang="en-US" dirty="0"/>
              <a:t> oriented toward specific verticals or specific applications. </a:t>
            </a:r>
          </a:p>
          <a:p>
            <a:r>
              <a:rPr lang="en-US" dirty="0"/>
              <a:t>New implementations are being developed. </a:t>
            </a:r>
          </a:p>
        </p:txBody>
      </p:sp>
    </p:spTree>
    <p:extLst>
      <p:ext uri="{BB962C8B-B14F-4D97-AF65-F5344CB8AC3E}">
        <p14:creationId xmlns:p14="http://schemas.microsoft.com/office/powerpoint/2010/main" val="2189912395"/>
      </p:ext>
    </p:extLst>
  </p:cSld>
  <p:clrMapOvr>
    <a:masterClrMapping/>
  </p:clrMapOvr>
</p:sld>
</file>

<file path=ppt/theme/theme1.xml><?xml version="1.0" encoding="utf-8"?>
<a:theme xmlns:a="http://schemas.openxmlformats.org/drawingml/2006/main" name="View">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8375</TotalTime>
  <Words>1222</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Calibri</vt:lpstr>
      <vt:lpstr>Century Schoolbook</vt:lpstr>
      <vt:lpstr>Wingdings 2</vt:lpstr>
      <vt:lpstr>View</vt:lpstr>
      <vt:lpstr>   The Google File System  Sanjay Ghemawat, Howard Gobioff, and Shun-tak Leung - and - A Comparison of Approaches to Large-Scale Data Analysis Andrew Pavlo, Erik Paulson, Alexander Rasin, Daniel J. Abadi, David J. DeWitt, Samuel Madden, Michael Stonebraker </vt:lpstr>
      <vt:lpstr>The Google File System Main Idea</vt:lpstr>
      <vt:lpstr>The Google File System Idea Implementation</vt:lpstr>
      <vt:lpstr>The Google File System Analysis</vt:lpstr>
      <vt:lpstr>A Comparison of Approaches to Large-Scale Data Analysis Main Idea</vt:lpstr>
      <vt:lpstr> A Comparison of Approaches to Large-Scale Data Analysis  Idea Implementation</vt:lpstr>
      <vt:lpstr>A Comparison of Approaches to Large-Scale Data Analysis  Analysis</vt:lpstr>
      <vt:lpstr>Comparison of Ideas </vt:lpstr>
      <vt:lpstr>One Size Fits All – An Idea Whose Time Has Come and Gone (2005) –Michael Stonebraker Talk  Main Idea</vt:lpstr>
      <vt:lpstr>Advantages &amp;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Ogorzalek</dc:creator>
  <cp:lastModifiedBy>Sara Ogorzalek</cp:lastModifiedBy>
  <cp:revision>50</cp:revision>
  <dcterms:created xsi:type="dcterms:W3CDTF">2017-03-01T02:41:30Z</dcterms:created>
  <dcterms:modified xsi:type="dcterms:W3CDTF">2017-03-06T22:17:24Z</dcterms:modified>
</cp:coreProperties>
</file>