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7" r:id="rId16"/>
    <p:sldId id="271" r:id="rId17"/>
    <p:sldId id="272" r:id="rId18"/>
    <p:sldId id="273" r:id="rId19"/>
    <p:sldId id="274" r:id="rId20"/>
    <p:sldId id="275" r:id="rId21"/>
    <p:sldId id="276"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0EF636-B49A-4452-94E7-4CB82486850D}" type="datetimeFigureOut">
              <a:rPr lang="en-US" smtClean="0"/>
              <a:t>3/12/2023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67ED40-31E5-49D8-AD49-BD8B2423F458}" type="slidenum">
              <a:rPr lang="en-US" smtClean="0"/>
              <a:t>‹#›</a:t>
            </a:fld>
            <a:endParaRPr lang="en-US"/>
          </a:p>
        </p:txBody>
      </p:sp>
    </p:spTree>
    <p:extLst>
      <p:ext uri="{BB962C8B-B14F-4D97-AF65-F5344CB8AC3E}">
        <p14:creationId xmlns:p14="http://schemas.microsoft.com/office/powerpoint/2010/main" val="1521103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67ED40-31E5-49D8-AD49-BD8B2423F458}" type="slidenum">
              <a:rPr lang="en-US" smtClean="0"/>
              <a:t>1</a:t>
            </a:fld>
            <a:endParaRPr lang="en-US"/>
          </a:p>
        </p:txBody>
      </p:sp>
    </p:spTree>
    <p:extLst>
      <p:ext uri="{BB962C8B-B14F-4D97-AF65-F5344CB8AC3E}">
        <p14:creationId xmlns:p14="http://schemas.microsoft.com/office/powerpoint/2010/main" val="1955667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67ED40-31E5-49D8-AD49-BD8B2423F458}" type="slidenum">
              <a:rPr lang="en-US" smtClean="0"/>
              <a:t>2</a:t>
            </a:fld>
            <a:endParaRPr lang="en-US"/>
          </a:p>
        </p:txBody>
      </p:sp>
    </p:spTree>
    <p:extLst>
      <p:ext uri="{BB962C8B-B14F-4D97-AF65-F5344CB8AC3E}">
        <p14:creationId xmlns:p14="http://schemas.microsoft.com/office/powerpoint/2010/main" val="2403741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67ED40-31E5-49D8-AD49-BD8B2423F458}" type="slidenum">
              <a:rPr lang="en-US" smtClean="0"/>
              <a:t>5</a:t>
            </a:fld>
            <a:endParaRPr lang="en-US"/>
          </a:p>
        </p:txBody>
      </p:sp>
    </p:spTree>
    <p:extLst>
      <p:ext uri="{BB962C8B-B14F-4D97-AF65-F5344CB8AC3E}">
        <p14:creationId xmlns:p14="http://schemas.microsoft.com/office/powerpoint/2010/main" val="1542356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7E9D25-7683-479D-B55F-B2ECD0D38CA7}"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76765-AD33-4CAC-B81D-F69ECDFC5261}" type="slidenum">
              <a:rPr lang="en-US" smtClean="0"/>
              <a:t>‹#›</a:t>
            </a:fld>
            <a:endParaRPr lang="en-US"/>
          </a:p>
        </p:txBody>
      </p:sp>
    </p:spTree>
    <p:extLst>
      <p:ext uri="{BB962C8B-B14F-4D97-AF65-F5344CB8AC3E}">
        <p14:creationId xmlns:p14="http://schemas.microsoft.com/office/powerpoint/2010/main" val="1161754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6510E3-05C1-4B95-B09B-BA7EEFD845C7}"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76765-AD33-4CAC-B81D-F69ECDFC5261}" type="slidenum">
              <a:rPr lang="en-US" smtClean="0"/>
              <a:t>‹#›</a:t>
            </a:fld>
            <a:endParaRPr lang="en-US"/>
          </a:p>
        </p:txBody>
      </p:sp>
    </p:spTree>
    <p:extLst>
      <p:ext uri="{BB962C8B-B14F-4D97-AF65-F5344CB8AC3E}">
        <p14:creationId xmlns:p14="http://schemas.microsoft.com/office/powerpoint/2010/main" val="3050202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EBA4C4-C688-4C5F-9056-DD6F88A446C3}"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76765-AD33-4CAC-B81D-F69ECDFC526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38195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938FAA-DF78-45C9-9148-658843B3A839}"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76765-AD33-4CAC-B81D-F69ECDFC5261}" type="slidenum">
              <a:rPr lang="en-US" smtClean="0"/>
              <a:t>‹#›</a:t>
            </a:fld>
            <a:endParaRPr lang="en-US"/>
          </a:p>
        </p:txBody>
      </p:sp>
    </p:spTree>
    <p:extLst>
      <p:ext uri="{BB962C8B-B14F-4D97-AF65-F5344CB8AC3E}">
        <p14:creationId xmlns:p14="http://schemas.microsoft.com/office/powerpoint/2010/main" val="927141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ED7FA4-1E1D-4B42-8B73-AC4C9E94DFAC}"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76765-AD33-4CAC-B81D-F69ECDFC526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1609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D1BAE0-5B9D-4038-BE20-300B97EA34B0}"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76765-AD33-4CAC-B81D-F69ECDFC5261}" type="slidenum">
              <a:rPr lang="en-US" smtClean="0"/>
              <a:t>‹#›</a:t>
            </a:fld>
            <a:endParaRPr lang="en-US"/>
          </a:p>
        </p:txBody>
      </p:sp>
    </p:spTree>
    <p:extLst>
      <p:ext uri="{BB962C8B-B14F-4D97-AF65-F5344CB8AC3E}">
        <p14:creationId xmlns:p14="http://schemas.microsoft.com/office/powerpoint/2010/main" val="2426236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F057E6-D501-4B0D-9800-8F0C4B289569}"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76765-AD33-4CAC-B81D-F69ECDFC5261}" type="slidenum">
              <a:rPr lang="en-US" smtClean="0"/>
              <a:t>‹#›</a:t>
            </a:fld>
            <a:endParaRPr lang="en-US"/>
          </a:p>
        </p:txBody>
      </p:sp>
    </p:spTree>
    <p:extLst>
      <p:ext uri="{BB962C8B-B14F-4D97-AF65-F5344CB8AC3E}">
        <p14:creationId xmlns:p14="http://schemas.microsoft.com/office/powerpoint/2010/main" val="23875329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3E3359-1B16-4FDD-A35E-D460A7CF08A6}"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76765-AD33-4CAC-B81D-F69ECDFC5261}" type="slidenum">
              <a:rPr lang="en-US" smtClean="0"/>
              <a:t>‹#›</a:t>
            </a:fld>
            <a:endParaRPr lang="en-US"/>
          </a:p>
        </p:txBody>
      </p:sp>
    </p:spTree>
    <p:extLst>
      <p:ext uri="{BB962C8B-B14F-4D97-AF65-F5344CB8AC3E}">
        <p14:creationId xmlns:p14="http://schemas.microsoft.com/office/powerpoint/2010/main" val="2820816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4C3AC1-8BB1-4E04-A8B2-329E93EDD221}"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76765-AD33-4CAC-B81D-F69ECDFC5261}" type="slidenum">
              <a:rPr lang="en-US" smtClean="0"/>
              <a:t>‹#›</a:t>
            </a:fld>
            <a:endParaRPr lang="en-US"/>
          </a:p>
        </p:txBody>
      </p:sp>
    </p:spTree>
    <p:extLst>
      <p:ext uri="{BB962C8B-B14F-4D97-AF65-F5344CB8AC3E}">
        <p14:creationId xmlns:p14="http://schemas.microsoft.com/office/powerpoint/2010/main" val="882440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DFA4E9-7C64-4205-A893-CDE6D54FD68C}"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76765-AD33-4CAC-B81D-F69ECDFC5261}" type="slidenum">
              <a:rPr lang="en-US" smtClean="0"/>
              <a:t>‹#›</a:t>
            </a:fld>
            <a:endParaRPr lang="en-US"/>
          </a:p>
        </p:txBody>
      </p:sp>
    </p:spTree>
    <p:extLst>
      <p:ext uri="{BB962C8B-B14F-4D97-AF65-F5344CB8AC3E}">
        <p14:creationId xmlns:p14="http://schemas.microsoft.com/office/powerpoint/2010/main" val="141105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13BA919-3BB4-455C-B6EB-02CA46531102}" type="datetime1">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76765-AD33-4CAC-B81D-F69ECDFC5261}" type="slidenum">
              <a:rPr lang="en-US" smtClean="0"/>
              <a:t>‹#›</a:t>
            </a:fld>
            <a:endParaRPr lang="en-US"/>
          </a:p>
        </p:txBody>
      </p:sp>
    </p:spTree>
    <p:extLst>
      <p:ext uri="{BB962C8B-B14F-4D97-AF65-F5344CB8AC3E}">
        <p14:creationId xmlns:p14="http://schemas.microsoft.com/office/powerpoint/2010/main" val="142335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91D825D-AB6C-4840-B8D3-6BF0E598B731}" type="datetime1">
              <a:rPr lang="en-US" smtClean="0"/>
              <a:t>3/12/2023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576765-AD33-4CAC-B81D-F69ECDFC5261}" type="slidenum">
              <a:rPr lang="en-US" smtClean="0"/>
              <a:t>‹#›</a:t>
            </a:fld>
            <a:endParaRPr lang="en-US"/>
          </a:p>
        </p:txBody>
      </p:sp>
    </p:spTree>
    <p:extLst>
      <p:ext uri="{BB962C8B-B14F-4D97-AF65-F5344CB8AC3E}">
        <p14:creationId xmlns:p14="http://schemas.microsoft.com/office/powerpoint/2010/main" val="3440279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9CB9DA-53E5-4FB9-BC1D-BEC301F7B1DD}" type="datetime1">
              <a:rPr lang="en-US" smtClean="0"/>
              <a:t>3/12/2023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576765-AD33-4CAC-B81D-F69ECDFC5261}" type="slidenum">
              <a:rPr lang="en-US" smtClean="0"/>
              <a:t>‹#›</a:t>
            </a:fld>
            <a:endParaRPr lang="en-US"/>
          </a:p>
        </p:txBody>
      </p:sp>
    </p:spTree>
    <p:extLst>
      <p:ext uri="{BB962C8B-B14F-4D97-AF65-F5344CB8AC3E}">
        <p14:creationId xmlns:p14="http://schemas.microsoft.com/office/powerpoint/2010/main" val="1151091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46E3BD-C6DC-47D6-BD56-270FE9430BE5}" type="datetime1">
              <a:rPr lang="en-US" smtClean="0"/>
              <a:t>3/12/2023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576765-AD33-4CAC-B81D-F69ECDFC5261}" type="slidenum">
              <a:rPr lang="en-US" smtClean="0"/>
              <a:t>‹#›</a:t>
            </a:fld>
            <a:endParaRPr lang="en-US"/>
          </a:p>
        </p:txBody>
      </p:sp>
    </p:spTree>
    <p:extLst>
      <p:ext uri="{BB962C8B-B14F-4D97-AF65-F5344CB8AC3E}">
        <p14:creationId xmlns:p14="http://schemas.microsoft.com/office/powerpoint/2010/main" val="4236267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EC2014-7196-48D0-95F9-88C83CADC6CE}" type="datetime1">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76765-AD33-4CAC-B81D-F69ECDFC5261}" type="slidenum">
              <a:rPr lang="en-US" smtClean="0"/>
              <a:t>‹#›</a:t>
            </a:fld>
            <a:endParaRPr lang="en-US"/>
          </a:p>
        </p:txBody>
      </p:sp>
    </p:spTree>
    <p:extLst>
      <p:ext uri="{BB962C8B-B14F-4D97-AF65-F5344CB8AC3E}">
        <p14:creationId xmlns:p14="http://schemas.microsoft.com/office/powerpoint/2010/main" val="3102350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76765-AD33-4CAC-B81D-F69ECDFC5261}" type="slidenum">
              <a:rPr lang="en-US" smtClean="0"/>
              <a:t>‹#›</a:t>
            </a:fld>
            <a:endParaRPr lang="en-US"/>
          </a:p>
        </p:txBody>
      </p:sp>
      <p:sp>
        <p:nvSpPr>
          <p:cNvPr id="5" name="Date Placeholder 4"/>
          <p:cNvSpPr>
            <a:spLocks noGrp="1"/>
          </p:cNvSpPr>
          <p:nvPr>
            <p:ph type="dt" sz="half" idx="10"/>
          </p:nvPr>
        </p:nvSpPr>
        <p:spPr/>
        <p:txBody>
          <a:bodyPr/>
          <a:lstStyle/>
          <a:p>
            <a:fld id="{779584DB-DD7E-49DD-8C93-C5C048A9E4D2}" type="datetime1">
              <a:rPr lang="en-US" smtClean="0"/>
              <a:t>3/12/2023</a:t>
            </a:fld>
            <a:endParaRPr lang="en-US"/>
          </a:p>
        </p:txBody>
      </p:sp>
    </p:spTree>
    <p:extLst>
      <p:ext uri="{BB962C8B-B14F-4D97-AF65-F5344CB8AC3E}">
        <p14:creationId xmlns:p14="http://schemas.microsoft.com/office/powerpoint/2010/main" val="333659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725235B-0D2A-4063-9063-068844F0D2BC}" type="datetime1">
              <a:rPr lang="en-US" smtClean="0"/>
              <a:t>3/12/2023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3576765-AD33-4CAC-B81D-F69ECDFC5261}" type="slidenum">
              <a:rPr lang="en-US" smtClean="0"/>
              <a:t>‹#›</a:t>
            </a:fld>
            <a:endParaRPr lang="en-US"/>
          </a:p>
        </p:txBody>
      </p:sp>
    </p:spTree>
    <p:extLst>
      <p:ext uri="{BB962C8B-B14F-4D97-AF65-F5344CB8AC3E}">
        <p14:creationId xmlns:p14="http://schemas.microsoft.com/office/powerpoint/2010/main" val="109269306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4.wmf"/><Relationship Id="rId5" Type="http://schemas.openxmlformats.org/officeDocument/2006/relationships/oleObject" Target="../embeddings/oleObject12.bin"/><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9.png"/><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0.wmf"/><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3.wmf"/><Relationship Id="rId5" Type="http://schemas.openxmlformats.org/officeDocument/2006/relationships/oleObject" Target="../embeddings/oleObject10.bin"/><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latin typeface="Times New Roman" panose="02020603050405020304" pitchFamily="18" charset="0"/>
                <a:cs typeface="Times New Roman" panose="02020603050405020304" pitchFamily="18" charset="0"/>
              </a:rPr>
              <a:t>An introduction to </a:t>
            </a:r>
            <a:r>
              <a:rPr lang="en-US" dirty="0">
                <a:latin typeface="Times New Roman" pitchFamily="18" charset="0"/>
                <a:cs typeface="Times New Roman" panose="02020603050405020304" pitchFamily="18" charset="0"/>
              </a:rPr>
              <a:t>Reinforcement </a:t>
            </a:r>
            <a:r>
              <a:rPr lang="en-US" dirty="0" smtClean="0">
                <a:latin typeface="Times New Roman" pitchFamily="18" charset="0"/>
                <a:cs typeface="Times New Roman" panose="02020603050405020304" pitchFamily="18" charset="0"/>
              </a:rPr>
              <a:t>Learning</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56942" y="4337436"/>
            <a:ext cx="7766936" cy="1096899"/>
          </a:xfrm>
        </p:spPr>
        <p:txBody>
          <a:bodyPr>
            <a:normAutofit/>
          </a:bodyPr>
          <a:lstStyle/>
          <a:p>
            <a:pPr algn="ctr"/>
            <a:r>
              <a:rPr lang="en-US" sz="2000" b="1" dirty="0" smtClean="0">
                <a:solidFill>
                  <a:schemeClr val="accent2">
                    <a:lumMod val="75000"/>
                  </a:schemeClr>
                </a:solidFill>
                <a:latin typeface="Times New Roman" panose="02020603050405020304" pitchFamily="18" charset="0"/>
                <a:cs typeface="Times New Roman" panose="02020603050405020304" pitchFamily="18" charset="0"/>
              </a:rPr>
              <a:t>Sara </a:t>
            </a:r>
            <a:r>
              <a:rPr lang="en-US" sz="2000" b="1" dirty="0" err="1" smtClean="0">
                <a:solidFill>
                  <a:schemeClr val="accent2">
                    <a:lumMod val="75000"/>
                  </a:schemeClr>
                </a:solidFill>
                <a:latin typeface="Times New Roman" panose="02020603050405020304" pitchFamily="18" charset="0"/>
                <a:cs typeface="Times New Roman" panose="02020603050405020304" pitchFamily="18" charset="0"/>
              </a:rPr>
              <a:t>Paknezhad</a:t>
            </a:r>
            <a:r>
              <a:rPr lang="en-US" sz="2000" b="1"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000" b="1" dirty="0" err="1">
                <a:solidFill>
                  <a:schemeClr val="accent2">
                    <a:lumMod val="75000"/>
                  </a:schemeClr>
                </a:solidFill>
                <a:latin typeface="Times New Roman" panose="02020603050405020304" pitchFamily="18" charset="0"/>
                <a:cs typeface="Times New Roman" panose="02020603050405020304" pitchFamily="18" charset="0"/>
              </a:rPr>
              <a:t>P</a:t>
            </a:r>
            <a:r>
              <a:rPr lang="en-US" sz="2000" b="1" dirty="0" err="1" smtClean="0">
                <a:solidFill>
                  <a:schemeClr val="accent2">
                    <a:lumMod val="75000"/>
                  </a:schemeClr>
                </a:solidFill>
                <a:latin typeface="Times New Roman" panose="02020603050405020304" pitchFamily="18" charset="0"/>
                <a:cs typeface="Times New Roman" panose="02020603050405020304" pitchFamily="18" charset="0"/>
              </a:rPr>
              <a:t>anahi</a:t>
            </a:r>
            <a:endParaRPr lang="en-US" sz="2000" b="1"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7318445"/>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5301"/>
          </a:xfrm>
        </p:spPr>
        <p:txBody>
          <a:bodyPr/>
          <a:lstStyle/>
          <a:p>
            <a:pPr algn="ctr"/>
            <a:r>
              <a:rPr lang="en-US" sz="2800" b="1" dirty="0"/>
              <a:t>Learning policy</a:t>
            </a:r>
            <a:endParaRPr lang="en-US" b="1" dirty="0"/>
          </a:p>
        </p:txBody>
      </p:sp>
      <p:sp>
        <p:nvSpPr>
          <p:cNvPr id="3" name="Content Placeholder 2"/>
          <p:cNvSpPr>
            <a:spLocks noGrp="1"/>
          </p:cNvSpPr>
          <p:nvPr>
            <p:ph idx="1"/>
          </p:nvPr>
        </p:nvSpPr>
        <p:spPr>
          <a:xfrm>
            <a:off x="677334" y="1514901"/>
            <a:ext cx="8596668" cy="4526461"/>
          </a:xfrm>
        </p:spPr>
        <p:txBody>
          <a:bodyPr/>
          <a:lstStyle/>
          <a:p>
            <a:r>
              <a:rPr lang="en-US" dirty="0"/>
              <a:t>The goal is to find an optimal policy that maximizes Rt</a:t>
            </a:r>
            <a:r>
              <a:rPr lang="en-US" dirty="0" smtClean="0"/>
              <a:t>.</a:t>
            </a:r>
          </a:p>
          <a:p>
            <a:endParaRPr lang="en-US" dirty="0" smtClean="0"/>
          </a:p>
          <a:p>
            <a:endParaRPr lang="en-US" dirty="0"/>
          </a:p>
          <a:p>
            <a:pPr marL="0" indent="0">
              <a:buNone/>
            </a:pPr>
            <a:endParaRPr lang="en-US" dirty="0"/>
          </a:p>
          <a:p>
            <a:r>
              <a:rPr lang="en-US" dirty="0"/>
              <a:t>How to calculate </a:t>
            </a:r>
            <a:r>
              <a:rPr lang="en-US" dirty="0" err="1"/>
              <a:t>Rt</a:t>
            </a:r>
            <a:r>
              <a:rPr lang="en-US" dirty="0"/>
              <a:t> if the model has a Markov characteristic:</a:t>
            </a:r>
          </a:p>
          <a:p>
            <a:r>
              <a:rPr lang="en-US" dirty="0"/>
              <a:t>The dynamic equations of the system </a:t>
            </a:r>
            <a:r>
              <a:rPr lang="en-US" dirty="0" smtClean="0"/>
              <a:t>are </a:t>
            </a:r>
            <a:r>
              <a:rPr lang="en-US" dirty="0"/>
              <a:t>as follows</a:t>
            </a:r>
            <a:r>
              <a:rPr lang="en-US" dirty="0" smtClean="0"/>
              <a:t>:</a:t>
            </a:r>
          </a:p>
          <a:p>
            <a:endParaRPr lang="en-US" dirty="0"/>
          </a:p>
          <a:p>
            <a:endParaRPr lang="en-US" dirty="0" smtClean="0"/>
          </a:p>
          <a:p>
            <a:pPr marL="0" indent="0">
              <a:buNone/>
            </a:pPr>
            <a:endParaRPr lang="en-US" dirty="0" smtClean="0"/>
          </a:p>
          <a:p>
            <a:r>
              <a:rPr lang="en-US" dirty="0" smtClean="0"/>
              <a:t>If </a:t>
            </a:r>
            <a:r>
              <a:rPr lang="en-US" dirty="0"/>
              <a:t>we solve the reinforcement learning problem </a:t>
            </a:r>
            <a:r>
              <a:rPr lang="en-US" dirty="0" smtClean="0"/>
              <a:t>according to </a:t>
            </a:r>
            <a:r>
              <a:rPr lang="en-US" dirty="0"/>
              <a:t>the above equations, we have actually solved an MDP (Markov Decision Process) problem.</a:t>
            </a:r>
            <a:endParaRPr lang="en-US" dirty="0" smtClean="0"/>
          </a:p>
        </p:txBody>
      </p:sp>
      <p:graphicFrame>
        <p:nvGraphicFramePr>
          <p:cNvPr id="5" name="Object 19"/>
          <p:cNvGraphicFramePr>
            <a:graphicFrameLocks noChangeAspect="1"/>
          </p:cNvGraphicFramePr>
          <p:nvPr>
            <p:extLst>
              <p:ext uri="{D42A27DB-BD31-4B8C-83A1-F6EECF244321}">
                <p14:modId xmlns:p14="http://schemas.microsoft.com/office/powerpoint/2010/main" val="4260189997"/>
              </p:ext>
            </p:extLst>
          </p:nvPr>
        </p:nvGraphicFramePr>
        <p:xfrm>
          <a:off x="855259" y="1874292"/>
          <a:ext cx="6781800" cy="754063"/>
        </p:xfrm>
        <a:graphic>
          <a:graphicData uri="http://schemas.openxmlformats.org/presentationml/2006/ole">
            <mc:AlternateContent xmlns:mc="http://schemas.openxmlformats.org/markup-compatibility/2006">
              <mc:Choice xmlns:v="urn:schemas-microsoft-com:vml" Requires="v">
                <p:oleObj spid="_x0000_s7206" name="Equation" r:id="rId3" imgW="3886200" imgH="431640" progId="Equation.3">
                  <p:embed/>
                </p:oleObj>
              </mc:Choice>
              <mc:Fallback>
                <p:oleObj name="Equation" r:id="rId3" imgW="388620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259" y="1874292"/>
                        <a:ext cx="6781800" cy="754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9"/>
          <p:cNvGraphicFramePr>
            <a:graphicFrameLocks noChangeAspect="1"/>
          </p:cNvGraphicFramePr>
          <p:nvPr>
            <p:extLst>
              <p:ext uri="{D42A27DB-BD31-4B8C-83A1-F6EECF244321}">
                <p14:modId xmlns:p14="http://schemas.microsoft.com/office/powerpoint/2010/main" val="3462375705"/>
              </p:ext>
            </p:extLst>
          </p:nvPr>
        </p:nvGraphicFramePr>
        <p:xfrm>
          <a:off x="1264691" y="2589283"/>
          <a:ext cx="2039937" cy="398463"/>
        </p:xfrm>
        <a:graphic>
          <a:graphicData uri="http://schemas.openxmlformats.org/presentationml/2006/ole">
            <mc:AlternateContent xmlns:mc="http://schemas.openxmlformats.org/markup-compatibility/2006">
              <mc:Choice xmlns:v="urn:schemas-microsoft-com:vml" Requires="v">
                <p:oleObj spid="_x0000_s7207" name="Equation" r:id="rId5" imgW="1168200" imgH="228600" progId="Equation.3">
                  <p:embed/>
                </p:oleObj>
              </mc:Choice>
              <mc:Fallback>
                <p:oleObj name="Equation" r:id="rId5" imgW="11682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4691" y="2589283"/>
                        <a:ext cx="2039937" cy="398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9"/>
          <p:cNvGraphicFramePr>
            <a:graphicFrameLocks noChangeAspect="1"/>
          </p:cNvGraphicFramePr>
          <p:nvPr>
            <p:extLst>
              <p:ext uri="{D42A27DB-BD31-4B8C-83A1-F6EECF244321}">
                <p14:modId xmlns:p14="http://schemas.microsoft.com/office/powerpoint/2010/main" val="1333706599"/>
              </p:ext>
            </p:extLst>
          </p:nvPr>
        </p:nvGraphicFramePr>
        <p:xfrm>
          <a:off x="3413260" y="4030924"/>
          <a:ext cx="4899025" cy="842963"/>
        </p:xfrm>
        <a:graphic>
          <a:graphicData uri="http://schemas.openxmlformats.org/presentationml/2006/ole">
            <mc:AlternateContent xmlns:mc="http://schemas.openxmlformats.org/markup-compatibility/2006">
              <mc:Choice xmlns:v="urn:schemas-microsoft-com:vml" Requires="v">
                <p:oleObj spid="_x0000_s7208" name="Equation" r:id="rId7" imgW="2806560" imgH="482400" progId="Equation.DSMT4">
                  <p:embed/>
                </p:oleObj>
              </mc:Choice>
              <mc:Fallback>
                <p:oleObj name="Equation" r:id="rId7" imgW="2806560" imgH="4824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3260" y="4030924"/>
                        <a:ext cx="4899025" cy="842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52385551"/>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510304" y="984740"/>
            <a:ext cx="9190613" cy="4705594"/>
          </a:xfrm>
          <a:prstGeom prst="rect">
            <a:avLst/>
          </a:prstGeom>
        </p:spPr>
      </p:pic>
    </p:spTree>
    <p:extLst>
      <p:ext uri="{BB962C8B-B14F-4D97-AF65-F5344CB8AC3E}">
        <p14:creationId xmlns:p14="http://schemas.microsoft.com/office/powerpoint/2010/main" val="4100224331"/>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t>Model-free </a:t>
            </a:r>
            <a:r>
              <a:rPr lang="en-US" sz="2800" b="1" dirty="0" smtClean="0"/>
              <a:t>&amp; model-based RL algorithms</a:t>
            </a:r>
            <a:endParaRPr lang="en-US" sz="2800" b="1" dirty="0"/>
          </a:p>
        </p:txBody>
      </p:sp>
      <p:sp>
        <p:nvSpPr>
          <p:cNvPr id="3" name="Content Placeholder 2"/>
          <p:cNvSpPr>
            <a:spLocks noGrp="1"/>
          </p:cNvSpPr>
          <p:nvPr>
            <p:ph idx="1"/>
          </p:nvPr>
        </p:nvSpPr>
        <p:spPr>
          <a:xfrm>
            <a:off x="677334" y="2096087"/>
            <a:ext cx="8596668" cy="4564254"/>
          </a:xfrm>
        </p:spPr>
        <p:txBody>
          <a:bodyPr/>
          <a:lstStyle/>
          <a:p>
            <a:r>
              <a:rPr lang="en-US" dirty="0">
                <a:solidFill>
                  <a:schemeClr val="accent1">
                    <a:lumMod val="75000"/>
                  </a:schemeClr>
                </a:solidFill>
              </a:rPr>
              <a:t>M</a:t>
            </a:r>
            <a:r>
              <a:rPr lang="en-US" dirty="0" smtClean="0">
                <a:solidFill>
                  <a:schemeClr val="accent1">
                    <a:lumMod val="75000"/>
                  </a:schemeClr>
                </a:solidFill>
              </a:rPr>
              <a:t>odel-based </a:t>
            </a:r>
            <a:r>
              <a:rPr lang="en-US" dirty="0" smtClean="0">
                <a:solidFill>
                  <a:schemeClr val="accent1">
                    <a:lumMod val="75000"/>
                  </a:schemeClr>
                </a:solidFill>
              </a:rPr>
              <a:t>RL: </a:t>
            </a:r>
            <a:r>
              <a:rPr lang="en-US" dirty="0" smtClean="0"/>
              <a:t>The </a:t>
            </a:r>
            <a:r>
              <a:rPr lang="en-US" dirty="0"/>
              <a:t>model is a simulation of the dynamics of the environment. That is, the model learns the transition probability function T(s1|(s0, a)) (that is, the probability of transitioning state s1 if action a is selected in the previous state or s0). If the learning of the probability transfer function is successful, the decision agent can calculate the probability of the occurrence of a given state based on the current state and action</a:t>
            </a:r>
            <a:r>
              <a:rPr lang="en-US" dirty="0" smtClean="0"/>
              <a:t>.</a:t>
            </a:r>
          </a:p>
          <a:p>
            <a:r>
              <a:rPr lang="en-US" dirty="0">
                <a:solidFill>
                  <a:schemeClr val="accent1">
                    <a:lumMod val="75000"/>
                  </a:schemeClr>
                </a:solidFill>
              </a:rPr>
              <a:t>Model-free </a:t>
            </a:r>
            <a:r>
              <a:rPr lang="en-US" dirty="0" smtClean="0">
                <a:solidFill>
                  <a:schemeClr val="accent1">
                    <a:lumMod val="75000"/>
                  </a:schemeClr>
                </a:solidFill>
              </a:rPr>
              <a:t>RL: </a:t>
            </a:r>
            <a:r>
              <a:rPr lang="en-US" dirty="0" smtClean="0"/>
              <a:t>Model-free algorithms </a:t>
            </a:r>
            <a:r>
              <a:rPr lang="en-US" dirty="0"/>
              <a:t>are </a:t>
            </a:r>
            <a:r>
              <a:rPr lang="en-US" dirty="0" smtClean="0"/>
              <a:t>actually </a:t>
            </a:r>
            <a:r>
              <a:rPr lang="en-US" dirty="0"/>
              <a:t>based on the </a:t>
            </a:r>
            <a:r>
              <a:rPr lang="en-US" dirty="0" smtClean="0"/>
              <a:t>test and </a:t>
            </a:r>
            <a:r>
              <a:rPr lang="en-US" dirty="0"/>
              <a:t>error method and based on the result, they update their knowledge. </a:t>
            </a:r>
            <a:r>
              <a:rPr lang="en-US" dirty="0" smtClean="0"/>
              <a:t>they </a:t>
            </a:r>
            <a:r>
              <a:rPr lang="en-US" dirty="0"/>
              <a:t>will not need space to store possible combinations of states and actions</a:t>
            </a:r>
          </a:p>
        </p:txBody>
      </p:sp>
    </p:spTree>
    <p:extLst>
      <p:ext uri="{BB962C8B-B14F-4D97-AF65-F5344CB8AC3E}">
        <p14:creationId xmlns:p14="http://schemas.microsoft.com/office/powerpoint/2010/main" val="346638454"/>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t>On-policy </a:t>
            </a:r>
            <a:r>
              <a:rPr lang="en-US" sz="2800" b="1" dirty="0" smtClean="0"/>
              <a:t>and </a:t>
            </a:r>
            <a:r>
              <a:rPr lang="en-US" sz="2800" b="1" dirty="0"/>
              <a:t>Off-policy method</a:t>
            </a:r>
          </a:p>
        </p:txBody>
      </p:sp>
      <p:sp>
        <p:nvSpPr>
          <p:cNvPr id="3" name="Content Placeholder 2"/>
          <p:cNvSpPr>
            <a:spLocks noGrp="1"/>
          </p:cNvSpPr>
          <p:nvPr>
            <p:ph idx="1"/>
          </p:nvPr>
        </p:nvSpPr>
        <p:spPr/>
        <p:txBody>
          <a:bodyPr/>
          <a:lstStyle/>
          <a:p>
            <a:r>
              <a:rPr lang="en-US" dirty="0"/>
              <a:t>In the </a:t>
            </a:r>
            <a:r>
              <a:rPr lang="en-US" dirty="0">
                <a:solidFill>
                  <a:schemeClr val="accent1">
                    <a:lumMod val="75000"/>
                  </a:schemeClr>
                </a:solidFill>
              </a:rPr>
              <a:t>On-policy</a:t>
            </a:r>
            <a:r>
              <a:rPr lang="en-US" dirty="0"/>
              <a:t> method, the decision-making agent learns the value based on the action </a:t>
            </a:r>
            <a:r>
              <a:rPr lang="en-US" dirty="0">
                <a:solidFill>
                  <a:schemeClr val="accent1">
                    <a:lumMod val="75000"/>
                  </a:schemeClr>
                </a:solidFill>
              </a:rPr>
              <a:t>a</a:t>
            </a:r>
            <a:r>
              <a:rPr lang="en-US" dirty="0"/>
              <a:t> that results from the current policy. But </a:t>
            </a:r>
            <a:r>
              <a:rPr lang="en-US" dirty="0" smtClean="0"/>
              <a:t>in the </a:t>
            </a:r>
            <a:r>
              <a:rPr lang="en-US" dirty="0">
                <a:solidFill>
                  <a:schemeClr val="accent1">
                    <a:lumMod val="75000"/>
                  </a:schemeClr>
                </a:solidFill>
              </a:rPr>
              <a:t>Off-policy</a:t>
            </a:r>
            <a:r>
              <a:rPr lang="en-US" dirty="0"/>
              <a:t> </a:t>
            </a:r>
            <a:r>
              <a:rPr lang="en-US" dirty="0" smtClean="0"/>
              <a:t>method, </a:t>
            </a:r>
            <a:r>
              <a:rPr lang="en-US" dirty="0"/>
              <a:t>the learning process is such that the agent learns the value from action </a:t>
            </a:r>
            <a:r>
              <a:rPr lang="en-US" dirty="0">
                <a:solidFill>
                  <a:schemeClr val="accent1">
                    <a:lumMod val="75000"/>
                  </a:schemeClr>
                </a:solidFill>
              </a:rPr>
              <a:t>a* </a:t>
            </a:r>
            <a:r>
              <a:rPr lang="en-US" dirty="0"/>
              <a:t>(the best available action), which is the result of another policy.</a:t>
            </a:r>
          </a:p>
        </p:txBody>
      </p:sp>
    </p:spTree>
    <p:extLst>
      <p:ext uri="{BB962C8B-B14F-4D97-AF65-F5344CB8AC3E}">
        <p14:creationId xmlns:p14="http://schemas.microsoft.com/office/powerpoint/2010/main" val="684791496"/>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t>An overview of </a:t>
            </a:r>
            <a:r>
              <a:rPr lang="en-US" sz="2800" b="1" dirty="0" smtClean="0"/>
              <a:t>several RL </a:t>
            </a:r>
            <a:r>
              <a:rPr lang="en-US" sz="2800" b="1" dirty="0"/>
              <a:t>algorithms</a:t>
            </a:r>
            <a:endParaRPr lang="en-US" sz="2800" dirty="0"/>
          </a:p>
        </p:txBody>
      </p:sp>
      <p:sp>
        <p:nvSpPr>
          <p:cNvPr id="3" name="Content Placeholder 2"/>
          <p:cNvSpPr>
            <a:spLocks noGrp="1"/>
          </p:cNvSpPr>
          <p:nvPr>
            <p:ph idx="1"/>
          </p:nvPr>
        </p:nvSpPr>
        <p:spPr>
          <a:xfrm>
            <a:off x="677334" y="1477109"/>
            <a:ext cx="8596668" cy="4564254"/>
          </a:xfrm>
        </p:spPr>
        <p:txBody>
          <a:bodyPr/>
          <a:lstStyle/>
          <a:p>
            <a:r>
              <a:rPr lang="en-US" sz="2000" b="1" dirty="0" smtClean="0">
                <a:solidFill>
                  <a:schemeClr val="accent1">
                    <a:lumMod val="75000"/>
                  </a:schemeClr>
                </a:solidFill>
              </a:rPr>
              <a:t>Q-learning algorithm:</a:t>
            </a:r>
          </a:p>
          <a:p>
            <a:pPr marL="0" indent="0">
              <a:buNone/>
            </a:pPr>
            <a:r>
              <a:rPr lang="en-US" dirty="0">
                <a:solidFill>
                  <a:schemeClr val="tx1"/>
                </a:solidFill>
              </a:rPr>
              <a:t>The Q-Learning algorithm is a model-free and off-policy reinforcement learning algorithm, which is defined based on the famous Bellman </a:t>
            </a:r>
            <a:r>
              <a:rPr lang="en-US" dirty="0" smtClean="0">
                <a:solidFill>
                  <a:schemeClr val="tx1"/>
                </a:solidFill>
              </a:rPr>
              <a:t>equation:</a:t>
            </a:r>
          </a:p>
          <a:p>
            <a:pPr marL="0" indent="0">
              <a:buNone/>
            </a:pPr>
            <a:endParaRPr lang="en-US" dirty="0">
              <a:solidFill>
                <a:schemeClr val="tx1"/>
              </a:solidFill>
            </a:endParaRPr>
          </a:p>
          <a:p>
            <a:pPr marL="0" indent="0">
              <a:buNone/>
            </a:pPr>
            <a:endParaRPr lang="en-US" dirty="0" smtClean="0">
              <a:solidFill>
                <a:schemeClr val="tx1"/>
              </a:solidFill>
            </a:endParaRPr>
          </a:p>
          <a:p>
            <a:pPr marL="0" indent="0">
              <a:buNone/>
            </a:pPr>
            <a:endParaRPr lang="en-US" dirty="0">
              <a:solidFill>
                <a:schemeClr val="tx1"/>
              </a:solidFill>
            </a:endParaRPr>
          </a:p>
          <a:p>
            <a:pPr marL="0" indent="0">
              <a:buNone/>
            </a:pPr>
            <a:endParaRPr lang="en-US" dirty="0" smtClean="0">
              <a:solidFill>
                <a:schemeClr val="tx1"/>
              </a:solidFill>
            </a:endParaRPr>
          </a:p>
          <a:p>
            <a:pPr marL="0" indent="0">
              <a:buNone/>
            </a:pPr>
            <a:endParaRPr lang="en-US" dirty="0">
              <a:solidFill>
                <a:schemeClr val="tx1"/>
              </a:solidFill>
            </a:endParaRPr>
          </a:p>
          <a:p>
            <a:pPr marL="0" indent="0">
              <a:buNone/>
            </a:pPr>
            <a:endParaRPr lang="en-US" dirty="0" smtClean="0">
              <a:solidFill>
                <a:schemeClr val="tx1"/>
              </a:solidFill>
            </a:endParaRPr>
          </a:p>
          <a:p>
            <a:pPr marL="0" indent="0">
              <a:buNone/>
            </a:pPr>
            <a:r>
              <a:rPr lang="en-US" dirty="0">
                <a:solidFill>
                  <a:schemeClr val="tx1"/>
                </a:solidFill>
              </a:rPr>
              <a:t>The optimal </a:t>
            </a:r>
            <a:r>
              <a:rPr lang="en-US" dirty="0" smtClean="0">
                <a:solidFill>
                  <a:schemeClr val="tx1"/>
                </a:solidFill>
              </a:rPr>
              <a:t>Q-value:</a:t>
            </a:r>
          </a:p>
          <a:p>
            <a:pPr marL="0" indent="0">
              <a:buNone/>
            </a:pPr>
            <a:endParaRPr lang="en-US" dirty="0" smtClean="0">
              <a:solidFill>
                <a:schemeClr val="tx1"/>
              </a:solidFill>
            </a:endParaRPr>
          </a:p>
          <a:p>
            <a:pPr marL="0" indent="0">
              <a:buNone/>
            </a:pPr>
            <a:endParaRPr lang="en-US" dirty="0">
              <a:solidFill>
                <a:schemeClr val="tx1"/>
              </a:solidFill>
            </a:endParaRPr>
          </a:p>
        </p:txBody>
      </p:sp>
      <p:pic>
        <p:nvPicPr>
          <p:cNvPr id="5" name="Picture 4"/>
          <p:cNvPicPr>
            <a:picLocks noChangeAspect="1"/>
          </p:cNvPicPr>
          <p:nvPr/>
        </p:nvPicPr>
        <p:blipFill rotWithShape="1">
          <a:blip r:embed="rId2"/>
          <a:srcRect l="55478" t="13167" r="22250" b="80294"/>
          <a:stretch/>
        </p:blipFill>
        <p:spPr>
          <a:xfrm>
            <a:off x="677334" y="2652359"/>
            <a:ext cx="5028794" cy="829994"/>
          </a:xfrm>
          <a:prstGeom prst="rect">
            <a:avLst/>
          </a:prstGeom>
        </p:spPr>
      </p:pic>
      <p:pic>
        <p:nvPicPr>
          <p:cNvPr id="6" name="Picture 5"/>
          <p:cNvPicPr>
            <a:picLocks noChangeAspect="1"/>
          </p:cNvPicPr>
          <p:nvPr/>
        </p:nvPicPr>
        <p:blipFill rotWithShape="1">
          <a:blip r:embed="rId2"/>
          <a:srcRect l="52300" t="42843" r="21189" b="43404"/>
          <a:stretch/>
        </p:blipFill>
        <p:spPr>
          <a:xfrm>
            <a:off x="677334" y="3389528"/>
            <a:ext cx="4705127" cy="1372329"/>
          </a:xfrm>
          <a:prstGeom prst="rect">
            <a:avLst/>
          </a:prstGeom>
        </p:spPr>
      </p:pic>
      <p:pic>
        <p:nvPicPr>
          <p:cNvPr id="7" name="Content Placeholder 5"/>
          <p:cNvPicPr>
            <a:picLocks noChangeAspect="1"/>
          </p:cNvPicPr>
          <p:nvPr/>
        </p:nvPicPr>
        <p:blipFill rotWithShape="1">
          <a:blip r:embed="rId3"/>
          <a:srcRect l="53929" t="54154" r="22026" b="37873"/>
          <a:stretch/>
        </p:blipFill>
        <p:spPr>
          <a:xfrm>
            <a:off x="3571570" y="4761857"/>
            <a:ext cx="4690434" cy="874490"/>
          </a:xfrm>
          <a:prstGeom prst="rect">
            <a:avLst/>
          </a:prstGeom>
        </p:spPr>
      </p:pic>
    </p:spTree>
    <p:extLst>
      <p:ext uri="{BB962C8B-B14F-4D97-AF65-F5344CB8AC3E}">
        <p14:creationId xmlns:p14="http://schemas.microsoft.com/office/powerpoint/2010/main" val="3965686447"/>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dirty="0" smtClean="0">
                <a:solidFill>
                  <a:schemeClr val="accent1">
                    <a:lumMod val="75000"/>
                  </a:schemeClr>
                </a:solidFill>
              </a:rPr>
              <a:t>Q-learning </a:t>
            </a:r>
            <a:r>
              <a:rPr lang="en-US" sz="2400" b="1" dirty="0">
                <a:solidFill>
                  <a:schemeClr val="accent1">
                    <a:lumMod val="75000"/>
                  </a:schemeClr>
                </a:solidFill>
              </a:rPr>
              <a:t>algorithm:</a:t>
            </a:r>
            <a:br>
              <a:rPr lang="en-US" sz="2400" b="1" dirty="0">
                <a:solidFill>
                  <a:schemeClr val="accent1">
                    <a:lumMod val="75000"/>
                  </a:schemeClr>
                </a:solidFill>
              </a:rPr>
            </a:br>
            <a:endParaRPr lang="en-US" sz="2400" b="1" dirty="0"/>
          </a:p>
        </p:txBody>
      </p:sp>
      <p:pic>
        <p:nvPicPr>
          <p:cNvPr id="4" name="Content Placeholder 3"/>
          <p:cNvPicPr>
            <a:picLocks noGrp="1" noChangeAspect="1"/>
          </p:cNvPicPr>
          <p:nvPr>
            <p:ph idx="1"/>
          </p:nvPr>
        </p:nvPicPr>
        <p:blipFill rotWithShape="1">
          <a:blip r:embed="rId2"/>
          <a:srcRect l="48187" t="20808" r="20972" b="39324"/>
          <a:stretch/>
        </p:blipFill>
        <p:spPr>
          <a:xfrm>
            <a:off x="1218002" y="1446663"/>
            <a:ext cx="6603636" cy="4799391"/>
          </a:xfrm>
          <a:prstGeom prst="rect">
            <a:avLst/>
          </a:prstGeom>
        </p:spPr>
      </p:pic>
    </p:spTree>
    <p:extLst>
      <p:ext uri="{BB962C8B-B14F-4D97-AF65-F5344CB8AC3E}">
        <p14:creationId xmlns:p14="http://schemas.microsoft.com/office/powerpoint/2010/main" val="1355842970"/>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solidFill>
                  <a:schemeClr val="accent1">
                    <a:lumMod val="75000"/>
                  </a:schemeClr>
                </a:solidFill>
                <a:latin typeface="Times New Roman" panose="02020603050405020304" pitchFamily="18" charset="0"/>
                <a:cs typeface="Times New Roman" panose="02020603050405020304" pitchFamily="18" charset="0"/>
              </a:rPr>
              <a:t>P</a:t>
            </a:r>
            <a:r>
              <a:rPr lang="en-US" sz="2800" b="1" dirty="0" smtClean="0">
                <a:solidFill>
                  <a:schemeClr val="accent1">
                    <a:lumMod val="75000"/>
                  </a:schemeClr>
                </a:solidFill>
                <a:latin typeface="Times New Roman" panose="02020603050405020304" pitchFamily="18" charset="0"/>
                <a:cs typeface="Times New Roman" panose="02020603050405020304" pitchFamily="18" charset="0"/>
              </a:rPr>
              <a:t>olicy iteration </a:t>
            </a:r>
            <a:r>
              <a:rPr lang="en-US" sz="2800" b="1" dirty="0">
                <a:solidFill>
                  <a:schemeClr val="accent1">
                    <a:lumMod val="75000"/>
                  </a:schemeClr>
                </a:solidFill>
                <a:latin typeface="Times New Roman" panose="02020603050405020304" pitchFamily="18" charset="0"/>
                <a:cs typeface="Times New Roman" panose="02020603050405020304" pitchFamily="18" charset="0"/>
              </a:rPr>
              <a:t>algorithm</a:t>
            </a:r>
          </a:p>
        </p:txBody>
      </p:sp>
      <p:sp>
        <p:nvSpPr>
          <p:cNvPr id="7" name="Content Placeholder 6"/>
          <p:cNvSpPr>
            <a:spLocks noGrp="1"/>
          </p:cNvSpPr>
          <p:nvPr>
            <p:ph idx="1"/>
          </p:nvPr>
        </p:nvSpPr>
        <p:spPr>
          <a:xfrm>
            <a:off x="677334" y="1758463"/>
            <a:ext cx="8596668" cy="4282900"/>
          </a:xfrm>
        </p:spPr>
        <p:txBody>
          <a:bodyPr/>
          <a:lstStyle/>
          <a:p>
            <a:r>
              <a:rPr lang="en-US" dirty="0"/>
              <a:t>In the policy iteration method, a loop is formed between policy evaluation and its improvement</a:t>
            </a:r>
            <a:r>
              <a:rPr lang="en-US" dirty="0" smtClean="0"/>
              <a:t>.</a:t>
            </a:r>
          </a:p>
          <a:p>
            <a:endParaRPr lang="en-US" dirty="0"/>
          </a:p>
          <a:p>
            <a:endParaRPr lang="en-US" dirty="0" smtClean="0"/>
          </a:p>
          <a:p>
            <a:endParaRPr lang="en-US" dirty="0"/>
          </a:p>
        </p:txBody>
      </p:sp>
      <p:pic>
        <p:nvPicPr>
          <p:cNvPr id="9" name="Picture 8"/>
          <p:cNvPicPr>
            <a:picLocks noChangeAspect="1"/>
          </p:cNvPicPr>
          <p:nvPr/>
        </p:nvPicPr>
        <p:blipFill rotWithShape="1">
          <a:blip r:embed="rId2"/>
          <a:srcRect l="23381" t="15761" r="20868" b="27436"/>
          <a:stretch/>
        </p:blipFill>
        <p:spPr>
          <a:xfrm>
            <a:off x="1674055" y="2715064"/>
            <a:ext cx="6175717" cy="3537634"/>
          </a:xfrm>
          <a:prstGeom prst="rect">
            <a:avLst/>
          </a:prstGeom>
        </p:spPr>
      </p:pic>
    </p:spTree>
    <p:extLst>
      <p:ext uri="{BB962C8B-B14F-4D97-AF65-F5344CB8AC3E}">
        <p14:creationId xmlns:p14="http://schemas.microsoft.com/office/powerpoint/2010/main" val="2741200193"/>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t>P</a:t>
            </a:r>
            <a:r>
              <a:rPr lang="en-US" sz="2800" b="1" dirty="0" smtClean="0"/>
              <a:t>olicy </a:t>
            </a:r>
            <a:r>
              <a:rPr lang="en-US" sz="2800" b="1" dirty="0"/>
              <a:t>iteration </a:t>
            </a:r>
            <a:r>
              <a:rPr lang="en-US" sz="2800" b="1" dirty="0" smtClean="0"/>
              <a:t>algorithm </a:t>
            </a:r>
            <a:endParaRPr lang="en-US" sz="2800" b="1" dirty="0"/>
          </a:p>
        </p:txBody>
      </p:sp>
      <p:pic>
        <p:nvPicPr>
          <p:cNvPr id="4" name="Content Placeholder 3"/>
          <p:cNvPicPr>
            <a:picLocks noGrp="1" noChangeAspect="1"/>
          </p:cNvPicPr>
          <p:nvPr>
            <p:ph idx="1"/>
          </p:nvPr>
        </p:nvPicPr>
        <p:blipFill rotWithShape="1">
          <a:blip r:embed="rId2"/>
          <a:srcRect l="41906" t="16460" r="18970" b="23375"/>
          <a:stretch/>
        </p:blipFill>
        <p:spPr>
          <a:xfrm>
            <a:off x="2250830" y="1930400"/>
            <a:ext cx="5190979" cy="4488036"/>
          </a:xfrm>
          <a:prstGeom prst="rect">
            <a:avLst/>
          </a:prstGeom>
        </p:spPr>
      </p:pic>
    </p:spTree>
    <p:extLst>
      <p:ext uri="{BB962C8B-B14F-4D97-AF65-F5344CB8AC3E}">
        <p14:creationId xmlns:p14="http://schemas.microsoft.com/office/powerpoint/2010/main" val="2928054894"/>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solidFill>
                  <a:schemeClr val="accent1">
                    <a:lumMod val="75000"/>
                  </a:schemeClr>
                </a:solidFill>
              </a:rPr>
              <a:t>SARSA </a:t>
            </a:r>
            <a:r>
              <a:rPr lang="en-US" sz="2800" b="1" dirty="0">
                <a:solidFill>
                  <a:schemeClr val="accent1">
                    <a:lumMod val="75000"/>
                  </a:schemeClr>
                </a:solidFill>
              </a:rPr>
              <a:t>algorithm</a:t>
            </a:r>
            <a:br>
              <a:rPr lang="en-US" sz="2800" b="1" dirty="0">
                <a:solidFill>
                  <a:schemeClr val="accent1">
                    <a:lumMod val="75000"/>
                  </a:schemeClr>
                </a:solidFill>
              </a:rPr>
            </a:br>
            <a:endParaRPr lang="en-US" sz="2800" b="1" dirty="0">
              <a:solidFill>
                <a:schemeClr val="accent1">
                  <a:lumMod val="75000"/>
                </a:schemeClr>
              </a:solidFill>
            </a:endParaRPr>
          </a:p>
        </p:txBody>
      </p:sp>
      <p:sp>
        <p:nvSpPr>
          <p:cNvPr id="3" name="Content Placeholder 2"/>
          <p:cNvSpPr>
            <a:spLocks noGrp="1"/>
          </p:cNvSpPr>
          <p:nvPr>
            <p:ph idx="1"/>
          </p:nvPr>
        </p:nvSpPr>
        <p:spPr/>
        <p:txBody>
          <a:bodyPr/>
          <a:lstStyle/>
          <a:p>
            <a:r>
              <a:rPr lang="en-US" dirty="0"/>
              <a:t>The SARSA algorithm (which stands for State-Action-Reward-State-Action) is </a:t>
            </a:r>
            <a:r>
              <a:rPr lang="en-US" dirty="0" smtClean="0"/>
              <a:t>similar </a:t>
            </a:r>
            <a:r>
              <a:rPr lang="en-US" dirty="0"/>
              <a:t>to the </a:t>
            </a:r>
            <a:r>
              <a:rPr lang="en-US" dirty="0" smtClean="0"/>
              <a:t>Q-learning </a:t>
            </a:r>
            <a:r>
              <a:rPr lang="en-US" dirty="0"/>
              <a:t>algorithm. The key difference between these two algorithms is that SARSA, unlike the Q-learning algorithm, belongs to the category of On-Policy algorithms. Therefore, the SARSA algorithm calculates the Q-value according to the action that results from the current policy, not the action that results from the greedy policy</a:t>
            </a:r>
            <a:r>
              <a:rPr lang="en-US" dirty="0" smtClean="0"/>
              <a:t>.</a:t>
            </a:r>
          </a:p>
          <a:p>
            <a:endParaRPr lang="en-US" dirty="0"/>
          </a:p>
        </p:txBody>
      </p:sp>
      <p:pic>
        <p:nvPicPr>
          <p:cNvPr id="5" name="Content Placeholder 3"/>
          <p:cNvPicPr>
            <a:picLocks noChangeAspect="1"/>
          </p:cNvPicPr>
          <p:nvPr/>
        </p:nvPicPr>
        <p:blipFill rotWithShape="1">
          <a:blip r:embed="rId2"/>
          <a:srcRect l="40888" t="10298" r="13060" b="83541"/>
          <a:stretch/>
        </p:blipFill>
        <p:spPr>
          <a:xfrm>
            <a:off x="830837" y="4100975"/>
            <a:ext cx="7480685" cy="562707"/>
          </a:xfrm>
          <a:prstGeom prst="rect">
            <a:avLst/>
          </a:prstGeom>
        </p:spPr>
      </p:pic>
    </p:spTree>
    <p:extLst>
      <p:ext uri="{BB962C8B-B14F-4D97-AF65-F5344CB8AC3E}">
        <p14:creationId xmlns:p14="http://schemas.microsoft.com/office/powerpoint/2010/main" val="948254215"/>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solidFill>
                  <a:schemeClr val="accent1">
                    <a:lumMod val="75000"/>
                  </a:schemeClr>
                </a:solidFill>
              </a:rPr>
              <a:t>SARSA </a:t>
            </a:r>
            <a:r>
              <a:rPr lang="en-US" sz="2800" dirty="0">
                <a:solidFill>
                  <a:schemeClr val="accent1">
                    <a:lumMod val="75000"/>
                  </a:schemeClr>
                </a:solidFill>
              </a:rPr>
              <a:t>algorithm</a:t>
            </a:r>
            <a:r>
              <a:rPr lang="en-US" sz="2800" b="1" dirty="0">
                <a:solidFill>
                  <a:schemeClr val="accent1">
                    <a:lumMod val="75000"/>
                  </a:schemeClr>
                </a:solidFill>
              </a:rPr>
              <a:t/>
            </a:r>
            <a:br>
              <a:rPr lang="en-US" sz="2800" b="1" dirty="0">
                <a:solidFill>
                  <a:schemeClr val="accent1">
                    <a:lumMod val="75000"/>
                  </a:schemeClr>
                </a:solidFill>
              </a:rPr>
            </a:br>
            <a:endParaRPr lang="en-US" sz="2800" dirty="0">
              <a:solidFill>
                <a:schemeClr val="accent1">
                  <a:lumMod val="75000"/>
                </a:schemeClr>
              </a:solidFill>
            </a:endParaRPr>
          </a:p>
        </p:txBody>
      </p:sp>
      <p:pic>
        <p:nvPicPr>
          <p:cNvPr id="8" name="Content Placeholder 7"/>
          <p:cNvPicPr>
            <a:picLocks noGrp="1" noChangeAspect="1"/>
          </p:cNvPicPr>
          <p:nvPr>
            <p:ph idx="1"/>
          </p:nvPr>
        </p:nvPicPr>
        <p:blipFill rotWithShape="1">
          <a:blip r:embed="rId2"/>
          <a:srcRect l="48224" t="19722" r="20600" b="29537"/>
          <a:stretch/>
        </p:blipFill>
        <p:spPr>
          <a:xfrm>
            <a:off x="2082019" y="1313353"/>
            <a:ext cx="5781822" cy="5290556"/>
          </a:xfrm>
          <a:prstGeom prst="rect">
            <a:avLst/>
          </a:prstGeom>
        </p:spPr>
      </p:pic>
    </p:spTree>
    <p:extLst>
      <p:ext uri="{BB962C8B-B14F-4D97-AF65-F5344CB8AC3E}">
        <p14:creationId xmlns:p14="http://schemas.microsoft.com/office/powerpoint/2010/main" val="3708205628"/>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4233"/>
          </a:xfrm>
        </p:spPr>
        <p:txBody>
          <a:bodyPr>
            <a:normAutofit/>
          </a:bodyPr>
          <a:lstStyle/>
          <a:p>
            <a:pPr algn="ctr"/>
            <a:r>
              <a:rPr lang="en-US" sz="2800" b="1" dirty="0"/>
              <a:t>Contents</a:t>
            </a:r>
            <a:endParaRPr lang="en-US" sz="2800" dirty="0"/>
          </a:p>
        </p:txBody>
      </p:sp>
      <p:sp>
        <p:nvSpPr>
          <p:cNvPr id="3" name="Content Placeholder 2"/>
          <p:cNvSpPr>
            <a:spLocks noGrp="1"/>
          </p:cNvSpPr>
          <p:nvPr>
            <p:ph idx="1"/>
          </p:nvPr>
        </p:nvSpPr>
        <p:spPr>
          <a:xfrm>
            <a:off x="677334" y="1187356"/>
            <a:ext cx="8596668" cy="3807726"/>
          </a:xfrm>
        </p:spPr>
        <p:txBody>
          <a:bodyPr>
            <a:normAutofit/>
          </a:bodyPr>
          <a:lstStyle/>
          <a:p>
            <a:r>
              <a:rPr lang="en-US" dirty="0"/>
              <a:t>General structure of the reinforcement learning problem</a:t>
            </a:r>
          </a:p>
          <a:p>
            <a:r>
              <a:rPr lang="en-US" dirty="0"/>
              <a:t>Reinforcement function</a:t>
            </a:r>
          </a:p>
          <a:p>
            <a:r>
              <a:rPr lang="en-US" dirty="0"/>
              <a:t>Reward</a:t>
            </a:r>
          </a:p>
          <a:p>
            <a:r>
              <a:rPr lang="en-US" dirty="0"/>
              <a:t>Considering future rewards</a:t>
            </a:r>
          </a:p>
          <a:p>
            <a:r>
              <a:rPr lang="en-US" dirty="0"/>
              <a:t>Optimal performance models</a:t>
            </a:r>
          </a:p>
          <a:p>
            <a:r>
              <a:rPr lang="en-US" dirty="0"/>
              <a:t>Learning policy</a:t>
            </a:r>
          </a:p>
          <a:p>
            <a:r>
              <a:rPr lang="en-US" dirty="0"/>
              <a:t>Model-free &amp; model-based RL algorithms</a:t>
            </a:r>
          </a:p>
          <a:p>
            <a:r>
              <a:rPr lang="en-US" dirty="0"/>
              <a:t>On-policy and Off-policy method</a:t>
            </a:r>
          </a:p>
          <a:p>
            <a:r>
              <a:rPr lang="en-US" dirty="0"/>
              <a:t>An overview of several RL algorithms</a:t>
            </a:r>
          </a:p>
          <a:p>
            <a:pPr marL="0" indent="0">
              <a:buNone/>
            </a:pPr>
            <a:endParaRPr lang="en-US" dirty="0"/>
          </a:p>
        </p:txBody>
      </p:sp>
      <p:sp>
        <p:nvSpPr>
          <p:cNvPr id="4" name="TextBox 3"/>
          <p:cNvSpPr txBox="1"/>
          <p:nvPr/>
        </p:nvSpPr>
        <p:spPr>
          <a:xfrm>
            <a:off x="1296537" y="4834174"/>
            <a:ext cx="7063065" cy="1477328"/>
          </a:xfrm>
          <a:prstGeom prst="rect">
            <a:avLst/>
          </a:prstGeom>
          <a:noFill/>
        </p:spPr>
        <p:txBody>
          <a:bodyPr wrap="square" rtlCol="0">
            <a:spAutoFit/>
          </a:bodyPr>
          <a:lstStyle/>
          <a:p>
            <a:pPr marL="285750" indent="-285750">
              <a:buClr>
                <a:schemeClr val="accent1">
                  <a:lumMod val="75000"/>
                </a:schemeClr>
              </a:buClr>
              <a:buFont typeface="Wingdings" panose="05000000000000000000" pitchFamily="2" charset="2"/>
              <a:buChar char="q"/>
            </a:pPr>
            <a:r>
              <a:rPr lang="en-US" dirty="0"/>
              <a:t>Q-learning </a:t>
            </a:r>
            <a:r>
              <a:rPr lang="en-US" dirty="0" smtClean="0"/>
              <a:t>algorithm</a:t>
            </a:r>
            <a:endParaRPr lang="en-US" dirty="0"/>
          </a:p>
          <a:p>
            <a:pPr marL="285750" indent="-285750">
              <a:buClr>
                <a:schemeClr val="accent1">
                  <a:lumMod val="75000"/>
                </a:schemeClr>
              </a:buClr>
              <a:buFont typeface="Wingdings" panose="05000000000000000000" pitchFamily="2" charset="2"/>
              <a:buChar char="q"/>
            </a:pPr>
            <a:r>
              <a:rPr lang="en-US" dirty="0"/>
              <a:t>Policy iteration algorithm</a:t>
            </a:r>
          </a:p>
          <a:p>
            <a:pPr marL="285750" indent="-285750">
              <a:buClr>
                <a:schemeClr val="accent1">
                  <a:lumMod val="75000"/>
                </a:schemeClr>
              </a:buClr>
              <a:buFont typeface="Wingdings" panose="05000000000000000000" pitchFamily="2" charset="2"/>
              <a:buChar char="q"/>
            </a:pPr>
            <a:r>
              <a:rPr lang="en-US" dirty="0"/>
              <a:t>SARSA algorithm</a:t>
            </a:r>
          </a:p>
          <a:p>
            <a:pPr marL="285750" indent="-285750">
              <a:buClr>
                <a:schemeClr val="accent1">
                  <a:lumMod val="75000"/>
                </a:schemeClr>
              </a:buClr>
              <a:buFont typeface="Wingdings" panose="05000000000000000000" pitchFamily="2" charset="2"/>
              <a:buChar char="q"/>
            </a:pPr>
            <a:r>
              <a:rPr lang="en-US" dirty="0"/>
              <a:t>DQN algorithm</a:t>
            </a:r>
          </a:p>
          <a:p>
            <a:pPr marL="285750" indent="-285750">
              <a:buClr>
                <a:schemeClr val="accent1">
                  <a:lumMod val="75000"/>
                </a:schemeClr>
              </a:buClr>
              <a:buFont typeface="Wingdings" panose="05000000000000000000" pitchFamily="2" charset="2"/>
              <a:buChar char="q"/>
            </a:pPr>
            <a:r>
              <a:rPr lang="en-US" dirty="0"/>
              <a:t>DDPG algorithm</a:t>
            </a:r>
          </a:p>
        </p:txBody>
      </p:sp>
    </p:spTree>
    <p:extLst>
      <p:ext uri="{BB962C8B-B14F-4D97-AF65-F5344CB8AC3E}">
        <p14:creationId xmlns:p14="http://schemas.microsoft.com/office/powerpoint/2010/main" val="3793053624"/>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t>Deep </a:t>
            </a:r>
            <a:r>
              <a:rPr lang="en-US" sz="2800" b="1" dirty="0" smtClean="0"/>
              <a:t>Q-Learning </a:t>
            </a:r>
            <a:r>
              <a:rPr lang="en-US" sz="2800" b="1" dirty="0"/>
              <a:t>(DQN</a:t>
            </a:r>
            <a:r>
              <a:rPr lang="en-US" sz="2800" b="1" dirty="0" smtClean="0"/>
              <a:t>) </a:t>
            </a:r>
            <a:r>
              <a:rPr lang="en-US" sz="2800" b="1" dirty="0">
                <a:solidFill>
                  <a:schemeClr val="accent1">
                    <a:lumMod val="75000"/>
                  </a:schemeClr>
                </a:solidFill>
              </a:rPr>
              <a:t>algorithm</a:t>
            </a:r>
            <a:endParaRPr lang="en-US" sz="2800" b="1" dirty="0"/>
          </a:p>
        </p:txBody>
      </p:sp>
      <p:sp>
        <p:nvSpPr>
          <p:cNvPr id="3" name="Content Placeholder 2"/>
          <p:cNvSpPr>
            <a:spLocks noGrp="1"/>
          </p:cNvSpPr>
          <p:nvPr>
            <p:ph idx="1"/>
          </p:nvPr>
        </p:nvSpPr>
        <p:spPr>
          <a:xfrm>
            <a:off x="677334" y="1659989"/>
            <a:ext cx="8596668" cy="4381374"/>
          </a:xfrm>
        </p:spPr>
        <p:txBody>
          <a:bodyPr/>
          <a:lstStyle/>
          <a:p>
            <a:r>
              <a:rPr lang="en-US" dirty="0"/>
              <a:t>When the </a:t>
            </a:r>
            <a:r>
              <a:rPr lang="en-US" dirty="0" smtClean="0"/>
              <a:t>agent </a:t>
            </a:r>
            <a:r>
              <a:rPr lang="en-US" dirty="0"/>
              <a:t>in the </a:t>
            </a:r>
            <a:r>
              <a:rPr lang="en-US" dirty="0" smtClean="0"/>
              <a:t>Q-learning </a:t>
            </a:r>
            <a:r>
              <a:rPr lang="en-US" dirty="0"/>
              <a:t>algorithm is faced with a completely new situation, it will have no way to identify and choose the appropriate action. In other words, the decision-making agent of </a:t>
            </a:r>
            <a:r>
              <a:rPr lang="en-US" dirty="0" smtClean="0"/>
              <a:t>Q-learning </a:t>
            </a:r>
            <a:r>
              <a:rPr lang="en-US" dirty="0"/>
              <a:t>algorithm does not have the ability to estimate the value of unknown states. To solve this problem, the DQN network removes the two-dimensional array and replaces it with a neural network</a:t>
            </a:r>
            <a:r>
              <a:rPr lang="en-US" dirty="0" smtClean="0"/>
              <a:t>.</a:t>
            </a:r>
          </a:p>
          <a:p>
            <a:r>
              <a:rPr lang="en-US" dirty="0"/>
              <a:t>DQN network estimates the Q-value function with the help of a neural network. The current state is given as an input to this network, then the Q-value corresponding to each action will be received as an output from the network.</a:t>
            </a:r>
          </a:p>
        </p:txBody>
      </p:sp>
    </p:spTree>
    <p:extLst>
      <p:ext uri="{BB962C8B-B14F-4D97-AF65-F5344CB8AC3E}">
        <p14:creationId xmlns:p14="http://schemas.microsoft.com/office/powerpoint/2010/main" val="1731369249"/>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solidFill>
                  <a:schemeClr val="accent1">
                    <a:lumMod val="75000"/>
                  </a:schemeClr>
                </a:solidFill>
              </a:rPr>
              <a:t>DQN </a:t>
            </a:r>
            <a:r>
              <a:rPr lang="en-US" sz="2800" b="1" dirty="0">
                <a:solidFill>
                  <a:schemeClr val="accent1">
                    <a:lumMod val="75000"/>
                  </a:schemeClr>
                </a:solidFill>
              </a:rPr>
              <a:t>algorithm</a:t>
            </a:r>
          </a:p>
        </p:txBody>
      </p:sp>
      <p:pic>
        <p:nvPicPr>
          <p:cNvPr id="4" name="Content Placeholder 3"/>
          <p:cNvPicPr>
            <a:picLocks noGrp="1" noChangeAspect="1"/>
          </p:cNvPicPr>
          <p:nvPr>
            <p:ph idx="1"/>
          </p:nvPr>
        </p:nvPicPr>
        <p:blipFill rotWithShape="1">
          <a:blip r:embed="rId2"/>
          <a:srcRect l="39869" t="22984" r="13875" b="13227"/>
          <a:stretch/>
        </p:blipFill>
        <p:spPr>
          <a:xfrm>
            <a:off x="1353538" y="1617786"/>
            <a:ext cx="6060138" cy="4698608"/>
          </a:xfrm>
          <a:prstGeom prst="rect">
            <a:avLst/>
          </a:prstGeom>
        </p:spPr>
      </p:pic>
    </p:spTree>
    <p:extLst>
      <p:ext uri="{BB962C8B-B14F-4D97-AF65-F5344CB8AC3E}">
        <p14:creationId xmlns:p14="http://schemas.microsoft.com/office/powerpoint/2010/main" val="683867528"/>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t>DDPG algorithm</a:t>
            </a:r>
          </a:p>
        </p:txBody>
      </p:sp>
      <p:sp>
        <p:nvSpPr>
          <p:cNvPr id="3" name="Content Placeholder 2"/>
          <p:cNvSpPr>
            <a:spLocks noGrp="1"/>
          </p:cNvSpPr>
          <p:nvPr>
            <p:ph idx="1"/>
          </p:nvPr>
        </p:nvSpPr>
        <p:spPr>
          <a:xfrm>
            <a:off x="677334" y="1519311"/>
            <a:ext cx="8596668" cy="4522051"/>
          </a:xfrm>
        </p:spPr>
        <p:txBody>
          <a:bodyPr/>
          <a:lstStyle/>
          <a:p>
            <a:r>
              <a:rPr lang="en-US" dirty="0" smtClean="0"/>
              <a:t>The </a:t>
            </a:r>
            <a:r>
              <a:rPr lang="en-US" dirty="0"/>
              <a:t>deep deterministic policy gradient (DDPG) algorithm is a model-free, online, off-policy reinforcement learning method. A DDPG agent is an actor-critic reinforcement learning agent that searches for an optimal policy that maximizes the expected cumulative long-term reward.</a:t>
            </a:r>
          </a:p>
        </p:txBody>
      </p:sp>
      <p:pic>
        <p:nvPicPr>
          <p:cNvPr id="4" name="Content Placeholder 3"/>
          <p:cNvPicPr>
            <a:picLocks noChangeAspect="1"/>
          </p:cNvPicPr>
          <p:nvPr/>
        </p:nvPicPr>
        <p:blipFill rotWithShape="1">
          <a:blip r:embed="rId2"/>
          <a:srcRect l="7062" t="25159" r="62373" b="27363"/>
          <a:stretch/>
        </p:blipFill>
        <p:spPr>
          <a:xfrm>
            <a:off x="2208626" y="2840111"/>
            <a:ext cx="4248444" cy="3710306"/>
          </a:xfrm>
          <a:prstGeom prst="rect">
            <a:avLst/>
          </a:prstGeom>
        </p:spPr>
      </p:pic>
    </p:spTree>
    <p:extLst>
      <p:ext uri="{BB962C8B-B14F-4D97-AF65-F5344CB8AC3E}">
        <p14:creationId xmlns:p14="http://schemas.microsoft.com/office/powerpoint/2010/main" val="3085566683"/>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576" y="254782"/>
            <a:ext cx="8596668" cy="1320800"/>
          </a:xfrm>
        </p:spPr>
        <p:txBody>
          <a:bodyPr>
            <a:normAutofit/>
          </a:bodyPr>
          <a:lstStyle/>
          <a:p>
            <a:pPr algn="ctr"/>
            <a:r>
              <a:rPr lang="en-US" sz="2800" b="1" dirty="0"/>
              <a:t>DDPG algorithm</a:t>
            </a:r>
          </a:p>
        </p:txBody>
      </p:sp>
      <p:pic>
        <p:nvPicPr>
          <p:cNvPr id="6" name="Content Placeholder 5"/>
          <p:cNvPicPr>
            <a:picLocks noGrp="1" noChangeAspect="1"/>
          </p:cNvPicPr>
          <p:nvPr>
            <p:ph idx="1"/>
          </p:nvPr>
        </p:nvPicPr>
        <p:blipFill rotWithShape="1">
          <a:blip r:embed="rId2"/>
          <a:srcRect l="20918" t="16822" r="38735" b="13590"/>
          <a:stretch/>
        </p:blipFill>
        <p:spPr>
          <a:xfrm>
            <a:off x="2082456" y="1041010"/>
            <a:ext cx="5682907" cy="5510696"/>
          </a:xfrm>
          <a:prstGeom prst="rect">
            <a:avLst/>
          </a:prstGeom>
        </p:spPr>
      </p:pic>
    </p:spTree>
    <p:extLst>
      <p:ext uri="{BB962C8B-B14F-4D97-AF65-F5344CB8AC3E}">
        <p14:creationId xmlns:p14="http://schemas.microsoft.com/office/powerpoint/2010/main" val="4243729617"/>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a:bodyPr>
          <a:lstStyle/>
          <a:p>
            <a:pPr marL="0" indent="0" algn="ctr">
              <a:buNone/>
            </a:pPr>
            <a:r>
              <a:rPr lang="en-US" sz="3200" b="1" dirty="0" smtClean="0">
                <a:solidFill>
                  <a:srgbClr val="92D050"/>
                </a:solidFill>
                <a:latin typeface="Algerian" panose="04020705040A02060702" pitchFamily="82" charset="0"/>
              </a:rPr>
              <a:t>Thanks</a:t>
            </a:r>
            <a:endParaRPr lang="en-US" sz="3200" b="1" dirty="0">
              <a:latin typeface="Algerian" panose="04020705040A02060702" pitchFamily="82" charset="0"/>
            </a:endParaRPr>
          </a:p>
          <a:p>
            <a:pPr marL="0" indent="0" algn="ctr">
              <a:buNone/>
            </a:pPr>
            <a:endParaRPr lang="en-US" sz="3200" b="1" dirty="0" smtClean="0">
              <a:latin typeface="Algerian" panose="04020705040A02060702" pitchFamily="82" charset="0"/>
            </a:endParaRPr>
          </a:p>
          <a:p>
            <a:pPr marL="0" indent="0" algn="ctr">
              <a:buNone/>
            </a:pPr>
            <a:r>
              <a:rPr lang="en-US" sz="3200" b="1" dirty="0" smtClean="0">
                <a:solidFill>
                  <a:srgbClr val="FFC000"/>
                </a:solidFill>
                <a:latin typeface="Algerian" panose="04020705040A02060702" pitchFamily="82" charset="0"/>
              </a:rPr>
              <a:t>Any question? </a:t>
            </a:r>
            <a:endParaRPr lang="en-US" sz="3200" b="1" dirty="0">
              <a:solidFill>
                <a:srgbClr val="FFC000"/>
              </a:solidFill>
              <a:latin typeface="Algerian" panose="04020705040A02060702" pitchFamily="82" charset="0"/>
            </a:endParaRPr>
          </a:p>
        </p:txBody>
      </p:sp>
    </p:spTree>
    <p:extLst>
      <p:ext uri="{BB962C8B-B14F-4D97-AF65-F5344CB8AC3E}">
        <p14:creationId xmlns:p14="http://schemas.microsoft.com/office/powerpoint/2010/main" val="765124602"/>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77672"/>
            <a:ext cx="8596668" cy="5563691"/>
          </a:xfrm>
        </p:spPr>
        <p:txBody>
          <a:bodyPr>
            <a:normAutofit fontScale="92500" lnSpcReduction="20000"/>
          </a:bodyPr>
          <a:lstStyle/>
          <a:p>
            <a:pPr marL="0" indent="0" algn="ctr">
              <a:buNone/>
            </a:pPr>
            <a:r>
              <a:rPr lang="en-US" sz="2600" b="1" dirty="0" smtClean="0">
                <a:solidFill>
                  <a:schemeClr val="accent1">
                    <a:lumMod val="75000"/>
                  </a:schemeClr>
                </a:solidFill>
              </a:rPr>
              <a:t>General </a:t>
            </a:r>
            <a:r>
              <a:rPr lang="en-US" sz="2600" b="1" dirty="0">
                <a:solidFill>
                  <a:schemeClr val="accent1">
                    <a:lumMod val="75000"/>
                  </a:schemeClr>
                </a:solidFill>
              </a:rPr>
              <a:t>structure of the reinforcement learning </a:t>
            </a:r>
            <a:r>
              <a:rPr lang="en-US" sz="2600" b="1" dirty="0" smtClean="0">
                <a:solidFill>
                  <a:schemeClr val="accent1">
                    <a:lumMod val="75000"/>
                  </a:schemeClr>
                </a:solidFill>
              </a:rPr>
              <a:t>problem</a:t>
            </a:r>
            <a:endParaRPr lang="en-US" sz="2600" b="1" dirty="0">
              <a:solidFill>
                <a:schemeClr val="accent1">
                  <a:lumMod val="75000"/>
                </a:schemeClr>
              </a:solidFill>
            </a:endParaRPr>
          </a:p>
          <a:p>
            <a:pPr marL="0" indent="0" algn="ctr">
              <a:buNone/>
            </a:pPr>
            <a:endParaRPr lang="en-US" sz="2000" b="1" dirty="0" smtClean="0">
              <a:solidFill>
                <a:schemeClr val="accent1">
                  <a:lumMod val="75000"/>
                </a:schemeClr>
              </a:solidFill>
            </a:endParaRPr>
          </a:p>
          <a:p>
            <a:pPr marL="0" indent="0">
              <a:buNone/>
            </a:pPr>
            <a:r>
              <a:rPr lang="en-US" b="1" dirty="0">
                <a:solidFill>
                  <a:schemeClr val="tx1"/>
                </a:solidFill>
              </a:rPr>
              <a:t>In a standard RL problem we have the following main components</a:t>
            </a:r>
            <a:r>
              <a:rPr lang="en-US" b="1" dirty="0" smtClean="0">
                <a:solidFill>
                  <a:schemeClr val="tx1"/>
                </a:solidFill>
              </a:rPr>
              <a:t>:</a:t>
            </a:r>
          </a:p>
          <a:p>
            <a:pPr marL="0" indent="0">
              <a:buNone/>
            </a:pPr>
            <a:endParaRPr lang="en-US" b="1" dirty="0" smtClean="0">
              <a:solidFill>
                <a:schemeClr val="tx1"/>
              </a:solidFill>
            </a:endParaRPr>
          </a:p>
          <a:p>
            <a:pPr marL="0" indent="0">
              <a:buNone/>
            </a:pPr>
            <a:endParaRPr lang="en-US" b="1" dirty="0">
              <a:solidFill>
                <a:schemeClr val="tx1"/>
              </a:solidFill>
            </a:endParaRPr>
          </a:p>
          <a:p>
            <a:pPr marL="0" indent="0">
              <a:buNone/>
            </a:pPr>
            <a:endParaRPr lang="en-US" b="1" dirty="0" smtClean="0">
              <a:solidFill>
                <a:schemeClr val="tx1"/>
              </a:solidFill>
            </a:endParaRPr>
          </a:p>
          <a:p>
            <a:pPr marL="0" indent="0">
              <a:buNone/>
            </a:pPr>
            <a:endParaRPr lang="en-US" b="1" dirty="0">
              <a:solidFill>
                <a:schemeClr val="tx1"/>
              </a:solidFill>
            </a:endParaRPr>
          </a:p>
          <a:p>
            <a:pPr marL="0" indent="0">
              <a:buNone/>
            </a:pPr>
            <a:endParaRPr lang="en-US" b="1" dirty="0" smtClean="0">
              <a:solidFill>
                <a:schemeClr val="tx1"/>
              </a:solidFill>
            </a:endParaRPr>
          </a:p>
          <a:p>
            <a:pPr marL="0" indent="0">
              <a:buNone/>
            </a:pPr>
            <a:endParaRPr lang="en-US" b="1" dirty="0">
              <a:solidFill>
                <a:schemeClr val="tx1"/>
              </a:solidFill>
            </a:endParaRPr>
          </a:p>
          <a:p>
            <a:pPr>
              <a:buFont typeface="Wingdings" panose="05000000000000000000" pitchFamily="2" charset="2"/>
              <a:buChar char="q"/>
            </a:pPr>
            <a:r>
              <a:rPr lang="en-US" b="1" dirty="0">
                <a:solidFill>
                  <a:schemeClr val="tx1"/>
                </a:solidFill>
                <a:latin typeface="Times New Roman" panose="02020603050405020304" pitchFamily="18" charset="0"/>
                <a:cs typeface="Times New Roman" panose="02020603050405020304" pitchFamily="18" charset="0"/>
              </a:rPr>
              <a:t>The decision maker is known </a:t>
            </a:r>
            <a:r>
              <a:rPr lang="en-US" b="1" dirty="0" smtClean="0">
                <a:solidFill>
                  <a:schemeClr val="tx1"/>
                </a:solidFill>
                <a:latin typeface="Times New Roman" panose="02020603050405020304" pitchFamily="18" charset="0"/>
                <a:cs typeface="Times New Roman" panose="02020603050405020304" pitchFamily="18" charset="0"/>
              </a:rPr>
              <a:t>as the </a:t>
            </a:r>
            <a:r>
              <a:rPr lang="en-US" b="1" dirty="0" smtClean="0">
                <a:solidFill>
                  <a:schemeClr val="accent1">
                    <a:lumMod val="75000"/>
                  </a:schemeClr>
                </a:solidFill>
                <a:latin typeface="Times New Roman" panose="02020603050405020304" pitchFamily="18" charset="0"/>
                <a:cs typeface="Times New Roman" panose="02020603050405020304" pitchFamily="18" charset="0"/>
              </a:rPr>
              <a:t>agent</a:t>
            </a:r>
            <a:endParaRPr lang="en-US" b="1"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b="1" dirty="0">
                <a:solidFill>
                  <a:schemeClr val="tx1"/>
                </a:solidFill>
                <a:latin typeface="Times New Roman" panose="02020603050405020304" pitchFamily="18" charset="0"/>
                <a:cs typeface="Times New Roman" panose="02020603050405020304" pitchFamily="18" charset="0"/>
              </a:rPr>
              <a:t>The </a:t>
            </a:r>
            <a:r>
              <a:rPr lang="en-US" b="1" dirty="0">
                <a:solidFill>
                  <a:schemeClr val="accent1">
                    <a:lumMod val="75000"/>
                  </a:schemeClr>
                </a:solidFill>
                <a:latin typeface="Times New Roman" panose="02020603050405020304" pitchFamily="18" charset="0"/>
                <a:cs typeface="Times New Roman" panose="02020603050405020304" pitchFamily="18" charset="0"/>
              </a:rPr>
              <a:t>environment</a:t>
            </a:r>
            <a:r>
              <a:rPr lang="en-US" b="1" dirty="0">
                <a:solidFill>
                  <a:schemeClr val="tx1"/>
                </a:solidFill>
                <a:latin typeface="Times New Roman" panose="02020603050405020304" pitchFamily="18" charset="0"/>
                <a:cs typeface="Times New Roman" panose="02020603050405020304" pitchFamily="18" charset="0"/>
              </a:rPr>
              <a:t> in which the </a:t>
            </a:r>
            <a:r>
              <a:rPr lang="en-US" b="1" dirty="0" smtClean="0">
                <a:solidFill>
                  <a:schemeClr val="tx1"/>
                </a:solidFill>
                <a:latin typeface="Times New Roman" panose="02020603050405020304" pitchFamily="18" charset="0"/>
                <a:cs typeface="Times New Roman" panose="02020603050405020304" pitchFamily="18" charset="0"/>
              </a:rPr>
              <a:t>agent acts </a:t>
            </a:r>
            <a:r>
              <a:rPr lang="en-US" b="1" dirty="0">
                <a:solidFill>
                  <a:schemeClr val="tx1"/>
                </a:solidFill>
                <a:latin typeface="Times New Roman" panose="02020603050405020304" pitchFamily="18" charset="0"/>
                <a:cs typeface="Times New Roman" panose="02020603050405020304" pitchFamily="18" charset="0"/>
              </a:rPr>
              <a:t>and receives feedback from </a:t>
            </a:r>
            <a:r>
              <a:rPr lang="en-US" b="1" dirty="0" smtClean="0">
                <a:solidFill>
                  <a:schemeClr val="tx1"/>
                </a:solidFill>
                <a:latin typeface="Times New Roman" panose="02020603050405020304" pitchFamily="18" charset="0"/>
                <a:cs typeface="Times New Roman" panose="02020603050405020304" pitchFamily="18" charset="0"/>
              </a:rPr>
              <a:t>it</a:t>
            </a:r>
          </a:p>
          <a:p>
            <a:pPr>
              <a:buFont typeface="Wingdings" panose="05000000000000000000" pitchFamily="2" charset="2"/>
              <a:buChar char="q"/>
            </a:pPr>
            <a:r>
              <a:rPr lang="en-US" b="1" dirty="0" smtClean="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mechanism by which the agent transitions between states of the </a:t>
            </a:r>
            <a:r>
              <a:rPr lang="en-US" b="1" dirty="0" smtClean="0">
                <a:latin typeface="Times New Roman" panose="02020603050405020304" pitchFamily="18" charset="0"/>
                <a:cs typeface="Times New Roman" panose="02020603050405020304" pitchFamily="18" charset="0"/>
              </a:rPr>
              <a:t>environment is known as the </a:t>
            </a:r>
            <a:r>
              <a:rPr lang="en-US" b="1" dirty="0" smtClean="0">
                <a:solidFill>
                  <a:schemeClr val="accent1">
                    <a:lumMod val="75000"/>
                  </a:schemeClr>
                </a:solidFill>
                <a:latin typeface="Times New Roman" panose="02020603050405020304" pitchFamily="18" charset="0"/>
                <a:cs typeface="Times New Roman" panose="02020603050405020304" pitchFamily="18" charset="0"/>
              </a:rPr>
              <a:t>action</a:t>
            </a:r>
          </a:p>
          <a:p>
            <a:pPr>
              <a:buFont typeface="Wingdings" panose="05000000000000000000" pitchFamily="2" charset="2"/>
              <a:buChar char="q"/>
            </a:pPr>
            <a:r>
              <a:rPr lang="en-US" b="1" dirty="0">
                <a:solidFill>
                  <a:schemeClr val="tx1"/>
                </a:solidFill>
                <a:latin typeface="Times New Roman" panose="02020603050405020304" pitchFamily="18" charset="0"/>
                <a:cs typeface="Times New Roman" panose="02020603050405020304" pitchFamily="18" charset="0"/>
              </a:rPr>
              <a:t>The </a:t>
            </a:r>
            <a:r>
              <a:rPr lang="en-US" b="1" dirty="0">
                <a:solidFill>
                  <a:schemeClr val="accent1">
                    <a:lumMod val="75000"/>
                  </a:schemeClr>
                </a:solidFill>
                <a:latin typeface="Times New Roman" panose="02020603050405020304" pitchFamily="18" charset="0"/>
                <a:cs typeface="Times New Roman" panose="02020603050405020304" pitchFamily="18" charset="0"/>
              </a:rPr>
              <a:t>reward</a:t>
            </a:r>
            <a:r>
              <a:rPr lang="en-US" b="1" dirty="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is </a:t>
            </a:r>
            <a:r>
              <a:rPr lang="en-US" b="1" dirty="0" smtClean="0">
                <a:solidFill>
                  <a:schemeClr val="tx1"/>
                </a:solidFill>
                <a:latin typeface="Times New Roman" panose="02020603050405020304" pitchFamily="18" charset="0"/>
                <a:cs typeface="Times New Roman" panose="02020603050405020304" pitchFamily="18" charset="0"/>
              </a:rPr>
              <a:t>the feedback on how </a:t>
            </a:r>
            <a:r>
              <a:rPr lang="en-US" b="1" dirty="0">
                <a:solidFill>
                  <a:schemeClr val="tx1"/>
                </a:solidFill>
                <a:latin typeface="Times New Roman" panose="02020603050405020304" pitchFamily="18" charset="0"/>
                <a:cs typeface="Times New Roman" panose="02020603050405020304" pitchFamily="18" charset="0"/>
              </a:rPr>
              <a:t>good or bad the action chosen by the agent </a:t>
            </a:r>
            <a:r>
              <a:rPr lang="en-US" b="1" dirty="0" smtClean="0">
                <a:solidFill>
                  <a:schemeClr val="tx1"/>
                </a:solidFill>
                <a:latin typeface="Times New Roman" panose="02020603050405020304" pitchFamily="18" charset="0"/>
                <a:cs typeface="Times New Roman" panose="02020603050405020304" pitchFamily="18" charset="0"/>
              </a:rPr>
              <a:t>is</a:t>
            </a:r>
          </a:p>
          <a:p>
            <a:pPr>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A </a:t>
            </a:r>
            <a:r>
              <a:rPr lang="en-US" b="1" dirty="0">
                <a:solidFill>
                  <a:schemeClr val="accent1">
                    <a:lumMod val="75000"/>
                  </a:schemeClr>
                </a:solidFill>
                <a:latin typeface="Times New Roman" panose="02020603050405020304" pitchFamily="18" charset="0"/>
                <a:cs typeface="Times New Roman" panose="02020603050405020304" pitchFamily="18" charset="0"/>
              </a:rPr>
              <a:t>state</a:t>
            </a:r>
            <a:r>
              <a:rPr lang="en-US" b="1" dirty="0">
                <a:latin typeface="Times New Roman" panose="02020603050405020304" pitchFamily="18" charset="0"/>
                <a:cs typeface="Times New Roman" panose="02020603050405020304" pitchFamily="18" charset="0"/>
              </a:rPr>
              <a:t> in reinforcement learning is a representation of the current environment that the agent is in.</a:t>
            </a:r>
            <a:endParaRPr lang="en-US" b="1" dirty="0" smtClean="0">
              <a:solidFill>
                <a:schemeClr val="tx1"/>
              </a:solidFill>
              <a:latin typeface="Times New Roman" panose="02020603050405020304" pitchFamily="18" charset="0"/>
              <a:cs typeface="Times New Roman" panose="02020603050405020304" pitchFamily="18" charset="0"/>
            </a:endParaRPr>
          </a:p>
        </p:txBody>
      </p:sp>
      <p:pic>
        <p:nvPicPr>
          <p:cNvPr id="5" name="Picture 70" descr="Agent-Env.eps2                                                 0005709CMacintosh HD                   BA80C6F8:"/>
          <p:cNvPicPr>
            <a:picLocks noChangeAspect="1" noChangeArrowheads="1"/>
          </p:cNvPicPr>
          <p:nvPr/>
        </p:nvPicPr>
        <p:blipFill>
          <a:blip r:embed="rId2" cstate="print"/>
          <a:srcRect/>
          <a:stretch>
            <a:fillRect/>
          </a:stretch>
        </p:blipFill>
        <p:spPr bwMode="auto">
          <a:xfrm>
            <a:off x="4010167" y="1696871"/>
            <a:ext cx="5600700" cy="1954213"/>
          </a:xfrm>
          <a:prstGeom prst="rect">
            <a:avLst/>
          </a:prstGeom>
          <a:noFill/>
        </p:spPr>
      </p:pic>
    </p:spTree>
    <p:extLst>
      <p:ext uri="{BB962C8B-B14F-4D97-AF65-F5344CB8AC3E}">
        <p14:creationId xmlns:p14="http://schemas.microsoft.com/office/powerpoint/2010/main" val="349209241"/>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8824"/>
          </a:xfrm>
        </p:spPr>
        <p:txBody>
          <a:bodyPr/>
          <a:lstStyle/>
          <a:p>
            <a:endParaRPr lang="en-US" dirty="0"/>
          </a:p>
        </p:txBody>
      </p:sp>
      <p:sp>
        <p:nvSpPr>
          <p:cNvPr id="6" name="Content Placeholder 5"/>
          <p:cNvSpPr>
            <a:spLocks noGrp="1"/>
          </p:cNvSpPr>
          <p:nvPr>
            <p:ph idx="1"/>
          </p:nvPr>
        </p:nvSpPr>
        <p:spPr>
          <a:xfrm>
            <a:off x="677334" y="1569493"/>
            <a:ext cx="8596668" cy="4471869"/>
          </a:xfrm>
        </p:spPr>
        <p:txBody>
          <a:bodyPr/>
          <a:lstStyle/>
          <a:p>
            <a:r>
              <a:rPr lang="en-US" dirty="0"/>
              <a:t>The act of learning consists of learning a policy, which is actually a mapping from a </a:t>
            </a:r>
            <a:r>
              <a:rPr lang="en-US" dirty="0" smtClean="0"/>
              <a:t>state to </a:t>
            </a:r>
            <a:r>
              <a:rPr lang="en-US" dirty="0"/>
              <a:t>an action, in such a way that using this policy to choose actions leads to receiving </a:t>
            </a:r>
            <a:r>
              <a:rPr lang="en-US" dirty="0" smtClean="0"/>
              <a:t>the </a:t>
            </a:r>
            <a:r>
              <a:rPr lang="en-US" dirty="0"/>
              <a:t>maximum reward from the environment</a:t>
            </a:r>
            <a:r>
              <a:rPr lang="en-US" dirty="0" smtClean="0"/>
              <a:t>.</a:t>
            </a:r>
          </a:p>
          <a:p>
            <a:endParaRPr lang="en-US" dirty="0"/>
          </a:p>
          <a:p>
            <a:endParaRPr lang="en-US" dirty="0" smtClean="0"/>
          </a:p>
          <a:p>
            <a:r>
              <a:rPr lang="en-US" b="1" dirty="0"/>
              <a:t>policy </a:t>
            </a:r>
            <a:endParaRPr lang="en-US" b="1" dirty="0" smtClean="0"/>
          </a:p>
          <a:p>
            <a:endParaRPr lang="en-US" dirty="0"/>
          </a:p>
        </p:txBody>
      </p:sp>
      <p:grpSp>
        <p:nvGrpSpPr>
          <p:cNvPr id="8" name="Group 31"/>
          <p:cNvGrpSpPr>
            <a:grpSpLocks/>
          </p:cNvGrpSpPr>
          <p:nvPr/>
        </p:nvGrpSpPr>
        <p:grpSpPr bwMode="auto">
          <a:xfrm>
            <a:off x="1215788" y="2743200"/>
            <a:ext cx="6742113" cy="639762"/>
            <a:chOff x="576" y="3533"/>
            <a:chExt cx="4247" cy="403"/>
          </a:xfrm>
        </p:grpSpPr>
        <p:sp>
          <p:nvSpPr>
            <p:cNvPr id="9" name="Rectangle 32"/>
            <p:cNvSpPr>
              <a:spLocks noChangeArrowheads="1"/>
            </p:cNvSpPr>
            <p:nvPr/>
          </p:nvSpPr>
          <p:spPr bwMode="auto">
            <a:xfrm>
              <a:off x="1617" y="3803"/>
              <a:ext cx="42" cy="133"/>
            </a:xfrm>
            <a:prstGeom prst="rect">
              <a:avLst/>
            </a:prstGeom>
            <a:noFill/>
            <a:ln w="12700" cmpd="tri">
              <a:noFill/>
              <a:miter lim="800000"/>
              <a:headEnd/>
              <a:tailEnd/>
            </a:ln>
            <a:effectLst/>
          </p:spPr>
          <p:txBody>
            <a:bodyPr wrap="none" lIns="4089" tIns="1636" rIns="4089" bIns="1636">
              <a:spAutoFit/>
            </a:bodyPr>
            <a:lstStyle/>
            <a:p>
              <a:pPr defTabSz="809625">
                <a:lnSpc>
                  <a:spcPct val="85000"/>
                </a:lnSpc>
              </a:pPr>
              <a:r>
                <a:rPr lang="en-US" sz="1600" i="1" baseline="0"/>
                <a:t>t</a:t>
              </a:r>
            </a:p>
          </p:txBody>
        </p:sp>
        <p:sp>
          <p:nvSpPr>
            <p:cNvPr id="10" name="Oval 33"/>
            <p:cNvSpPr>
              <a:spLocks noChangeArrowheads="1"/>
            </p:cNvSpPr>
            <p:nvPr/>
          </p:nvSpPr>
          <p:spPr bwMode="auto">
            <a:xfrm>
              <a:off x="2732" y="3725"/>
              <a:ext cx="57" cy="56"/>
            </a:xfrm>
            <a:prstGeom prst="ellipse">
              <a:avLst/>
            </a:prstGeom>
            <a:solidFill>
              <a:schemeClr val="tx2"/>
            </a:solidFill>
            <a:ln w="12700">
              <a:solidFill>
                <a:schemeClr val="tx2"/>
              </a:solidFill>
              <a:round/>
              <a:headEnd/>
              <a:tailEnd/>
            </a:ln>
            <a:effectLst/>
          </p:spPr>
          <p:txBody>
            <a:bodyPr wrap="none" lIns="4089" tIns="1636" rIns="4089" bIns="1636">
              <a:spAutoFit/>
            </a:bodyPr>
            <a:lstStyle/>
            <a:p>
              <a:endParaRPr lang="fa-IR"/>
            </a:p>
          </p:txBody>
        </p:sp>
        <p:sp>
          <p:nvSpPr>
            <p:cNvPr id="11" name="Oval 34"/>
            <p:cNvSpPr>
              <a:spLocks noChangeArrowheads="1"/>
            </p:cNvSpPr>
            <p:nvPr/>
          </p:nvSpPr>
          <p:spPr bwMode="auto">
            <a:xfrm>
              <a:off x="3673" y="3725"/>
              <a:ext cx="57" cy="56"/>
            </a:xfrm>
            <a:prstGeom prst="ellipse">
              <a:avLst/>
            </a:prstGeom>
            <a:solidFill>
              <a:schemeClr val="tx2"/>
            </a:solidFill>
            <a:ln w="12700">
              <a:solidFill>
                <a:schemeClr val="tx2"/>
              </a:solidFill>
              <a:round/>
              <a:headEnd/>
              <a:tailEnd/>
            </a:ln>
            <a:effectLst/>
          </p:spPr>
          <p:txBody>
            <a:bodyPr wrap="none" lIns="4089" tIns="1636" rIns="4089" bIns="1636">
              <a:spAutoFit/>
            </a:bodyPr>
            <a:lstStyle/>
            <a:p>
              <a:endParaRPr lang="fa-IR"/>
            </a:p>
          </p:txBody>
        </p:sp>
        <p:sp>
          <p:nvSpPr>
            <p:cNvPr id="12" name="Oval 35"/>
            <p:cNvSpPr>
              <a:spLocks noChangeArrowheads="1"/>
            </p:cNvSpPr>
            <p:nvPr/>
          </p:nvSpPr>
          <p:spPr bwMode="auto">
            <a:xfrm>
              <a:off x="1178" y="3585"/>
              <a:ext cx="336" cy="330"/>
            </a:xfrm>
            <a:prstGeom prst="ellipse">
              <a:avLst/>
            </a:prstGeom>
            <a:noFill/>
            <a:ln w="12700">
              <a:solidFill>
                <a:schemeClr val="tx2"/>
              </a:solidFill>
              <a:round/>
              <a:headEnd/>
              <a:tailEnd/>
            </a:ln>
            <a:effectLst/>
          </p:spPr>
          <p:txBody>
            <a:bodyPr wrap="none" lIns="4089" tIns="1636" rIns="4089" bIns="1636">
              <a:spAutoFit/>
            </a:bodyPr>
            <a:lstStyle/>
            <a:p>
              <a:endParaRPr lang="fa-IR"/>
            </a:p>
          </p:txBody>
        </p:sp>
        <p:sp>
          <p:nvSpPr>
            <p:cNvPr id="13" name="Line 36"/>
            <p:cNvSpPr>
              <a:spLocks noChangeShapeType="1"/>
            </p:cNvSpPr>
            <p:nvPr/>
          </p:nvSpPr>
          <p:spPr bwMode="auto">
            <a:xfrm>
              <a:off x="1521" y="3750"/>
              <a:ext cx="591" cy="0"/>
            </a:xfrm>
            <a:prstGeom prst="line">
              <a:avLst/>
            </a:prstGeom>
            <a:noFill/>
            <a:ln w="12700">
              <a:solidFill>
                <a:schemeClr val="tx2"/>
              </a:solidFill>
              <a:round/>
              <a:headEnd/>
              <a:tailEnd/>
            </a:ln>
            <a:effectLst/>
          </p:spPr>
          <p:txBody>
            <a:bodyPr wrap="none" lIns="4089" tIns="1636" rIns="4089" bIns="1636">
              <a:spAutoFit/>
            </a:bodyPr>
            <a:lstStyle/>
            <a:p>
              <a:endParaRPr lang="fa-IR"/>
            </a:p>
          </p:txBody>
        </p:sp>
        <p:sp>
          <p:nvSpPr>
            <p:cNvPr id="14" name="Oval 37"/>
            <p:cNvSpPr>
              <a:spLocks noChangeArrowheads="1"/>
            </p:cNvSpPr>
            <p:nvPr/>
          </p:nvSpPr>
          <p:spPr bwMode="auto">
            <a:xfrm>
              <a:off x="1784" y="3725"/>
              <a:ext cx="57" cy="56"/>
            </a:xfrm>
            <a:prstGeom prst="ellipse">
              <a:avLst/>
            </a:prstGeom>
            <a:solidFill>
              <a:schemeClr val="tx2"/>
            </a:solidFill>
            <a:ln w="12700">
              <a:solidFill>
                <a:schemeClr val="tx2"/>
              </a:solidFill>
              <a:round/>
              <a:headEnd/>
              <a:tailEnd/>
            </a:ln>
            <a:effectLst/>
          </p:spPr>
          <p:txBody>
            <a:bodyPr wrap="none" lIns="4089" tIns="1636" rIns="4089" bIns="1636">
              <a:spAutoFit/>
            </a:bodyPr>
            <a:lstStyle/>
            <a:p>
              <a:endParaRPr lang="fa-IR"/>
            </a:p>
          </p:txBody>
        </p:sp>
        <p:sp>
          <p:nvSpPr>
            <p:cNvPr id="15" name="Oval 38"/>
            <p:cNvSpPr>
              <a:spLocks noChangeArrowheads="1"/>
            </p:cNvSpPr>
            <p:nvPr/>
          </p:nvSpPr>
          <p:spPr bwMode="auto">
            <a:xfrm>
              <a:off x="2119" y="3585"/>
              <a:ext cx="336" cy="330"/>
            </a:xfrm>
            <a:prstGeom prst="ellipse">
              <a:avLst/>
            </a:prstGeom>
            <a:noFill/>
            <a:ln w="12700">
              <a:solidFill>
                <a:schemeClr val="tx2"/>
              </a:solidFill>
              <a:round/>
              <a:headEnd/>
              <a:tailEnd/>
            </a:ln>
            <a:effectLst/>
          </p:spPr>
          <p:txBody>
            <a:bodyPr wrap="none" lIns="4089" tIns="1636" rIns="4089" bIns="1636">
              <a:spAutoFit/>
            </a:bodyPr>
            <a:lstStyle/>
            <a:p>
              <a:endParaRPr lang="fa-IR"/>
            </a:p>
          </p:txBody>
        </p:sp>
        <p:sp>
          <p:nvSpPr>
            <p:cNvPr id="16" name="Line 39"/>
            <p:cNvSpPr>
              <a:spLocks noChangeShapeType="1"/>
            </p:cNvSpPr>
            <p:nvPr/>
          </p:nvSpPr>
          <p:spPr bwMode="auto">
            <a:xfrm>
              <a:off x="2462" y="3750"/>
              <a:ext cx="591" cy="0"/>
            </a:xfrm>
            <a:prstGeom prst="line">
              <a:avLst/>
            </a:prstGeom>
            <a:noFill/>
            <a:ln w="12700">
              <a:solidFill>
                <a:schemeClr val="tx2"/>
              </a:solidFill>
              <a:round/>
              <a:headEnd/>
              <a:tailEnd/>
            </a:ln>
            <a:effectLst/>
          </p:spPr>
          <p:txBody>
            <a:bodyPr wrap="none" lIns="4089" tIns="1636" rIns="4089" bIns="1636">
              <a:spAutoFit/>
            </a:bodyPr>
            <a:lstStyle/>
            <a:p>
              <a:endParaRPr lang="fa-IR"/>
            </a:p>
          </p:txBody>
        </p:sp>
        <p:sp>
          <p:nvSpPr>
            <p:cNvPr id="17" name="Oval 40"/>
            <p:cNvSpPr>
              <a:spLocks noChangeArrowheads="1"/>
            </p:cNvSpPr>
            <p:nvPr/>
          </p:nvSpPr>
          <p:spPr bwMode="auto">
            <a:xfrm>
              <a:off x="3060" y="3585"/>
              <a:ext cx="335" cy="330"/>
            </a:xfrm>
            <a:prstGeom prst="ellipse">
              <a:avLst/>
            </a:prstGeom>
            <a:noFill/>
            <a:ln w="12700">
              <a:solidFill>
                <a:schemeClr val="tx2"/>
              </a:solidFill>
              <a:round/>
              <a:headEnd/>
              <a:tailEnd/>
            </a:ln>
            <a:effectLst/>
          </p:spPr>
          <p:txBody>
            <a:bodyPr wrap="none" lIns="4089" tIns="1636" rIns="4089" bIns="1636">
              <a:spAutoFit/>
            </a:bodyPr>
            <a:lstStyle/>
            <a:p>
              <a:endParaRPr lang="fa-IR"/>
            </a:p>
          </p:txBody>
        </p:sp>
        <p:sp>
          <p:nvSpPr>
            <p:cNvPr id="18" name="Oval 41"/>
            <p:cNvSpPr>
              <a:spLocks noChangeArrowheads="1"/>
            </p:cNvSpPr>
            <p:nvPr/>
          </p:nvSpPr>
          <p:spPr bwMode="auto">
            <a:xfrm>
              <a:off x="4001" y="3585"/>
              <a:ext cx="335" cy="330"/>
            </a:xfrm>
            <a:prstGeom prst="ellipse">
              <a:avLst/>
            </a:prstGeom>
            <a:noFill/>
            <a:ln w="12700">
              <a:solidFill>
                <a:schemeClr val="tx2"/>
              </a:solidFill>
              <a:round/>
              <a:headEnd/>
              <a:tailEnd/>
            </a:ln>
            <a:effectLst/>
          </p:spPr>
          <p:txBody>
            <a:bodyPr wrap="none" lIns="4089" tIns="1636" rIns="4089" bIns="1636">
              <a:spAutoFit/>
            </a:bodyPr>
            <a:lstStyle/>
            <a:p>
              <a:endParaRPr lang="fa-IR"/>
            </a:p>
          </p:txBody>
        </p:sp>
        <p:sp>
          <p:nvSpPr>
            <p:cNvPr id="19" name="Line 42"/>
            <p:cNvSpPr>
              <a:spLocks noChangeShapeType="1"/>
            </p:cNvSpPr>
            <p:nvPr/>
          </p:nvSpPr>
          <p:spPr bwMode="auto">
            <a:xfrm>
              <a:off x="3402" y="3750"/>
              <a:ext cx="591" cy="0"/>
            </a:xfrm>
            <a:prstGeom prst="line">
              <a:avLst/>
            </a:prstGeom>
            <a:noFill/>
            <a:ln w="12700">
              <a:solidFill>
                <a:schemeClr val="tx2"/>
              </a:solidFill>
              <a:round/>
              <a:headEnd/>
              <a:tailEnd/>
            </a:ln>
            <a:effectLst/>
          </p:spPr>
          <p:txBody>
            <a:bodyPr wrap="none" lIns="4089" tIns="1636" rIns="4089" bIns="1636">
              <a:spAutoFit/>
            </a:bodyPr>
            <a:lstStyle/>
            <a:p>
              <a:endParaRPr lang="fa-IR"/>
            </a:p>
          </p:txBody>
        </p:sp>
        <p:sp>
          <p:nvSpPr>
            <p:cNvPr id="20" name="Line 43"/>
            <p:cNvSpPr>
              <a:spLocks noChangeShapeType="1"/>
            </p:cNvSpPr>
            <p:nvPr/>
          </p:nvSpPr>
          <p:spPr bwMode="auto">
            <a:xfrm flipH="1">
              <a:off x="961" y="3750"/>
              <a:ext cx="214" cy="0"/>
            </a:xfrm>
            <a:prstGeom prst="line">
              <a:avLst/>
            </a:prstGeom>
            <a:noFill/>
            <a:ln w="12700">
              <a:solidFill>
                <a:schemeClr val="tx2"/>
              </a:solidFill>
              <a:round/>
              <a:headEnd/>
              <a:tailEnd/>
            </a:ln>
            <a:effectLst/>
          </p:spPr>
          <p:txBody>
            <a:bodyPr wrap="none" lIns="4089" tIns="1636" rIns="4089" bIns="1636">
              <a:spAutoFit/>
            </a:bodyPr>
            <a:lstStyle/>
            <a:p>
              <a:endParaRPr lang="fa-IR"/>
            </a:p>
          </p:txBody>
        </p:sp>
        <p:sp>
          <p:nvSpPr>
            <p:cNvPr id="21" name="Rectangle 44"/>
            <p:cNvSpPr>
              <a:spLocks noChangeArrowheads="1"/>
            </p:cNvSpPr>
            <p:nvPr/>
          </p:nvSpPr>
          <p:spPr bwMode="auto">
            <a:xfrm>
              <a:off x="576" y="3582"/>
              <a:ext cx="241" cy="174"/>
            </a:xfrm>
            <a:prstGeom prst="rect">
              <a:avLst/>
            </a:prstGeom>
            <a:noFill/>
            <a:ln w="12700" cmpd="tri">
              <a:noFill/>
              <a:miter lim="800000"/>
              <a:headEnd/>
              <a:tailEnd/>
            </a:ln>
            <a:effectLst/>
          </p:spPr>
          <p:txBody>
            <a:bodyPr wrap="none" lIns="4089" tIns="1636" rIns="4089" bIns="1636">
              <a:spAutoFit/>
            </a:bodyPr>
            <a:lstStyle/>
            <a:p>
              <a:pPr defTabSz="809625">
                <a:lnSpc>
                  <a:spcPct val="85000"/>
                </a:lnSpc>
              </a:pPr>
              <a:r>
                <a:rPr lang="en-US" sz="2100" b="1" baseline="0">
                  <a:latin typeface="Helvetica" charset="0"/>
                </a:rPr>
                <a:t>. . .</a:t>
              </a:r>
            </a:p>
          </p:txBody>
        </p:sp>
        <p:sp>
          <p:nvSpPr>
            <p:cNvPr id="22" name="Rectangle 45"/>
            <p:cNvSpPr>
              <a:spLocks noChangeArrowheads="1"/>
            </p:cNvSpPr>
            <p:nvPr/>
          </p:nvSpPr>
          <p:spPr bwMode="auto">
            <a:xfrm>
              <a:off x="1287" y="3666"/>
              <a:ext cx="71" cy="174"/>
            </a:xfrm>
            <a:prstGeom prst="rect">
              <a:avLst/>
            </a:prstGeom>
            <a:noFill/>
            <a:ln w="12700" cmpd="tri">
              <a:noFill/>
              <a:miter lim="800000"/>
              <a:headEnd/>
              <a:tailEnd/>
            </a:ln>
            <a:effectLst/>
          </p:spPr>
          <p:txBody>
            <a:bodyPr wrap="none" lIns="4089" tIns="1636" rIns="4089" bIns="1636">
              <a:spAutoFit/>
            </a:bodyPr>
            <a:lstStyle/>
            <a:p>
              <a:pPr defTabSz="809625">
                <a:lnSpc>
                  <a:spcPct val="85000"/>
                </a:lnSpc>
              </a:pPr>
              <a:r>
                <a:rPr lang="en-US" sz="2100" i="1" baseline="0"/>
                <a:t>s</a:t>
              </a:r>
            </a:p>
          </p:txBody>
        </p:sp>
        <p:sp>
          <p:nvSpPr>
            <p:cNvPr id="23" name="Rectangle 46"/>
            <p:cNvSpPr>
              <a:spLocks noChangeArrowheads="1"/>
            </p:cNvSpPr>
            <p:nvPr/>
          </p:nvSpPr>
          <p:spPr bwMode="auto">
            <a:xfrm>
              <a:off x="1344" y="3744"/>
              <a:ext cx="42" cy="133"/>
            </a:xfrm>
            <a:prstGeom prst="rect">
              <a:avLst/>
            </a:prstGeom>
            <a:noFill/>
            <a:ln w="12700" cmpd="tri">
              <a:noFill/>
              <a:miter lim="800000"/>
              <a:headEnd/>
              <a:tailEnd/>
            </a:ln>
            <a:effectLst/>
          </p:spPr>
          <p:txBody>
            <a:bodyPr wrap="none" lIns="4089" tIns="1636" rIns="4089" bIns="1636">
              <a:spAutoFit/>
            </a:bodyPr>
            <a:lstStyle/>
            <a:p>
              <a:pPr defTabSz="809625">
                <a:lnSpc>
                  <a:spcPct val="85000"/>
                </a:lnSpc>
              </a:pPr>
              <a:r>
                <a:rPr lang="en-US" sz="1600" i="1" baseline="0"/>
                <a:t>t</a:t>
              </a:r>
            </a:p>
          </p:txBody>
        </p:sp>
        <p:sp>
          <p:nvSpPr>
            <p:cNvPr id="24" name="Rectangle 47"/>
            <p:cNvSpPr>
              <a:spLocks noChangeArrowheads="1"/>
            </p:cNvSpPr>
            <p:nvPr/>
          </p:nvSpPr>
          <p:spPr bwMode="auto">
            <a:xfrm>
              <a:off x="1553" y="3726"/>
              <a:ext cx="90" cy="174"/>
            </a:xfrm>
            <a:prstGeom prst="rect">
              <a:avLst/>
            </a:prstGeom>
            <a:noFill/>
            <a:ln w="12700" cmpd="tri">
              <a:noFill/>
              <a:miter lim="800000"/>
              <a:headEnd/>
              <a:tailEnd/>
            </a:ln>
            <a:effectLst/>
          </p:spPr>
          <p:txBody>
            <a:bodyPr wrap="none" lIns="4089" tIns="1636" rIns="4089" bIns="1636">
              <a:spAutoFit/>
            </a:bodyPr>
            <a:lstStyle/>
            <a:p>
              <a:pPr defTabSz="809625">
                <a:lnSpc>
                  <a:spcPct val="85000"/>
                </a:lnSpc>
              </a:pPr>
              <a:r>
                <a:rPr lang="en-US" sz="2100" i="1" baseline="0"/>
                <a:t>a</a:t>
              </a:r>
            </a:p>
          </p:txBody>
        </p:sp>
        <p:sp>
          <p:nvSpPr>
            <p:cNvPr id="25" name="Rectangle 48"/>
            <p:cNvSpPr>
              <a:spLocks noChangeArrowheads="1"/>
            </p:cNvSpPr>
            <p:nvPr/>
          </p:nvSpPr>
          <p:spPr bwMode="auto">
            <a:xfrm>
              <a:off x="1845" y="3533"/>
              <a:ext cx="71" cy="174"/>
            </a:xfrm>
            <a:prstGeom prst="rect">
              <a:avLst/>
            </a:prstGeom>
            <a:noFill/>
            <a:ln w="12700" cmpd="tri">
              <a:noFill/>
              <a:miter lim="800000"/>
              <a:headEnd/>
              <a:tailEnd/>
            </a:ln>
            <a:effectLst/>
          </p:spPr>
          <p:txBody>
            <a:bodyPr wrap="none" lIns="4089" tIns="1636" rIns="4089" bIns="1636">
              <a:spAutoFit/>
            </a:bodyPr>
            <a:lstStyle/>
            <a:p>
              <a:pPr defTabSz="809625">
                <a:lnSpc>
                  <a:spcPct val="85000"/>
                </a:lnSpc>
              </a:pPr>
              <a:r>
                <a:rPr lang="en-US" sz="2100" i="1" baseline="0"/>
                <a:t>r</a:t>
              </a:r>
            </a:p>
          </p:txBody>
        </p:sp>
        <p:sp>
          <p:nvSpPr>
            <p:cNvPr id="26" name="Rectangle 49"/>
            <p:cNvSpPr>
              <a:spLocks noChangeArrowheads="1"/>
            </p:cNvSpPr>
            <p:nvPr/>
          </p:nvSpPr>
          <p:spPr bwMode="auto">
            <a:xfrm>
              <a:off x="1902" y="3611"/>
              <a:ext cx="210" cy="133"/>
            </a:xfrm>
            <a:prstGeom prst="rect">
              <a:avLst/>
            </a:prstGeom>
            <a:noFill/>
            <a:ln w="12700" cmpd="tri">
              <a:noFill/>
              <a:miter lim="800000"/>
              <a:headEnd/>
              <a:tailEnd/>
            </a:ln>
            <a:effectLst/>
          </p:spPr>
          <p:txBody>
            <a:bodyPr wrap="none" lIns="4089" tIns="1636" rIns="4089" bIns="1636">
              <a:spAutoFit/>
            </a:bodyPr>
            <a:lstStyle/>
            <a:p>
              <a:pPr defTabSz="809625">
                <a:lnSpc>
                  <a:spcPct val="85000"/>
                </a:lnSpc>
              </a:pPr>
              <a:r>
                <a:rPr lang="en-US" sz="1600" i="1" baseline="0"/>
                <a:t>t</a:t>
              </a:r>
              <a:r>
                <a:rPr lang="en-US" sz="1600" baseline="0"/>
                <a:t> +1</a:t>
              </a:r>
            </a:p>
          </p:txBody>
        </p:sp>
        <p:sp>
          <p:nvSpPr>
            <p:cNvPr id="27" name="Rectangle 50"/>
            <p:cNvSpPr>
              <a:spLocks noChangeArrowheads="1"/>
            </p:cNvSpPr>
            <p:nvPr/>
          </p:nvSpPr>
          <p:spPr bwMode="auto">
            <a:xfrm>
              <a:off x="2160" y="3630"/>
              <a:ext cx="71" cy="174"/>
            </a:xfrm>
            <a:prstGeom prst="rect">
              <a:avLst/>
            </a:prstGeom>
            <a:noFill/>
            <a:ln w="12700" cmpd="tri">
              <a:noFill/>
              <a:miter lim="800000"/>
              <a:headEnd/>
              <a:tailEnd/>
            </a:ln>
            <a:effectLst/>
          </p:spPr>
          <p:txBody>
            <a:bodyPr wrap="none" lIns="4089" tIns="1636" rIns="4089" bIns="1636">
              <a:spAutoFit/>
            </a:bodyPr>
            <a:lstStyle/>
            <a:p>
              <a:pPr defTabSz="809625">
                <a:lnSpc>
                  <a:spcPct val="85000"/>
                </a:lnSpc>
              </a:pPr>
              <a:r>
                <a:rPr lang="en-US" sz="2100" i="1" baseline="0"/>
                <a:t>s</a:t>
              </a:r>
            </a:p>
          </p:txBody>
        </p:sp>
        <p:sp>
          <p:nvSpPr>
            <p:cNvPr id="28" name="Rectangle 51"/>
            <p:cNvSpPr>
              <a:spLocks noChangeArrowheads="1"/>
            </p:cNvSpPr>
            <p:nvPr/>
          </p:nvSpPr>
          <p:spPr bwMode="auto">
            <a:xfrm>
              <a:off x="2217" y="3707"/>
              <a:ext cx="210" cy="133"/>
            </a:xfrm>
            <a:prstGeom prst="rect">
              <a:avLst/>
            </a:prstGeom>
            <a:noFill/>
            <a:ln w="12700" cmpd="tri">
              <a:noFill/>
              <a:miter lim="800000"/>
              <a:headEnd/>
              <a:tailEnd/>
            </a:ln>
            <a:effectLst/>
          </p:spPr>
          <p:txBody>
            <a:bodyPr wrap="none" lIns="4089" tIns="1636" rIns="4089" bIns="1636">
              <a:spAutoFit/>
            </a:bodyPr>
            <a:lstStyle/>
            <a:p>
              <a:pPr defTabSz="809625">
                <a:lnSpc>
                  <a:spcPct val="85000"/>
                </a:lnSpc>
              </a:pPr>
              <a:r>
                <a:rPr lang="en-US" sz="1600" i="1" baseline="0" dirty="0"/>
                <a:t>t </a:t>
              </a:r>
              <a:r>
                <a:rPr lang="en-US" sz="1600" baseline="0" dirty="0"/>
                <a:t>+1</a:t>
              </a:r>
            </a:p>
          </p:txBody>
        </p:sp>
        <p:sp>
          <p:nvSpPr>
            <p:cNvPr id="29" name="Rectangle 52"/>
            <p:cNvSpPr>
              <a:spLocks noChangeArrowheads="1"/>
            </p:cNvSpPr>
            <p:nvPr/>
          </p:nvSpPr>
          <p:spPr bwMode="auto">
            <a:xfrm>
              <a:off x="2522" y="3796"/>
              <a:ext cx="210" cy="133"/>
            </a:xfrm>
            <a:prstGeom prst="rect">
              <a:avLst/>
            </a:prstGeom>
            <a:noFill/>
            <a:ln w="12700" cmpd="tri">
              <a:noFill/>
              <a:miter lim="800000"/>
              <a:headEnd/>
              <a:tailEnd/>
            </a:ln>
            <a:effectLst/>
          </p:spPr>
          <p:txBody>
            <a:bodyPr wrap="none" lIns="4089" tIns="1636" rIns="4089" bIns="1636">
              <a:spAutoFit/>
            </a:bodyPr>
            <a:lstStyle/>
            <a:p>
              <a:pPr defTabSz="809625">
                <a:lnSpc>
                  <a:spcPct val="85000"/>
                </a:lnSpc>
              </a:pPr>
              <a:r>
                <a:rPr lang="en-US" sz="1600" i="1" baseline="0" dirty="0"/>
                <a:t>t</a:t>
              </a:r>
              <a:r>
                <a:rPr lang="en-US" sz="1600" baseline="0" dirty="0"/>
                <a:t> +1</a:t>
              </a:r>
            </a:p>
          </p:txBody>
        </p:sp>
        <p:sp>
          <p:nvSpPr>
            <p:cNvPr id="30" name="Rectangle 53"/>
            <p:cNvSpPr>
              <a:spLocks noChangeArrowheads="1"/>
            </p:cNvSpPr>
            <p:nvPr/>
          </p:nvSpPr>
          <p:spPr bwMode="auto">
            <a:xfrm>
              <a:off x="2458" y="3719"/>
              <a:ext cx="90" cy="174"/>
            </a:xfrm>
            <a:prstGeom prst="rect">
              <a:avLst/>
            </a:prstGeom>
            <a:noFill/>
            <a:ln w="12700" cmpd="tri">
              <a:noFill/>
              <a:miter lim="800000"/>
              <a:headEnd/>
              <a:tailEnd/>
            </a:ln>
            <a:effectLst/>
          </p:spPr>
          <p:txBody>
            <a:bodyPr wrap="none" lIns="4089" tIns="1636" rIns="4089" bIns="1636">
              <a:spAutoFit/>
            </a:bodyPr>
            <a:lstStyle/>
            <a:p>
              <a:pPr defTabSz="809625">
                <a:lnSpc>
                  <a:spcPct val="85000"/>
                </a:lnSpc>
              </a:pPr>
              <a:r>
                <a:rPr lang="en-US" sz="2100" i="1" baseline="0" dirty="0"/>
                <a:t>a</a:t>
              </a:r>
            </a:p>
          </p:txBody>
        </p:sp>
        <p:sp>
          <p:nvSpPr>
            <p:cNvPr id="31" name="Rectangle 54"/>
            <p:cNvSpPr>
              <a:spLocks noChangeArrowheads="1"/>
            </p:cNvSpPr>
            <p:nvPr/>
          </p:nvSpPr>
          <p:spPr bwMode="auto">
            <a:xfrm>
              <a:off x="2757" y="3533"/>
              <a:ext cx="71" cy="174"/>
            </a:xfrm>
            <a:prstGeom prst="rect">
              <a:avLst/>
            </a:prstGeom>
            <a:noFill/>
            <a:ln w="12700" cmpd="tri">
              <a:noFill/>
              <a:miter lim="800000"/>
              <a:headEnd/>
              <a:tailEnd/>
            </a:ln>
            <a:effectLst/>
          </p:spPr>
          <p:txBody>
            <a:bodyPr wrap="none" lIns="4089" tIns="1636" rIns="4089" bIns="1636">
              <a:spAutoFit/>
            </a:bodyPr>
            <a:lstStyle/>
            <a:p>
              <a:pPr defTabSz="809625">
                <a:lnSpc>
                  <a:spcPct val="85000"/>
                </a:lnSpc>
              </a:pPr>
              <a:r>
                <a:rPr lang="en-US" sz="2100" i="1" baseline="0"/>
                <a:t>r</a:t>
              </a:r>
            </a:p>
          </p:txBody>
        </p:sp>
        <p:sp>
          <p:nvSpPr>
            <p:cNvPr id="32" name="Rectangle 55"/>
            <p:cNvSpPr>
              <a:spLocks noChangeArrowheads="1"/>
            </p:cNvSpPr>
            <p:nvPr/>
          </p:nvSpPr>
          <p:spPr bwMode="auto">
            <a:xfrm>
              <a:off x="2814" y="3611"/>
              <a:ext cx="210" cy="133"/>
            </a:xfrm>
            <a:prstGeom prst="rect">
              <a:avLst/>
            </a:prstGeom>
            <a:noFill/>
            <a:ln w="12700" cmpd="tri">
              <a:noFill/>
              <a:miter lim="800000"/>
              <a:headEnd/>
              <a:tailEnd/>
            </a:ln>
            <a:effectLst/>
          </p:spPr>
          <p:txBody>
            <a:bodyPr wrap="none" lIns="4089" tIns="1636" rIns="4089" bIns="1636">
              <a:spAutoFit/>
            </a:bodyPr>
            <a:lstStyle/>
            <a:p>
              <a:pPr defTabSz="809625">
                <a:lnSpc>
                  <a:spcPct val="85000"/>
                </a:lnSpc>
              </a:pPr>
              <a:r>
                <a:rPr lang="en-US" sz="1600" i="1" baseline="0"/>
                <a:t>t</a:t>
              </a:r>
              <a:r>
                <a:rPr lang="en-US" sz="1600" baseline="0"/>
                <a:t> +2</a:t>
              </a:r>
            </a:p>
          </p:txBody>
        </p:sp>
        <p:sp>
          <p:nvSpPr>
            <p:cNvPr id="33" name="Rectangle 56"/>
            <p:cNvSpPr>
              <a:spLocks noChangeArrowheads="1"/>
            </p:cNvSpPr>
            <p:nvPr/>
          </p:nvSpPr>
          <p:spPr bwMode="auto">
            <a:xfrm>
              <a:off x="3092" y="3629"/>
              <a:ext cx="71" cy="174"/>
            </a:xfrm>
            <a:prstGeom prst="rect">
              <a:avLst/>
            </a:prstGeom>
            <a:noFill/>
            <a:ln w="12700" cmpd="tri">
              <a:noFill/>
              <a:miter lim="800000"/>
              <a:headEnd/>
              <a:tailEnd/>
            </a:ln>
            <a:effectLst/>
          </p:spPr>
          <p:txBody>
            <a:bodyPr wrap="none" lIns="4089" tIns="1636" rIns="4089" bIns="1636">
              <a:spAutoFit/>
            </a:bodyPr>
            <a:lstStyle/>
            <a:p>
              <a:pPr defTabSz="809625">
                <a:lnSpc>
                  <a:spcPct val="85000"/>
                </a:lnSpc>
              </a:pPr>
              <a:r>
                <a:rPr lang="en-US" sz="2100" i="1" baseline="0"/>
                <a:t>s</a:t>
              </a:r>
            </a:p>
          </p:txBody>
        </p:sp>
        <p:sp>
          <p:nvSpPr>
            <p:cNvPr id="34" name="Rectangle 57"/>
            <p:cNvSpPr>
              <a:spLocks noChangeArrowheads="1"/>
            </p:cNvSpPr>
            <p:nvPr/>
          </p:nvSpPr>
          <p:spPr bwMode="auto">
            <a:xfrm>
              <a:off x="3150" y="3707"/>
              <a:ext cx="210" cy="133"/>
            </a:xfrm>
            <a:prstGeom prst="rect">
              <a:avLst/>
            </a:prstGeom>
            <a:noFill/>
            <a:ln w="12700" cmpd="tri">
              <a:noFill/>
              <a:miter lim="800000"/>
              <a:headEnd/>
              <a:tailEnd/>
            </a:ln>
            <a:effectLst/>
          </p:spPr>
          <p:txBody>
            <a:bodyPr wrap="none" lIns="4089" tIns="1636" rIns="4089" bIns="1636">
              <a:spAutoFit/>
            </a:bodyPr>
            <a:lstStyle/>
            <a:p>
              <a:pPr defTabSz="809625">
                <a:lnSpc>
                  <a:spcPct val="85000"/>
                </a:lnSpc>
              </a:pPr>
              <a:r>
                <a:rPr lang="en-US" sz="1600" i="1" baseline="0" dirty="0"/>
                <a:t>t </a:t>
              </a:r>
              <a:r>
                <a:rPr lang="en-US" sz="1600" baseline="0" dirty="0"/>
                <a:t>+2</a:t>
              </a:r>
            </a:p>
          </p:txBody>
        </p:sp>
        <p:sp>
          <p:nvSpPr>
            <p:cNvPr id="35" name="Rectangle 58"/>
            <p:cNvSpPr>
              <a:spLocks noChangeArrowheads="1"/>
            </p:cNvSpPr>
            <p:nvPr/>
          </p:nvSpPr>
          <p:spPr bwMode="auto">
            <a:xfrm>
              <a:off x="3486" y="3796"/>
              <a:ext cx="210" cy="133"/>
            </a:xfrm>
            <a:prstGeom prst="rect">
              <a:avLst/>
            </a:prstGeom>
            <a:noFill/>
            <a:ln w="12700" cmpd="tri">
              <a:noFill/>
              <a:miter lim="800000"/>
              <a:headEnd/>
              <a:tailEnd/>
            </a:ln>
            <a:effectLst/>
          </p:spPr>
          <p:txBody>
            <a:bodyPr wrap="none" lIns="4089" tIns="1636" rIns="4089" bIns="1636">
              <a:spAutoFit/>
            </a:bodyPr>
            <a:lstStyle/>
            <a:p>
              <a:pPr defTabSz="809625">
                <a:lnSpc>
                  <a:spcPct val="85000"/>
                </a:lnSpc>
              </a:pPr>
              <a:r>
                <a:rPr lang="en-US" sz="1600" i="1" baseline="0"/>
                <a:t>t</a:t>
              </a:r>
              <a:r>
                <a:rPr lang="en-US" sz="1600" baseline="0"/>
                <a:t> +2</a:t>
              </a:r>
            </a:p>
          </p:txBody>
        </p:sp>
        <p:sp>
          <p:nvSpPr>
            <p:cNvPr id="36" name="Rectangle 59"/>
            <p:cNvSpPr>
              <a:spLocks noChangeArrowheads="1"/>
            </p:cNvSpPr>
            <p:nvPr/>
          </p:nvSpPr>
          <p:spPr bwMode="auto">
            <a:xfrm>
              <a:off x="3422" y="3719"/>
              <a:ext cx="90" cy="174"/>
            </a:xfrm>
            <a:prstGeom prst="rect">
              <a:avLst/>
            </a:prstGeom>
            <a:noFill/>
            <a:ln w="12700" cmpd="tri">
              <a:noFill/>
              <a:miter lim="800000"/>
              <a:headEnd/>
              <a:tailEnd/>
            </a:ln>
            <a:effectLst/>
          </p:spPr>
          <p:txBody>
            <a:bodyPr wrap="none" lIns="4089" tIns="1636" rIns="4089" bIns="1636">
              <a:spAutoFit/>
            </a:bodyPr>
            <a:lstStyle/>
            <a:p>
              <a:pPr defTabSz="809625">
                <a:lnSpc>
                  <a:spcPct val="85000"/>
                </a:lnSpc>
              </a:pPr>
              <a:r>
                <a:rPr lang="en-US" sz="2100" i="1" baseline="0"/>
                <a:t>a</a:t>
              </a:r>
            </a:p>
          </p:txBody>
        </p:sp>
        <p:sp>
          <p:nvSpPr>
            <p:cNvPr id="37" name="Rectangle 60"/>
            <p:cNvSpPr>
              <a:spLocks noChangeArrowheads="1"/>
            </p:cNvSpPr>
            <p:nvPr/>
          </p:nvSpPr>
          <p:spPr bwMode="auto">
            <a:xfrm>
              <a:off x="3696" y="3552"/>
              <a:ext cx="71" cy="174"/>
            </a:xfrm>
            <a:prstGeom prst="rect">
              <a:avLst/>
            </a:prstGeom>
            <a:noFill/>
            <a:ln w="12700" cmpd="tri">
              <a:noFill/>
              <a:miter lim="800000"/>
              <a:headEnd/>
              <a:tailEnd/>
            </a:ln>
            <a:effectLst/>
          </p:spPr>
          <p:txBody>
            <a:bodyPr wrap="none" lIns="4089" tIns="1636" rIns="4089" bIns="1636">
              <a:spAutoFit/>
            </a:bodyPr>
            <a:lstStyle/>
            <a:p>
              <a:pPr defTabSz="809625">
                <a:lnSpc>
                  <a:spcPct val="85000"/>
                </a:lnSpc>
              </a:pPr>
              <a:r>
                <a:rPr lang="en-US" sz="2100" i="1" baseline="0"/>
                <a:t>r</a:t>
              </a:r>
            </a:p>
          </p:txBody>
        </p:sp>
        <p:sp>
          <p:nvSpPr>
            <p:cNvPr id="38" name="Rectangle 61"/>
            <p:cNvSpPr>
              <a:spLocks noChangeArrowheads="1"/>
            </p:cNvSpPr>
            <p:nvPr/>
          </p:nvSpPr>
          <p:spPr bwMode="auto">
            <a:xfrm>
              <a:off x="3753" y="3630"/>
              <a:ext cx="210" cy="133"/>
            </a:xfrm>
            <a:prstGeom prst="rect">
              <a:avLst/>
            </a:prstGeom>
            <a:noFill/>
            <a:ln w="12700" cmpd="tri">
              <a:noFill/>
              <a:miter lim="800000"/>
              <a:headEnd/>
              <a:tailEnd/>
            </a:ln>
            <a:effectLst/>
          </p:spPr>
          <p:txBody>
            <a:bodyPr wrap="none" lIns="4089" tIns="1636" rIns="4089" bIns="1636">
              <a:spAutoFit/>
            </a:bodyPr>
            <a:lstStyle/>
            <a:p>
              <a:pPr defTabSz="809625">
                <a:lnSpc>
                  <a:spcPct val="85000"/>
                </a:lnSpc>
              </a:pPr>
              <a:r>
                <a:rPr lang="en-US" sz="1600" i="1" baseline="0"/>
                <a:t>t</a:t>
              </a:r>
              <a:r>
                <a:rPr lang="en-US" sz="1600" baseline="0"/>
                <a:t> +3</a:t>
              </a:r>
            </a:p>
          </p:txBody>
        </p:sp>
        <p:sp>
          <p:nvSpPr>
            <p:cNvPr id="39" name="Rectangle 62"/>
            <p:cNvSpPr>
              <a:spLocks noChangeArrowheads="1"/>
            </p:cNvSpPr>
            <p:nvPr/>
          </p:nvSpPr>
          <p:spPr bwMode="auto">
            <a:xfrm>
              <a:off x="4053" y="3631"/>
              <a:ext cx="71" cy="174"/>
            </a:xfrm>
            <a:prstGeom prst="rect">
              <a:avLst/>
            </a:prstGeom>
            <a:noFill/>
            <a:ln w="12700" cmpd="tri">
              <a:noFill/>
              <a:miter lim="800000"/>
              <a:headEnd/>
              <a:tailEnd/>
            </a:ln>
            <a:effectLst/>
          </p:spPr>
          <p:txBody>
            <a:bodyPr wrap="none" lIns="4089" tIns="1636" rIns="4089" bIns="1636">
              <a:spAutoFit/>
            </a:bodyPr>
            <a:lstStyle/>
            <a:p>
              <a:pPr defTabSz="809625">
                <a:lnSpc>
                  <a:spcPct val="85000"/>
                </a:lnSpc>
              </a:pPr>
              <a:r>
                <a:rPr lang="en-US" sz="2100" i="1" baseline="0" dirty="0"/>
                <a:t>s</a:t>
              </a:r>
            </a:p>
          </p:txBody>
        </p:sp>
        <p:sp>
          <p:nvSpPr>
            <p:cNvPr id="40" name="Rectangle 63"/>
            <p:cNvSpPr>
              <a:spLocks noChangeArrowheads="1"/>
            </p:cNvSpPr>
            <p:nvPr/>
          </p:nvSpPr>
          <p:spPr bwMode="auto">
            <a:xfrm>
              <a:off x="4110" y="3707"/>
              <a:ext cx="210" cy="133"/>
            </a:xfrm>
            <a:prstGeom prst="rect">
              <a:avLst/>
            </a:prstGeom>
            <a:noFill/>
            <a:ln w="12700" cmpd="tri">
              <a:noFill/>
              <a:miter lim="800000"/>
              <a:headEnd/>
              <a:tailEnd/>
            </a:ln>
            <a:effectLst/>
          </p:spPr>
          <p:txBody>
            <a:bodyPr wrap="none" lIns="4089" tIns="1636" rIns="4089" bIns="1636">
              <a:spAutoFit/>
            </a:bodyPr>
            <a:lstStyle/>
            <a:p>
              <a:pPr defTabSz="809625">
                <a:lnSpc>
                  <a:spcPct val="85000"/>
                </a:lnSpc>
              </a:pPr>
              <a:r>
                <a:rPr lang="en-US" sz="1600" i="1" baseline="0"/>
                <a:t>t </a:t>
              </a:r>
              <a:r>
                <a:rPr lang="en-US" sz="1600" baseline="0"/>
                <a:t>+3</a:t>
              </a:r>
            </a:p>
          </p:txBody>
        </p:sp>
        <p:sp>
          <p:nvSpPr>
            <p:cNvPr id="41" name="Line 64"/>
            <p:cNvSpPr>
              <a:spLocks noChangeShapeType="1"/>
            </p:cNvSpPr>
            <p:nvPr/>
          </p:nvSpPr>
          <p:spPr bwMode="auto">
            <a:xfrm flipH="1">
              <a:off x="4347" y="3750"/>
              <a:ext cx="214" cy="0"/>
            </a:xfrm>
            <a:prstGeom prst="line">
              <a:avLst/>
            </a:prstGeom>
            <a:noFill/>
            <a:ln w="12700">
              <a:solidFill>
                <a:schemeClr val="tx2"/>
              </a:solidFill>
              <a:round/>
              <a:headEnd/>
              <a:tailEnd/>
            </a:ln>
            <a:effectLst/>
          </p:spPr>
          <p:txBody>
            <a:bodyPr wrap="none" lIns="4089" tIns="1636" rIns="4089" bIns="1636">
              <a:spAutoFit/>
            </a:bodyPr>
            <a:lstStyle/>
            <a:p>
              <a:endParaRPr lang="fa-IR"/>
            </a:p>
          </p:txBody>
        </p:sp>
        <p:sp>
          <p:nvSpPr>
            <p:cNvPr id="42" name="Rectangle 65"/>
            <p:cNvSpPr>
              <a:spLocks noChangeArrowheads="1"/>
            </p:cNvSpPr>
            <p:nvPr/>
          </p:nvSpPr>
          <p:spPr bwMode="auto">
            <a:xfrm>
              <a:off x="4582" y="3589"/>
              <a:ext cx="241" cy="174"/>
            </a:xfrm>
            <a:prstGeom prst="rect">
              <a:avLst/>
            </a:prstGeom>
            <a:noFill/>
            <a:ln w="12700" cmpd="tri">
              <a:noFill/>
              <a:miter lim="800000"/>
              <a:headEnd/>
              <a:tailEnd/>
            </a:ln>
            <a:effectLst/>
          </p:spPr>
          <p:txBody>
            <a:bodyPr wrap="none" lIns="4089" tIns="1636" rIns="4089" bIns="1636">
              <a:spAutoFit/>
            </a:bodyPr>
            <a:lstStyle/>
            <a:p>
              <a:pPr defTabSz="809625">
                <a:lnSpc>
                  <a:spcPct val="85000"/>
                </a:lnSpc>
              </a:pPr>
              <a:r>
                <a:rPr lang="en-US" sz="2100" b="1" baseline="0">
                  <a:latin typeface="Helvetica" charset="0"/>
                </a:rPr>
                <a:t>. . .</a:t>
              </a:r>
            </a:p>
          </p:txBody>
        </p:sp>
        <p:sp>
          <p:nvSpPr>
            <p:cNvPr id="43" name="Rectangle 66"/>
            <p:cNvSpPr>
              <a:spLocks noChangeArrowheads="1"/>
            </p:cNvSpPr>
            <p:nvPr/>
          </p:nvSpPr>
          <p:spPr bwMode="auto">
            <a:xfrm>
              <a:off x="4404" y="3803"/>
              <a:ext cx="210" cy="133"/>
            </a:xfrm>
            <a:prstGeom prst="rect">
              <a:avLst/>
            </a:prstGeom>
            <a:noFill/>
            <a:ln w="12700" cmpd="tri">
              <a:noFill/>
              <a:miter lim="800000"/>
              <a:headEnd/>
              <a:tailEnd/>
            </a:ln>
            <a:effectLst/>
          </p:spPr>
          <p:txBody>
            <a:bodyPr wrap="none" lIns="4089" tIns="1636" rIns="4089" bIns="1636">
              <a:spAutoFit/>
            </a:bodyPr>
            <a:lstStyle/>
            <a:p>
              <a:pPr defTabSz="809625">
                <a:lnSpc>
                  <a:spcPct val="85000"/>
                </a:lnSpc>
              </a:pPr>
              <a:r>
                <a:rPr lang="en-US" sz="1600" i="1" baseline="0"/>
                <a:t>t</a:t>
              </a:r>
              <a:r>
                <a:rPr lang="en-US" sz="1600" baseline="0"/>
                <a:t> +3</a:t>
              </a:r>
            </a:p>
          </p:txBody>
        </p:sp>
        <p:sp>
          <p:nvSpPr>
            <p:cNvPr id="44" name="Rectangle 67"/>
            <p:cNvSpPr>
              <a:spLocks noChangeArrowheads="1"/>
            </p:cNvSpPr>
            <p:nvPr/>
          </p:nvSpPr>
          <p:spPr bwMode="auto">
            <a:xfrm>
              <a:off x="4340" y="3726"/>
              <a:ext cx="90" cy="174"/>
            </a:xfrm>
            <a:prstGeom prst="rect">
              <a:avLst/>
            </a:prstGeom>
            <a:noFill/>
            <a:ln w="12700" cmpd="tri">
              <a:noFill/>
              <a:miter lim="800000"/>
              <a:headEnd/>
              <a:tailEnd/>
            </a:ln>
            <a:effectLst/>
          </p:spPr>
          <p:txBody>
            <a:bodyPr wrap="none" lIns="4089" tIns="1636" rIns="4089" bIns="1636">
              <a:spAutoFit/>
            </a:bodyPr>
            <a:lstStyle/>
            <a:p>
              <a:pPr defTabSz="809625">
                <a:lnSpc>
                  <a:spcPct val="85000"/>
                </a:lnSpc>
              </a:pPr>
              <a:r>
                <a:rPr lang="en-US" sz="2100" i="1" baseline="0"/>
                <a:t>a</a:t>
              </a:r>
            </a:p>
          </p:txBody>
        </p:sp>
      </p:grpSp>
      <p:graphicFrame>
        <p:nvGraphicFramePr>
          <p:cNvPr id="45" name="Object 2"/>
          <p:cNvGraphicFramePr>
            <a:graphicFrameLocks noChangeAspect="1"/>
          </p:cNvGraphicFramePr>
          <p:nvPr>
            <p:extLst>
              <p:ext uri="{D42A27DB-BD31-4B8C-83A1-F6EECF244321}">
                <p14:modId xmlns:p14="http://schemas.microsoft.com/office/powerpoint/2010/main" val="564500613"/>
              </p:ext>
            </p:extLst>
          </p:nvPr>
        </p:nvGraphicFramePr>
        <p:xfrm>
          <a:off x="2899912" y="3914112"/>
          <a:ext cx="3881890" cy="2176462"/>
        </p:xfrm>
        <a:graphic>
          <a:graphicData uri="http://schemas.openxmlformats.org/presentationml/2006/ole">
            <mc:AlternateContent xmlns:mc="http://schemas.openxmlformats.org/markup-compatibility/2006">
              <mc:Choice xmlns:v="urn:schemas-microsoft-com:vml" Requires="v">
                <p:oleObj spid="_x0000_s1041" name="Equation" r:id="rId3" imgW="1676160" imgH="939600" progId="Equation.3">
                  <p:embed/>
                </p:oleObj>
              </mc:Choice>
              <mc:Fallback>
                <p:oleObj name="Equation" r:id="rId3" imgW="1676160" imgH="939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9912" y="3914112"/>
                        <a:ext cx="3881890" cy="2176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25018073"/>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7063"/>
          </a:xfrm>
        </p:spPr>
        <p:txBody>
          <a:bodyPr>
            <a:normAutofit/>
          </a:bodyPr>
          <a:lstStyle/>
          <a:p>
            <a:pPr algn="ctr"/>
            <a:r>
              <a:rPr lang="en-US" sz="2800" b="1" dirty="0" smtClean="0">
                <a:latin typeface="Times New Roman" panose="02020603050405020304" pitchFamily="18" charset="0"/>
                <a:cs typeface="Times New Roman" panose="02020603050405020304" pitchFamily="18" charset="0"/>
              </a:rPr>
              <a:t>Reinforcement </a:t>
            </a:r>
            <a:r>
              <a:rPr lang="en-US" sz="2800" b="1" dirty="0">
                <a:latin typeface="Times New Roman" panose="02020603050405020304" pitchFamily="18" charset="0"/>
                <a:cs typeface="Times New Roman" panose="02020603050405020304" pitchFamily="18" charset="0"/>
              </a:rPr>
              <a:t>function</a:t>
            </a:r>
          </a:p>
        </p:txBody>
      </p:sp>
      <p:sp>
        <p:nvSpPr>
          <p:cNvPr id="3" name="Content Placeholder 2"/>
          <p:cNvSpPr>
            <a:spLocks noGrp="1"/>
          </p:cNvSpPr>
          <p:nvPr>
            <p:ph idx="1"/>
          </p:nvPr>
        </p:nvSpPr>
        <p:spPr>
          <a:xfrm>
            <a:off x="677334" y="1988520"/>
            <a:ext cx="8596668" cy="4267153"/>
          </a:xfrm>
        </p:spPr>
        <p:txBody>
          <a:bodyPr/>
          <a:lstStyle/>
          <a:p>
            <a:r>
              <a:rPr lang="en-US" dirty="0"/>
              <a:t>In RL, when the agent performs an action in a certain state, </a:t>
            </a:r>
            <a:r>
              <a:rPr lang="en-US" dirty="0" smtClean="0"/>
              <a:t>it receives </a:t>
            </a:r>
            <a:r>
              <a:rPr lang="en-US" dirty="0"/>
              <a:t>a reward </a:t>
            </a:r>
            <a:r>
              <a:rPr lang="en-US" dirty="0" smtClean="0"/>
              <a:t>in </a:t>
            </a:r>
            <a:r>
              <a:rPr lang="en-US" dirty="0"/>
              <a:t>return. In this operating system, </a:t>
            </a:r>
            <a:r>
              <a:rPr lang="en-US" dirty="0" smtClean="0"/>
              <a:t>the agent is </a:t>
            </a:r>
            <a:r>
              <a:rPr lang="en-US" dirty="0"/>
              <a:t>responsible for maximizing the reward received in the long term.</a:t>
            </a:r>
          </a:p>
          <a:p>
            <a:r>
              <a:rPr lang="en-US" dirty="0"/>
              <a:t>One of the design points of an RL system is to define a reinforcement function suitable for the agent's goals. This is done in different ways</a:t>
            </a:r>
            <a:r>
              <a:rPr lang="en-US" dirty="0" smtClean="0"/>
              <a:t>.</a:t>
            </a:r>
          </a:p>
          <a:p>
            <a:pPr lvl="1" algn="r"/>
            <a:endParaRPr lang="en-US" dirty="0"/>
          </a:p>
        </p:txBody>
      </p:sp>
      <p:graphicFrame>
        <p:nvGraphicFramePr>
          <p:cNvPr id="7" name="Object 1"/>
          <p:cNvGraphicFramePr>
            <a:graphicFrameLocks noChangeAspect="1"/>
          </p:cNvGraphicFramePr>
          <p:nvPr>
            <p:extLst>
              <p:ext uri="{D42A27DB-BD31-4B8C-83A1-F6EECF244321}">
                <p14:modId xmlns:p14="http://schemas.microsoft.com/office/powerpoint/2010/main" val="1274439758"/>
              </p:ext>
            </p:extLst>
          </p:nvPr>
        </p:nvGraphicFramePr>
        <p:xfrm>
          <a:off x="1839036" y="4122096"/>
          <a:ext cx="4649788" cy="428625"/>
        </p:xfrm>
        <a:graphic>
          <a:graphicData uri="http://schemas.openxmlformats.org/presentationml/2006/ole">
            <mc:AlternateContent xmlns:mc="http://schemas.openxmlformats.org/markup-compatibility/2006">
              <mc:Choice xmlns:v="urn:schemas-microsoft-com:vml" Requires="v">
                <p:oleObj spid="_x0000_s2066" name="Equation" r:id="rId4" imgW="2336760" imgH="215640" progId="Equation.3">
                  <p:embed/>
                </p:oleObj>
              </mc:Choice>
              <mc:Fallback>
                <p:oleObj name="Equation" r:id="rId4" imgW="233676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9036" y="4122096"/>
                        <a:ext cx="4649788"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57399662"/>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t>R</a:t>
            </a:r>
            <a:r>
              <a:rPr lang="en-US" sz="2800" b="1" dirty="0" smtClean="0"/>
              <a:t>eward</a:t>
            </a:r>
            <a:endParaRPr lang="en-US" sz="4000" b="1" dirty="0"/>
          </a:p>
        </p:txBody>
      </p:sp>
      <p:sp>
        <p:nvSpPr>
          <p:cNvPr id="3" name="Content Placeholder 2"/>
          <p:cNvSpPr>
            <a:spLocks noGrp="1"/>
          </p:cNvSpPr>
          <p:nvPr>
            <p:ph idx="1"/>
          </p:nvPr>
        </p:nvSpPr>
        <p:spPr>
          <a:xfrm>
            <a:off x="677334" y="1487607"/>
            <a:ext cx="8596668" cy="4553756"/>
          </a:xfrm>
        </p:spPr>
        <p:txBody>
          <a:bodyPr/>
          <a:lstStyle/>
          <a:p>
            <a:pPr marL="0" indent="0">
              <a:buNone/>
            </a:pPr>
            <a:r>
              <a:rPr lang="en-US" dirty="0"/>
              <a:t>If a sequence of rewards is available as follows</a:t>
            </a:r>
            <a:r>
              <a:rPr lang="en-US" dirty="0" smtClean="0"/>
              <a:t>:</a:t>
            </a:r>
          </a:p>
          <a:p>
            <a:pPr marL="0" indent="0">
              <a:buNone/>
            </a:pPr>
            <a:endParaRPr lang="en-US" dirty="0" smtClean="0"/>
          </a:p>
          <a:p>
            <a:pPr marL="0" indent="0">
              <a:buNone/>
            </a:pPr>
            <a:r>
              <a:rPr lang="en-US" dirty="0"/>
              <a:t>The agent should try to maximize the reward </a:t>
            </a:r>
            <a:r>
              <a:rPr lang="en-US" dirty="0" smtClean="0"/>
              <a:t>it receives </a:t>
            </a:r>
            <a:r>
              <a:rPr lang="en-US" dirty="0"/>
              <a:t>from the environment. In fact, </a:t>
            </a:r>
            <a:r>
              <a:rPr lang="en-US" dirty="0" smtClean="0"/>
              <a:t>maximizing </a:t>
            </a:r>
            <a:r>
              <a:rPr lang="en-US" dirty="0"/>
              <a:t>Expected </a:t>
            </a:r>
            <a:r>
              <a:rPr lang="en-US" dirty="0" smtClean="0"/>
              <a:t>Value.</a:t>
            </a:r>
            <a:endParaRPr lang="en-US" dirty="0"/>
          </a:p>
          <a:p>
            <a:pPr marL="0" indent="0">
              <a:buNone/>
            </a:pPr>
            <a:r>
              <a:rPr lang="en-US" dirty="0" smtClean="0"/>
              <a:t>                     maximize </a:t>
            </a:r>
          </a:p>
          <a:p>
            <a:pPr marL="0" indent="0">
              <a:buNone/>
            </a:pPr>
            <a:r>
              <a:rPr lang="en-US" dirty="0"/>
              <a:t>Learning operations are divided into two categories:</a:t>
            </a:r>
          </a:p>
          <a:p>
            <a:pPr>
              <a:buFont typeface="Wingdings" panose="05000000000000000000" pitchFamily="2" charset="2"/>
              <a:buChar char="v"/>
            </a:pPr>
            <a:r>
              <a:rPr lang="en-US" dirty="0"/>
              <a:t>Continual: </a:t>
            </a:r>
            <a:r>
              <a:rPr lang="en-US" dirty="0" smtClean="0"/>
              <a:t>The system follow </a:t>
            </a:r>
            <a:r>
              <a:rPr lang="en-US" dirty="0"/>
              <a:t>the work forever or as long as we can.</a:t>
            </a:r>
          </a:p>
          <a:p>
            <a:pPr>
              <a:buFont typeface="Wingdings" panose="05000000000000000000" pitchFamily="2" charset="2"/>
              <a:buChar char="v"/>
            </a:pPr>
            <a:r>
              <a:rPr lang="en-US" dirty="0"/>
              <a:t>Episodic: The operation ends somewhere. In the final state</a:t>
            </a:r>
            <a:r>
              <a:rPr lang="en-US" dirty="0" smtClean="0"/>
              <a:t>, if </a:t>
            </a:r>
            <a:r>
              <a:rPr lang="en-US" dirty="0"/>
              <a:t>the agent does any action </a:t>
            </a:r>
            <a:r>
              <a:rPr lang="en-US" dirty="0" smtClean="0"/>
              <a:t>it returns </a:t>
            </a:r>
            <a:r>
              <a:rPr lang="en-US" dirty="0"/>
              <a:t>to the same state and receives zero reward</a:t>
            </a:r>
            <a:r>
              <a:rPr lang="en-US" dirty="0" smtClean="0"/>
              <a:t>.</a:t>
            </a:r>
          </a:p>
          <a:p>
            <a:pPr>
              <a:buFont typeface="Wingdings" panose="05000000000000000000" pitchFamily="2" charset="2"/>
              <a:buChar char="v"/>
            </a:pPr>
            <a:endParaRPr lang="en-US" dirty="0"/>
          </a:p>
        </p:txBody>
      </p:sp>
      <p:graphicFrame>
        <p:nvGraphicFramePr>
          <p:cNvPr id="4" name="Object 2"/>
          <p:cNvGraphicFramePr>
            <a:graphicFrameLocks noChangeAspect="1"/>
          </p:cNvGraphicFramePr>
          <p:nvPr>
            <p:extLst>
              <p:ext uri="{D42A27DB-BD31-4B8C-83A1-F6EECF244321}">
                <p14:modId xmlns:p14="http://schemas.microsoft.com/office/powerpoint/2010/main" val="1328841243"/>
              </p:ext>
            </p:extLst>
          </p:nvPr>
        </p:nvGraphicFramePr>
        <p:xfrm>
          <a:off x="2994468" y="1705828"/>
          <a:ext cx="1981200" cy="549275"/>
        </p:xfrm>
        <a:graphic>
          <a:graphicData uri="http://schemas.openxmlformats.org/presentationml/2006/ole">
            <mc:AlternateContent xmlns:mc="http://schemas.openxmlformats.org/markup-compatibility/2006">
              <mc:Choice xmlns:v="urn:schemas-microsoft-com:vml" Requires="v">
                <p:oleObj spid="_x0000_s3118" name="Equation" r:id="rId3" imgW="825480" imgH="228600" progId="Equation.3">
                  <p:embed/>
                </p:oleObj>
              </mc:Choice>
              <mc:Fallback>
                <p:oleObj name="Equation" r:id="rId3" imgW="82548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4468" y="1705828"/>
                        <a:ext cx="1981200"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3"/>
          <p:cNvGraphicFramePr>
            <a:graphicFrameLocks noChangeAspect="1"/>
          </p:cNvGraphicFramePr>
          <p:nvPr>
            <p:extLst>
              <p:ext uri="{D42A27DB-BD31-4B8C-83A1-F6EECF244321}">
                <p14:modId xmlns:p14="http://schemas.microsoft.com/office/powerpoint/2010/main" val="596990472"/>
              </p:ext>
            </p:extLst>
          </p:nvPr>
        </p:nvGraphicFramePr>
        <p:xfrm>
          <a:off x="3642168" y="2904510"/>
          <a:ext cx="685800" cy="457200"/>
        </p:xfrm>
        <a:graphic>
          <a:graphicData uri="http://schemas.openxmlformats.org/presentationml/2006/ole">
            <mc:AlternateContent xmlns:mc="http://schemas.openxmlformats.org/markup-compatibility/2006">
              <mc:Choice xmlns:v="urn:schemas-microsoft-com:vml" Requires="v">
                <p:oleObj spid="_x0000_s3119" name="Equation" r:id="rId5" imgW="355320" imgH="228600" progId="Equation.3">
                  <p:embed/>
                </p:oleObj>
              </mc:Choice>
              <mc:Fallback>
                <p:oleObj name="Equation" r:id="rId5" imgW="35532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2168" y="2904510"/>
                        <a:ext cx="685800" cy="457200"/>
                      </a:xfrm>
                      <a:prstGeom prst="rect">
                        <a:avLst/>
                      </a:prstGeom>
                      <a:noFill/>
                      <a:extLst/>
                    </p:spPr>
                  </p:pic>
                </p:oleObj>
              </mc:Fallback>
            </mc:AlternateContent>
          </a:graphicData>
        </a:graphic>
      </p:graphicFrame>
      <p:graphicFrame>
        <p:nvGraphicFramePr>
          <p:cNvPr id="6" name="Object 3"/>
          <p:cNvGraphicFramePr>
            <a:graphicFrameLocks noChangeAspect="1"/>
          </p:cNvGraphicFramePr>
          <p:nvPr>
            <p:extLst>
              <p:ext uri="{D42A27DB-BD31-4B8C-83A1-F6EECF244321}">
                <p14:modId xmlns:p14="http://schemas.microsoft.com/office/powerpoint/2010/main" val="3468802533"/>
              </p:ext>
            </p:extLst>
          </p:nvPr>
        </p:nvGraphicFramePr>
        <p:xfrm>
          <a:off x="855260" y="5176959"/>
          <a:ext cx="2327275" cy="914400"/>
        </p:xfrm>
        <a:graphic>
          <a:graphicData uri="http://schemas.openxmlformats.org/presentationml/2006/ole">
            <mc:AlternateContent xmlns:mc="http://schemas.openxmlformats.org/markup-compatibility/2006">
              <mc:Choice xmlns:v="urn:schemas-microsoft-com:vml" Requires="v">
                <p:oleObj spid="_x0000_s3120" name="Equation" r:id="rId7" imgW="1206360" imgH="457200" progId="Equation.3">
                  <p:embed/>
                </p:oleObj>
              </mc:Choice>
              <mc:Fallback>
                <p:oleObj name="Equation" r:id="rId7" imgW="120636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5260" y="5176959"/>
                        <a:ext cx="232727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31"/>
          <p:cNvGrpSpPr>
            <a:grpSpLocks/>
          </p:cNvGrpSpPr>
          <p:nvPr/>
        </p:nvGrpSpPr>
        <p:grpSpPr bwMode="auto">
          <a:xfrm>
            <a:off x="3458571" y="5104338"/>
            <a:ext cx="6245225" cy="641349"/>
            <a:chOff x="576" y="3533"/>
            <a:chExt cx="3934" cy="404"/>
          </a:xfrm>
        </p:grpSpPr>
        <p:sp>
          <p:nvSpPr>
            <p:cNvPr id="8" name="Rectangle 32"/>
            <p:cNvSpPr>
              <a:spLocks noChangeArrowheads="1"/>
            </p:cNvSpPr>
            <p:nvPr/>
          </p:nvSpPr>
          <p:spPr bwMode="auto">
            <a:xfrm>
              <a:off x="1617" y="3803"/>
              <a:ext cx="42" cy="133"/>
            </a:xfrm>
            <a:prstGeom prst="rect">
              <a:avLst/>
            </a:prstGeom>
            <a:noFill/>
            <a:ln w="12700" cmpd="tri">
              <a:noFill/>
              <a:miter lim="800000"/>
              <a:headEnd/>
              <a:tailEnd/>
            </a:ln>
            <a:effectLst/>
          </p:spPr>
          <p:txBody>
            <a:bodyPr wrap="none" lIns="4089" tIns="1636" rIns="4089" bIns="1636">
              <a:spAutoFit/>
            </a:bodyPr>
            <a:lstStyle/>
            <a:p>
              <a:pPr defTabSz="809625">
                <a:lnSpc>
                  <a:spcPct val="85000"/>
                </a:lnSpc>
              </a:pPr>
              <a:r>
                <a:rPr lang="en-US" sz="1600" i="1" baseline="0"/>
                <a:t>t</a:t>
              </a:r>
            </a:p>
          </p:txBody>
        </p:sp>
        <p:sp>
          <p:nvSpPr>
            <p:cNvPr id="9" name="Oval 33"/>
            <p:cNvSpPr>
              <a:spLocks noChangeArrowheads="1"/>
            </p:cNvSpPr>
            <p:nvPr/>
          </p:nvSpPr>
          <p:spPr bwMode="auto">
            <a:xfrm>
              <a:off x="2732" y="3725"/>
              <a:ext cx="57" cy="56"/>
            </a:xfrm>
            <a:prstGeom prst="ellipse">
              <a:avLst/>
            </a:prstGeom>
            <a:solidFill>
              <a:schemeClr val="tx2"/>
            </a:solidFill>
            <a:ln w="12700">
              <a:solidFill>
                <a:schemeClr val="tx2"/>
              </a:solidFill>
              <a:round/>
              <a:headEnd/>
              <a:tailEnd/>
            </a:ln>
            <a:effectLst/>
          </p:spPr>
          <p:txBody>
            <a:bodyPr wrap="none" lIns="4089" tIns="1636" rIns="4089" bIns="1636">
              <a:spAutoFit/>
            </a:bodyPr>
            <a:lstStyle/>
            <a:p>
              <a:endParaRPr lang="fa-IR"/>
            </a:p>
          </p:txBody>
        </p:sp>
        <p:sp>
          <p:nvSpPr>
            <p:cNvPr id="10" name="Oval 34"/>
            <p:cNvSpPr>
              <a:spLocks noChangeArrowheads="1"/>
            </p:cNvSpPr>
            <p:nvPr/>
          </p:nvSpPr>
          <p:spPr bwMode="auto">
            <a:xfrm>
              <a:off x="3673" y="3725"/>
              <a:ext cx="57" cy="56"/>
            </a:xfrm>
            <a:prstGeom prst="ellipse">
              <a:avLst/>
            </a:prstGeom>
            <a:solidFill>
              <a:schemeClr val="tx2"/>
            </a:solidFill>
            <a:ln w="12700">
              <a:solidFill>
                <a:schemeClr val="tx2"/>
              </a:solidFill>
              <a:round/>
              <a:headEnd/>
              <a:tailEnd/>
            </a:ln>
            <a:effectLst/>
          </p:spPr>
          <p:txBody>
            <a:bodyPr wrap="none" lIns="4089" tIns="1636" rIns="4089" bIns="1636">
              <a:spAutoFit/>
            </a:bodyPr>
            <a:lstStyle/>
            <a:p>
              <a:endParaRPr lang="fa-IR"/>
            </a:p>
          </p:txBody>
        </p:sp>
        <p:sp>
          <p:nvSpPr>
            <p:cNvPr id="11" name="Oval 35"/>
            <p:cNvSpPr>
              <a:spLocks noChangeArrowheads="1"/>
            </p:cNvSpPr>
            <p:nvPr/>
          </p:nvSpPr>
          <p:spPr bwMode="auto">
            <a:xfrm>
              <a:off x="1178" y="3585"/>
              <a:ext cx="336" cy="330"/>
            </a:xfrm>
            <a:prstGeom prst="ellipse">
              <a:avLst/>
            </a:prstGeom>
            <a:noFill/>
            <a:ln w="12700">
              <a:solidFill>
                <a:schemeClr val="tx2"/>
              </a:solidFill>
              <a:round/>
              <a:headEnd/>
              <a:tailEnd/>
            </a:ln>
            <a:effectLst/>
          </p:spPr>
          <p:txBody>
            <a:bodyPr wrap="none" lIns="4089" tIns="1636" rIns="4089" bIns="1636">
              <a:spAutoFit/>
            </a:bodyPr>
            <a:lstStyle/>
            <a:p>
              <a:endParaRPr lang="fa-IR"/>
            </a:p>
          </p:txBody>
        </p:sp>
        <p:sp>
          <p:nvSpPr>
            <p:cNvPr id="12" name="Line 36"/>
            <p:cNvSpPr>
              <a:spLocks noChangeShapeType="1"/>
            </p:cNvSpPr>
            <p:nvPr/>
          </p:nvSpPr>
          <p:spPr bwMode="auto">
            <a:xfrm>
              <a:off x="1521" y="3750"/>
              <a:ext cx="591" cy="0"/>
            </a:xfrm>
            <a:prstGeom prst="line">
              <a:avLst/>
            </a:prstGeom>
            <a:noFill/>
            <a:ln w="12700">
              <a:solidFill>
                <a:schemeClr val="tx2"/>
              </a:solidFill>
              <a:round/>
              <a:headEnd/>
              <a:tailEnd/>
            </a:ln>
            <a:effectLst/>
          </p:spPr>
          <p:txBody>
            <a:bodyPr wrap="none" lIns="4089" tIns="1636" rIns="4089" bIns="1636">
              <a:spAutoFit/>
            </a:bodyPr>
            <a:lstStyle/>
            <a:p>
              <a:endParaRPr lang="fa-IR"/>
            </a:p>
          </p:txBody>
        </p:sp>
        <p:sp>
          <p:nvSpPr>
            <p:cNvPr id="13" name="Oval 37"/>
            <p:cNvSpPr>
              <a:spLocks noChangeArrowheads="1"/>
            </p:cNvSpPr>
            <p:nvPr/>
          </p:nvSpPr>
          <p:spPr bwMode="auto">
            <a:xfrm>
              <a:off x="1784" y="3725"/>
              <a:ext cx="57" cy="56"/>
            </a:xfrm>
            <a:prstGeom prst="ellipse">
              <a:avLst/>
            </a:prstGeom>
            <a:solidFill>
              <a:schemeClr val="tx2"/>
            </a:solidFill>
            <a:ln w="12700">
              <a:solidFill>
                <a:schemeClr val="tx2"/>
              </a:solidFill>
              <a:round/>
              <a:headEnd/>
              <a:tailEnd/>
            </a:ln>
            <a:effectLst/>
          </p:spPr>
          <p:txBody>
            <a:bodyPr wrap="none" lIns="4089" tIns="1636" rIns="4089" bIns="1636">
              <a:spAutoFit/>
            </a:bodyPr>
            <a:lstStyle/>
            <a:p>
              <a:endParaRPr lang="fa-IR"/>
            </a:p>
          </p:txBody>
        </p:sp>
        <p:sp>
          <p:nvSpPr>
            <p:cNvPr id="14" name="Oval 38"/>
            <p:cNvSpPr>
              <a:spLocks noChangeArrowheads="1"/>
            </p:cNvSpPr>
            <p:nvPr/>
          </p:nvSpPr>
          <p:spPr bwMode="auto">
            <a:xfrm>
              <a:off x="2119" y="3585"/>
              <a:ext cx="336" cy="330"/>
            </a:xfrm>
            <a:prstGeom prst="ellipse">
              <a:avLst/>
            </a:prstGeom>
            <a:noFill/>
            <a:ln w="12700">
              <a:solidFill>
                <a:schemeClr val="tx2"/>
              </a:solidFill>
              <a:round/>
              <a:headEnd/>
              <a:tailEnd/>
            </a:ln>
            <a:effectLst/>
          </p:spPr>
          <p:txBody>
            <a:bodyPr wrap="none" lIns="4089" tIns="1636" rIns="4089" bIns="1636">
              <a:spAutoFit/>
            </a:bodyPr>
            <a:lstStyle/>
            <a:p>
              <a:endParaRPr lang="fa-IR"/>
            </a:p>
          </p:txBody>
        </p:sp>
        <p:sp>
          <p:nvSpPr>
            <p:cNvPr id="15" name="Line 39"/>
            <p:cNvSpPr>
              <a:spLocks noChangeShapeType="1"/>
            </p:cNvSpPr>
            <p:nvPr/>
          </p:nvSpPr>
          <p:spPr bwMode="auto">
            <a:xfrm>
              <a:off x="2462" y="3750"/>
              <a:ext cx="591" cy="0"/>
            </a:xfrm>
            <a:prstGeom prst="line">
              <a:avLst/>
            </a:prstGeom>
            <a:noFill/>
            <a:ln w="12700">
              <a:solidFill>
                <a:schemeClr val="tx2"/>
              </a:solidFill>
              <a:round/>
              <a:headEnd/>
              <a:tailEnd/>
            </a:ln>
            <a:effectLst/>
          </p:spPr>
          <p:txBody>
            <a:bodyPr wrap="none" lIns="4089" tIns="1636" rIns="4089" bIns="1636">
              <a:spAutoFit/>
            </a:bodyPr>
            <a:lstStyle/>
            <a:p>
              <a:endParaRPr lang="fa-IR"/>
            </a:p>
          </p:txBody>
        </p:sp>
        <p:sp>
          <p:nvSpPr>
            <p:cNvPr id="16" name="Oval 40"/>
            <p:cNvSpPr>
              <a:spLocks noChangeArrowheads="1"/>
            </p:cNvSpPr>
            <p:nvPr/>
          </p:nvSpPr>
          <p:spPr bwMode="auto">
            <a:xfrm>
              <a:off x="3060" y="3585"/>
              <a:ext cx="335" cy="330"/>
            </a:xfrm>
            <a:prstGeom prst="ellipse">
              <a:avLst/>
            </a:prstGeom>
            <a:noFill/>
            <a:ln w="12700">
              <a:solidFill>
                <a:schemeClr val="tx2"/>
              </a:solidFill>
              <a:round/>
              <a:headEnd/>
              <a:tailEnd/>
            </a:ln>
            <a:effectLst/>
          </p:spPr>
          <p:txBody>
            <a:bodyPr wrap="none" lIns="4089" tIns="1636" rIns="4089" bIns="1636">
              <a:spAutoFit/>
            </a:bodyPr>
            <a:lstStyle/>
            <a:p>
              <a:endParaRPr lang="fa-IR"/>
            </a:p>
          </p:txBody>
        </p:sp>
        <p:sp>
          <p:nvSpPr>
            <p:cNvPr id="17" name="Oval 41"/>
            <p:cNvSpPr>
              <a:spLocks noChangeArrowheads="1"/>
            </p:cNvSpPr>
            <p:nvPr/>
          </p:nvSpPr>
          <p:spPr bwMode="auto">
            <a:xfrm>
              <a:off x="4001" y="3585"/>
              <a:ext cx="335" cy="330"/>
            </a:xfrm>
            <a:prstGeom prst="ellipse">
              <a:avLst/>
            </a:prstGeom>
            <a:noFill/>
            <a:ln w="12700">
              <a:solidFill>
                <a:schemeClr val="tx2"/>
              </a:solidFill>
              <a:round/>
              <a:headEnd/>
              <a:tailEnd/>
            </a:ln>
            <a:effectLst/>
          </p:spPr>
          <p:txBody>
            <a:bodyPr wrap="none" lIns="4089" tIns="1636" rIns="4089" bIns="1636">
              <a:spAutoFit/>
            </a:bodyPr>
            <a:lstStyle/>
            <a:p>
              <a:endParaRPr lang="fa-IR"/>
            </a:p>
          </p:txBody>
        </p:sp>
        <p:sp>
          <p:nvSpPr>
            <p:cNvPr id="18" name="Line 42"/>
            <p:cNvSpPr>
              <a:spLocks noChangeShapeType="1"/>
            </p:cNvSpPr>
            <p:nvPr/>
          </p:nvSpPr>
          <p:spPr bwMode="auto">
            <a:xfrm>
              <a:off x="3402" y="3750"/>
              <a:ext cx="591" cy="0"/>
            </a:xfrm>
            <a:prstGeom prst="line">
              <a:avLst/>
            </a:prstGeom>
            <a:noFill/>
            <a:ln w="12700">
              <a:solidFill>
                <a:schemeClr val="tx2"/>
              </a:solidFill>
              <a:round/>
              <a:headEnd/>
              <a:tailEnd/>
            </a:ln>
            <a:effectLst/>
          </p:spPr>
          <p:txBody>
            <a:bodyPr wrap="none" lIns="4089" tIns="1636" rIns="4089" bIns="1636">
              <a:spAutoFit/>
            </a:bodyPr>
            <a:lstStyle/>
            <a:p>
              <a:endParaRPr lang="fa-IR"/>
            </a:p>
          </p:txBody>
        </p:sp>
        <p:sp>
          <p:nvSpPr>
            <p:cNvPr id="19" name="Line 43"/>
            <p:cNvSpPr>
              <a:spLocks noChangeShapeType="1"/>
            </p:cNvSpPr>
            <p:nvPr/>
          </p:nvSpPr>
          <p:spPr bwMode="auto">
            <a:xfrm flipH="1">
              <a:off x="961" y="3750"/>
              <a:ext cx="214" cy="0"/>
            </a:xfrm>
            <a:prstGeom prst="line">
              <a:avLst/>
            </a:prstGeom>
            <a:noFill/>
            <a:ln w="12700">
              <a:solidFill>
                <a:schemeClr val="tx2"/>
              </a:solidFill>
              <a:round/>
              <a:headEnd/>
              <a:tailEnd/>
            </a:ln>
            <a:effectLst/>
          </p:spPr>
          <p:txBody>
            <a:bodyPr wrap="none" lIns="4089" tIns="1636" rIns="4089" bIns="1636">
              <a:spAutoFit/>
            </a:bodyPr>
            <a:lstStyle/>
            <a:p>
              <a:endParaRPr lang="fa-IR"/>
            </a:p>
          </p:txBody>
        </p:sp>
        <p:sp>
          <p:nvSpPr>
            <p:cNvPr id="20" name="Rectangle 44"/>
            <p:cNvSpPr>
              <a:spLocks noChangeArrowheads="1"/>
            </p:cNvSpPr>
            <p:nvPr/>
          </p:nvSpPr>
          <p:spPr bwMode="auto">
            <a:xfrm>
              <a:off x="576" y="3582"/>
              <a:ext cx="241" cy="174"/>
            </a:xfrm>
            <a:prstGeom prst="rect">
              <a:avLst/>
            </a:prstGeom>
            <a:noFill/>
            <a:ln w="12700" cmpd="tri">
              <a:noFill/>
              <a:miter lim="800000"/>
              <a:headEnd/>
              <a:tailEnd/>
            </a:ln>
            <a:effectLst/>
          </p:spPr>
          <p:txBody>
            <a:bodyPr wrap="none" lIns="4089" tIns="1636" rIns="4089" bIns="1636">
              <a:spAutoFit/>
            </a:bodyPr>
            <a:lstStyle/>
            <a:p>
              <a:pPr defTabSz="809625">
                <a:lnSpc>
                  <a:spcPct val="85000"/>
                </a:lnSpc>
              </a:pPr>
              <a:r>
                <a:rPr lang="en-US" sz="2100" b="1" baseline="0">
                  <a:latin typeface="Helvetica" charset="0"/>
                </a:rPr>
                <a:t>. . .</a:t>
              </a:r>
            </a:p>
          </p:txBody>
        </p:sp>
        <p:sp>
          <p:nvSpPr>
            <p:cNvPr id="21" name="Rectangle 45"/>
            <p:cNvSpPr>
              <a:spLocks noChangeArrowheads="1"/>
            </p:cNvSpPr>
            <p:nvPr/>
          </p:nvSpPr>
          <p:spPr bwMode="auto">
            <a:xfrm>
              <a:off x="1287" y="3666"/>
              <a:ext cx="71" cy="174"/>
            </a:xfrm>
            <a:prstGeom prst="rect">
              <a:avLst/>
            </a:prstGeom>
            <a:noFill/>
            <a:ln w="12700" cmpd="tri">
              <a:noFill/>
              <a:miter lim="800000"/>
              <a:headEnd/>
              <a:tailEnd/>
            </a:ln>
            <a:effectLst/>
          </p:spPr>
          <p:txBody>
            <a:bodyPr wrap="none" lIns="4089" tIns="1636" rIns="4089" bIns="1636">
              <a:spAutoFit/>
            </a:bodyPr>
            <a:lstStyle/>
            <a:p>
              <a:pPr defTabSz="809625">
                <a:lnSpc>
                  <a:spcPct val="85000"/>
                </a:lnSpc>
              </a:pPr>
              <a:r>
                <a:rPr lang="en-US" sz="2100" i="1" baseline="0"/>
                <a:t>s</a:t>
              </a:r>
            </a:p>
          </p:txBody>
        </p:sp>
        <p:sp>
          <p:nvSpPr>
            <p:cNvPr id="22" name="Rectangle 46"/>
            <p:cNvSpPr>
              <a:spLocks noChangeArrowheads="1"/>
            </p:cNvSpPr>
            <p:nvPr/>
          </p:nvSpPr>
          <p:spPr bwMode="auto">
            <a:xfrm>
              <a:off x="1344" y="3744"/>
              <a:ext cx="42" cy="133"/>
            </a:xfrm>
            <a:prstGeom prst="rect">
              <a:avLst/>
            </a:prstGeom>
            <a:noFill/>
            <a:ln w="12700" cmpd="tri">
              <a:noFill/>
              <a:miter lim="800000"/>
              <a:headEnd/>
              <a:tailEnd/>
            </a:ln>
            <a:effectLst/>
          </p:spPr>
          <p:txBody>
            <a:bodyPr wrap="none" lIns="4089" tIns="1636" rIns="4089" bIns="1636">
              <a:spAutoFit/>
            </a:bodyPr>
            <a:lstStyle/>
            <a:p>
              <a:pPr defTabSz="809625">
                <a:lnSpc>
                  <a:spcPct val="85000"/>
                </a:lnSpc>
              </a:pPr>
              <a:r>
                <a:rPr lang="en-US" sz="1600" i="1" baseline="0"/>
                <a:t>t</a:t>
              </a:r>
            </a:p>
          </p:txBody>
        </p:sp>
        <p:sp>
          <p:nvSpPr>
            <p:cNvPr id="23" name="Rectangle 47"/>
            <p:cNvSpPr>
              <a:spLocks noChangeArrowheads="1"/>
            </p:cNvSpPr>
            <p:nvPr/>
          </p:nvSpPr>
          <p:spPr bwMode="auto">
            <a:xfrm>
              <a:off x="1553" y="3726"/>
              <a:ext cx="90" cy="174"/>
            </a:xfrm>
            <a:prstGeom prst="rect">
              <a:avLst/>
            </a:prstGeom>
            <a:noFill/>
            <a:ln w="12700" cmpd="tri">
              <a:noFill/>
              <a:miter lim="800000"/>
              <a:headEnd/>
              <a:tailEnd/>
            </a:ln>
            <a:effectLst/>
          </p:spPr>
          <p:txBody>
            <a:bodyPr wrap="none" lIns="4089" tIns="1636" rIns="4089" bIns="1636">
              <a:spAutoFit/>
            </a:bodyPr>
            <a:lstStyle/>
            <a:p>
              <a:pPr defTabSz="809625">
                <a:lnSpc>
                  <a:spcPct val="85000"/>
                </a:lnSpc>
              </a:pPr>
              <a:r>
                <a:rPr lang="en-US" sz="2100" i="1" baseline="0"/>
                <a:t>a</a:t>
              </a:r>
            </a:p>
          </p:txBody>
        </p:sp>
        <p:sp>
          <p:nvSpPr>
            <p:cNvPr id="24" name="Rectangle 48"/>
            <p:cNvSpPr>
              <a:spLocks noChangeArrowheads="1"/>
            </p:cNvSpPr>
            <p:nvPr/>
          </p:nvSpPr>
          <p:spPr bwMode="auto">
            <a:xfrm>
              <a:off x="1845" y="3533"/>
              <a:ext cx="71" cy="174"/>
            </a:xfrm>
            <a:prstGeom prst="rect">
              <a:avLst/>
            </a:prstGeom>
            <a:noFill/>
            <a:ln w="12700" cmpd="tri">
              <a:noFill/>
              <a:miter lim="800000"/>
              <a:headEnd/>
              <a:tailEnd/>
            </a:ln>
            <a:effectLst/>
          </p:spPr>
          <p:txBody>
            <a:bodyPr wrap="none" lIns="4089" tIns="1636" rIns="4089" bIns="1636">
              <a:spAutoFit/>
            </a:bodyPr>
            <a:lstStyle/>
            <a:p>
              <a:pPr defTabSz="809625">
                <a:lnSpc>
                  <a:spcPct val="85000"/>
                </a:lnSpc>
              </a:pPr>
              <a:r>
                <a:rPr lang="en-US" sz="2100" i="1" baseline="0"/>
                <a:t>r</a:t>
              </a:r>
            </a:p>
          </p:txBody>
        </p:sp>
        <p:sp>
          <p:nvSpPr>
            <p:cNvPr id="25" name="Rectangle 49"/>
            <p:cNvSpPr>
              <a:spLocks noChangeArrowheads="1"/>
            </p:cNvSpPr>
            <p:nvPr/>
          </p:nvSpPr>
          <p:spPr bwMode="auto">
            <a:xfrm>
              <a:off x="1902" y="3611"/>
              <a:ext cx="210" cy="133"/>
            </a:xfrm>
            <a:prstGeom prst="rect">
              <a:avLst/>
            </a:prstGeom>
            <a:noFill/>
            <a:ln w="12700" cmpd="tri">
              <a:noFill/>
              <a:miter lim="800000"/>
              <a:headEnd/>
              <a:tailEnd/>
            </a:ln>
            <a:effectLst/>
          </p:spPr>
          <p:txBody>
            <a:bodyPr wrap="none" lIns="4089" tIns="1636" rIns="4089" bIns="1636">
              <a:spAutoFit/>
            </a:bodyPr>
            <a:lstStyle/>
            <a:p>
              <a:pPr defTabSz="809625">
                <a:lnSpc>
                  <a:spcPct val="85000"/>
                </a:lnSpc>
              </a:pPr>
              <a:r>
                <a:rPr lang="en-US" sz="1600" i="1" baseline="0"/>
                <a:t>t</a:t>
              </a:r>
              <a:r>
                <a:rPr lang="en-US" sz="1600" baseline="0"/>
                <a:t> +1</a:t>
              </a:r>
            </a:p>
          </p:txBody>
        </p:sp>
        <p:sp>
          <p:nvSpPr>
            <p:cNvPr id="26" name="Rectangle 50"/>
            <p:cNvSpPr>
              <a:spLocks noChangeArrowheads="1"/>
            </p:cNvSpPr>
            <p:nvPr/>
          </p:nvSpPr>
          <p:spPr bwMode="auto">
            <a:xfrm>
              <a:off x="2160" y="3630"/>
              <a:ext cx="71" cy="174"/>
            </a:xfrm>
            <a:prstGeom prst="rect">
              <a:avLst/>
            </a:prstGeom>
            <a:noFill/>
            <a:ln w="12700" cmpd="tri">
              <a:noFill/>
              <a:miter lim="800000"/>
              <a:headEnd/>
              <a:tailEnd/>
            </a:ln>
            <a:effectLst/>
          </p:spPr>
          <p:txBody>
            <a:bodyPr wrap="none" lIns="4089" tIns="1636" rIns="4089" bIns="1636">
              <a:spAutoFit/>
            </a:bodyPr>
            <a:lstStyle/>
            <a:p>
              <a:pPr defTabSz="809625">
                <a:lnSpc>
                  <a:spcPct val="85000"/>
                </a:lnSpc>
              </a:pPr>
              <a:r>
                <a:rPr lang="en-US" sz="2100" i="1" baseline="0"/>
                <a:t>s</a:t>
              </a:r>
            </a:p>
          </p:txBody>
        </p:sp>
        <p:sp>
          <p:nvSpPr>
            <p:cNvPr id="27" name="Rectangle 51"/>
            <p:cNvSpPr>
              <a:spLocks noChangeArrowheads="1"/>
            </p:cNvSpPr>
            <p:nvPr/>
          </p:nvSpPr>
          <p:spPr bwMode="auto">
            <a:xfrm>
              <a:off x="2217" y="3707"/>
              <a:ext cx="210" cy="133"/>
            </a:xfrm>
            <a:prstGeom prst="rect">
              <a:avLst/>
            </a:prstGeom>
            <a:noFill/>
            <a:ln w="12700" cmpd="tri">
              <a:noFill/>
              <a:miter lim="800000"/>
              <a:headEnd/>
              <a:tailEnd/>
            </a:ln>
            <a:effectLst/>
          </p:spPr>
          <p:txBody>
            <a:bodyPr wrap="none" lIns="4089" tIns="1636" rIns="4089" bIns="1636">
              <a:spAutoFit/>
            </a:bodyPr>
            <a:lstStyle/>
            <a:p>
              <a:pPr defTabSz="809625">
                <a:lnSpc>
                  <a:spcPct val="85000"/>
                </a:lnSpc>
              </a:pPr>
              <a:r>
                <a:rPr lang="en-US" sz="1600" i="1" baseline="0" dirty="0"/>
                <a:t>t </a:t>
              </a:r>
              <a:r>
                <a:rPr lang="en-US" sz="1600" baseline="0" dirty="0"/>
                <a:t>+1</a:t>
              </a:r>
            </a:p>
          </p:txBody>
        </p:sp>
        <p:sp>
          <p:nvSpPr>
            <p:cNvPr id="28" name="Rectangle 52"/>
            <p:cNvSpPr>
              <a:spLocks noChangeArrowheads="1"/>
            </p:cNvSpPr>
            <p:nvPr/>
          </p:nvSpPr>
          <p:spPr bwMode="auto">
            <a:xfrm>
              <a:off x="2522" y="3796"/>
              <a:ext cx="210" cy="133"/>
            </a:xfrm>
            <a:prstGeom prst="rect">
              <a:avLst/>
            </a:prstGeom>
            <a:noFill/>
            <a:ln w="12700" cmpd="tri">
              <a:noFill/>
              <a:miter lim="800000"/>
              <a:headEnd/>
              <a:tailEnd/>
            </a:ln>
            <a:effectLst/>
          </p:spPr>
          <p:txBody>
            <a:bodyPr wrap="none" lIns="4089" tIns="1636" rIns="4089" bIns="1636">
              <a:spAutoFit/>
            </a:bodyPr>
            <a:lstStyle/>
            <a:p>
              <a:pPr defTabSz="809625">
                <a:lnSpc>
                  <a:spcPct val="85000"/>
                </a:lnSpc>
              </a:pPr>
              <a:r>
                <a:rPr lang="en-US" sz="1600" i="1" baseline="0" dirty="0"/>
                <a:t>t</a:t>
              </a:r>
              <a:r>
                <a:rPr lang="en-US" sz="1600" baseline="0" dirty="0"/>
                <a:t> +1</a:t>
              </a:r>
            </a:p>
          </p:txBody>
        </p:sp>
        <p:sp>
          <p:nvSpPr>
            <p:cNvPr id="29" name="Rectangle 53"/>
            <p:cNvSpPr>
              <a:spLocks noChangeArrowheads="1"/>
            </p:cNvSpPr>
            <p:nvPr/>
          </p:nvSpPr>
          <p:spPr bwMode="auto">
            <a:xfrm>
              <a:off x="2458" y="3719"/>
              <a:ext cx="90" cy="174"/>
            </a:xfrm>
            <a:prstGeom prst="rect">
              <a:avLst/>
            </a:prstGeom>
            <a:noFill/>
            <a:ln w="12700" cmpd="tri">
              <a:noFill/>
              <a:miter lim="800000"/>
              <a:headEnd/>
              <a:tailEnd/>
            </a:ln>
            <a:effectLst/>
          </p:spPr>
          <p:txBody>
            <a:bodyPr wrap="none" lIns="4089" tIns="1636" rIns="4089" bIns="1636">
              <a:spAutoFit/>
            </a:bodyPr>
            <a:lstStyle/>
            <a:p>
              <a:pPr defTabSz="809625">
                <a:lnSpc>
                  <a:spcPct val="85000"/>
                </a:lnSpc>
              </a:pPr>
              <a:r>
                <a:rPr lang="en-US" sz="2100" i="1" baseline="0" dirty="0"/>
                <a:t>a</a:t>
              </a:r>
            </a:p>
          </p:txBody>
        </p:sp>
        <p:sp>
          <p:nvSpPr>
            <p:cNvPr id="30" name="Rectangle 54"/>
            <p:cNvSpPr>
              <a:spLocks noChangeArrowheads="1"/>
            </p:cNvSpPr>
            <p:nvPr/>
          </p:nvSpPr>
          <p:spPr bwMode="auto">
            <a:xfrm>
              <a:off x="2757" y="3533"/>
              <a:ext cx="71" cy="174"/>
            </a:xfrm>
            <a:prstGeom prst="rect">
              <a:avLst/>
            </a:prstGeom>
            <a:noFill/>
            <a:ln w="12700" cmpd="tri">
              <a:noFill/>
              <a:miter lim="800000"/>
              <a:headEnd/>
              <a:tailEnd/>
            </a:ln>
            <a:effectLst/>
          </p:spPr>
          <p:txBody>
            <a:bodyPr wrap="none" lIns="4089" tIns="1636" rIns="4089" bIns="1636">
              <a:spAutoFit/>
            </a:bodyPr>
            <a:lstStyle/>
            <a:p>
              <a:pPr defTabSz="809625">
                <a:lnSpc>
                  <a:spcPct val="85000"/>
                </a:lnSpc>
              </a:pPr>
              <a:r>
                <a:rPr lang="en-US" sz="2100" i="1" baseline="0"/>
                <a:t>r</a:t>
              </a:r>
            </a:p>
          </p:txBody>
        </p:sp>
        <p:sp>
          <p:nvSpPr>
            <p:cNvPr id="31" name="Rectangle 55"/>
            <p:cNvSpPr>
              <a:spLocks noChangeArrowheads="1"/>
            </p:cNvSpPr>
            <p:nvPr/>
          </p:nvSpPr>
          <p:spPr bwMode="auto">
            <a:xfrm>
              <a:off x="2814" y="3611"/>
              <a:ext cx="210" cy="133"/>
            </a:xfrm>
            <a:prstGeom prst="rect">
              <a:avLst/>
            </a:prstGeom>
            <a:noFill/>
            <a:ln w="12700" cmpd="tri">
              <a:noFill/>
              <a:miter lim="800000"/>
              <a:headEnd/>
              <a:tailEnd/>
            </a:ln>
            <a:effectLst/>
          </p:spPr>
          <p:txBody>
            <a:bodyPr wrap="none" lIns="4089" tIns="1636" rIns="4089" bIns="1636">
              <a:spAutoFit/>
            </a:bodyPr>
            <a:lstStyle/>
            <a:p>
              <a:pPr defTabSz="809625">
                <a:lnSpc>
                  <a:spcPct val="85000"/>
                </a:lnSpc>
              </a:pPr>
              <a:r>
                <a:rPr lang="en-US" sz="1600" i="1" baseline="0"/>
                <a:t>t</a:t>
              </a:r>
              <a:r>
                <a:rPr lang="en-US" sz="1600" baseline="0"/>
                <a:t> +2</a:t>
              </a:r>
            </a:p>
          </p:txBody>
        </p:sp>
        <p:sp>
          <p:nvSpPr>
            <p:cNvPr id="32" name="Rectangle 56"/>
            <p:cNvSpPr>
              <a:spLocks noChangeArrowheads="1"/>
            </p:cNvSpPr>
            <p:nvPr/>
          </p:nvSpPr>
          <p:spPr bwMode="auto">
            <a:xfrm>
              <a:off x="3092" y="3629"/>
              <a:ext cx="71" cy="174"/>
            </a:xfrm>
            <a:prstGeom prst="rect">
              <a:avLst/>
            </a:prstGeom>
            <a:noFill/>
            <a:ln w="12700" cmpd="tri">
              <a:noFill/>
              <a:miter lim="800000"/>
              <a:headEnd/>
              <a:tailEnd/>
            </a:ln>
            <a:effectLst/>
          </p:spPr>
          <p:txBody>
            <a:bodyPr wrap="none" lIns="4089" tIns="1636" rIns="4089" bIns="1636">
              <a:spAutoFit/>
            </a:bodyPr>
            <a:lstStyle/>
            <a:p>
              <a:pPr defTabSz="809625">
                <a:lnSpc>
                  <a:spcPct val="85000"/>
                </a:lnSpc>
              </a:pPr>
              <a:r>
                <a:rPr lang="en-US" sz="2100" i="1" baseline="0"/>
                <a:t>s</a:t>
              </a:r>
            </a:p>
          </p:txBody>
        </p:sp>
        <p:sp>
          <p:nvSpPr>
            <p:cNvPr id="33" name="Rectangle 57"/>
            <p:cNvSpPr>
              <a:spLocks noChangeArrowheads="1"/>
            </p:cNvSpPr>
            <p:nvPr/>
          </p:nvSpPr>
          <p:spPr bwMode="auto">
            <a:xfrm>
              <a:off x="3150" y="3707"/>
              <a:ext cx="210" cy="133"/>
            </a:xfrm>
            <a:prstGeom prst="rect">
              <a:avLst/>
            </a:prstGeom>
            <a:noFill/>
            <a:ln w="12700" cmpd="tri">
              <a:noFill/>
              <a:miter lim="800000"/>
              <a:headEnd/>
              <a:tailEnd/>
            </a:ln>
            <a:effectLst/>
          </p:spPr>
          <p:txBody>
            <a:bodyPr wrap="none" lIns="4089" tIns="1636" rIns="4089" bIns="1636">
              <a:spAutoFit/>
            </a:bodyPr>
            <a:lstStyle/>
            <a:p>
              <a:pPr defTabSz="809625">
                <a:lnSpc>
                  <a:spcPct val="85000"/>
                </a:lnSpc>
              </a:pPr>
              <a:r>
                <a:rPr lang="en-US" sz="1600" i="1" baseline="0" dirty="0"/>
                <a:t>t </a:t>
              </a:r>
              <a:r>
                <a:rPr lang="en-US" sz="1600" baseline="0" dirty="0"/>
                <a:t>+2</a:t>
              </a:r>
            </a:p>
          </p:txBody>
        </p:sp>
        <p:sp>
          <p:nvSpPr>
            <p:cNvPr id="34" name="Rectangle 58"/>
            <p:cNvSpPr>
              <a:spLocks noChangeArrowheads="1"/>
            </p:cNvSpPr>
            <p:nvPr/>
          </p:nvSpPr>
          <p:spPr bwMode="auto">
            <a:xfrm>
              <a:off x="3486" y="3796"/>
              <a:ext cx="210" cy="133"/>
            </a:xfrm>
            <a:prstGeom prst="rect">
              <a:avLst/>
            </a:prstGeom>
            <a:noFill/>
            <a:ln w="12700" cmpd="tri">
              <a:noFill/>
              <a:miter lim="800000"/>
              <a:headEnd/>
              <a:tailEnd/>
            </a:ln>
            <a:effectLst/>
          </p:spPr>
          <p:txBody>
            <a:bodyPr wrap="none" lIns="4089" tIns="1636" rIns="4089" bIns="1636">
              <a:spAutoFit/>
            </a:bodyPr>
            <a:lstStyle/>
            <a:p>
              <a:pPr defTabSz="809625">
                <a:lnSpc>
                  <a:spcPct val="85000"/>
                </a:lnSpc>
              </a:pPr>
              <a:r>
                <a:rPr lang="en-US" sz="1600" i="1" baseline="0"/>
                <a:t>t</a:t>
              </a:r>
              <a:r>
                <a:rPr lang="en-US" sz="1600" baseline="0"/>
                <a:t> +2</a:t>
              </a:r>
            </a:p>
          </p:txBody>
        </p:sp>
        <p:sp>
          <p:nvSpPr>
            <p:cNvPr id="35" name="Rectangle 59"/>
            <p:cNvSpPr>
              <a:spLocks noChangeArrowheads="1"/>
            </p:cNvSpPr>
            <p:nvPr/>
          </p:nvSpPr>
          <p:spPr bwMode="auto">
            <a:xfrm>
              <a:off x="3422" y="3719"/>
              <a:ext cx="90" cy="174"/>
            </a:xfrm>
            <a:prstGeom prst="rect">
              <a:avLst/>
            </a:prstGeom>
            <a:noFill/>
            <a:ln w="12700" cmpd="tri">
              <a:noFill/>
              <a:miter lim="800000"/>
              <a:headEnd/>
              <a:tailEnd/>
            </a:ln>
            <a:effectLst/>
          </p:spPr>
          <p:txBody>
            <a:bodyPr wrap="none" lIns="4089" tIns="1636" rIns="4089" bIns="1636">
              <a:spAutoFit/>
            </a:bodyPr>
            <a:lstStyle/>
            <a:p>
              <a:pPr defTabSz="809625">
                <a:lnSpc>
                  <a:spcPct val="85000"/>
                </a:lnSpc>
              </a:pPr>
              <a:r>
                <a:rPr lang="en-US" sz="2100" i="1" baseline="0"/>
                <a:t>a</a:t>
              </a:r>
            </a:p>
          </p:txBody>
        </p:sp>
        <p:sp>
          <p:nvSpPr>
            <p:cNvPr id="36" name="Rectangle 60"/>
            <p:cNvSpPr>
              <a:spLocks noChangeArrowheads="1"/>
            </p:cNvSpPr>
            <p:nvPr/>
          </p:nvSpPr>
          <p:spPr bwMode="auto">
            <a:xfrm>
              <a:off x="3696" y="3552"/>
              <a:ext cx="71" cy="174"/>
            </a:xfrm>
            <a:prstGeom prst="rect">
              <a:avLst/>
            </a:prstGeom>
            <a:noFill/>
            <a:ln w="12700" cmpd="tri">
              <a:noFill/>
              <a:miter lim="800000"/>
              <a:headEnd/>
              <a:tailEnd/>
            </a:ln>
            <a:effectLst/>
          </p:spPr>
          <p:txBody>
            <a:bodyPr wrap="none" lIns="4089" tIns="1636" rIns="4089" bIns="1636">
              <a:spAutoFit/>
            </a:bodyPr>
            <a:lstStyle/>
            <a:p>
              <a:pPr defTabSz="809625">
                <a:lnSpc>
                  <a:spcPct val="85000"/>
                </a:lnSpc>
              </a:pPr>
              <a:r>
                <a:rPr lang="en-US" sz="2100" i="1" baseline="0"/>
                <a:t>r</a:t>
              </a:r>
            </a:p>
          </p:txBody>
        </p:sp>
        <p:sp>
          <p:nvSpPr>
            <p:cNvPr id="37" name="Rectangle 61"/>
            <p:cNvSpPr>
              <a:spLocks noChangeArrowheads="1"/>
            </p:cNvSpPr>
            <p:nvPr/>
          </p:nvSpPr>
          <p:spPr bwMode="auto">
            <a:xfrm>
              <a:off x="3753" y="3630"/>
              <a:ext cx="210" cy="133"/>
            </a:xfrm>
            <a:prstGeom prst="rect">
              <a:avLst/>
            </a:prstGeom>
            <a:noFill/>
            <a:ln w="12700" cmpd="tri">
              <a:noFill/>
              <a:miter lim="800000"/>
              <a:headEnd/>
              <a:tailEnd/>
            </a:ln>
            <a:effectLst/>
          </p:spPr>
          <p:txBody>
            <a:bodyPr wrap="none" lIns="4089" tIns="1636" rIns="4089" bIns="1636">
              <a:spAutoFit/>
            </a:bodyPr>
            <a:lstStyle/>
            <a:p>
              <a:pPr defTabSz="809625">
                <a:lnSpc>
                  <a:spcPct val="85000"/>
                </a:lnSpc>
              </a:pPr>
              <a:r>
                <a:rPr lang="en-US" sz="1600" i="1" baseline="0"/>
                <a:t>t</a:t>
              </a:r>
              <a:r>
                <a:rPr lang="en-US" sz="1600" baseline="0"/>
                <a:t> +3</a:t>
              </a:r>
            </a:p>
          </p:txBody>
        </p:sp>
        <p:sp>
          <p:nvSpPr>
            <p:cNvPr id="38" name="Rectangle 62"/>
            <p:cNvSpPr>
              <a:spLocks noChangeArrowheads="1"/>
            </p:cNvSpPr>
            <p:nvPr/>
          </p:nvSpPr>
          <p:spPr bwMode="auto">
            <a:xfrm>
              <a:off x="4053" y="3631"/>
              <a:ext cx="71" cy="174"/>
            </a:xfrm>
            <a:prstGeom prst="rect">
              <a:avLst/>
            </a:prstGeom>
            <a:noFill/>
            <a:ln w="12700" cmpd="tri">
              <a:noFill/>
              <a:miter lim="800000"/>
              <a:headEnd/>
              <a:tailEnd/>
            </a:ln>
            <a:effectLst/>
          </p:spPr>
          <p:txBody>
            <a:bodyPr wrap="none" lIns="4089" tIns="1636" rIns="4089" bIns="1636">
              <a:spAutoFit/>
            </a:bodyPr>
            <a:lstStyle/>
            <a:p>
              <a:pPr defTabSz="809625">
                <a:lnSpc>
                  <a:spcPct val="85000"/>
                </a:lnSpc>
              </a:pPr>
              <a:r>
                <a:rPr lang="en-US" sz="2100" i="1" baseline="0" dirty="0"/>
                <a:t>s</a:t>
              </a:r>
            </a:p>
          </p:txBody>
        </p:sp>
        <p:sp>
          <p:nvSpPr>
            <p:cNvPr id="39" name="Rectangle 63"/>
            <p:cNvSpPr>
              <a:spLocks noChangeArrowheads="1"/>
            </p:cNvSpPr>
            <p:nvPr/>
          </p:nvSpPr>
          <p:spPr bwMode="auto">
            <a:xfrm>
              <a:off x="4110" y="3707"/>
              <a:ext cx="91" cy="134"/>
            </a:xfrm>
            <a:prstGeom prst="rect">
              <a:avLst/>
            </a:prstGeom>
            <a:noFill/>
            <a:ln w="12700" cmpd="tri">
              <a:noFill/>
              <a:miter lim="800000"/>
              <a:headEnd/>
              <a:tailEnd/>
            </a:ln>
            <a:effectLst/>
          </p:spPr>
          <p:txBody>
            <a:bodyPr wrap="none" lIns="4089" tIns="1636" rIns="4089" bIns="1636">
              <a:spAutoFit/>
            </a:bodyPr>
            <a:lstStyle/>
            <a:p>
              <a:pPr defTabSz="809625">
                <a:lnSpc>
                  <a:spcPct val="85000"/>
                </a:lnSpc>
              </a:pPr>
              <a:r>
                <a:rPr lang="en-US" sz="1600" i="1" baseline="0" dirty="0" smtClean="0"/>
                <a:t>E</a:t>
              </a:r>
              <a:endParaRPr lang="en-US" sz="1600" baseline="0" dirty="0"/>
            </a:p>
          </p:txBody>
        </p:sp>
        <p:sp>
          <p:nvSpPr>
            <p:cNvPr id="40" name="Rectangle 66"/>
            <p:cNvSpPr>
              <a:spLocks noChangeArrowheads="1"/>
            </p:cNvSpPr>
            <p:nvPr/>
          </p:nvSpPr>
          <p:spPr bwMode="auto">
            <a:xfrm>
              <a:off x="4404" y="3803"/>
              <a:ext cx="106" cy="134"/>
            </a:xfrm>
            <a:prstGeom prst="rect">
              <a:avLst/>
            </a:prstGeom>
            <a:noFill/>
            <a:ln w="12700" cmpd="tri">
              <a:noFill/>
              <a:miter lim="800000"/>
              <a:headEnd/>
              <a:tailEnd/>
            </a:ln>
            <a:effectLst/>
          </p:spPr>
          <p:txBody>
            <a:bodyPr wrap="none" lIns="4089" tIns="1636" rIns="4089" bIns="1636">
              <a:spAutoFit/>
            </a:bodyPr>
            <a:lstStyle/>
            <a:p>
              <a:pPr defTabSz="809625">
                <a:lnSpc>
                  <a:spcPct val="85000"/>
                </a:lnSpc>
              </a:pPr>
              <a:r>
                <a:rPr lang="en-US" sz="1600" baseline="0" dirty="0" smtClean="0"/>
                <a:t> k</a:t>
              </a:r>
              <a:endParaRPr lang="en-US" sz="1600" baseline="0" dirty="0"/>
            </a:p>
          </p:txBody>
        </p:sp>
        <p:sp>
          <p:nvSpPr>
            <p:cNvPr id="41" name="Rectangle 67"/>
            <p:cNvSpPr>
              <a:spLocks noChangeArrowheads="1"/>
            </p:cNvSpPr>
            <p:nvPr/>
          </p:nvSpPr>
          <p:spPr bwMode="auto">
            <a:xfrm>
              <a:off x="4340" y="3726"/>
              <a:ext cx="90" cy="174"/>
            </a:xfrm>
            <a:prstGeom prst="rect">
              <a:avLst/>
            </a:prstGeom>
            <a:noFill/>
            <a:ln w="12700" cmpd="tri">
              <a:noFill/>
              <a:miter lim="800000"/>
              <a:headEnd/>
              <a:tailEnd/>
            </a:ln>
            <a:effectLst/>
          </p:spPr>
          <p:txBody>
            <a:bodyPr wrap="none" lIns="4089" tIns="1636" rIns="4089" bIns="1636">
              <a:spAutoFit/>
            </a:bodyPr>
            <a:lstStyle/>
            <a:p>
              <a:pPr defTabSz="809625">
                <a:lnSpc>
                  <a:spcPct val="85000"/>
                </a:lnSpc>
              </a:pPr>
              <a:r>
                <a:rPr lang="en-US" sz="2100" i="1" baseline="0"/>
                <a:t>a</a:t>
              </a:r>
            </a:p>
          </p:txBody>
        </p:sp>
      </p:grpSp>
    </p:spTree>
    <p:extLst>
      <p:ext uri="{BB962C8B-B14F-4D97-AF65-F5344CB8AC3E}">
        <p14:creationId xmlns:p14="http://schemas.microsoft.com/office/powerpoint/2010/main" val="1456675872"/>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t>Considering </a:t>
            </a:r>
            <a:r>
              <a:rPr lang="en-US" sz="2800" b="1" dirty="0"/>
              <a:t>future rewards</a:t>
            </a:r>
          </a:p>
        </p:txBody>
      </p:sp>
      <p:sp>
        <p:nvSpPr>
          <p:cNvPr id="3" name="Content Placeholder 2"/>
          <p:cNvSpPr>
            <a:spLocks noGrp="1"/>
          </p:cNvSpPr>
          <p:nvPr>
            <p:ph idx="1"/>
          </p:nvPr>
        </p:nvSpPr>
        <p:spPr>
          <a:xfrm>
            <a:off x="470516" y="1485783"/>
            <a:ext cx="8596668" cy="3880773"/>
          </a:xfrm>
        </p:spPr>
        <p:txBody>
          <a:bodyPr/>
          <a:lstStyle/>
          <a:p>
            <a:r>
              <a:rPr lang="en-US" dirty="0">
                <a:solidFill>
                  <a:schemeClr val="accent1">
                    <a:lumMod val="75000"/>
                  </a:schemeClr>
                </a:solidFill>
              </a:rPr>
              <a:t>Reward </a:t>
            </a:r>
            <a:r>
              <a:rPr lang="en-US" dirty="0" err="1">
                <a:solidFill>
                  <a:schemeClr val="accent1">
                    <a:lumMod val="75000"/>
                  </a:schemeClr>
                </a:solidFill>
              </a:rPr>
              <a:t>R</a:t>
            </a:r>
            <a:r>
              <a:rPr lang="en-US" sz="1600" dirty="0" err="1">
                <a:solidFill>
                  <a:schemeClr val="accent1">
                    <a:lumMod val="75000"/>
                  </a:schemeClr>
                </a:solidFill>
              </a:rPr>
              <a:t>t</a:t>
            </a:r>
            <a:r>
              <a:rPr lang="en-US" dirty="0"/>
              <a:t>: the total reward that the agent can collect starting from time t.</a:t>
            </a:r>
          </a:p>
          <a:p>
            <a:r>
              <a:rPr lang="en-US" dirty="0"/>
              <a:t>This reward can be calculated in different ways. One way is as follows, where closer rewards are given more value.</a:t>
            </a:r>
          </a:p>
          <a:p>
            <a:r>
              <a:rPr lang="en-US" dirty="0"/>
              <a:t>In fact, the agent is at the moment </a:t>
            </a:r>
            <a:r>
              <a:rPr lang="en-US" dirty="0" smtClean="0"/>
              <a:t>t </a:t>
            </a:r>
            <a:r>
              <a:rPr lang="en-US" dirty="0"/>
              <a:t>and has a prediction of his future</a:t>
            </a:r>
            <a:r>
              <a:rPr lang="en-US" dirty="0" smtClean="0"/>
              <a:t>.</a:t>
            </a:r>
          </a:p>
          <a:p>
            <a:endParaRPr lang="en-US" dirty="0"/>
          </a:p>
          <a:p>
            <a:endParaRPr lang="en-US" dirty="0" smtClean="0"/>
          </a:p>
          <a:p>
            <a:endParaRPr lang="en-US" dirty="0"/>
          </a:p>
        </p:txBody>
      </p:sp>
      <p:graphicFrame>
        <p:nvGraphicFramePr>
          <p:cNvPr id="5" name="Object 19"/>
          <p:cNvGraphicFramePr>
            <a:graphicFrameLocks noChangeAspect="1"/>
          </p:cNvGraphicFramePr>
          <p:nvPr>
            <p:extLst>
              <p:ext uri="{D42A27DB-BD31-4B8C-83A1-F6EECF244321}">
                <p14:modId xmlns:p14="http://schemas.microsoft.com/office/powerpoint/2010/main" val="2914194696"/>
              </p:ext>
            </p:extLst>
          </p:nvPr>
        </p:nvGraphicFramePr>
        <p:xfrm>
          <a:off x="952500" y="3074597"/>
          <a:ext cx="6781800" cy="754063"/>
        </p:xfrm>
        <a:graphic>
          <a:graphicData uri="http://schemas.openxmlformats.org/presentationml/2006/ole">
            <mc:AlternateContent xmlns:mc="http://schemas.openxmlformats.org/markup-compatibility/2006">
              <mc:Choice xmlns:v="urn:schemas-microsoft-com:vml" Requires="v">
                <p:oleObj spid="_x0000_s4126" name="Equation" r:id="rId3" imgW="3886200" imgH="431640" progId="Equation.3">
                  <p:embed/>
                </p:oleObj>
              </mc:Choice>
              <mc:Fallback>
                <p:oleObj name="Equation" r:id="rId3" imgW="388620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00" y="3074597"/>
                        <a:ext cx="6781800" cy="754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6"/>
          <p:cNvGrpSpPr>
            <a:grpSpLocks/>
          </p:cNvGrpSpPr>
          <p:nvPr/>
        </p:nvGrpSpPr>
        <p:grpSpPr bwMode="auto">
          <a:xfrm>
            <a:off x="1138451" y="3861027"/>
            <a:ext cx="6216650" cy="1779588"/>
            <a:chOff x="532" y="2592"/>
            <a:chExt cx="3916" cy="1121"/>
          </a:xfrm>
        </p:grpSpPr>
        <p:pic>
          <p:nvPicPr>
            <p:cNvPr id="7" name="Picture 7" descr="robot_665[1]"/>
            <p:cNvPicPr>
              <a:picLocks noChangeAspect="1" noChangeArrowheads="1"/>
            </p:cNvPicPr>
            <p:nvPr/>
          </p:nvPicPr>
          <p:blipFill>
            <a:blip r:embed="rId5" cstate="print"/>
            <a:srcRect/>
            <a:stretch>
              <a:fillRect/>
            </a:stretch>
          </p:blipFill>
          <p:spPr bwMode="auto">
            <a:xfrm>
              <a:off x="3008" y="2655"/>
              <a:ext cx="1440" cy="1058"/>
            </a:xfrm>
            <a:prstGeom prst="rect">
              <a:avLst/>
            </a:prstGeom>
            <a:noFill/>
            <a:ln w="9525">
              <a:noFill/>
              <a:miter lim="800000"/>
              <a:headEnd/>
              <a:tailEnd/>
            </a:ln>
          </p:spPr>
        </p:pic>
        <p:sp>
          <p:nvSpPr>
            <p:cNvPr id="8" name="Text Box 8"/>
            <p:cNvSpPr txBox="1">
              <a:spLocks noChangeArrowheads="1"/>
            </p:cNvSpPr>
            <p:nvPr/>
          </p:nvSpPr>
          <p:spPr bwMode="auto">
            <a:xfrm flipH="1">
              <a:off x="2496" y="2592"/>
              <a:ext cx="488" cy="288"/>
            </a:xfrm>
            <a:prstGeom prst="rect">
              <a:avLst/>
            </a:prstGeom>
            <a:noFill/>
            <a:ln w="9525">
              <a:noFill/>
              <a:miter lim="800000"/>
              <a:headEnd/>
              <a:tailEnd/>
            </a:ln>
          </p:spPr>
          <p:txBody>
            <a:bodyPr>
              <a:spAutoFit/>
            </a:bodyPr>
            <a:lstStyle/>
            <a:p>
              <a:pPr algn="l" rtl="0" eaLnBrk="0" hangingPunct="0">
                <a:spcBef>
                  <a:spcPct val="50000"/>
                </a:spcBef>
              </a:pPr>
              <a:r>
                <a:rPr lang="en-GB" sz="2400">
                  <a:latin typeface="Times New Roman" pitchFamily="18" charset="0"/>
                </a:rPr>
                <a:t>+50</a:t>
              </a:r>
            </a:p>
          </p:txBody>
        </p:sp>
        <p:sp>
          <p:nvSpPr>
            <p:cNvPr id="9" name="Text Box 9"/>
            <p:cNvSpPr txBox="1">
              <a:spLocks noChangeArrowheads="1"/>
            </p:cNvSpPr>
            <p:nvPr/>
          </p:nvSpPr>
          <p:spPr bwMode="auto">
            <a:xfrm flipH="1">
              <a:off x="1672" y="2968"/>
              <a:ext cx="416" cy="288"/>
            </a:xfrm>
            <a:prstGeom prst="rect">
              <a:avLst/>
            </a:prstGeom>
            <a:noFill/>
            <a:ln w="9525">
              <a:noFill/>
              <a:miter lim="800000"/>
              <a:headEnd/>
              <a:tailEnd/>
            </a:ln>
          </p:spPr>
          <p:txBody>
            <a:bodyPr>
              <a:spAutoFit/>
            </a:bodyPr>
            <a:lstStyle/>
            <a:p>
              <a:pPr algn="l" rtl="0" eaLnBrk="0" hangingPunct="0">
                <a:spcBef>
                  <a:spcPct val="50000"/>
                </a:spcBef>
              </a:pPr>
              <a:r>
                <a:rPr lang="en-GB" sz="2400">
                  <a:latin typeface="Times New Roman" pitchFamily="18" charset="0"/>
                </a:rPr>
                <a:t>-1</a:t>
              </a:r>
            </a:p>
          </p:txBody>
        </p:sp>
        <p:sp>
          <p:nvSpPr>
            <p:cNvPr id="10" name="Text Box 10"/>
            <p:cNvSpPr txBox="1">
              <a:spLocks noChangeArrowheads="1"/>
            </p:cNvSpPr>
            <p:nvPr/>
          </p:nvSpPr>
          <p:spPr bwMode="auto">
            <a:xfrm flipH="1">
              <a:off x="1344" y="2960"/>
              <a:ext cx="416" cy="288"/>
            </a:xfrm>
            <a:prstGeom prst="rect">
              <a:avLst/>
            </a:prstGeom>
            <a:noFill/>
            <a:ln w="9525">
              <a:noFill/>
              <a:miter lim="800000"/>
              <a:headEnd/>
              <a:tailEnd/>
            </a:ln>
          </p:spPr>
          <p:txBody>
            <a:bodyPr>
              <a:spAutoFit/>
            </a:bodyPr>
            <a:lstStyle/>
            <a:p>
              <a:pPr algn="l" rtl="0" eaLnBrk="0" hangingPunct="0">
                <a:spcBef>
                  <a:spcPct val="50000"/>
                </a:spcBef>
              </a:pPr>
              <a:r>
                <a:rPr lang="en-GB" sz="2400">
                  <a:latin typeface="Times New Roman" pitchFamily="18" charset="0"/>
                </a:rPr>
                <a:t>-1</a:t>
              </a:r>
            </a:p>
          </p:txBody>
        </p:sp>
        <p:sp>
          <p:nvSpPr>
            <p:cNvPr id="11" name="Text Box 11"/>
            <p:cNvSpPr txBox="1">
              <a:spLocks noChangeArrowheads="1"/>
            </p:cNvSpPr>
            <p:nvPr/>
          </p:nvSpPr>
          <p:spPr bwMode="auto">
            <a:xfrm flipH="1">
              <a:off x="552" y="2592"/>
              <a:ext cx="416" cy="288"/>
            </a:xfrm>
            <a:prstGeom prst="rect">
              <a:avLst/>
            </a:prstGeom>
            <a:noFill/>
            <a:ln w="9525">
              <a:noFill/>
              <a:miter lim="800000"/>
              <a:headEnd/>
              <a:tailEnd/>
            </a:ln>
          </p:spPr>
          <p:txBody>
            <a:bodyPr>
              <a:spAutoFit/>
            </a:bodyPr>
            <a:lstStyle/>
            <a:p>
              <a:pPr algn="l" rtl="0" eaLnBrk="0" hangingPunct="0">
                <a:spcBef>
                  <a:spcPct val="50000"/>
                </a:spcBef>
              </a:pPr>
              <a:r>
                <a:rPr lang="en-GB" sz="2400" dirty="0">
                  <a:latin typeface="Times New Roman" pitchFamily="18" charset="0"/>
                </a:rPr>
                <a:t>+3</a:t>
              </a:r>
            </a:p>
          </p:txBody>
        </p:sp>
        <p:sp>
          <p:nvSpPr>
            <p:cNvPr id="12" name="Rectangle 12"/>
            <p:cNvSpPr>
              <a:spLocks noChangeArrowheads="1"/>
            </p:cNvSpPr>
            <p:nvPr/>
          </p:nvSpPr>
          <p:spPr bwMode="auto">
            <a:xfrm flipH="1">
              <a:off x="2580" y="3392"/>
              <a:ext cx="244" cy="288"/>
            </a:xfrm>
            <a:prstGeom prst="rect">
              <a:avLst/>
            </a:prstGeom>
            <a:noFill/>
            <a:ln w="9525">
              <a:noFill/>
              <a:miter lim="800000"/>
              <a:headEnd/>
              <a:tailEnd/>
            </a:ln>
          </p:spPr>
          <p:txBody>
            <a:bodyPr wrap="none">
              <a:spAutoFit/>
            </a:bodyPr>
            <a:lstStyle/>
            <a:p>
              <a:pPr algn="l" rtl="0" eaLnBrk="0" hangingPunct="0"/>
              <a:r>
                <a:rPr lang="en-GB" sz="2400">
                  <a:latin typeface="Times New Roman" pitchFamily="18" charset="0"/>
                </a:rPr>
                <a:t>r</a:t>
              </a:r>
              <a:r>
                <a:rPr lang="en-GB" sz="2400" baseline="-25000">
                  <a:latin typeface="Times New Roman" pitchFamily="18" charset="0"/>
                </a:rPr>
                <a:t>9</a:t>
              </a:r>
            </a:p>
          </p:txBody>
        </p:sp>
        <p:sp>
          <p:nvSpPr>
            <p:cNvPr id="13" name="Rectangle 13"/>
            <p:cNvSpPr>
              <a:spLocks noChangeArrowheads="1"/>
            </p:cNvSpPr>
            <p:nvPr/>
          </p:nvSpPr>
          <p:spPr bwMode="auto">
            <a:xfrm flipH="1">
              <a:off x="1676" y="3400"/>
              <a:ext cx="244" cy="288"/>
            </a:xfrm>
            <a:prstGeom prst="rect">
              <a:avLst/>
            </a:prstGeom>
            <a:noFill/>
            <a:ln w="9525">
              <a:noFill/>
              <a:miter lim="800000"/>
              <a:headEnd/>
              <a:tailEnd/>
            </a:ln>
          </p:spPr>
          <p:txBody>
            <a:bodyPr wrap="none">
              <a:spAutoFit/>
            </a:bodyPr>
            <a:lstStyle/>
            <a:p>
              <a:pPr algn="l" rtl="0" eaLnBrk="0" hangingPunct="0"/>
              <a:r>
                <a:rPr lang="en-GB" sz="2400">
                  <a:latin typeface="Times New Roman" pitchFamily="18" charset="0"/>
                </a:rPr>
                <a:t>r</a:t>
              </a:r>
              <a:r>
                <a:rPr lang="en-GB" sz="2400" baseline="-25000">
                  <a:latin typeface="Times New Roman" pitchFamily="18" charset="0"/>
                </a:rPr>
                <a:t>5</a:t>
              </a:r>
            </a:p>
          </p:txBody>
        </p:sp>
        <p:sp>
          <p:nvSpPr>
            <p:cNvPr id="14" name="Rectangle 14"/>
            <p:cNvSpPr>
              <a:spLocks noChangeArrowheads="1"/>
            </p:cNvSpPr>
            <p:nvPr/>
          </p:nvSpPr>
          <p:spPr bwMode="auto">
            <a:xfrm flipH="1">
              <a:off x="1396" y="3400"/>
              <a:ext cx="244" cy="288"/>
            </a:xfrm>
            <a:prstGeom prst="rect">
              <a:avLst/>
            </a:prstGeom>
            <a:noFill/>
            <a:ln w="9525">
              <a:noFill/>
              <a:miter lim="800000"/>
              <a:headEnd/>
              <a:tailEnd/>
            </a:ln>
          </p:spPr>
          <p:txBody>
            <a:bodyPr wrap="none">
              <a:spAutoFit/>
            </a:bodyPr>
            <a:lstStyle/>
            <a:p>
              <a:pPr algn="l" rtl="0" eaLnBrk="0" hangingPunct="0"/>
              <a:r>
                <a:rPr lang="en-GB" sz="2400">
                  <a:latin typeface="Times New Roman" pitchFamily="18" charset="0"/>
                </a:rPr>
                <a:t>r</a:t>
              </a:r>
              <a:r>
                <a:rPr lang="en-GB" sz="2400" baseline="-25000">
                  <a:latin typeface="Times New Roman" pitchFamily="18" charset="0"/>
                </a:rPr>
                <a:t>4</a:t>
              </a:r>
            </a:p>
          </p:txBody>
        </p:sp>
        <p:sp>
          <p:nvSpPr>
            <p:cNvPr id="15" name="Rectangle 15"/>
            <p:cNvSpPr>
              <a:spLocks noChangeArrowheads="1"/>
            </p:cNvSpPr>
            <p:nvPr/>
          </p:nvSpPr>
          <p:spPr bwMode="auto">
            <a:xfrm flipH="1">
              <a:off x="532" y="3392"/>
              <a:ext cx="244" cy="288"/>
            </a:xfrm>
            <a:prstGeom prst="rect">
              <a:avLst/>
            </a:prstGeom>
            <a:noFill/>
            <a:ln w="9525">
              <a:noFill/>
              <a:miter lim="800000"/>
              <a:headEnd/>
              <a:tailEnd/>
            </a:ln>
          </p:spPr>
          <p:txBody>
            <a:bodyPr wrap="none">
              <a:spAutoFit/>
            </a:bodyPr>
            <a:lstStyle/>
            <a:p>
              <a:pPr algn="l" rtl="0" eaLnBrk="0" hangingPunct="0"/>
              <a:r>
                <a:rPr lang="en-GB" sz="2400">
                  <a:latin typeface="Times New Roman" pitchFamily="18" charset="0"/>
                </a:rPr>
                <a:t>r</a:t>
              </a:r>
              <a:r>
                <a:rPr lang="en-GB" sz="2400" baseline="-25000">
                  <a:latin typeface="Times New Roman" pitchFamily="18" charset="0"/>
                </a:rPr>
                <a:t>1</a:t>
              </a:r>
            </a:p>
          </p:txBody>
        </p:sp>
      </p:grpSp>
      <p:sp>
        <p:nvSpPr>
          <p:cNvPr id="16" name="Freeform 5"/>
          <p:cNvSpPr>
            <a:spLocks/>
          </p:cNvSpPr>
          <p:nvPr/>
        </p:nvSpPr>
        <p:spPr bwMode="auto">
          <a:xfrm flipH="1">
            <a:off x="1170201" y="4436110"/>
            <a:ext cx="3708400" cy="790575"/>
          </a:xfrm>
          <a:custGeom>
            <a:avLst/>
            <a:gdLst>
              <a:gd name="T0" fmla="*/ 0 w 2336"/>
              <a:gd name="T1" fmla="*/ 2147483647 h 498"/>
              <a:gd name="T2" fmla="*/ 2147483647 w 2336"/>
              <a:gd name="T3" fmla="*/ 2147483647 h 498"/>
              <a:gd name="T4" fmla="*/ 2147483647 w 2336"/>
              <a:gd name="T5" fmla="*/ 2147483647 h 498"/>
              <a:gd name="T6" fmla="*/ 2147483647 w 2336"/>
              <a:gd name="T7" fmla="*/ 2147483647 h 498"/>
              <a:gd name="T8" fmla="*/ 2147483647 w 2336"/>
              <a:gd name="T9" fmla="*/ 2147483647 h 498"/>
              <a:gd name="T10" fmla="*/ 2147483647 w 2336"/>
              <a:gd name="T11" fmla="*/ 2147483647 h 498"/>
              <a:gd name="T12" fmla="*/ 2147483647 w 2336"/>
              <a:gd name="T13" fmla="*/ 2147483647 h 498"/>
              <a:gd name="T14" fmla="*/ 0 60000 65536"/>
              <a:gd name="T15" fmla="*/ 0 60000 65536"/>
              <a:gd name="T16" fmla="*/ 0 60000 65536"/>
              <a:gd name="T17" fmla="*/ 0 60000 65536"/>
              <a:gd name="T18" fmla="*/ 0 60000 65536"/>
              <a:gd name="T19" fmla="*/ 0 60000 65536"/>
              <a:gd name="T20" fmla="*/ 0 60000 65536"/>
              <a:gd name="T21" fmla="*/ 0 w 2336"/>
              <a:gd name="T22" fmla="*/ 0 h 498"/>
              <a:gd name="T23" fmla="*/ 2336 w 2336"/>
              <a:gd name="T24" fmla="*/ 498 h 4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36" h="498">
                <a:moveTo>
                  <a:pt x="0" y="263"/>
                </a:moveTo>
                <a:cubicBezTo>
                  <a:pt x="224" y="170"/>
                  <a:pt x="448" y="78"/>
                  <a:pt x="640" y="111"/>
                </a:cubicBezTo>
                <a:cubicBezTo>
                  <a:pt x="832" y="144"/>
                  <a:pt x="949" y="428"/>
                  <a:pt x="1152" y="463"/>
                </a:cubicBezTo>
                <a:cubicBezTo>
                  <a:pt x="1355" y="498"/>
                  <a:pt x="1691" y="390"/>
                  <a:pt x="1856" y="319"/>
                </a:cubicBezTo>
                <a:cubicBezTo>
                  <a:pt x="2021" y="248"/>
                  <a:pt x="2072" y="78"/>
                  <a:pt x="2144" y="39"/>
                </a:cubicBezTo>
                <a:cubicBezTo>
                  <a:pt x="2216" y="0"/>
                  <a:pt x="2256" y="48"/>
                  <a:pt x="2288" y="87"/>
                </a:cubicBezTo>
                <a:cubicBezTo>
                  <a:pt x="2320" y="126"/>
                  <a:pt x="2328" y="198"/>
                  <a:pt x="2336" y="271"/>
                </a:cubicBezTo>
              </a:path>
            </a:pathLst>
          </a:custGeom>
          <a:noFill/>
          <a:ln w="25400">
            <a:solidFill>
              <a:schemeClr val="tx2"/>
            </a:solidFill>
            <a:round/>
            <a:headEnd/>
            <a:tailEnd/>
          </a:ln>
        </p:spPr>
        <p:txBody>
          <a:bodyPr/>
          <a:lstStyle/>
          <a:p>
            <a:endParaRPr lang="en-US"/>
          </a:p>
        </p:txBody>
      </p:sp>
      <p:graphicFrame>
        <p:nvGraphicFramePr>
          <p:cNvPr id="17" name="Object 20"/>
          <p:cNvGraphicFramePr>
            <a:graphicFrameLocks noChangeAspect="1"/>
          </p:cNvGraphicFramePr>
          <p:nvPr>
            <p:extLst>
              <p:ext uri="{D42A27DB-BD31-4B8C-83A1-F6EECF244321}">
                <p14:modId xmlns:p14="http://schemas.microsoft.com/office/powerpoint/2010/main" val="2090184928"/>
              </p:ext>
            </p:extLst>
          </p:nvPr>
        </p:nvGraphicFramePr>
        <p:xfrm>
          <a:off x="1525801" y="5867390"/>
          <a:ext cx="3757612" cy="561975"/>
        </p:xfrm>
        <a:graphic>
          <a:graphicData uri="http://schemas.openxmlformats.org/presentationml/2006/ole">
            <mc:AlternateContent xmlns:mc="http://schemas.openxmlformats.org/markup-compatibility/2006">
              <mc:Choice xmlns:v="urn:schemas-microsoft-com:vml" Requires="v">
                <p:oleObj spid="_x0000_s4127" name="Equation" r:id="rId6" imgW="2120760" imgH="317160" progId="Equation.3">
                  <p:embed/>
                </p:oleObj>
              </mc:Choice>
              <mc:Fallback>
                <p:oleObj name="Equation" r:id="rId6" imgW="2120760" imgH="31716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5801" y="5867390"/>
                        <a:ext cx="3757612"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24744192"/>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4358"/>
          </a:xfrm>
        </p:spPr>
        <p:txBody>
          <a:bodyPr>
            <a:normAutofit/>
          </a:bodyPr>
          <a:lstStyle/>
          <a:p>
            <a:pPr algn="ctr"/>
            <a:r>
              <a:rPr lang="en-US" sz="2800" b="1" dirty="0"/>
              <a:t>Optimal performance models</a:t>
            </a:r>
          </a:p>
        </p:txBody>
      </p:sp>
      <p:sp>
        <p:nvSpPr>
          <p:cNvPr id="3" name="Content Placeholder 2"/>
          <p:cNvSpPr>
            <a:spLocks noGrp="1"/>
          </p:cNvSpPr>
          <p:nvPr>
            <p:ph idx="1"/>
          </p:nvPr>
        </p:nvSpPr>
        <p:spPr>
          <a:xfrm>
            <a:off x="677334" y="1473959"/>
            <a:ext cx="8596668" cy="4567404"/>
          </a:xfrm>
        </p:spPr>
        <p:txBody>
          <a:bodyPr/>
          <a:lstStyle/>
          <a:p>
            <a:r>
              <a:rPr lang="en-US" dirty="0"/>
              <a:t>One of the important points in choosing an action is how to include future events in the agent's current decision. There are different models to consider the impact of future events in the choice of action</a:t>
            </a:r>
            <a:r>
              <a:rPr lang="en-US" dirty="0" smtClean="0"/>
              <a:t>:</a:t>
            </a:r>
          </a:p>
          <a:p>
            <a:r>
              <a:rPr lang="en-US" dirty="0">
                <a:solidFill>
                  <a:schemeClr val="accent1">
                    <a:lumMod val="75000"/>
                  </a:schemeClr>
                </a:solidFill>
              </a:rPr>
              <a:t>First model: </a:t>
            </a:r>
            <a:r>
              <a:rPr lang="en-US" dirty="0"/>
              <a:t>In this model, only the current reward is important and future rewards are not included in the decision. In this method, the first route is selected.</a:t>
            </a:r>
          </a:p>
        </p:txBody>
      </p:sp>
      <p:pic>
        <p:nvPicPr>
          <p:cNvPr id="4" name="Picture 3"/>
          <p:cNvPicPr>
            <a:picLocks noChangeAspect="1"/>
          </p:cNvPicPr>
          <p:nvPr/>
        </p:nvPicPr>
        <p:blipFill rotWithShape="1">
          <a:blip r:embed="rId3"/>
          <a:srcRect l="40908" t="55177" r="35700" b="28964"/>
          <a:stretch/>
        </p:blipFill>
        <p:spPr>
          <a:xfrm>
            <a:off x="2756847" y="3603009"/>
            <a:ext cx="4332441" cy="1651379"/>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3064431101"/>
              </p:ext>
            </p:extLst>
          </p:nvPr>
        </p:nvGraphicFramePr>
        <p:xfrm>
          <a:off x="1088441" y="3603009"/>
          <a:ext cx="628650" cy="359487"/>
        </p:xfrm>
        <a:graphic>
          <a:graphicData uri="http://schemas.openxmlformats.org/presentationml/2006/ole">
            <mc:AlternateContent xmlns:mc="http://schemas.openxmlformats.org/markup-compatibility/2006">
              <mc:Choice xmlns:v="urn:schemas-microsoft-com:vml" Requires="v">
                <p:oleObj spid="_x0000_s5137" name="Equation" r:id="rId4" imgW="355320" imgH="203040" progId="Equation.3">
                  <p:embed/>
                </p:oleObj>
              </mc:Choice>
              <mc:Fallback>
                <p:oleObj name="Equation" r:id="rId4" imgW="355320" imgH="203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441" y="3603009"/>
                        <a:ext cx="628650" cy="359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49498541"/>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77923"/>
            <a:ext cx="8596668" cy="5263440"/>
          </a:xfrm>
        </p:spPr>
        <p:txBody>
          <a:bodyPr/>
          <a:lstStyle/>
          <a:p>
            <a:r>
              <a:rPr lang="en-US" dirty="0">
                <a:solidFill>
                  <a:schemeClr val="accent1">
                    <a:lumMod val="75000"/>
                  </a:schemeClr>
                </a:solidFill>
              </a:rPr>
              <a:t>The second model</a:t>
            </a:r>
            <a:r>
              <a:rPr lang="en-US" dirty="0"/>
              <a:t>: This method is very common and rewards that will be taken in the future are given less value than immediate rewards. For example, if the first route is selected</a:t>
            </a:r>
            <a:r>
              <a:rPr lang="en-US" dirty="0" smtClean="0"/>
              <a:t>.</a:t>
            </a:r>
          </a:p>
          <a:p>
            <a:endParaRPr lang="en-US" dirty="0"/>
          </a:p>
          <a:p>
            <a:r>
              <a:rPr lang="en-US" dirty="0">
                <a:solidFill>
                  <a:schemeClr val="accent1">
                    <a:lumMod val="75000"/>
                  </a:schemeClr>
                </a:solidFill>
              </a:rPr>
              <a:t>The third model </a:t>
            </a:r>
            <a:r>
              <a:rPr lang="en-US" dirty="0"/>
              <a:t>(average reward model): In this method, no difference between near and distant rewards is considered. For example, in the figure below, the first and second paths are not different.</a:t>
            </a:r>
          </a:p>
        </p:txBody>
      </p:sp>
      <p:graphicFrame>
        <p:nvGraphicFramePr>
          <p:cNvPr id="4" name="Object 4"/>
          <p:cNvGraphicFramePr>
            <a:graphicFrameLocks noChangeAspect="1"/>
          </p:cNvGraphicFramePr>
          <p:nvPr>
            <p:extLst>
              <p:ext uri="{D42A27DB-BD31-4B8C-83A1-F6EECF244321}">
                <p14:modId xmlns:p14="http://schemas.microsoft.com/office/powerpoint/2010/main" val="318093232"/>
              </p:ext>
            </p:extLst>
          </p:nvPr>
        </p:nvGraphicFramePr>
        <p:xfrm>
          <a:off x="5901519" y="1575179"/>
          <a:ext cx="889000" cy="315913"/>
        </p:xfrm>
        <a:graphic>
          <a:graphicData uri="http://schemas.openxmlformats.org/presentationml/2006/ole">
            <mc:AlternateContent xmlns:mc="http://schemas.openxmlformats.org/markup-compatibility/2006">
              <mc:Choice xmlns:v="urn:schemas-microsoft-com:vml" Requires="v">
                <p:oleObj spid="_x0000_s6175" name="Equation" r:id="rId3" imgW="571320" imgH="203040" progId="Equation.3">
                  <p:embed/>
                </p:oleObj>
              </mc:Choice>
              <mc:Fallback>
                <p:oleObj name="Equation" r:id="rId3" imgW="57132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1519" y="1575179"/>
                        <a:ext cx="889000" cy="315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528402430"/>
              </p:ext>
            </p:extLst>
          </p:nvPr>
        </p:nvGraphicFramePr>
        <p:xfrm>
          <a:off x="7076080" y="2912660"/>
          <a:ext cx="514350" cy="315913"/>
        </p:xfrm>
        <a:graphic>
          <a:graphicData uri="http://schemas.openxmlformats.org/presentationml/2006/ole">
            <mc:AlternateContent xmlns:mc="http://schemas.openxmlformats.org/markup-compatibility/2006">
              <mc:Choice xmlns:v="urn:schemas-microsoft-com:vml" Requires="v">
                <p:oleObj spid="_x0000_s6176" name="Equation" r:id="rId5" imgW="330120" imgH="203040" progId="Equation.3">
                  <p:embed/>
                </p:oleObj>
              </mc:Choice>
              <mc:Fallback>
                <p:oleObj name="Equation" r:id="rId5" imgW="33012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6080" y="2912660"/>
                        <a:ext cx="514350" cy="315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p:cNvPicPr>
            <a:picLocks noChangeAspect="1"/>
          </p:cNvPicPr>
          <p:nvPr/>
        </p:nvPicPr>
        <p:blipFill rotWithShape="1">
          <a:blip r:embed="rId7"/>
          <a:srcRect l="40908" t="55177" r="35700" b="28964"/>
          <a:stretch/>
        </p:blipFill>
        <p:spPr>
          <a:xfrm>
            <a:off x="2756847" y="3603009"/>
            <a:ext cx="4332441" cy="1651379"/>
          </a:xfrm>
          <a:prstGeom prst="rect">
            <a:avLst/>
          </a:prstGeom>
        </p:spPr>
      </p:pic>
    </p:spTree>
    <p:extLst>
      <p:ext uri="{BB962C8B-B14F-4D97-AF65-F5344CB8AC3E}">
        <p14:creationId xmlns:p14="http://schemas.microsoft.com/office/powerpoint/2010/main" val="3727352426"/>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922</TotalTime>
  <Words>1169</Words>
  <Application>Microsoft Office PowerPoint</Application>
  <PresentationFormat>Widescreen</PresentationFormat>
  <Paragraphs>159</Paragraphs>
  <Slides>24</Slides>
  <Notes>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5" baseType="lpstr">
      <vt:lpstr>Algerian</vt:lpstr>
      <vt:lpstr>Arial</vt:lpstr>
      <vt:lpstr>Calibri</vt:lpstr>
      <vt:lpstr>Helvetica</vt:lpstr>
      <vt:lpstr>Tahoma</vt:lpstr>
      <vt:lpstr>Times New Roman</vt:lpstr>
      <vt:lpstr>Trebuchet MS</vt:lpstr>
      <vt:lpstr>Wingdings</vt:lpstr>
      <vt:lpstr>Wingdings 3</vt:lpstr>
      <vt:lpstr>Facet</vt:lpstr>
      <vt:lpstr>Equation</vt:lpstr>
      <vt:lpstr>An introduction to Reinforcement Learning</vt:lpstr>
      <vt:lpstr>Contents</vt:lpstr>
      <vt:lpstr>PowerPoint Presentation</vt:lpstr>
      <vt:lpstr>PowerPoint Presentation</vt:lpstr>
      <vt:lpstr>Reinforcement function</vt:lpstr>
      <vt:lpstr>Reward</vt:lpstr>
      <vt:lpstr>Considering future rewards</vt:lpstr>
      <vt:lpstr>Optimal performance models</vt:lpstr>
      <vt:lpstr>PowerPoint Presentation</vt:lpstr>
      <vt:lpstr>Learning policy</vt:lpstr>
      <vt:lpstr>PowerPoint Presentation</vt:lpstr>
      <vt:lpstr>Model-free &amp; model-based RL algorithms</vt:lpstr>
      <vt:lpstr>On-policy and Off-policy method</vt:lpstr>
      <vt:lpstr>An overview of several RL algorithms</vt:lpstr>
      <vt:lpstr>Q-learning algorithm: </vt:lpstr>
      <vt:lpstr>Policy iteration algorithm</vt:lpstr>
      <vt:lpstr>Policy iteration algorithm </vt:lpstr>
      <vt:lpstr>SARSA algorithm </vt:lpstr>
      <vt:lpstr>SARSA algorithm </vt:lpstr>
      <vt:lpstr>Deep Q-Learning (DQN) algorithm</vt:lpstr>
      <vt:lpstr>DQN algorithm</vt:lpstr>
      <vt:lpstr>DDPG algorithm</vt:lpstr>
      <vt:lpstr>DDPG algorithm</vt:lpstr>
      <vt:lpstr>PowerPoint Presentation</vt:lpstr>
    </vt:vector>
  </TitlesOfParts>
  <Company>diakov.net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massive MIMO</dc:title>
  <dc:creator>RePack by Diakov</dc:creator>
  <cp:lastModifiedBy>RePack by Diakov</cp:lastModifiedBy>
  <cp:revision>30</cp:revision>
  <dcterms:created xsi:type="dcterms:W3CDTF">2023-03-02T13:44:10Z</dcterms:created>
  <dcterms:modified xsi:type="dcterms:W3CDTF">2023-03-12T17:19:43Z</dcterms:modified>
</cp:coreProperties>
</file>