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9" r:id="rId7"/>
    <p:sldId id="283" r:id="rId8"/>
    <p:sldId id="284" r:id="rId9"/>
    <p:sldId id="285" r:id="rId10"/>
    <p:sldId id="324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61DC-7347-48CA-9E8E-6C42E2715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8A7BF-DCC8-407C-AAD4-894C795D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2DE4-EF70-4003-88AA-7A74A0F2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1349-7458-45F5-A8C2-87CCEB72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A7F0-AD7F-4303-A78F-7D336A95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4A34-28FF-49C7-8A13-15933E16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F666C-85D7-4C07-931C-38175EDCC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78B2-68BB-4B2F-9C4B-EDDD2F66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4A98-9DA2-459C-9D3E-33438BC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3D59-9DEE-40D8-89FF-CB88BCEE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5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0FEE0-46E1-4641-A7B3-85EF80A17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5217C-9375-4AB8-939D-D479A304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A20C-1426-4950-BF98-DC2C296E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FEA4-9951-4DDC-A904-8909D5E4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DE25-0A12-4485-8A52-B810B987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7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64393" y="1703273"/>
            <a:ext cx="5049520" cy="4029710"/>
          </a:xfrm>
          <a:prstGeom prst="rect">
            <a:avLst/>
          </a:prstGeom>
        </p:spPr>
        <p:txBody>
          <a:bodyPr/>
          <a:lstStyle>
            <a:lvl1pPr>
              <a:defRPr sz="2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2BE5348-8DF7-48C9-B658-E52C883B7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145FF733-BB49-4CD2-99CC-60C8CA70F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B893-D19E-4D51-9265-B06EE6FEF231}" type="datetimeFigureOut">
              <a:rPr lang="en-US"/>
              <a:pPr>
                <a:defRPr/>
              </a:pPr>
              <a:t>9/30/2021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76D17E2-734C-49CA-BD77-81CD4C46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92C2F-A36D-4FBA-B38D-785F3E55A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1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039-A4A4-4856-9130-67B18A2E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0EF8-1D1F-4A54-93F2-C6DA539C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F85E-26ED-46F2-AF00-9270589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F22D-B952-44C4-903B-B95638B1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D2E4-75CB-433C-B866-84019481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1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EA91-22ED-403F-8962-92873FA3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688-2617-494F-A6C1-04D2D316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38E6-CE95-46BF-87F0-90DD68E9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C5C4-843F-4BDF-B5BD-D17D0634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81FE-965C-4BB4-80CF-56A87894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6C9-E9A4-41DE-B34D-D8F9A897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71F3-6FDF-4B95-B0FB-444F9B592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F5BD-97DE-48A0-829A-B432981C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9196-F9AF-4960-BB0E-C1DDD98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36D6-3842-47F7-B599-5FDC0394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5FE3-DFBC-422E-A266-08E5A16F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1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4903-5CC9-49BC-9CE4-7A7D46FB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5C2EA-9247-42A1-A9F7-B6FE117F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A7494-B23A-4254-86FF-8389A52D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22745-8D46-4210-9EE6-1B3EA649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1E63-30A4-4ED5-97B5-8092FEC65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B0B3-7DE2-407F-AF24-045AB6B4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25A54-CF39-434D-A160-F5F1795C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28F14-E6E7-4DED-9C38-EC9C5636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409E-76A1-4D33-BB01-427B3B89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C70D5-F92A-4E1F-A0A2-979C815C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1AB4-F983-445B-BE61-1623C93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BE316-90A5-4572-9C71-BEE7FA9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3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CD3CB-CC55-4A2B-96F4-40C22B82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12357-C5EB-492C-9AC9-FFF44A7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E1307-D9C0-4A9A-9A5E-A888DC4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3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C6E2-7712-4C24-A9F8-36AB270F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3630-9701-41FC-8AB1-D4B839A5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7B46B-AD24-429A-97E9-4A1C38F8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DECB-0F32-4D94-9862-3F967063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9234-E3B4-4585-8878-6AFEC2D5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972C-14C2-430F-9ADC-A2FD8470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0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464D-F515-49D2-9020-99BE99BF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0907A-CAC9-49A7-BFAA-68033A5B5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034A6-553F-4067-8749-5CA7D5A0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481A-E08D-40A3-8491-0243EF3F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CB2B-7FB5-46FA-82EB-22113D14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3DE4-3CEE-4A82-8726-5C2CF525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C3B70-84F9-4145-9061-F76BEFA9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1B799-CD60-44A3-90FD-5A198DF8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FA2D-2AA0-4F48-8E57-5376DE7A8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4781-7524-4152-A3E2-D1B1C125D9F6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7FE7-86D2-4D7C-89A9-335F3F7E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1DB4-C4C8-4F8A-A845-DFC1EE3F2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07D4-FB50-43C7-BD15-00DB720D4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E580-A850-4EC8-B208-9A0FF2ADE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cost of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5B32-733D-4959-BD0D-4CAD99D0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1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bject 2">
            <a:extLst>
              <a:ext uri="{FF2B5EF4-FFF2-40B4-BE49-F238E27FC236}">
                <a16:creationId xmlns:a16="http://schemas.microsoft.com/office/drawing/2014/main" id="{D5D4287A-1304-4C7B-966F-2409DCD32644}"/>
              </a:ext>
            </a:extLst>
          </p:cNvPr>
          <p:cNvSpPr>
            <a:spLocks/>
          </p:cNvSpPr>
          <p:nvPr/>
        </p:nvSpPr>
        <p:spPr bwMode="auto">
          <a:xfrm>
            <a:off x="1676400" y="152400"/>
            <a:ext cx="8813800" cy="1346200"/>
          </a:xfrm>
          <a:custGeom>
            <a:avLst/>
            <a:gdLst>
              <a:gd name="T0" fmla="*/ 8813288 w 8813800"/>
              <a:gd name="T1" fmla="*/ 0 h 1346200"/>
              <a:gd name="T2" fmla="*/ 0 w 8813800"/>
              <a:gd name="T3" fmla="*/ 0 h 1346200"/>
              <a:gd name="T4" fmla="*/ 0 w 8813800"/>
              <a:gd name="T5" fmla="*/ 1345691 h 1346200"/>
              <a:gd name="T6" fmla="*/ 8813288 w 8813800"/>
              <a:gd name="T7" fmla="*/ 1345691 h 1346200"/>
              <a:gd name="T8" fmla="*/ 8813288 w 8813800"/>
              <a:gd name="T9" fmla="*/ 0 h 134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13800"/>
              <a:gd name="T16" fmla="*/ 0 h 1346200"/>
              <a:gd name="T17" fmla="*/ 8813800 w 8813800"/>
              <a:gd name="T18" fmla="*/ 1346200 h 134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13800" h="1346200">
                <a:moveTo>
                  <a:pt x="8813292" y="0"/>
                </a:moveTo>
                <a:lnTo>
                  <a:pt x="0" y="0"/>
                </a:lnTo>
                <a:lnTo>
                  <a:pt x="0" y="1345691"/>
                </a:lnTo>
                <a:lnTo>
                  <a:pt x="8813292" y="1345691"/>
                </a:lnTo>
                <a:lnTo>
                  <a:pt x="8813292" y="0"/>
                </a:lnTo>
                <a:close/>
              </a:path>
            </a:pathLst>
          </a:custGeom>
          <a:solidFill>
            <a:srgbClr val="2E5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403" name="object 4">
            <a:extLst>
              <a:ext uri="{FF2B5EF4-FFF2-40B4-BE49-F238E27FC236}">
                <a16:creationId xmlns:a16="http://schemas.microsoft.com/office/drawing/2014/main" id="{6DD6D1F0-AAFF-4239-85F5-BF3813805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76" y="6392864"/>
            <a:ext cx="180975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100">
                <a:solidFill>
                  <a:srgbClr val="2E5796"/>
                </a:solidFill>
                <a:latin typeface="Cambria" panose="02040503050406030204" pitchFamily="18" charset="0"/>
              </a:rPr>
              <a:t>24</a:t>
            </a:r>
            <a:endParaRPr lang="en-US" altLang="en-US" sz="1100">
              <a:latin typeface="Cambria" panose="02040503050406030204" pitchFamily="18" charset="0"/>
            </a:endParaRPr>
          </a:p>
        </p:txBody>
      </p:sp>
      <p:sp>
        <p:nvSpPr>
          <p:cNvPr id="102404" name="object 5">
            <a:extLst>
              <a:ext uri="{FF2B5EF4-FFF2-40B4-BE49-F238E27FC236}">
                <a16:creationId xmlns:a16="http://schemas.microsoft.com/office/drawing/2014/main" id="{3B223466-949A-4049-850C-CEA3D902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04800"/>
            <a:ext cx="8839199" cy="628650"/>
          </a:xfrm>
        </p:spPr>
        <p:txBody>
          <a:bodyPr vert="horz" lIns="91440" tIns="12700" rIns="91440" bIns="45720" rtlCol="0" anchor="ctr">
            <a:normAutofit fontScale="90000"/>
          </a:bodyPr>
          <a:lstStyle/>
          <a:p>
            <a:pPr marL="949325" indent="-936625">
              <a:spcBef>
                <a:spcPts val="10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Some of basic and most common time complexities such as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2405" name="object 6">
            <a:extLst>
              <a:ext uri="{FF2B5EF4-FFF2-40B4-BE49-F238E27FC236}">
                <a16:creationId xmlns:a16="http://schemas.microsoft.com/office/drawing/2014/main" id="{D96A00E8-E885-41BE-BA58-A819E5526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447801"/>
            <a:ext cx="81089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55600" indent="-3429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IN" altLang="en-US" sz="2000" dirty="0"/>
              <a:t>Constant Time Complexity </a:t>
            </a:r>
            <a:r>
              <a:rPr lang="en-IN" altLang="en-US" sz="2000" i="1" dirty="0"/>
              <a:t>O(1)</a:t>
            </a:r>
            <a:r>
              <a:rPr lang="en-IN" altLang="en-US" sz="2000" dirty="0"/>
              <a:t> : constant running time</a:t>
            </a:r>
          </a:p>
          <a:p>
            <a:pPr>
              <a:buFontTx/>
              <a:buChar char="•"/>
            </a:pPr>
            <a:endParaRPr lang="en-IN" altLang="en-US" sz="2000" dirty="0"/>
          </a:p>
          <a:p>
            <a:pPr>
              <a:buFontTx/>
              <a:buChar char="•"/>
            </a:pPr>
            <a:r>
              <a:rPr lang="en-IN" altLang="en-US" sz="2000" dirty="0"/>
              <a:t>Linear Time Complexity </a:t>
            </a:r>
            <a:r>
              <a:rPr lang="en-IN" altLang="en-US" sz="2000" i="1" dirty="0"/>
              <a:t>O(n)</a:t>
            </a:r>
            <a:r>
              <a:rPr lang="en-IN" altLang="en-US" sz="2000" dirty="0"/>
              <a:t> : linear running time</a:t>
            </a:r>
          </a:p>
          <a:p>
            <a:pPr>
              <a:buFontTx/>
              <a:buChar char="•"/>
            </a:pPr>
            <a:endParaRPr lang="en-IN" altLang="en-US" sz="2000" dirty="0"/>
          </a:p>
          <a:p>
            <a:pPr>
              <a:buFontTx/>
              <a:buChar char="•"/>
            </a:pPr>
            <a:r>
              <a:rPr lang="en-IN" altLang="en-US" sz="2000" dirty="0"/>
              <a:t>Logarithmic Time Complexity </a:t>
            </a:r>
            <a:r>
              <a:rPr lang="en-IN" altLang="en-US" sz="2000" i="1" dirty="0"/>
              <a:t>O(log n)</a:t>
            </a:r>
            <a:r>
              <a:rPr lang="en-IN" altLang="en-US" sz="2000" dirty="0"/>
              <a:t> : logarithmic running time</a:t>
            </a:r>
          </a:p>
          <a:p>
            <a:pPr>
              <a:buFontTx/>
              <a:buChar char="•"/>
            </a:pPr>
            <a:endParaRPr lang="en-IN" altLang="en-US" sz="2000" dirty="0"/>
          </a:p>
          <a:p>
            <a:pPr>
              <a:buFontTx/>
              <a:buChar char="•"/>
            </a:pPr>
            <a:r>
              <a:rPr lang="en-IN" altLang="en-US" sz="2000" dirty="0"/>
              <a:t>Log-Linear Time Complexity </a:t>
            </a:r>
            <a:r>
              <a:rPr lang="en-IN" altLang="en-US" sz="2000" i="1" dirty="0"/>
              <a:t>O(n log n)</a:t>
            </a:r>
            <a:r>
              <a:rPr lang="en-IN" altLang="en-US" sz="2000" dirty="0"/>
              <a:t> : log-­linear running time</a:t>
            </a:r>
          </a:p>
          <a:p>
            <a:pPr>
              <a:buFontTx/>
              <a:buChar char="•"/>
            </a:pPr>
            <a:endParaRPr lang="en-IN" altLang="en-US" sz="2000" dirty="0"/>
          </a:p>
          <a:p>
            <a:pPr>
              <a:buFontTx/>
              <a:buChar char="•"/>
            </a:pPr>
            <a:r>
              <a:rPr lang="en-IN" altLang="en-US" sz="2000" dirty="0"/>
              <a:t>Polynomial Time Complexity </a:t>
            </a:r>
            <a:r>
              <a:rPr lang="en-IN" altLang="en-US" sz="2000" i="1" dirty="0"/>
              <a:t>O(</a:t>
            </a:r>
            <a:r>
              <a:rPr lang="en-IN" altLang="en-US" sz="2000" i="1" dirty="0" err="1"/>
              <a:t>n^c</a:t>
            </a:r>
            <a:r>
              <a:rPr lang="en-IN" altLang="en-US" sz="2000" i="1" dirty="0"/>
              <a:t>)</a:t>
            </a:r>
            <a:r>
              <a:rPr lang="en-IN" altLang="en-US" sz="2000" dirty="0"/>
              <a:t> : polynomial running time (c is a constant)</a:t>
            </a:r>
          </a:p>
          <a:p>
            <a:endParaRPr lang="en-IN" altLang="en-US" sz="2000" dirty="0"/>
          </a:p>
          <a:p>
            <a:pPr>
              <a:buFontTx/>
              <a:buChar char="•"/>
            </a:pPr>
            <a:r>
              <a:rPr lang="en-IN" altLang="en-US" sz="2000" dirty="0"/>
              <a:t>Exponential Time Complexity </a:t>
            </a:r>
            <a:r>
              <a:rPr lang="en-IN" altLang="en-US" sz="2000" i="1" dirty="0"/>
              <a:t>O(</a:t>
            </a:r>
            <a:r>
              <a:rPr lang="en-IN" altLang="en-US" sz="2000" i="1" dirty="0" err="1"/>
              <a:t>c^n</a:t>
            </a:r>
            <a:r>
              <a:rPr lang="en-IN" altLang="en-US" sz="2000" i="1" dirty="0"/>
              <a:t>)</a:t>
            </a:r>
            <a:r>
              <a:rPr lang="en-IN" altLang="en-US" sz="2000" dirty="0"/>
              <a:t> : exponential running time (c is a constant being raised to a power based on size of input)</a:t>
            </a:r>
          </a:p>
          <a:p>
            <a:br>
              <a:rPr lang="en-IN" altLang="en-US" sz="2400" dirty="0"/>
            </a:br>
            <a:endParaRPr lang="en-US" alt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bject 2">
            <a:extLst>
              <a:ext uri="{FF2B5EF4-FFF2-40B4-BE49-F238E27FC236}">
                <a16:creationId xmlns:a16="http://schemas.microsoft.com/office/drawing/2014/main" id="{2D99E539-B79D-47B4-A388-630B9A67409E}"/>
              </a:ext>
            </a:extLst>
          </p:cNvPr>
          <p:cNvSpPr>
            <a:spLocks/>
          </p:cNvSpPr>
          <p:nvPr/>
        </p:nvSpPr>
        <p:spPr bwMode="auto">
          <a:xfrm>
            <a:off x="1676400" y="152400"/>
            <a:ext cx="8813800" cy="1346200"/>
          </a:xfrm>
          <a:custGeom>
            <a:avLst/>
            <a:gdLst>
              <a:gd name="T0" fmla="*/ 8813288 w 8813800"/>
              <a:gd name="T1" fmla="*/ 0 h 1346200"/>
              <a:gd name="T2" fmla="*/ 0 w 8813800"/>
              <a:gd name="T3" fmla="*/ 0 h 1346200"/>
              <a:gd name="T4" fmla="*/ 0 w 8813800"/>
              <a:gd name="T5" fmla="*/ 1345691 h 1346200"/>
              <a:gd name="T6" fmla="*/ 8813288 w 8813800"/>
              <a:gd name="T7" fmla="*/ 1345691 h 1346200"/>
              <a:gd name="T8" fmla="*/ 8813288 w 8813800"/>
              <a:gd name="T9" fmla="*/ 0 h 134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13800"/>
              <a:gd name="T16" fmla="*/ 0 h 1346200"/>
              <a:gd name="T17" fmla="*/ 8813800 w 8813800"/>
              <a:gd name="T18" fmla="*/ 1346200 h 134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13800" h="1346200">
                <a:moveTo>
                  <a:pt x="8813292" y="0"/>
                </a:moveTo>
                <a:lnTo>
                  <a:pt x="0" y="0"/>
                </a:lnTo>
                <a:lnTo>
                  <a:pt x="0" y="1345691"/>
                </a:lnTo>
                <a:lnTo>
                  <a:pt x="8813292" y="1345691"/>
                </a:lnTo>
                <a:lnTo>
                  <a:pt x="8813292" y="0"/>
                </a:lnTo>
                <a:close/>
              </a:path>
            </a:pathLst>
          </a:custGeom>
          <a:solidFill>
            <a:srgbClr val="2E5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427" name="object 4">
            <a:extLst>
              <a:ext uri="{FF2B5EF4-FFF2-40B4-BE49-F238E27FC236}">
                <a16:creationId xmlns:a16="http://schemas.microsoft.com/office/drawing/2014/main" id="{D2F2889B-DF88-4F82-AA58-203A6FF3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76" y="6392864"/>
            <a:ext cx="180975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100">
                <a:solidFill>
                  <a:srgbClr val="2E5796"/>
                </a:solidFill>
                <a:latin typeface="Cambria" panose="02040503050406030204" pitchFamily="18" charset="0"/>
              </a:rPr>
              <a:t>24</a:t>
            </a:r>
            <a:endParaRPr lang="en-US" altLang="en-US" sz="1100">
              <a:latin typeface="Cambria" panose="02040503050406030204" pitchFamily="18" charset="0"/>
            </a:endParaRPr>
          </a:p>
        </p:txBody>
      </p:sp>
      <p:sp>
        <p:nvSpPr>
          <p:cNvPr id="103428" name="object 5">
            <a:extLst>
              <a:ext uri="{FF2B5EF4-FFF2-40B4-BE49-F238E27FC236}">
                <a16:creationId xmlns:a16="http://schemas.microsoft.com/office/drawing/2014/main" id="{0110F05E-3AAD-4243-ACD7-119470C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304800"/>
            <a:ext cx="4691063" cy="566738"/>
          </a:xfrm>
        </p:spPr>
        <p:txBody>
          <a:bodyPr vert="horz" lIns="91440" tIns="12700" rIns="91440" bIns="45720" rtlCol="0" anchor="ctr">
            <a:normAutofit fontScale="90000"/>
          </a:bodyPr>
          <a:lstStyle/>
          <a:p>
            <a:pPr marL="949325" indent="-936625">
              <a:spcBef>
                <a:spcPts val="100"/>
              </a:spcBef>
            </a:pPr>
            <a:r>
              <a:rPr lang="en-US" altLang="en-US" sz="3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Asymptotic Notation - Revision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103429" name="Picture 3">
            <a:extLst>
              <a:ext uri="{FF2B5EF4-FFF2-40B4-BE49-F238E27FC236}">
                <a16:creationId xmlns:a16="http://schemas.microsoft.com/office/drawing/2014/main" id="{700E3C10-DE04-48C2-BA86-C0E1F107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09814"/>
            <a:ext cx="739140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bject 2">
            <a:extLst>
              <a:ext uri="{FF2B5EF4-FFF2-40B4-BE49-F238E27FC236}">
                <a16:creationId xmlns:a16="http://schemas.microsoft.com/office/drawing/2014/main" id="{1611E1C3-3461-40AB-AEEF-9553CA4EE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6" y="1744663"/>
            <a:ext cx="8143875" cy="279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413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000">
                <a:latin typeface="Cambria" panose="02040503050406030204" pitchFamily="18" charset="0"/>
              </a:rPr>
              <a:t>First, we start to count the number of significant operations in  a particular solution to assess its efficiency.</a:t>
            </a:r>
          </a:p>
          <a:p>
            <a:pPr eaLnBrk="1" hangingPunct="1">
              <a:spcBef>
                <a:spcPts val="475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000">
                <a:latin typeface="Cambria" panose="02040503050406030204" pitchFamily="18" charset="0"/>
              </a:rPr>
              <a:t>Then, we will express the efficiency of algorithms using  growth functions.</a:t>
            </a:r>
          </a:p>
          <a:p>
            <a:pPr eaLnBrk="1" hangingPunct="1">
              <a:spcBef>
                <a:spcPts val="475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000">
                <a:latin typeface="Cambria" panose="02040503050406030204" pitchFamily="18" charset="0"/>
              </a:rPr>
              <a:t>Each operation in an algorithm (or a program) has a cost.</a:t>
            </a:r>
          </a:p>
          <a:p>
            <a:pPr eaLnBrk="1" hangingPunct="1">
              <a:spcBef>
                <a:spcPts val="475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000">
                <a:latin typeface="Cambria" panose="02040503050406030204" pitchFamily="18" charset="0"/>
              </a:rPr>
              <a:t>Each operation takes a certain of time.</a:t>
            </a:r>
          </a:p>
          <a:p>
            <a:pPr eaLnBrk="1" hangingPunct="1">
              <a:spcBef>
                <a:spcPts val="475"/>
              </a:spcBef>
            </a:pPr>
            <a:r>
              <a:rPr lang="en-US" altLang="en-US" sz="2000">
                <a:latin typeface="Cambria" panose="02040503050406030204" pitchFamily="18" charset="0"/>
              </a:rPr>
              <a:t>count = count + 1; </a:t>
            </a:r>
            <a:r>
              <a:rPr lang="en-US" altLang="en-US" sz="2000">
                <a:latin typeface="Wingdings" panose="05000000000000000000" pitchFamily="2" charset="2"/>
              </a:rPr>
              <a:t></a:t>
            </a:r>
            <a:r>
              <a:rPr lang="en-US" altLang="en-US" sz="2000">
                <a:latin typeface="Cambria" panose="02040503050406030204" pitchFamily="18" charset="0"/>
              </a:rPr>
              <a:t>Take a certain amount of time, but it is  constant</a:t>
            </a:r>
          </a:p>
          <a:p>
            <a:pPr eaLnBrk="1" hangingPunct="1">
              <a:spcBef>
                <a:spcPts val="475"/>
              </a:spcBef>
            </a:pPr>
            <a:r>
              <a:rPr lang="en-US" altLang="en-US" sz="2000" b="1" u="sng">
                <a:latin typeface="Cambria" panose="02040503050406030204" pitchFamily="18" charset="0"/>
              </a:rPr>
              <a:t>A sequence of	operations:</a:t>
            </a:r>
            <a:endParaRPr lang="en-US" altLang="en-US" sz="2000">
              <a:latin typeface="Cambria" panose="020405030504060302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FAA1B8-A825-4FF0-B87F-A509C38B2FEE}"/>
              </a:ext>
            </a:extLst>
          </p:cNvPr>
          <p:cNvSpPr txBox="1"/>
          <p:nvPr/>
        </p:nvSpPr>
        <p:spPr>
          <a:xfrm>
            <a:off x="2898775" y="4794250"/>
            <a:ext cx="2457450" cy="757238"/>
          </a:xfrm>
          <a:prstGeom prst="rect">
            <a:avLst/>
          </a:prstGeom>
        </p:spPr>
        <p:txBody>
          <a:bodyPr lIns="0" tIns="73660" rIns="0" bIns="0">
            <a:spAutoFit/>
          </a:bodyPr>
          <a:lstStyle/>
          <a:p>
            <a:pPr marL="12700">
              <a:spcBef>
                <a:spcPts val="580"/>
              </a:spcBef>
              <a:defRPr/>
            </a:pPr>
            <a:r>
              <a:rPr sz="2000" spc="120" dirty="0">
                <a:latin typeface="Cambria"/>
                <a:cs typeface="Cambria"/>
              </a:rPr>
              <a:t>count </a:t>
            </a:r>
            <a:r>
              <a:rPr sz="2000" dirty="0">
                <a:latin typeface="Cambria"/>
                <a:cs typeface="Cambria"/>
              </a:rPr>
              <a:t>= </a:t>
            </a:r>
            <a:r>
              <a:rPr sz="2000" spc="120" dirty="0">
                <a:latin typeface="Cambria"/>
                <a:cs typeface="Cambria"/>
              </a:rPr>
              <a:t>count </a:t>
            </a:r>
            <a:r>
              <a:rPr sz="2000" dirty="0">
                <a:latin typeface="Cambria"/>
                <a:cs typeface="Cambria"/>
              </a:rPr>
              <a:t>+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1;</a:t>
            </a:r>
            <a:endParaRPr sz="2000">
              <a:latin typeface="Cambria"/>
              <a:cs typeface="Cambria"/>
            </a:endParaRPr>
          </a:p>
          <a:p>
            <a:pPr marL="12700">
              <a:spcBef>
                <a:spcPts val="484"/>
              </a:spcBef>
              <a:defRPr/>
            </a:pPr>
            <a:r>
              <a:rPr sz="2000" spc="100" dirty="0">
                <a:latin typeface="Cambria"/>
                <a:cs typeface="Cambria"/>
              </a:rPr>
              <a:t>sum </a:t>
            </a:r>
            <a:r>
              <a:rPr sz="2000" dirty="0">
                <a:latin typeface="Cambria"/>
                <a:cs typeface="Cambria"/>
              </a:rPr>
              <a:t>= </a:t>
            </a:r>
            <a:r>
              <a:rPr sz="2000" spc="100" dirty="0">
                <a:latin typeface="Cambria"/>
                <a:cs typeface="Cambria"/>
              </a:rPr>
              <a:t>sum </a:t>
            </a:r>
            <a:r>
              <a:rPr sz="2000" dirty="0">
                <a:latin typeface="Cambria"/>
                <a:cs typeface="Cambria"/>
              </a:rPr>
              <a:t>+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count;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3972" name="object 4">
            <a:extLst>
              <a:ext uri="{FF2B5EF4-FFF2-40B4-BE49-F238E27FC236}">
                <a16:creationId xmlns:a16="http://schemas.microsoft.com/office/drawing/2014/main" id="{085890B7-3F6C-4C50-9D64-993BAAD32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4" y="4794251"/>
            <a:ext cx="304958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701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100"/>
              </a:spcBef>
            </a:pPr>
            <a:r>
              <a:rPr lang="en-US" altLang="en-US" sz="2000">
                <a:latin typeface="Cambria" panose="02040503050406030204" pitchFamily="18" charset="0"/>
              </a:rPr>
              <a:t>Cost: c1  Cost: c2</a:t>
            </a:r>
          </a:p>
          <a:p>
            <a:pPr algn="ctr" eaLnBrk="1" hangingPunct="1">
              <a:spcBef>
                <a:spcPts val="475"/>
              </a:spcBef>
            </a:pPr>
            <a:r>
              <a:rPr lang="en-US" altLang="en-US" sz="2000">
                <a:latin typeface="Cambria" panose="02040503050406030204" pitchFamily="18" charset="0"/>
              </a:rPr>
              <a:t>Total Cost: c1 + c2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B9CDDD-6C7A-4EC0-B65C-BB1F9096A3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8813800" cy="1346200"/>
          </a:xfrm>
          <a:solidFill>
            <a:srgbClr val="2E5796"/>
          </a:solidFill>
        </p:spPr>
        <p:txBody>
          <a:bodyPr vert="horz" lIns="91440" tIns="635" rIns="91440" bIns="45720" rtlCol="0" anchor="ctr">
            <a:normAutofit/>
          </a:bodyPr>
          <a:lstStyle/>
          <a:p>
            <a:pPr>
              <a:spcBef>
                <a:spcPts val="5"/>
              </a:spcBef>
              <a:defRPr/>
            </a:pPr>
            <a:br>
              <a:rPr sz="3250" dirty="0">
                <a:latin typeface="Times New Roman"/>
                <a:cs typeface="Times New Roman"/>
              </a:rPr>
            </a:br>
            <a:r>
              <a:rPr sz="3200" b="1" spc="55" dirty="0">
                <a:solidFill>
                  <a:srgbClr val="FFFFFF"/>
                </a:solidFill>
                <a:latin typeface="Cambria"/>
                <a:cs typeface="Cambria"/>
              </a:rPr>
              <a:t>TO	</a:t>
            </a:r>
            <a:r>
              <a:rPr sz="3200" b="1" spc="110" dirty="0">
                <a:solidFill>
                  <a:srgbClr val="FFFFFF"/>
                </a:solidFill>
                <a:latin typeface="Cambria"/>
                <a:cs typeface="Cambria"/>
              </a:rPr>
              <a:t>ANALYZE	</a:t>
            </a:r>
            <a:r>
              <a:rPr sz="3200" b="1" spc="175" dirty="0">
                <a:solidFill>
                  <a:srgbClr val="FFFFFF"/>
                </a:solidFill>
                <a:latin typeface="Cambria"/>
                <a:cs typeface="Cambria"/>
              </a:rPr>
              <a:t>ALGORITHMS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4FB1-3831-4B10-80EE-47FE16ECAF9E}"/>
              </a:ext>
            </a:extLst>
          </p:cNvPr>
          <p:cNvSpPr txBox="1"/>
          <p:nvPr/>
        </p:nvSpPr>
        <p:spPr>
          <a:xfrm>
            <a:off x="2028825" y="1655764"/>
            <a:ext cx="5067300" cy="1050925"/>
          </a:xfrm>
          <a:prstGeom prst="rect">
            <a:avLst/>
          </a:prstGeom>
        </p:spPr>
        <p:txBody>
          <a:bodyPr lIns="0" tIns="98425" rIns="0" bIns="0">
            <a:spAutoFit/>
          </a:bodyPr>
          <a:lstStyle/>
          <a:p>
            <a:pPr marL="12700">
              <a:spcBef>
                <a:spcPts val="775"/>
              </a:spcBef>
              <a:defRPr/>
            </a:pPr>
            <a:r>
              <a:rPr sz="2800" i="1" spc="110" dirty="0">
                <a:latin typeface="Cambria"/>
                <a:cs typeface="Cambria"/>
              </a:rPr>
              <a:t>Example: </a:t>
            </a:r>
            <a:r>
              <a:rPr sz="2800" i="1" spc="105" dirty="0">
                <a:latin typeface="Cambria"/>
                <a:cs typeface="Cambria"/>
              </a:rPr>
              <a:t>Simple</a:t>
            </a:r>
            <a:r>
              <a:rPr sz="2800" i="1" spc="560" dirty="0">
                <a:latin typeface="Cambria"/>
                <a:cs typeface="Cambria"/>
              </a:rPr>
              <a:t> </a:t>
            </a:r>
            <a:r>
              <a:rPr sz="2800" i="1" spc="125" dirty="0">
                <a:latin typeface="Cambria"/>
                <a:cs typeface="Cambria"/>
              </a:rPr>
              <a:t>If-Statement</a:t>
            </a:r>
            <a:endParaRPr sz="2800">
              <a:latin typeface="Cambria"/>
              <a:cs typeface="Cambria"/>
            </a:endParaRPr>
          </a:p>
          <a:p>
            <a:pPr marL="4302760">
              <a:spcBef>
                <a:spcPts val="675"/>
              </a:spcBef>
              <a:defRPr/>
            </a:pPr>
            <a:r>
              <a:rPr sz="2800" b="1" u="heavy" spc="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800" b="1" u="heavy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os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4995" name="object 3">
            <a:extLst>
              <a:ext uri="{FF2B5EF4-FFF2-40B4-BE49-F238E27FC236}">
                <a16:creationId xmlns:a16="http://schemas.microsoft.com/office/drawing/2014/main" id="{7B4A3247-3596-49BC-8D6F-BE1B3CB3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6" y="2657476"/>
            <a:ext cx="428625" cy="99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111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"/>
              </a:spcBef>
            </a:pPr>
            <a:r>
              <a:rPr lang="en-US" altLang="en-US" sz="2800">
                <a:latin typeface="Cambria" panose="02040503050406030204" pitchFamily="18" charset="0"/>
              </a:rPr>
              <a:t>c1  c2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F3CA4B-197A-41FC-9747-2B622137EA02}"/>
              </a:ext>
            </a:extLst>
          </p:cNvPr>
          <p:cNvSpPr txBox="1"/>
          <p:nvPr/>
        </p:nvSpPr>
        <p:spPr>
          <a:xfrm>
            <a:off x="8385176" y="2193925"/>
            <a:ext cx="1103313" cy="1512888"/>
          </a:xfrm>
          <a:prstGeom prst="rect">
            <a:avLst/>
          </a:prstGeom>
        </p:spPr>
        <p:txBody>
          <a:bodyPr lIns="0" tIns="73660" rIns="0" bIns="0">
            <a:spAutoFit/>
          </a:bodyPr>
          <a:lstStyle/>
          <a:p>
            <a:pPr marL="12700">
              <a:spcBef>
                <a:spcPts val="580"/>
              </a:spcBef>
              <a:defRPr/>
            </a:pPr>
            <a:r>
              <a:rPr sz="2800" b="1" u="heavy" spc="1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2800" b="1" u="heavy" spc="1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im</a:t>
            </a:r>
            <a:r>
              <a:rPr sz="2800" b="1" u="heavy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endParaRPr sz="2800">
              <a:latin typeface="Cambria"/>
              <a:cs typeface="Cambria"/>
            </a:endParaRPr>
          </a:p>
          <a:p>
            <a:pPr marL="304165">
              <a:spcBef>
                <a:spcPts val="480"/>
              </a:spcBef>
              <a:defRPr/>
            </a:pPr>
            <a:r>
              <a:rPr sz="2800" spc="-5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  <a:p>
            <a:pPr marL="304165">
              <a:spcBef>
                <a:spcPts val="670"/>
              </a:spcBef>
              <a:defRPr/>
            </a:pPr>
            <a:r>
              <a:rPr sz="2800" spc="-5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4997" name="object 5">
            <a:extLst>
              <a:ext uri="{FF2B5EF4-FFF2-40B4-BE49-F238E27FC236}">
                <a16:creationId xmlns:a16="http://schemas.microsoft.com/office/drawing/2014/main" id="{9B0C54BF-AB6B-4717-B39E-1E646062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2657476"/>
            <a:ext cx="32512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9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75"/>
              </a:spcBef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if (n &lt; 0)</a:t>
            </a:r>
          </a:p>
          <a:p>
            <a:pPr eaLnBrk="1" hangingPunct="1">
              <a:lnSpc>
                <a:spcPts val="4025"/>
              </a:lnSpc>
              <a:spcBef>
                <a:spcPts val="250"/>
              </a:spcBef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absval = -n  else</a:t>
            </a:r>
          </a:p>
          <a:p>
            <a:pPr eaLnBrk="1" hangingPunct="1">
              <a:spcBef>
                <a:spcPts val="425"/>
              </a:spcBef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absval =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DB8568-6FD2-4C1A-BEB6-3A040F924E2C}"/>
              </a:ext>
            </a:extLst>
          </p:cNvPr>
          <p:cNvSpPr txBox="1"/>
          <p:nvPr/>
        </p:nvSpPr>
        <p:spPr>
          <a:xfrm>
            <a:off x="4983164" y="4279900"/>
            <a:ext cx="1990725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584960" algn="l"/>
              </a:tabLst>
              <a:defRPr/>
            </a:pPr>
            <a:r>
              <a:rPr sz="2800" spc="140" dirty="0">
                <a:latin typeface="Courier New"/>
                <a:cs typeface="Courier New"/>
              </a:rPr>
              <a:t>n</a:t>
            </a:r>
            <a:r>
              <a:rPr sz="2800" spc="-5" dirty="0">
                <a:latin typeface="Courier New"/>
                <a:cs typeface="Courier New"/>
              </a:rPr>
              <a:t>;</a:t>
            </a:r>
            <a:r>
              <a:rPr sz="2800" dirty="0">
                <a:latin typeface="Courier New"/>
                <a:cs typeface="Courier New"/>
              </a:rPr>
              <a:t>	</a:t>
            </a:r>
            <a:r>
              <a:rPr sz="2800" spc="140" dirty="0">
                <a:latin typeface="Cambria"/>
                <a:cs typeface="Cambria"/>
              </a:rPr>
              <a:t>c3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1EC9E14-BBF4-44D6-BAA7-5F93D30083D0}"/>
              </a:ext>
            </a:extLst>
          </p:cNvPr>
          <p:cNvSpPr txBox="1"/>
          <p:nvPr/>
        </p:nvSpPr>
        <p:spPr>
          <a:xfrm>
            <a:off x="8677275" y="4279900"/>
            <a:ext cx="22225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spc="-5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86AC208-E445-40B6-9498-956EC4397C31}"/>
              </a:ext>
            </a:extLst>
          </p:cNvPr>
          <p:cNvSpPr txBox="1"/>
          <p:nvPr/>
        </p:nvSpPr>
        <p:spPr>
          <a:xfrm>
            <a:off x="2028825" y="5329238"/>
            <a:ext cx="5187950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894205" algn="l"/>
                <a:tab pos="2519045" algn="l"/>
              </a:tabLst>
              <a:defRPr/>
            </a:pPr>
            <a:r>
              <a:rPr sz="2800" spc="65" dirty="0">
                <a:latin typeface="Cambria"/>
                <a:cs typeface="Cambria"/>
              </a:rPr>
              <a:t>Total</a:t>
            </a:r>
            <a:r>
              <a:rPr sz="2800" spc="32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Cost	</a:t>
            </a:r>
            <a:r>
              <a:rPr sz="2800" spc="65" dirty="0">
                <a:latin typeface="Cambria"/>
                <a:cs typeface="Cambria"/>
              </a:rPr>
              <a:t>&lt;=	</a:t>
            </a:r>
            <a:r>
              <a:rPr sz="2800" spc="70" dirty="0">
                <a:latin typeface="Cambria"/>
                <a:cs typeface="Cambria"/>
              </a:rPr>
              <a:t>c1 </a:t>
            </a:r>
            <a:r>
              <a:rPr sz="2800" spc="-5" dirty="0">
                <a:latin typeface="Cambria"/>
                <a:cs typeface="Cambria"/>
              </a:rPr>
              <a:t>+</a:t>
            </a:r>
            <a:r>
              <a:rPr sz="2800" spc="434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max(c2,c3)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C76D8D0-83A9-4C82-AEE6-8BD029211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8813800" cy="1346200"/>
          </a:xfrm>
          <a:solidFill>
            <a:srgbClr val="2E5796"/>
          </a:solidFill>
        </p:spPr>
        <p:txBody>
          <a:bodyPr vert="horz" lIns="91440" tIns="635" rIns="91440" bIns="45720" rtlCol="0" anchor="ctr">
            <a:normAutofit/>
          </a:bodyPr>
          <a:lstStyle/>
          <a:p>
            <a:pPr>
              <a:spcBef>
                <a:spcPts val="5"/>
              </a:spcBef>
              <a:defRPr/>
            </a:pPr>
            <a:br>
              <a:rPr sz="3250">
                <a:latin typeface="Times New Roman"/>
                <a:cs typeface="Times New Roman"/>
              </a:rPr>
            </a:br>
            <a:r>
              <a:rPr sz="3200" spc="130" dirty="0">
                <a:solidFill>
                  <a:srgbClr val="FFFFFF"/>
                </a:solidFill>
                <a:latin typeface="Cambria"/>
                <a:cs typeface="Cambria"/>
              </a:rPr>
              <a:t>THE	</a:t>
            </a: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EXECUTION</a:t>
            </a:r>
            <a:r>
              <a:rPr sz="3200" spc="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Cambria"/>
                <a:cs typeface="Cambria"/>
              </a:rPr>
              <a:t>TIME	</a:t>
            </a:r>
            <a:r>
              <a:rPr sz="3200" spc="95" dirty="0">
                <a:solidFill>
                  <a:srgbClr val="FFFFFF"/>
                </a:solidFill>
                <a:latin typeface="Cambria"/>
                <a:cs typeface="Cambria"/>
              </a:rPr>
              <a:t>OF	</a:t>
            </a: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ALGORITHMS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FCA69CC-2197-41A6-AEAA-50B6675369DD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676400"/>
          <a:ext cx="7156450" cy="2892426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0" algn="l" defTabSz="914400" rtl="0" eaLnBrk="1" fontAlgn="base" latinLnBrk="0" hangingPunct="1">
                        <a:lnSpc>
                          <a:spcPts val="2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Cost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584200" marR="0" lvl="0" indent="0" algn="l" defTabSz="914400" rtl="0" eaLnBrk="1" fontAlgn="base" latinLnBrk="0" hangingPunct="1">
                        <a:lnSpc>
                          <a:spcPts val="27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Times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 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460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460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460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063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460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063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7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6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841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n+1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671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 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25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25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25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425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425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09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425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88">
                <a:tc gridSpan="2">
                  <a:txBody>
                    <a:bodyPr/>
                    <a:lstStyle/>
                    <a:p>
                      <a:pPr marL="671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125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09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1333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062" name="object 3">
            <a:extLst>
              <a:ext uri="{FF2B5EF4-FFF2-40B4-BE49-F238E27FC236}">
                <a16:creationId xmlns:a16="http://schemas.microsoft.com/office/drawing/2014/main" id="{A63BF406-3F1E-4E87-8D94-F3B5F9323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4248150"/>
            <a:ext cx="7151688" cy="21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0" rIns="0" bIns="0">
            <a:spAutoFit/>
          </a:bodyPr>
          <a:lstStyle>
            <a:lvl1pPr marL="241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90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2400" b="1">
                <a:latin typeface="Cambria" panose="02040503050406030204" pitchFamily="18" charset="0"/>
              </a:rPr>
              <a:t>Total Cost	=	c1 + c2 + (n+1)*c3 + n*c4 + n*c5</a:t>
            </a:r>
            <a:endParaRPr lang="en-US" altLang="en-US" sz="2400">
              <a:latin typeface="Cambria" panose="02040503050406030204" pitchFamily="18" charset="0"/>
            </a:endParaRPr>
          </a:p>
          <a:p>
            <a:pPr eaLnBrk="1" hangingPunct="1">
              <a:spcBef>
                <a:spcPts val="575"/>
              </a:spcBef>
            </a:pPr>
            <a:r>
              <a:rPr lang="en-US" altLang="en-US" sz="2400" b="1">
                <a:latin typeface="Cambria" panose="02040503050406030204" pitchFamily="18" charset="0"/>
              </a:rPr>
              <a:t>The time required for this algorithm is  proportional to n</a:t>
            </a:r>
            <a:endParaRPr lang="en-US" altLang="en-US" sz="2400">
              <a:latin typeface="Cambria" panose="020405030504060302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422A19F-4761-4EAF-879C-B8CE990F8E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8813800" cy="1346200"/>
          </a:xfrm>
          <a:solidFill>
            <a:srgbClr val="2E5796"/>
          </a:solidFill>
        </p:spPr>
        <p:txBody>
          <a:bodyPr vert="horz" lIns="91440" tIns="635" rIns="91440" bIns="45720" rtlCol="0" anchor="ctr">
            <a:normAutofit/>
          </a:bodyPr>
          <a:lstStyle/>
          <a:p>
            <a:pPr>
              <a:spcBef>
                <a:spcPts val="5"/>
              </a:spcBef>
              <a:defRPr/>
            </a:pPr>
            <a:br>
              <a:rPr sz="3250">
                <a:latin typeface="Times New Roman"/>
                <a:cs typeface="Times New Roman"/>
              </a:rPr>
            </a:br>
            <a:r>
              <a:rPr sz="3200" spc="13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F42DEDF-0D32-4305-961D-D2573A873BC5}"/>
              </a:ext>
            </a:extLst>
          </p:cNvPr>
          <p:cNvGraphicFramePr>
            <a:graphicFrameLocks noGrp="1"/>
          </p:cNvGraphicFramePr>
          <p:nvPr/>
        </p:nvGraphicFramePr>
        <p:xfrm>
          <a:off x="2238376" y="1738314"/>
          <a:ext cx="7104063" cy="1374775"/>
        </p:xfrm>
        <a:graphic>
          <a:graphicData uri="http://schemas.openxmlformats.org/drawingml/2006/table">
            <a:tbl>
              <a:tblPr/>
              <a:tblGrid>
                <a:gridCol w="76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4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Cost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4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Times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Cambria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i=1;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82663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sum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0;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82663" marR="0" lvl="0" indent="0" algn="l" defTabSz="914400" rtl="0" eaLnBrk="1" fontAlgn="base" latinLnBrk="0" hangingPunct="1">
                        <a:lnSpc>
                          <a:spcPts val="2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(i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3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n+1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F9F6D9C-0F9F-47CA-871C-4030DB0E021E}"/>
              </a:ext>
            </a:extLst>
          </p:cNvPr>
          <p:cNvGraphicFramePr>
            <a:graphicFrameLocks noGrp="1"/>
          </p:cNvGraphicFramePr>
          <p:nvPr/>
        </p:nvGraphicFramePr>
        <p:xfrm>
          <a:off x="2238376" y="3163889"/>
          <a:ext cx="7786689" cy="241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7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916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12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2170"/>
                        </a:lnSpc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j=1;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2901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120" dirty="0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2100" b="1" spc="2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75" dirty="0">
                          <a:latin typeface="Courier New"/>
                          <a:cs typeface="Courier New"/>
                        </a:rPr>
                        <a:t>(j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10096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9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100" b="1" spc="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2100" b="1" spc="75" dirty="0">
                          <a:latin typeface="Courier New"/>
                          <a:cs typeface="Courier New"/>
                        </a:rPr>
                        <a:t>&lt;=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15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u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2100" b="1" spc="14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m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+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{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100" b="1" spc="75" dirty="0">
                          <a:latin typeface="Courier New"/>
                          <a:cs typeface="Courier New"/>
                        </a:rPr>
                        <a:t>i;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70"/>
                        </a:lnSpc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c4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150" dirty="0">
                          <a:latin typeface="Courier New"/>
                          <a:cs typeface="Courier New"/>
                        </a:rPr>
                        <a:t>c5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c6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824230">
                        <a:lnSpc>
                          <a:spcPts val="2170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125" dirty="0">
                          <a:latin typeface="Courier New"/>
                          <a:cs typeface="Courier New"/>
                        </a:rPr>
                        <a:t>n*(n+1)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n*n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100965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j =</a:t>
                      </a:r>
                      <a:r>
                        <a:rPr sz="2100" b="1" spc="4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j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+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365"/>
                        </a:lnSpc>
                      </a:pPr>
                      <a:r>
                        <a:rPr sz="2100" b="1" spc="14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100" b="1" dirty="0">
                          <a:latin typeface="Courier New"/>
                          <a:cs typeface="Courier New"/>
                        </a:rPr>
                        <a:t>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365"/>
                        </a:lnSpc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c7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824230">
                        <a:lnSpc>
                          <a:spcPts val="2365"/>
                        </a:lnSpc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n*n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}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i = i</a:t>
                      </a:r>
                      <a:r>
                        <a:rPr sz="2100" b="1" spc="8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155" dirty="0">
                          <a:latin typeface="Courier New"/>
                          <a:cs typeface="Courier New"/>
                        </a:rPr>
                        <a:t>+1;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365"/>
                        </a:lnSpc>
                      </a:pPr>
                      <a:r>
                        <a:rPr sz="2100" b="1" spc="155" dirty="0">
                          <a:latin typeface="Courier New"/>
                          <a:cs typeface="Courier New"/>
                        </a:rPr>
                        <a:t>c8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 marL="82423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15">
                <a:tc>
                  <a:txBody>
                    <a:bodyPr/>
                    <a:lstStyle/>
                    <a:p>
                      <a:pPr marL="31750">
                        <a:lnSpc>
                          <a:spcPts val="2365"/>
                        </a:lnSpc>
                      </a:pPr>
                      <a:r>
                        <a:rPr sz="2100" b="1" dirty="0">
                          <a:latin typeface="Courier New"/>
                          <a:cs typeface="Courier New"/>
                        </a:rPr>
                        <a:t>}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3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113" name="object 4">
            <a:extLst>
              <a:ext uri="{FF2B5EF4-FFF2-40B4-BE49-F238E27FC236}">
                <a16:creationId xmlns:a16="http://schemas.microsoft.com/office/drawing/2014/main" id="{F0B3EDFE-51D9-41B0-8A0E-CD678FFE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86414"/>
            <a:ext cx="89916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8894" rIns="0" bIns="0">
            <a:spAutoFit/>
          </a:bodyPr>
          <a:lstStyle>
            <a:lvl1pPr marL="266700" indent="-228600" eaLnBrk="0" hangingPunct="0"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4325" algn="l"/>
                <a:tab pos="1916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275"/>
              </a:lnSpc>
              <a:spcBef>
                <a:spcPts val="388"/>
              </a:spcBef>
            </a:pPr>
            <a:r>
              <a:rPr lang="en-US" altLang="en-US" sz="2100" b="1">
                <a:latin typeface="Cambria" panose="02040503050406030204" pitchFamily="18" charset="0"/>
              </a:rPr>
              <a:t>Total Cost	=	c1 + c2 + (n+1)*c3 + n*c4 +  n*(n+1)*c5+n*n*c6+n*n*c7+n*c8</a:t>
            </a:r>
            <a:endParaRPr lang="en-US" altLang="en-US" sz="2100">
              <a:latin typeface="Cambria" panose="020405030504060302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ts val="213"/>
              </a:spcBef>
            </a:pPr>
            <a:r>
              <a:rPr lang="en-US" altLang="en-US" sz="2100" b="1">
                <a:latin typeface="Wingdings" panose="05000000000000000000" pitchFamily="2" charset="2"/>
              </a:rPr>
              <a:t>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>
                <a:latin typeface="Cambria" panose="02040503050406030204" pitchFamily="18" charset="0"/>
              </a:rPr>
              <a:t>The time required for this algorithm is proportional</a:t>
            </a:r>
            <a:endParaRPr lang="en-US" altLang="en-US" sz="2100">
              <a:latin typeface="Cambria" panose="02040503050406030204" pitchFamily="18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en-US" sz="2100" b="1">
                <a:latin typeface="Cambria" panose="02040503050406030204" pitchFamily="18" charset="0"/>
              </a:rPr>
              <a:t>to n</a:t>
            </a:r>
            <a:r>
              <a:rPr lang="en-US" altLang="en-US" sz="2100" b="1" baseline="26000">
                <a:latin typeface="Cambria" panose="02040503050406030204" pitchFamily="18" charset="0"/>
              </a:rPr>
              <a:t>2</a:t>
            </a:r>
            <a:endParaRPr lang="en-US" altLang="en-US" sz="2100" baseline="26000">
              <a:latin typeface="Cambria" panose="020405030504060302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3C523FD-460B-4060-ADC0-5A8FCF488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8813800" cy="1346200"/>
          </a:xfrm>
          <a:solidFill>
            <a:srgbClr val="2E5796"/>
          </a:solidFill>
        </p:spPr>
        <p:txBody>
          <a:bodyPr vert="horz" lIns="91440" tIns="635" rIns="91440" bIns="45720" rtlCol="0" anchor="ctr">
            <a:normAutofit/>
          </a:bodyPr>
          <a:lstStyle/>
          <a:p>
            <a:pPr>
              <a:spcBef>
                <a:spcPts val="5"/>
              </a:spcBef>
              <a:defRPr/>
            </a:pPr>
            <a:br>
              <a:rPr sz="3250">
                <a:latin typeface="Times New Roman"/>
                <a:cs typeface="Times New Roman"/>
              </a:rPr>
            </a:br>
            <a:r>
              <a:rPr sz="3200" spc="155" dirty="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sz="3200" spc="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Cambria"/>
                <a:cs typeface="Cambria"/>
              </a:rPr>
              <a:t>LOOP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object 2">
            <a:extLst>
              <a:ext uri="{FF2B5EF4-FFF2-40B4-BE49-F238E27FC236}">
                <a16:creationId xmlns:a16="http://schemas.microsoft.com/office/drawing/2014/main" id="{15E3FF6C-DA3B-417E-B026-652C44A38DA8}"/>
              </a:ext>
            </a:extLst>
          </p:cNvPr>
          <p:cNvSpPr>
            <a:spLocks/>
          </p:cNvSpPr>
          <p:nvPr/>
        </p:nvSpPr>
        <p:spPr bwMode="auto">
          <a:xfrm>
            <a:off x="1676400" y="152400"/>
            <a:ext cx="8813800" cy="1346200"/>
          </a:xfrm>
          <a:custGeom>
            <a:avLst/>
            <a:gdLst>
              <a:gd name="T0" fmla="*/ 8813288 w 8813800"/>
              <a:gd name="T1" fmla="*/ 0 h 1346200"/>
              <a:gd name="T2" fmla="*/ 0 w 8813800"/>
              <a:gd name="T3" fmla="*/ 0 h 1346200"/>
              <a:gd name="T4" fmla="*/ 0 w 8813800"/>
              <a:gd name="T5" fmla="*/ 1345691 h 1346200"/>
              <a:gd name="T6" fmla="*/ 8813288 w 8813800"/>
              <a:gd name="T7" fmla="*/ 1345691 h 1346200"/>
              <a:gd name="T8" fmla="*/ 8813288 w 8813800"/>
              <a:gd name="T9" fmla="*/ 0 h 134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13800"/>
              <a:gd name="T16" fmla="*/ 0 h 1346200"/>
              <a:gd name="T17" fmla="*/ 8813800 w 8813800"/>
              <a:gd name="T18" fmla="*/ 1346200 h 1346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13800" h="1346200">
                <a:moveTo>
                  <a:pt x="8813292" y="0"/>
                </a:moveTo>
                <a:lnTo>
                  <a:pt x="0" y="0"/>
                </a:lnTo>
                <a:lnTo>
                  <a:pt x="0" y="1345691"/>
                </a:lnTo>
                <a:lnTo>
                  <a:pt x="8813292" y="1345691"/>
                </a:lnTo>
                <a:lnTo>
                  <a:pt x="8813292" y="0"/>
                </a:lnTo>
                <a:close/>
              </a:path>
            </a:pathLst>
          </a:custGeom>
          <a:solidFill>
            <a:srgbClr val="2E5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1139" name="object 4">
            <a:extLst>
              <a:ext uri="{FF2B5EF4-FFF2-40B4-BE49-F238E27FC236}">
                <a16:creationId xmlns:a16="http://schemas.microsoft.com/office/drawing/2014/main" id="{D4738F3B-4553-4678-9EEB-07605A60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76" y="6392864"/>
            <a:ext cx="180975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100">
                <a:solidFill>
                  <a:srgbClr val="2E5796"/>
                </a:solidFill>
                <a:latin typeface="Cambria" panose="02040503050406030204" pitchFamily="18" charset="0"/>
              </a:rPr>
              <a:t>24</a:t>
            </a:r>
            <a:endParaRPr lang="en-US" altLang="en-US" sz="1100">
              <a:latin typeface="Cambria" panose="02040503050406030204" pitchFamily="18" charset="0"/>
            </a:endParaRPr>
          </a:p>
        </p:txBody>
      </p:sp>
      <p:sp>
        <p:nvSpPr>
          <p:cNvPr id="91140" name="object 5">
            <a:extLst>
              <a:ext uri="{FF2B5EF4-FFF2-40B4-BE49-F238E27FC236}">
                <a16:creationId xmlns:a16="http://schemas.microsoft.com/office/drawing/2014/main" id="{3B501DEA-80F3-441F-A450-A9292BDF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1" y="36513"/>
            <a:ext cx="4691063" cy="1122362"/>
          </a:xfrm>
        </p:spPr>
        <p:txBody>
          <a:bodyPr vert="horz" lIns="91440" tIns="12700" rIns="91440" bIns="45720" rtlCol="0" anchor="ctr">
            <a:normAutofit/>
          </a:bodyPr>
          <a:lstStyle/>
          <a:p>
            <a:pPr marL="949325" indent="-936625">
              <a:spcBef>
                <a:spcPts val="100"/>
              </a:spcBef>
            </a:pPr>
            <a:r>
              <a:rPr lang="en-US" altLang="en-US" sz="36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GENERAL RULES FOR  ESTIMATION</a:t>
            </a:r>
            <a:endParaRPr lang="en-US" altLang="en-US" sz="360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1141" name="object 6">
            <a:extLst>
              <a:ext uri="{FF2B5EF4-FFF2-40B4-BE49-F238E27FC236}">
                <a16:creationId xmlns:a16="http://schemas.microsoft.com/office/drawing/2014/main" id="{3CC289CC-769F-478E-90EC-6C3E9A56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447800"/>
            <a:ext cx="810895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413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00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400" b="1">
                <a:solidFill>
                  <a:srgbClr val="2E5796"/>
                </a:solidFill>
                <a:latin typeface="Cambria" panose="02040503050406030204" pitchFamily="18" charset="0"/>
              </a:rPr>
              <a:t>Loops</a:t>
            </a:r>
            <a:r>
              <a:rPr lang="en-US" altLang="en-US" sz="2400">
                <a:solidFill>
                  <a:srgbClr val="2E5796"/>
                </a:solidFill>
                <a:latin typeface="Cambria" panose="02040503050406030204" pitchFamily="18" charset="0"/>
              </a:rPr>
              <a:t>: The running time of a loop is at most the</a:t>
            </a:r>
            <a:endParaRPr lang="en-US" altLang="en-US" sz="2400">
              <a:latin typeface="Cambria" panose="02040503050406030204" pitchFamily="18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2E5796"/>
                </a:solidFill>
                <a:latin typeface="Cambria" panose="02040503050406030204" pitchFamily="18" charset="0"/>
              </a:rPr>
              <a:t>running time of the statements inside of that loop  times the number of iterations.</a:t>
            </a:r>
            <a:endParaRPr lang="en-US" altLang="en-US" sz="2400">
              <a:latin typeface="Cambria" panose="02040503050406030204" pitchFamily="18" charset="0"/>
            </a:endParaRPr>
          </a:p>
          <a:p>
            <a:pPr algn="just" eaLnBrk="1" hangingPunct="1">
              <a:spcBef>
                <a:spcPts val="575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400" b="1">
                <a:solidFill>
                  <a:srgbClr val="2E5796"/>
                </a:solidFill>
                <a:latin typeface="Cambria" panose="02040503050406030204" pitchFamily="18" charset="0"/>
              </a:rPr>
              <a:t>Nested Loops</a:t>
            </a:r>
            <a:r>
              <a:rPr lang="en-US" altLang="en-US" sz="2400">
                <a:solidFill>
                  <a:srgbClr val="2E5796"/>
                </a:solidFill>
                <a:latin typeface="Cambria" panose="02040503050406030204" pitchFamily="18" charset="0"/>
              </a:rPr>
              <a:t>: Running time of a nested loop</a:t>
            </a:r>
            <a:endParaRPr lang="en-US" altLang="en-US" sz="2400">
              <a:latin typeface="Cambria" panose="02040503050406030204" pitchFamily="18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2E5796"/>
                </a:solidFill>
                <a:latin typeface="Cambria" panose="02040503050406030204" pitchFamily="18" charset="0"/>
              </a:rPr>
              <a:t>containing a statement in the inner most loop is the  running time of statement multiplied by the product  of the sized of all loops.</a:t>
            </a:r>
            <a:endParaRPr lang="en-US" altLang="en-US" sz="2400">
              <a:latin typeface="Cambria" panose="02040503050406030204" pitchFamily="18" charset="0"/>
            </a:endParaRPr>
          </a:p>
          <a:p>
            <a:pPr algn="just" eaLnBrk="1" hangingPunct="1">
              <a:spcBef>
                <a:spcPts val="575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400" b="1">
                <a:solidFill>
                  <a:srgbClr val="2E5796"/>
                </a:solidFill>
                <a:latin typeface="Cambria" panose="02040503050406030204" pitchFamily="18" charset="0"/>
              </a:rPr>
              <a:t>Consecutive Statements: </a:t>
            </a:r>
            <a:r>
              <a:rPr lang="en-US" altLang="en-US" sz="2400">
                <a:solidFill>
                  <a:srgbClr val="2E5796"/>
                </a:solidFill>
                <a:latin typeface="Cambria" panose="02040503050406030204" pitchFamily="18" charset="0"/>
              </a:rPr>
              <a:t>Just add the running times  of those consecutive statements.</a:t>
            </a:r>
            <a:endParaRPr lang="en-US" altLang="en-US" sz="2400">
              <a:latin typeface="Cambria" panose="02040503050406030204" pitchFamily="18" charset="0"/>
            </a:endParaRPr>
          </a:p>
          <a:p>
            <a:pPr algn="just" eaLnBrk="1" hangingPunct="1">
              <a:spcBef>
                <a:spcPts val="575"/>
              </a:spcBef>
              <a:buClr>
                <a:srgbClr val="5F76B4"/>
              </a:buClr>
              <a:buFont typeface="Wingdings 2" panose="05020102010507070707" pitchFamily="18" charset="2"/>
              <a:buChar char=""/>
            </a:pPr>
            <a:r>
              <a:rPr lang="en-US" altLang="en-US" sz="2400" b="1">
                <a:solidFill>
                  <a:srgbClr val="2E5796"/>
                </a:solidFill>
                <a:latin typeface="Cambria" panose="02040503050406030204" pitchFamily="18" charset="0"/>
              </a:rPr>
              <a:t>If/Else</a:t>
            </a:r>
            <a:r>
              <a:rPr lang="en-US" altLang="en-US" sz="2400">
                <a:solidFill>
                  <a:srgbClr val="2E5796"/>
                </a:solidFill>
                <a:latin typeface="Cambria" panose="02040503050406030204" pitchFamily="18" charset="0"/>
              </a:rPr>
              <a:t>: Never more than the running time of the test  plus the larger of running times of S1 and S2.</a:t>
            </a:r>
            <a:endParaRPr lang="en-US" altLang="en-US" sz="240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bject 2">
            <a:extLst>
              <a:ext uri="{FF2B5EF4-FFF2-40B4-BE49-F238E27FC236}">
                <a16:creationId xmlns:a16="http://schemas.microsoft.com/office/drawing/2014/main" id="{52A1FD89-A14C-44D8-971C-0EFEBBC4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76" y="6392864"/>
            <a:ext cx="180975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100">
                <a:solidFill>
                  <a:srgbClr val="2E5796"/>
                </a:solidFill>
                <a:latin typeface="Cambria" panose="02040503050406030204" pitchFamily="18" charset="0"/>
              </a:rPr>
              <a:t>28</a:t>
            </a:r>
            <a:endParaRPr lang="en-US" altLang="en-US" sz="1100">
              <a:latin typeface="Cambria" panose="020405030504060302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09D000-3E39-456E-BDD7-029341215F39}"/>
              </a:ext>
            </a:extLst>
          </p:cNvPr>
          <p:cNvSpPr txBox="1"/>
          <p:nvPr/>
        </p:nvSpPr>
        <p:spPr>
          <a:xfrm>
            <a:off x="1730375" y="141289"/>
            <a:ext cx="11049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latin typeface="Arial"/>
                <a:cs typeface="Arial"/>
              </a:rPr>
              <a:t>Figure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.1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956282-DF33-4DFC-AC7C-2995FE915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0376" y="412750"/>
            <a:ext cx="3425825" cy="330200"/>
          </a:xfrm>
        </p:spPr>
        <p:txBody>
          <a:bodyPr vert="horz" lIns="91440" tIns="13335" rIns="91440" bIns="45720" rtlCol="0" anchor="ctr">
            <a:normAutofit fontScale="90000"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Running times for small</a:t>
            </a:r>
            <a:r>
              <a:rPr spc="-120" dirty="0"/>
              <a:t> </a:t>
            </a:r>
            <a:r>
              <a:rPr dirty="0"/>
              <a:t>inputs</a:t>
            </a:r>
          </a:p>
        </p:txBody>
      </p:sp>
      <p:sp>
        <p:nvSpPr>
          <p:cNvPr id="95237" name="object 5">
            <a:extLst>
              <a:ext uri="{FF2B5EF4-FFF2-40B4-BE49-F238E27FC236}">
                <a16:creationId xmlns:a16="http://schemas.microsoft.com/office/drawing/2014/main" id="{89A85AD2-0390-496F-A6BC-6FFEDA7C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4" y="1250950"/>
            <a:ext cx="7151687" cy="50307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bject 2">
            <a:extLst>
              <a:ext uri="{FF2B5EF4-FFF2-40B4-BE49-F238E27FC236}">
                <a16:creationId xmlns:a16="http://schemas.microsoft.com/office/drawing/2014/main" id="{DDB495A0-8AC2-4FC1-8EE3-4697BC197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76" y="6392864"/>
            <a:ext cx="180975" cy="18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100">
                <a:solidFill>
                  <a:srgbClr val="2E5796"/>
                </a:solidFill>
                <a:latin typeface="Cambria" panose="02040503050406030204" pitchFamily="18" charset="0"/>
              </a:rPr>
              <a:t>29</a:t>
            </a:r>
            <a:endParaRPr lang="en-US" altLang="en-US" sz="1100">
              <a:latin typeface="Cambria" panose="020405030504060302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0956A5-C830-4354-A94C-A0D3893A2047}"/>
              </a:ext>
            </a:extLst>
          </p:cNvPr>
          <p:cNvSpPr txBox="1"/>
          <p:nvPr/>
        </p:nvSpPr>
        <p:spPr>
          <a:xfrm>
            <a:off x="1730375" y="141289"/>
            <a:ext cx="11049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latin typeface="Arial"/>
                <a:cs typeface="Arial"/>
              </a:rPr>
              <a:t>Figure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.2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D909581-1424-4B08-BA25-8AC6D6EA2A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91440" tIns="13335" rIns="91440" bIns="45720" rtlCol="0" anchor="ctr">
            <a:norm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Running times for moderate</a:t>
            </a:r>
            <a:r>
              <a:rPr spc="-135" dirty="0"/>
              <a:t> </a:t>
            </a:r>
            <a:r>
              <a:rPr dirty="0"/>
              <a:t>inputs</a:t>
            </a:r>
          </a:p>
        </p:txBody>
      </p:sp>
      <p:sp>
        <p:nvSpPr>
          <p:cNvPr id="96261" name="object 5">
            <a:extLst>
              <a:ext uri="{FF2B5EF4-FFF2-40B4-BE49-F238E27FC236}">
                <a16:creationId xmlns:a16="http://schemas.microsoft.com/office/drawing/2014/main" id="{793E7AF8-592C-4872-96C8-86A1B28A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1" y="1116013"/>
            <a:ext cx="7529513" cy="5181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bject 2">
            <a:extLst>
              <a:ext uri="{FF2B5EF4-FFF2-40B4-BE49-F238E27FC236}">
                <a16:creationId xmlns:a16="http://schemas.microsoft.com/office/drawing/2014/main" id="{F28ECF08-0C4B-4C4F-86B9-41040A25C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1676401"/>
            <a:ext cx="4121150" cy="324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"/>
              </a:spcBef>
            </a:pPr>
            <a:r>
              <a:rPr lang="en-US" altLang="en-US" sz="2200">
                <a:latin typeface="Cambria" panose="02040503050406030204" pitchFamily="18" charset="0"/>
              </a:rPr>
              <a:t>#include &lt;stdio.h&gt;  Void main()</a:t>
            </a:r>
          </a:p>
          <a:p>
            <a:pPr eaLnBrk="1" hangingPunct="1">
              <a:spcBef>
                <a:spcPts val="525"/>
              </a:spcBef>
            </a:pPr>
            <a:r>
              <a:rPr lang="en-US" altLang="en-US" sz="2200">
                <a:latin typeface="Cambria" panose="02040503050406030204" pitchFamily="18" charset="0"/>
              </a:rPr>
              <a:t>{</a:t>
            </a:r>
          </a:p>
          <a:p>
            <a:pPr eaLnBrk="1" hangingPunct="1">
              <a:spcBef>
                <a:spcPts val="525"/>
              </a:spcBef>
            </a:pPr>
            <a:r>
              <a:rPr lang="en-US" altLang="en-US" sz="2200">
                <a:latin typeface="Cambria" panose="02040503050406030204" pitchFamily="18" charset="0"/>
              </a:rPr>
              <a:t>int a, b, c, sum;</a:t>
            </a:r>
          </a:p>
          <a:p>
            <a:pPr eaLnBrk="1" hangingPunct="1">
              <a:spcBef>
                <a:spcPts val="525"/>
              </a:spcBef>
            </a:pPr>
            <a:r>
              <a:rPr lang="en-US" altLang="en-US" sz="2200">
                <a:latin typeface="Cambria" panose="02040503050406030204" pitchFamily="18" charset="0"/>
              </a:rPr>
              <a:t>printf(“Enter three  numbers:”);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200">
                <a:latin typeface="Cambria" panose="02040503050406030204" pitchFamily="18" charset="0"/>
              </a:rPr>
              <a:t>scanf(“%d%d%d”,&amp;a,&amp;b,&amp;c);  sum=a+b+c;</a:t>
            </a:r>
          </a:p>
          <a:p>
            <a:pPr eaLnBrk="1" hangingPunct="1">
              <a:spcBef>
                <a:spcPts val="525"/>
              </a:spcBef>
            </a:pPr>
            <a:r>
              <a:rPr lang="en-US" altLang="en-US" sz="2200">
                <a:latin typeface="Cambria" panose="02040503050406030204" pitchFamily="18" charset="0"/>
              </a:rPr>
              <a:t>printf(“Sum=%d”,sum);</a:t>
            </a:r>
          </a:p>
          <a:p>
            <a:pPr eaLnBrk="1" hangingPunct="1">
              <a:spcBef>
                <a:spcPts val="525"/>
              </a:spcBef>
            </a:pPr>
            <a:r>
              <a:rPr lang="en-US" altLang="en-US" sz="220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97283" name="object 3">
            <a:extLst>
              <a:ext uri="{FF2B5EF4-FFF2-40B4-BE49-F238E27FC236}">
                <a16:creationId xmlns:a16="http://schemas.microsoft.com/office/drawing/2014/main" id="{B1185B8A-2790-4726-A959-532162EB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4" y="1743075"/>
            <a:ext cx="4022725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413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  <a:buClr>
                <a:srgbClr val="5F76B4"/>
              </a:buClr>
              <a:buFont typeface="Wingdings" panose="05000000000000000000" pitchFamily="2" charset="2"/>
              <a:buChar char=""/>
            </a:pPr>
            <a:r>
              <a:rPr lang="en-US" altLang="en-US" sz="2600">
                <a:latin typeface="Cambria" panose="02040503050406030204" pitchFamily="18" charset="0"/>
              </a:rPr>
              <a:t>No instance</a:t>
            </a:r>
          </a:p>
          <a:p>
            <a:pPr eaLnBrk="1" hangingPunct="1"/>
            <a:r>
              <a:rPr lang="en-US" altLang="en-US" sz="2600">
                <a:latin typeface="Cambria" panose="02040503050406030204" pitchFamily="18" charset="0"/>
              </a:rPr>
              <a:t>characteristics</a:t>
            </a:r>
          </a:p>
          <a:p>
            <a:pPr eaLnBrk="1" hangingPunct="1">
              <a:spcBef>
                <a:spcPts val="625"/>
              </a:spcBef>
              <a:buClr>
                <a:srgbClr val="5F76B4"/>
              </a:buClr>
              <a:buFont typeface="Wingdings" panose="05000000000000000000" pitchFamily="2" charset="2"/>
              <a:buChar char=""/>
            </a:pPr>
            <a:r>
              <a:rPr lang="en-US" altLang="en-US" sz="2600">
                <a:latin typeface="Cambria" panose="02040503050406030204" pitchFamily="18" charset="0"/>
              </a:rPr>
              <a:t>Space required by a,b,c  and sum is independent  of instance</a:t>
            </a:r>
          </a:p>
          <a:p>
            <a:pPr eaLnBrk="1" hangingPunct="1">
              <a:spcBef>
                <a:spcPts val="38"/>
              </a:spcBef>
              <a:buClr>
                <a:srgbClr val="5F76B4"/>
              </a:buClr>
              <a:buFont typeface="Wingdings" panose="05000000000000000000" pitchFamily="2" charset="2"/>
              <a:buChar char=""/>
            </a:pPr>
            <a:endParaRPr lang="en-US" altLang="en-US" sz="3700">
              <a:latin typeface="Cambria" panose="02040503050406030204" pitchFamily="18" charset="0"/>
            </a:endParaRPr>
          </a:p>
          <a:p>
            <a:pPr eaLnBrk="1" hangingPunct="1">
              <a:buClr>
                <a:srgbClr val="5F76B4"/>
              </a:buClr>
              <a:buFont typeface="Wingdings" panose="05000000000000000000" pitchFamily="2" charset="2"/>
              <a:buChar char=""/>
            </a:pPr>
            <a:r>
              <a:rPr lang="en-US" altLang="en-US" sz="2600">
                <a:latin typeface="Cambria" panose="02040503050406030204" pitchFamily="18" charset="0"/>
              </a:rPr>
              <a:t>S(P)=Cp+ Sp</a:t>
            </a:r>
          </a:p>
          <a:p>
            <a:pPr eaLnBrk="1" hangingPunct="1">
              <a:spcBef>
                <a:spcPts val="625"/>
              </a:spcBef>
              <a:buClr>
                <a:srgbClr val="5F76B4"/>
              </a:buClr>
              <a:buFont typeface="Wingdings" panose="05000000000000000000" pitchFamily="2" charset="2"/>
              <a:buChar char=""/>
            </a:pPr>
            <a:r>
              <a:rPr lang="en-US" altLang="en-US" sz="2600">
                <a:latin typeface="Cambria" panose="02040503050406030204" pitchFamily="18" charset="0"/>
              </a:rPr>
              <a:t>S(P)=4+0</a:t>
            </a:r>
          </a:p>
          <a:p>
            <a:pPr eaLnBrk="1" hangingPunct="1">
              <a:spcBef>
                <a:spcPts val="625"/>
              </a:spcBef>
              <a:buClr>
                <a:srgbClr val="5F76B4"/>
              </a:buClr>
              <a:buFont typeface="Wingdings" panose="05000000000000000000" pitchFamily="2" charset="2"/>
              <a:buChar char=""/>
            </a:pPr>
            <a:r>
              <a:rPr lang="en-US" altLang="en-US" sz="2600">
                <a:latin typeface="Cambria" panose="02040503050406030204" pitchFamily="18" charset="0"/>
              </a:rPr>
              <a:t>S(P)=4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D624BCA-DFA0-4AFB-9258-22864A23B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8813800" cy="1346200"/>
          </a:xfrm>
          <a:solidFill>
            <a:srgbClr val="2E5796"/>
          </a:solidFill>
        </p:spPr>
        <p:txBody>
          <a:bodyPr vert="horz" lIns="91440" tIns="635" rIns="91440" bIns="45720" rtlCol="0" anchor="ctr">
            <a:normAutofit/>
          </a:bodyPr>
          <a:lstStyle/>
          <a:p>
            <a:pPr>
              <a:spcBef>
                <a:spcPts val="5"/>
              </a:spcBef>
              <a:defRPr/>
            </a:pPr>
            <a:br>
              <a:rPr sz="3250">
                <a:latin typeface="Times New Roman"/>
                <a:cs typeface="Times New Roman"/>
              </a:rPr>
            </a:br>
            <a:r>
              <a:rPr sz="3200" spc="105" dirty="0">
                <a:solidFill>
                  <a:srgbClr val="FFFFFF"/>
                </a:solidFill>
                <a:latin typeface="Cambria"/>
                <a:cs typeface="Cambria"/>
              </a:rPr>
              <a:t>SPACE	</a:t>
            </a:r>
            <a:r>
              <a:rPr sz="3200" spc="170" dirty="0">
                <a:solidFill>
                  <a:srgbClr val="FFFFFF"/>
                </a:solidFill>
                <a:latin typeface="Cambria"/>
                <a:cs typeface="Cambria"/>
              </a:rPr>
              <a:t>COMPLEXITY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5E1EBD9A16147B33E768A26D5E074" ma:contentTypeVersion="2" ma:contentTypeDescription="Create a new document." ma:contentTypeScope="" ma:versionID="1b4c2a9495d33fe40fa3c7b681253831">
  <xsd:schema xmlns:xsd="http://www.w3.org/2001/XMLSchema" xmlns:xs="http://www.w3.org/2001/XMLSchema" xmlns:p="http://schemas.microsoft.com/office/2006/metadata/properties" xmlns:ns2="dd06adb6-8f20-45de-b1b5-145d7520a547" targetNamespace="http://schemas.microsoft.com/office/2006/metadata/properties" ma:root="true" ma:fieldsID="cce40c46fec82666c308c243af617eca" ns2:_="">
    <xsd:import namespace="dd06adb6-8f20-45de-b1b5-145d7520a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6adb6-8f20-45de-b1b5-145d7520a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7BEDCC-2197-49CE-9F60-D43CE3ADD3DA}"/>
</file>

<file path=customXml/itemProps2.xml><?xml version="1.0" encoding="utf-8"?>
<ds:datastoreItem xmlns:ds="http://schemas.openxmlformats.org/officeDocument/2006/customXml" ds:itemID="{47F5D3F7-75A7-43F0-BAE1-AB443AA23520}"/>
</file>

<file path=customXml/itemProps3.xml><?xml version="1.0" encoding="utf-8"?>
<ds:datastoreItem xmlns:ds="http://schemas.openxmlformats.org/officeDocument/2006/customXml" ds:itemID="{04549DBB-4AE7-4F71-9915-F4BC8FC7EF38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709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Courier New</vt:lpstr>
      <vt:lpstr>Times New Roman</vt:lpstr>
      <vt:lpstr>Wingdings</vt:lpstr>
      <vt:lpstr>Wingdings 2</vt:lpstr>
      <vt:lpstr>Office Theme</vt:lpstr>
      <vt:lpstr>Finding the cost of algorithm</vt:lpstr>
      <vt:lpstr> TO ANALYZE ALGORITHMS</vt:lpstr>
      <vt:lpstr> THE EXECUTION TIME OF ALGORITHMS</vt:lpstr>
      <vt:lpstr> LOOP</vt:lpstr>
      <vt:lpstr> NESTED LOOP</vt:lpstr>
      <vt:lpstr>GENERAL RULES FOR  ESTIMATION</vt:lpstr>
      <vt:lpstr>Running times for small inputs</vt:lpstr>
      <vt:lpstr>Running times for moderate inputs</vt:lpstr>
      <vt:lpstr> SPACE COMPLEXITY</vt:lpstr>
      <vt:lpstr>Some of basic and most common time complexities such as</vt:lpstr>
      <vt:lpstr>Asymptotic Notation - 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cost of algorithm</dc:title>
  <dc:creator>Dr Divya Rohatgi</dc:creator>
  <cp:lastModifiedBy>Dr Divya Rohatgi</cp:lastModifiedBy>
  <cp:revision>2</cp:revision>
  <dcterms:created xsi:type="dcterms:W3CDTF">2021-09-16T11:07:49Z</dcterms:created>
  <dcterms:modified xsi:type="dcterms:W3CDTF">2021-09-30T04:21:28Z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0x0101004685E1EBD9A16147B33E768A26D5E074</vt:lpwstr>
  </property>
</Properties>
</file>