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72" r:id="rId6"/>
    <p:sldId id="273" r:id="rId7"/>
    <p:sldId id="259" r:id="rId8"/>
    <p:sldId id="274" r:id="rId9"/>
    <p:sldId id="260" r:id="rId10"/>
    <p:sldId id="275" r:id="rId11"/>
    <p:sldId id="261" r:id="rId12"/>
    <p:sldId id="270" r:id="rId13"/>
    <p:sldId id="277" r:id="rId14"/>
    <p:sldId id="269" r:id="rId15"/>
    <p:sldId id="27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B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4FAABA-605E-4575-B865-0A303244B715}">
  <a:tblStyle styleId="{704FAABA-605E-4575-B865-0A303244B7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750" y="65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8364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55e1ed11e4_0_9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55e1ed11e4_0_9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322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58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5d2caba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5d2caba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386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760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4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5d2cabac8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5d2cabac8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18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5d2cabac8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5d2cabac8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05516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5856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4"/>
          <p:cNvGrpSpPr/>
          <p:nvPr/>
        </p:nvGrpSpPr>
        <p:grpSpPr>
          <a:xfrm>
            <a:off x="6396261" y="-26651"/>
            <a:ext cx="2761414" cy="1094590"/>
            <a:chOff x="5543377" y="-26648"/>
            <a:chExt cx="3613943" cy="1432521"/>
          </a:xfrm>
        </p:grpSpPr>
        <p:sp>
          <p:nvSpPr>
            <p:cNvPr id="187" name="Google Shape;187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-413096" y="3658798"/>
            <a:ext cx="2192144" cy="1495178"/>
            <a:chOff x="-293170" y="3658798"/>
            <a:chExt cx="2192144" cy="1495178"/>
          </a:xfrm>
        </p:grpSpPr>
        <p:sp>
          <p:nvSpPr>
            <p:cNvPr id="209" name="Google Shape;209;p4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4155425" y="20543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title" idx="2" hasCustomPrompt="1"/>
          </p:nvPr>
        </p:nvSpPr>
        <p:spPr>
          <a:xfrm>
            <a:off x="2319727" y="19668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4"/>
          <p:cNvSpPr txBox="1">
            <a:spLocks noGrp="1"/>
          </p:cNvSpPr>
          <p:nvPr>
            <p:ph type="ctrTitle" idx="3"/>
          </p:nvPr>
        </p:nvSpPr>
        <p:spPr>
          <a:xfrm>
            <a:off x="4155425" y="27195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title" idx="4" hasCustomPrompt="1"/>
          </p:nvPr>
        </p:nvSpPr>
        <p:spPr>
          <a:xfrm>
            <a:off x="2319727" y="26321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4"/>
          <p:cNvSpPr txBox="1">
            <a:spLocks noGrp="1"/>
          </p:cNvSpPr>
          <p:nvPr>
            <p:ph type="ctrTitle" idx="5"/>
          </p:nvPr>
        </p:nvSpPr>
        <p:spPr>
          <a:xfrm>
            <a:off x="4155425" y="338483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2" name="Google Shape;232;p4"/>
          <p:cNvSpPr txBox="1">
            <a:spLocks noGrp="1"/>
          </p:cNvSpPr>
          <p:nvPr>
            <p:ph type="title" idx="6" hasCustomPrompt="1"/>
          </p:nvPr>
        </p:nvSpPr>
        <p:spPr>
          <a:xfrm>
            <a:off x="2319727" y="329738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4"/>
          <p:cNvSpPr txBox="1">
            <a:spLocks noGrp="1"/>
          </p:cNvSpPr>
          <p:nvPr>
            <p:ph type="ctrTitle" idx="7"/>
          </p:nvPr>
        </p:nvSpPr>
        <p:spPr>
          <a:xfrm>
            <a:off x="4155425" y="4050088"/>
            <a:ext cx="6807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  <p:sp>
        <p:nvSpPr>
          <p:cNvPr id="234" name="Google Shape;234;p4"/>
          <p:cNvSpPr txBox="1">
            <a:spLocks noGrp="1"/>
          </p:cNvSpPr>
          <p:nvPr>
            <p:ph type="title" idx="8" hasCustomPrompt="1"/>
          </p:nvPr>
        </p:nvSpPr>
        <p:spPr>
          <a:xfrm>
            <a:off x="2319727" y="3962638"/>
            <a:ext cx="14607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35" name="Google Shape;235;p4"/>
          <p:cNvCxnSpPr/>
          <p:nvPr/>
        </p:nvCxnSpPr>
        <p:spPr>
          <a:xfrm>
            <a:off x="3986825" y="-16500"/>
            <a:ext cx="0" cy="4488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" name="Google Shape;236;p4"/>
          <p:cNvSpPr txBox="1">
            <a:spLocks noGrp="1"/>
          </p:cNvSpPr>
          <p:nvPr>
            <p:ph type="ctrTitle" idx="9"/>
          </p:nvPr>
        </p:nvSpPr>
        <p:spPr>
          <a:xfrm>
            <a:off x="4155425" y="1272250"/>
            <a:ext cx="2737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Barlow Condensed"/>
              <a:buNone/>
              <a:defRPr sz="3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Barlow Condensed"/>
              <a:buNone/>
              <a:defRPr sz="3600">
                <a:latin typeface="Barlow Condensed"/>
                <a:ea typeface="Barlow Condensed"/>
                <a:cs typeface="Barlow Condensed"/>
                <a:sym typeface="Barlow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3096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9" name="Google Shape;309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0" name="Google Shape;310;p7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311" name="Google Shape;311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arlow Condensed SemiBold"/>
              <a:buNone/>
              <a:defRPr sz="2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vo"/>
              <a:buChar char="●"/>
              <a:defRPr sz="1800"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●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vo"/>
              <a:buChar char="○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rvo"/>
              <a:buChar char="■"/>
              <a:defRPr>
                <a:solidFill>
                  <a:schemeClr val="lt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>
            <a:spLocks noGrp="1"/>
          </p:cNvSpPr>
          <p:nvPr>
            <p:ph type="ctrTitle"/>
          </p:nvPr>
        </p:nvSpPr>
        <p:spPr>
          <a:xfrm>
            <a:off x="2362575" y="1545450"/>
            <a:ext cx="4419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CA" dirty="0">
                <a:solidFill>
                  <a:schemeClr val="accent2"/>
                </a:solidFill>
                <a:latin typeface="Barlow Condensed"/>
              </a:rPr>
              <a:t>Sales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Volume</a:t>
            </a:r>
            <a:br>
              <a:rPr lang="en-CA" dirty="0">
                <a:solidFill>
                  <a:schemeClr val="accent2"/>
                </a:solidFill>
                <a:latin typeface="Barlow Condensed"/>
              </a:rPr>
            </a:br>
            <a:r>
              <a:rPr lang="en-CA" dirty="0">
                <a:solidFill>
                  <a:schemeClr val="accent2"/>
                </a:solidFill>
                <a:latin typeface="Barlow Condensed"/>
              </a:rPr>
              <a:t> Forecasting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752109" y="1360410"/>
            <a:ext cx="4304967" cy="12113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Visualizations and Dashboard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ACD8-9A15-1A4E-B867-A90B1DD08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15" y="810295"/>
            <a:ext cx="3016586" cy="393785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214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8"/>
          <p:cNvSpPr txBox="1">
            <a:spLocks noGrp="1"/>
          </p:cNvSpPr>
          <p:nvPr>
            <p:ph type="ctrTitle"/>
          </p:nvPr>
        </p:nvSpPr>
        <p:spPr>
          <a:xfrm>
            <a:off x="507149" y="18392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accent1">
                    <a:lumMod val="75000"/>
                  </a:schemeClr>
                </a:solidFill>
              </a:rPr>
              <a:t>Limitations and Assumptions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19" name="Google Shape;419;p18"/>
          <p:cNvGrpSpPr/>
          <p:nvPr/>
        </p:nvGrpSpPr>
        <p:grpSpPr>
          <a:xfrm>
            <a:off x="1750054" y="1891498"/>
            <a:ext cx="5608992" cy="1328284"/>
            <a:chOff x="2218050" y="2014360"/>
            <a:chExt cx="4707900" cy="1114800"/>
          </a:xfrm>
        </p:grpSpPr>
        <p:cxnSp>
          <p:nvCxnSpPr>
            <p:cNvPr id="420" name="Google Shape;420;p18"/>
            <p:cNvCxnSpPr>
              <a:stCxn id="421" idx="3"/>
              <a:endCxn id="422" idx="1"/>
            </p:cNvCxnSpPr>
            <p:nvPr/>
          </p:nvCxnSpPr>
          <p:spPr>
            <a:xfrm rot="10800000" flipH="1">
              <a:off x="2854043" y="2575645"/>
              <a:ext cx="3436500" cy="9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grpSp>
          <p:nvGrpSpPr>
            <p:cNvPr id="423" name="Google Shape;423;p18"/>
            <p:cNvGrpSpPr/>
            <p:nvPr/>
          </p:nvGrpSpPr>
          <p:grpSpPr>
            <a:xfrm>
              <a:off x="2218050" y="2014360"/>
              <a:ext cx="665100" cy="905929"/>
              <a:chOff x="2218050" y="2014360"/>
              <a:chExt cx="665100" cy="905929"/>
            </a:xfrm>
          </p:grpSpPr>
          <p:cxnSp>
            <p:nvCxnSpPr>
              <p:cNvPr id="424" name="Google Shape;424;p18"/>
              <p:cNvCxnSpPr>
                <a:stCxn id="425" idx="0"/>
              </p:cNvCxnSpPr>
              <p:nvPr/>
            </p:nvCxnSpPr>
            <p:spPr>
              <a:xfrm rot="10800000">
                <a:off x="25506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26" name="Google Shape;426;p18"/>
              <p:cNvSpPr/>
              <p:nvPr/>
            </p:nvSpPr>
            <p:spPr>
              <a:xfrm>
                <a:off x="22180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23030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427;p18"/>
            <p:cNvGrpSpPr/>
            <p:nvPr/>
          </p:nvGrpSpPr>
          <p:grpSpPr>
            <a:xfrm>
              <a:off x="3565650" y="2255189"/>
              <a:ext cx="665100" cy="873971"/>
              <a:chOff x="3565650" y="2255189"/>
              <a:chExt cx="665100" cy="873971"/>
            </a:xfrm>
          </p:grpSpPr>
          <p:cxnSp>
            <p:nvCxnSpPr>
              <p:cNvPr id="428" name="Google Shape;428;p18"/>
              <p:cNvCxnSpPr>
                <a:stCxn id="429" idx="4"/>
              </p:cNvCxnSpPr>
              <p:nvPr/>
            </p:nvCxnSpPr>
            <p:spPr>
              <a:xfrm>
                <a:off x="38982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0" name="Google Shape;430;p18"/>
              <p:cNvSpPr/>
              <p:nvPr/>
            </p:nvSpPr>
            <p:spPr>
              <a:xfrm>
                <a:off x="35656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36506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431;p18"/>
            <p:cNvGrpSpPr/>
            <p:nvPr/>
          </p:nvGrpSpPr>
          <p:grpSpPr>
            <a:xfrm>
              <a:off x="4913250" y="2014360"/>
              <a:ext cx="665100" cy="905929"/>
              <a:chOff x="4913250" y="2014360"/>
              <a:chExt cx="665100" cy="905929"/>
            </a:xfrm>
          </p:grpSpPr>
          <p:cxnSp>
            <p:nvCxnSpPr>
              <p:cNvPr id="432" name="Google Shape;432;p18"/>
              <p:cNvCxnSpPr>
                <a:stCxn id="433" idx="0"/>
              </p:cNvCxnSpPr>
              <p:nvPr/>
            </p:nvCxnSpPr>
            <p:spPr>
              <a:xfrm rot="10800000">
                <a:off x="5245869" y="2014360"/>
                <a:ext cx="0" cy="325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4" name="Google Shape;434;p18"/>
              <p:cNvSpPr/>
              <p:nvPr/>
            </p:nvSpPr>
            <p:spPr>
              <a:xfrm>
                <a:off x="49132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49982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5" name="Google Shape;435;p18"/>
            <p:cNvGrpSpPr/>
            <p:nvPr/>
          </p:nvGrpSpPr>
          <p:grpSpPr>
            <a:xfrm>
              <a:off x="6260850" y="2255189"/>
              <a:ext cx="665100" cy="873971"/>
              <a:chOff x="6260850" y="2255189"/>
              <a:chExt cx="665100" cy="873971"/>
            </a:xfrm>
          </p:grpSpPr>
          <p:cxnSp>
            <p:nvCxnSpPr>
              <p:cNvPr id="436" name="Google Shape;436;p18"/>
              <p:cNvCxnSpPr>
                <a:stCxn id="437" idx="4"/>
              </p:cNvCxnSpPr>
              <p:nvPr/>
            </p:nvCxnSpPr>
            <p:spPr>
              <a:xfrm>
                <a:off x="6593469" y="2835460"/>
                <a:ext cx="0" cy="29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oval" w="med" len="med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38" name="Google Shape;438;p18"/>
              <p:cNvSpPr/>
              <p:nvPr/>
            </p:nvSpPr>
            <p:spPr>
              <a:xfrm>
                <a:off x="6260850" y="2255189"/>
                <a:ext cx="665100" cy="6651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6345819" y="2340160"/>
                <a:ext cx="495300" cy="495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rgbClr val="0C2E3A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18"/>
          <p:cNvSpPr txBox="1">
            <a:spLocks noGrp="1"/>
          </p:cNvSpPr>
          <p:nvPr>
            <p:ph type="ctrTitle"/>
          </p:nvPr>
        </p:nvSpPr>
        <p:spPr>
          <a:xfrm>
            <a:off x="1794675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>
                <a:solidFill>
                  <a:srgbClr val="FFFFFF"/>
                </a:solidFill>
              </a:rPr>
              <a:t>01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439" name="Google Shape;439;p18"/>
          <p:cNvSpPr txBox="1">
            <a:spLocks noGrp="1"/>
          </p:cNvSpPr>
          <p:nvPr>
            <p:ph type="ctrTitle"/>
          </p:nvPr>
        </p:nvSpPr>
        <p:spPr>
          <a:xfrm>
            <a:off x="3395454" y="2332899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02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0" name="Google Shape;440;p18"/>
          <p:cNvSpPr txBox="1">
            <a:spLocks noGrp="1"/>
          </p:cNvSpPr>
          <p:nvPr>
            <p:ph type="ctrTitle"/>
          </p:nvPr>
        </p:nvSpPr>
        <p:spPr>
          <a:xfrm>
            <a:off x="5001058" y="2345451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03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2" name="Google Shape;422;p18"/>
          <p:cNvSpPr txBox="1">
            <a:spLocks noGrp="1"/>
          </p:cNvSpPr>
          <p:nvPr>
            <p:ph type="ctrTitle"/>
          </p:nvPr>
        </p:nvSpPr>
        <p:spPr>
          <a:xfrm>
            <a:off x="6602125" y="2334376"/>
            <a:ext cx="713100" cy="4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FFFFFF"/>
                </a:solidFill>
              </a:rPr>
              <a:t>04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41" name="Google Shape;441;p18"/>
          <p:cNvSpPr txBox="1">
            <a:spLocks noGrp="1"/>
          </p:cNvSpPr>
          <p:nvPr>
            <p:ph type="subTitle" idx="4294967295"/>
          </p:nvPr>
        </p:nvSpPr>
        <p:spPr>
          <a:xfrm>
            <a:off x="4046917" y="1332422"/>
            <a:ext cx="2729675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resources and budget</a:t>
            </a:r>
          </a:p>
        </p:txBody>
      </p:sp>
      <p:sp>
        <p:nvSpPr>
          <p:cNvPr id="442" name="Google Shape;442;p18"/>
          <p:cNvSpPr txBox="1">
            <a:spLocks noGrp="1"/>
          </p:cNvSpPr>
          <p:nvPr>
            <p:ph type="subTitle" idx="4294967295"/>
          </p:nvPr>
        </p:nvSpPr>
        <p:spPr>
          <a:xfrm>
            <a:off x="1005381" y="1093199"/>
            <a:ext cx="2350204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134 different product SKUs within the original dataset</a:t>
            </a:r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4294967295"/>
          </p:nvPr>
        </p:nvSpPr>
        <p:spPr>
          <a:xfrm>
            <a:off x="2567277" y="3510694"/>
            <a:ext cx="2369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Unlimited warehouse space to store the products</a:t>
            </a:r>
          </a:p>
        </p:txBody>
      </p:sp>
      <p:sp>
        <p:nvSpPr>
          <p:cNvPr id="444" name="Google Shape;444;p18"/>
          <p:cNvSpPr txBox="1">
            <a:spLocks noGrp="1"/>
          </p:cNvSpPr>
          <p:nvPr>
            <p:ph type="subTitle" idx="4294967295"/>
          </p:nvPr>
        </p:nvSpPr>
        <p:spPr>
          <a:xfrm>
            <a:off x="5711767" y="3510694"/>
            <a:ext cx="24939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400" dirty="0">
                <a:latin typeface="Barlow Condensed"/>
              </a:rPr>
              <a:t>No minimum order quantities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707722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Challenges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90471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*ETL was processed in Databricks and it was truncating the data to 10,000 rows. 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*The dashboards in Databricks do not have a default option for adding filters to visualizations.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*The filters on the Databricks dashboards do not carry over to the HTML file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7"/>
          <p:cNvSpPr txBox="1">
            <a:spLocks noGrp="1"/>
          </p:cNvSpPr>
          <p:nvPr>
            <p:ph type="ctrTitle"/>
          </p:nvPr>
        </p:nvSpPr>
        <p:spPr>
          <a:xfrm>
            <a:off x="4998668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Conclusions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1" name="Google Shape;711;p27"/>
          <p:cNvSpPr txBox="1">
            <a:spLocks noGrp="1"/>
          </p:cNvSpPr>
          <p:nvPr>
            <p:ph type="subTitle" idx="1"/>
          </p:nvPr>
        </p:nvSpPr>
        <p:spPr>
          <a:xfrm>
            <a:off x="261122" y="1904711"/>
            <a:ext cx="4446600" cy="20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latin typeface="Barlow Condensed"/>
              </a:rPr>
              <a:t>*</a:t>
            </a:r>
            <a:endParaRPr lang="en-US" dirty="0"/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0105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Thank you for listening!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6"/>
          <p:cNvSpPr txBox="1">
            <a:spLocks noGrp="1"/>
          </p:cNvSpPr>
          <p:nvPr>
            <p:ph type="ctrTitle"/>
          </p:nvPr>
        </p:nvSpPr>
        <p:spPr>
          <a:xfrm>
            <a:off x="1421439" y="1143670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Any Questions?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28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>
            <a:spLocks noGrp="1"/>
          </p:cNvSpPr>
          <p:nvPr>
            <p:ph type="ctrTitle" idx="9"/>
          </p:nvPr>
        </p:nvSpPr>
        <p:spPr>
          <a:xfrm>
            <a:off x="727366" y="1077159"/>
            <a:ext cx="2937162" cy="1305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2" name="Google Shape;352;p14"/>
          <p:cNvSpPr txBox="1">
            <a:spLocks noGrp="1"/>
          </p:cNvSpPr>
          <p:nvPr>
            <p:ph type="ctrTitle"/>
          </p:nvPr>
        </p:nvSpPr>
        <p:spPr>
          <a:xfrm>
            <a:off x="4038601" y="886690"/>
            <a:ext cx="4752110" cy="4080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*Client: Product distributor who purchases office products from manufacturers, holds them and then resells them to its business customers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*Improve the inventory planning process for the product distributor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*Create a model that makes predictions about the sales volume for different product categories</a:t>
            </a:r>
            <a:br>
              <a:rPr lang="en-CA" sz="2000" dirty="0"/>
            </a:br>
            <a:br>
              <a:rPr lang="en-US" sz="2000" dirty="0"/>
            </a:br>
            <a:br>
              <a:rPr lang="en-US" sz="2000" dirty="0"/>
            </a:b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Value of model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45474" y="1461798"/>
            <a:ext cx="4858158" cy="320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 dirty="0">
                <a:latin typeface="Barlow Condensed"/>
              </a:rPr>
            </a:br>
            <a:r>
              <a:rPr lang="en-US" sz="1800" dirty="0">
                <a:latin typeface="Barlow Condensed"/>
              </a:rPr>
              <a:t>*Meet customer demand and ensure customer satisfaction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*Avoid having too much inventory which can lead to unnecessary storage and handling costs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*Avoid stockouts which can result in sales loss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Barlow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Barlow Condensed"/>
              </a:rPr>
              <a:t>*Maintain high profitability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Target Audience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406596" y="1572634"/>
            <a:ext cx="4020300" cy="2486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 marL="114300" indent="0"/>
            <a:r>
              <a:rPr lang="en-US" sz="1800" dirty="0">
                <a:latin typeface="Barlow Condensed"/>
              </a:rPr>
              <a:t>*Product distributor whose data was analyzed</a:t>
            </a:r>
            <a:br>
              <a:rPr lang="en-US" sz="1800" dirty="0">
                <a:latin typeface="Barlow Condensed"/>
              </a:rPr>
            </a:br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*All product sales planning, supply chain, and procurement professionals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312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5083903" y="1993950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Source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551700" y="185034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sz="1800" dirty="0">
                <a:latin typeface="Barlow Condensed"/>
              </a:rPr>
              <a:t>*The data used for this project comes in the form of CSV files obtained from the product distributor.</a:t>
            </a:r>
          </a:p>
          <a:p>
            <a:pPr marL="114300" indent="0"/>
            <a:endParaRPr lang="en-US" sz="1800" dirty="0">
              <a:latin typeface="Barlow Condensed"/>
            </a:endParaRPr>
          </a:p>
          <a:p>
            <a:pPr marL="114300" indent="0"/>
            <a:r>
              <a:rPr lang="en-US" sz="1800" dirty="0">
                <a:latin typeface="Barlow Condensed"/>
              </a:rPr>
              <a:t>*The CSVs have 5-years worth of data (2018 to 2022) for Purchase, Sales and Product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39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Hosting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Google Shape;365;p15"/>
          <p:cNvSpPr txBox="1">
            <a:spLocks noGrp="1"/>
          </p:cNvSpPr>
          <p:nvPr>
            <p:ph type="subTitle" idx="1"/>
          </p:nvPr>
        </p:nvSpPr>
        <p:spPr>
          <a:xfrm>
            <a:off x="1868250" y="2708266"/>
            <a:ext cx="4020300" cy="15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46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>
            <a:spLocks noGrp="1"/>
          </p:cNvSpPr>
          <p:nvPr>
            <p:ph type="ctrTitle"/>
          </p:nvPr>
        </p:nvSpPr>
        <p:spPr>
          <a:xfrm>
            <a:off x="4749993" y="211578"/>
            <a:ext cx="3789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Cleaning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71" name="Google Shape;371;p16"/>
          <p:cNvGrpSpPr/>
          <p:nvPr/>
        </p:nvGrpSpPr>
        <p:grpSpPr>
          <a:xfrm>
            <a:off x="3159456" y="549886"/>
            <a:ext cx="3359108" cy="4491477"/>
            <a:chOff x="2772462" y="468450"/>
            <a:chExt cx="3051030" cy="4206676"/>
          </a:xfrm>
        </p:grpSpPr>
        <p:cxnSp>
          <p:nvCxnSpPr>
            <p:cNvPr id="372" name="Google Shape;372;p16"/>
            <p:cNvCxnSpPr/>
            <p:nvPr/>
          </p:nvCxnSpPr>
          <p:spPr>
            <a:xfrm>
              <a:off x="4492801" y="411777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3" name="Google Shape;373;p16"/>
            <p:cNvCxnSpPr/>
            <p:nvPr/>
          </p:nvCxnSpPr>
          <p:spPr>
            <a:xfrm>
              <a:off x="3642651" y="3087200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4" name="Google Shape;374;p16"/>
            <p:cNvCxnSpPr/>
            <p:nvPr/>
          </p:nvCxnSpPr>
          <p:spPr>
            <a:xfrm>
              <a:off x="4492801" y="2066725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375" name="Google Shape;375;p16"/>
            <p:cNvCxnSpPr>
              <a:stCxn id="376" idx="3"/>
            </p:cNvCxnSpPr>
            <p:nvPr/>
          </p:nvCxnSpPr>
          <p:spPr>
            <a:xfrm>
              <a:off x="3767171" y="1160368"/>
              <a:ext cx="4497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377" name="Google Shape;377;p16"/>
            <p:cNvSpPr/>
            <p:nvPr/>
          </p:nvSpPr>
          <p:spPr>
            <a:xfrm>
              <a:off x="2772462" y="468450"/>
              <a:ext cx="3051030" cy="4206676"/>
            </a:xfrm>
            <a:custGeom>
              <a:avLst/>
              <a:gdLst/>
              <a:ahLst/>
              <a:cxnLst/>
              <a:rect l="l" t="t" r="r" b="b"/>
              <a:pathLst>
                <a:path w="123536" h="170328" extrusionOk="0">
                  <a:moveTo>
                    <a:pt x="23585" y="1"/>
                  </a:moveTo>
                  <a:cubicBezTo>
                    <a:pt x="10527" y="1"/>
                    <a:pt x="1" y="10552"/>
                    <a:pt x="1" y="23610"/>
                  </a:cubicBezTo>
                  <a:cubicBezTo>
                    <a:pt x="1" y="36642"/>
                    <a:pt x="10527" y="47294"/>
                    <a:pt x="23585" y="47294"/>
                  </a:cubicBezTo>
                  <a:lnTo>
                    <a:pt x="99826" y="47294"/>
                  </a:lnTo>
                  <a:cubicBezTo>
                    <a:pt x="109425" y="47294"/>
                    <a:pt x="117269" y="55038"/>
                    <a:pt x="117269" y="64637"/>
                  </a:cubicBezTo>
                  <a:cubicBezTo>
                    <a:pt x="117269" y="74237"/>
                    <a:pt x="109425" y="81981"/>
                    <a:pt x="99926" y="81981"/>
                  </a:cubicBezTo>
                  <a:lnTo>
                    <a:pt x="23585" y="81981"/>
                  </a:lnTo>
                  <a:cubicBezTo>
                    <a:pt x="10527" y="81981"/>
                    <a:pt x="1" y="92633"/>
                    <a:pt x="1" y="105690"/>
                  </a:cubicBezTo>
                  <a:cubicBezTo>
                    <a:pt x="1" y="118723"/>
                    <a:pt x="10527" y="129274"/>
                    <a:pt x="23585" y="129274"/>
                  </a:cubicBezTo>
                  <a:lnTo>
                    <a:pt x="99826" y="129274"/>
                  </a:lnTo>
                  <a:cubicBezTo>
                    <a:pt x="109425" y="129274"/>
                    <a:pt x="117269" y="137119"/>
                    <a:pt x="117269" y="146718"/>
                  </a:cubicBezTo>
                  <a:cubicBezTo>
                    <a:pt x="117269" y="156317"/>
                    <a:pt x="109425" y="164062"/>
                    <a:pt x="99926" y="164062"/>
                  </a:cubicBezTo>
                  <a:cubicBezTo>
                    <a:pt x="98146" y="164062"/>
                    <a:pt x="96793" y="165515"/>
                    <a:pt x="96793" y="167194"/>
                  </a:cubicBezTo>
                  <a:cubicBezTo>
                    <a:pt x="96793" y="168974"/>
                    <a:pt x="98146" y="170327"/>
                    <a:pt x="99926" y="170327"/>
                  </a:cubicBezTo>
                  <a:cubicBezTo>
                    <a:pt x="112883" y="170327"/>
                    <a:pt x="123535" y="159776"/>
                    <a:pt x="123535" y="146718"/>
                  </a:cubicBezTo>
                  <a:cubicBezTo>
                    <a:pt x="123535" y="133660"/>
                    <a:pt x="112883" y="123009"/>
                    <a:pt x="99826" y="123009"/>
                  </a:cubicBezTo>
                  <a:lnTo>
                    <a:pt x="23585" y="123009"/>
                  </a:lnTo>
                  <a:cubicBezTo>
                    <a:pt x="13986" y="123009"/>
                    <a:pt x="6266" y="115289"/>
                    <a:pt x="6266" y="105690"/>
                  </a:cubicBezTo>
                  <a:cubicBezTo>
                    <a:pt x="6266" y="96066"/>
                    <a:pt x="13986" y="88247"/>
                    <a:pt x="23585" y="88247"/>
                  </a:cubicBezTo>
                  <a:lnTo>
                    <a:pt x="99926" y="88247"/>
                  </a:lnTo>
                  <a:cubicBezTo>
                    <a:pt x="112883" y="88247"/>
                    <a:pt x="123535" y="77695"/>
                    <a:pt x="123535" y="64637"/>
                  </a:cubicBezTo>
                  <a:cubicBezTo>
                    <a:pt x="123535" y="51580"/>
                    <a:pt x="112883" y="41028"/>
                    <a:pt x="99826" y="41028"/>
                  </a:cubicBezTo>
                  <a:lnTo>
                    <a:pt x="23585" y="41028"/>
                  </a:lnTo>
                  <a:cubicBezTo>
                    <a:pt x="13986" y="41028"/>
                    <a:pt x="6266" y="33209"/>
                    <a:pt x="6266" y="23610"/>
                  </a:cubicBezTo>
                  <a:cubicBezTo>
                    <a:pt x="6266" y="13986"/>
                    <a:pt x="13986" y="6266"/>
                    <a:pt x="23585" y="6266"/>
                  </a:cubicBezTo>
                  <a:lnTo>
                    <a:pt x="42181" y="6266"/>
                  </a:lnTo>
                  <a:cubicBezTo>
                    <a:pt x="43961" y="6266"/>
                    <a:pt x="45314" y="4813"/>
                    <a:pt x="45314" y="3133"/>
                  </a:cubicBezTo>
                  <a:cubicBezTo>
                    <a:pt x="45314" y="1354"/>
                    <a:pt x="43961" y="1"/>
                    <a:pt x="421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2887250" y="580000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4785602" y="1610567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87250" y="2628386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785602" y="3639878"/>
              <a:ext cx="912300" cy="912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003800" y="696550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902150" y="3756437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902162" y="1727113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3003800" y="2744925"/>
              <a:ext cx="679200" cy="679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C2E3A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16"/>
          <p:cNvSpPr txBox="1">
            <a:spLocks noGrp="1"/>
          </p:cNvSpPr>
          <p:nvPr>
            <p:ph type="ctrTitle"/>
          </p:nvPr>
        </p:nvSpPr>
        <p:spPr>
          <a:xfrm>
            <a:off x="3512820" y="879877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01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6" name="Google Shape;386;p16"/>
          <p:cNvSpPr txBox="1">
            <a:spLocks noGrp="1"/>
          </p:cNvSpPr>
          <p:nvPr>
            <p:ph type="ctrTitle"/>
          </p:nvPr>
        </p:nvSpPr>
        <p:spPr>
          <a:xfrm>
            <a:off x="5578830" y="196745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02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7" name="Google Shape;387;p16"/>
          <p:cNvSpPr txBox="1">
            <a:spLocks noGrp="1"/>
          </p:cNvSpPr>
          <p:nvPr>
            <p:ph type="ctrTitle"/>
          </p:nvPr>
        </p:nvSpPr>
        <p:spPr>
          <a:xfrm>
            <a:off x="3495453" y="3046138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03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8" name="Google Shape;388;p16"/>
          <p:cNvSpPr txBox="1">
            <a:spLocks noGrp="1"/>
          </p:cNvSpPr>
          <p:nvPr>
            <p:ph type="ctrTitle"/>
          </p:nvPr>
        </p:nvSpPr>
        <p:spPr>
          <a:xfrm>
            <a:off x="5601042" y="4139084"/>
            <a:ext cx="598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04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89" name="Google Shape;389;p16"/>
          <p:cNvSpPr txBox="1">
            <a:spLocks noGrp="1"/>
          </p:cNvSpPr>
          <p:nvPr>
            <p:ph type="subTitle" idx="4294967295"/>
          </p:nvPr>
        </p:nvSpPr>
        <p:spPr>
          <a:xfrm>
            <a:off x="4864539" y="905827"/>
            <a:ext cx="16923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 dirty="0">
                <a:latin typeface="Barlow Condensed"/>
              </a:rPr>
              <a:t>Load and merge </a:t>
            </a:r>
            <a:r>
              <a:rPr lang="en-CA" sz="1400" dirty="0" err="1">
                <a:latin typeface="Barlow Condensed"/>
              </a:rPr>
              <a:t>DataFrames</a:t>
            </a:r>
            <a:endParaRPr lang="en-CA" sz="1400" dirty="0">
              <a:latin typeface="Barlow Condensed"/>
            </a:endParaRPr>
          </a:p>
        </p:txBody>
      </p:sp>
      <p:sp>
        <p:nvSpPr>
          <p:cNvPr id="390" name="Google Shape;390;p16"/>
          <p:cNvSpPr txBox="1">
            <a:spLocks noGrp="1"/>
          </p:cNvSpPr>
          <p:nvPr>
            <p:ph type="subTitle" idx="4294967295"/>
          </p:nvPr>
        </p:nvSpPr>
        <p:spPr>
          <a:xfrm>
            <a:off x="2161309" y="1902009"/>
            <a:ext cx="276388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arlow Condensed"/>
              </a:rPr>
              <a:t>Select and filter the columns to be used</a:t>
            </a:r>
            <a:endParaRPr sz="1600" dirty="0">
              <a:latin typeface="Barlow Condensed"/>
            </a:endParaRPr>
          </a:p>
        </p:txBody>
      </p:sp>
      <p:sp>
        <p:nvSpPr>
          <p:cNvPr id="391" name="Google Shape;391;p16"/>
          <p:cNvSpPr txBox="1">
            <a:spLocks noGrp="1"/>
          </p:cNvSpPr>
          <p:nvPr>
            <p:ph type="subTitle" idx="4294967295"/>
          </p:nvPr>
        </p:nvSpPr>
        <p:spPr>
          <a:xfrm>
            <a:off x="4635628" y="3002356"/>
            <a:ext cx="2852754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Convert the columns to the appropriate data type</a:t>
            </a:r>
          </a:p>
        </p:txBody>
      </p:sp>
      <p:sp>
        <p:nvSpPr>
          <p:cNvPr id="392" name="Google Shape;392;p16"/>
          <p:cNvSpPr txBox="1">
            <a:spLocks noGrp="1"/>
          </p:cNvSpPr>
          <p:nvPr>
            <p:ph type="subTitle" idx="4294967295"/>
          </p:nvPr>
        </p:nvSpPr>
        <p:spPr>
          <a:xfrm>
            <a:off x="2521527" y="4123548"/>
            <a:ext cx="2398309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Barlow Condensed"/>
              </a:rPr>
              <a:t>Group the data to get yearly and monthly aggregates</a:t>
            </a:r>
            <a:endParaRPr sz="1400" dirty="0">
              <a:latin typeface="Barlow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Database Creation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72B88-E419-0D3A-5D07-9EF6E4EE2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54" y="1063235"/>
            <a:ext cx="3845172" cy="35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7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7"/>
          <p:cNvSpPr txBox="1">
            <a:spLocks noGrp="1"/>
          </p:cNvSpPr>
          <p:nvPr>
            <p:ph type="ctrTitle"/>
          </p:nvPr>
        </p:nvSpPr>
        <p:spPr>
          <a:xfrm flipH="1">
            <a:off x="770575" y="468450"/>
            <a:ext cx="464655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chemeClr val="accent1">
                    <a:lumMod val="75000"/>
                  </a:schemeClr>
                </a:solidFill>
              </a:rPr>
              <a:t>Data Model Description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98" name="Google Shape;398;p17"/>
          <p:cNvCxnSpPr/>
          <p:nvPr/>
        </p:nvCxnSpPr>
        <p:spPr>
          <a:xfrm>
            <a:off x="3283675" y="22125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17"/>
          <p:cNvSpPr txBox="1">
            <a:spLocks noGrp="1"/>
          </p:cNvSpPr>
          <p:nvPr>
            <p:ph type="ctrTitle"/>
          </p:nvPr>
        </p:nvSpPr>
        <p:spPr>
          <a:xfrm>
            <a:off x="3283676" y="1614950"/>
            <a:ext cx="1962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SARIMAX Model</a:t>
            </a:r>
            <a:endParaRPr sz="1800" dirty="0"/>
          </a:p>
        </p:txBody>
      </p:sp>
      <p:sp>
        <p:nvSpPr>
          <p:cNvPr id="400" name="Google Shape;400;p17"/>
          <p:cNvSpPr txBox="1">
            <a:spLocks noGrp="1"/>
          </p:cNvSpPr>
          <p:nvPr>
            <p:ph type="ctrTitle"/>
          </p:nvPr>
        </p:nvSpPr>
        <p:spPr>
          <a:xfrm>
            <a:off x="3283674" y="2281750"/>
            <a:ext cx="4738107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Barlow Condensed Medium"/>
              <a:ea typeface="Barlow Condensed Medium"/>
              <a:cs typeface="Barlow Condensed Medium"/>
              <a:sym typeface="Barlow Condensed Medium"/>
            </a:endParaRPr>
          </a:p>
        </p:txBody>
      </p:sp>
      <p:sp>
        <p:nvSpPr>
          <p:cNvPr id="401" name="Google Shape;401;p17"/>
          <p:cNvSpPr txBox="1">
            <a:spLocks noGrp="1"/>
          </p:cNvSpPr>
          <p:nvPr>
            <p:ph type="ctrTitle"/>
          </p:nvPr>
        </p:nvSpPr>
        <p:spPr>
          <a:xfrm>
            <a:off x="3283675" y="2651650"/>
            <a:ext cx="36516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</a:pPr>
            <a:br>
              <a:rPr lang="en-US" sz="800" dirty="0"/>
            </a:br>
            <a:endParaRPr lang="es" sz="1100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403" name="Google Shape;403;p17"/>
          <p:cNvGrpSpPr/>
          <p:nvPr/>
        </p:nvGrpSpPr>
        <p:grpSpPr>
          <a:xfrm>
            <a:off x="1526850" y="2080575"/>
            <a:ext cx="980695" cy="982361"/>
            <a:chOff x="917250" y="2080575"/>
            <a:chExt cx="980695" cy="982361"/>
          </a:xfrm>
        </p:grpSpPr>
        <p:grpSp>
          <p:nvGrpSpPr>
            <p:cNvPr id="404" name="Google Shape;404;p17"/>
            <p:cNvGrpSpPr/>
            <p:nvPr/>
          </p:nvGrpSpPr>
          <p:grpSpPr>
            <a:xfrm>
              <a:off x="917250" y="2080575"/>
              <a:ext cx="980695" cy="982361"/>
              <a:chOff x="917250" y="2165250"/>
              <a:chExt cx="980695" cy="982361"/>
            </a:xfrm>
          </p:grpSpPr>
          <p:sp>
            <p:nvSpPr>
              <p:cNvPr id="405" name="Google Shape;405;p17"/>
              <p:cNvSpPr/>
              <p:nvPr/>
            </p:nvSpPr>
            <p:spPr>
              <a:xfrm>
                <a:off x="917250" y="2165250"/>
                <a:ext cx="980695" cy="982361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>
                <a:off x="1037015" y="2285225"/>
                <a:ext cx="741167" cy="742427"/>
              </a:xfrm>
              <a:custGeom>
                <a:avLst/>
                <a:gdLst/>
                <a:ahLst/>
                <a:cxnLst/>
                <a:rect l="l" t="t" r="r" b="b"/>
                <a:pathLst>
                  <a:path w="14713" h="14738" extrusionOk="0">
                    <a:moveTo>
                      <a:pt x="7419" y="1"/>
                    </a:moveTo>
                    <a:cubicBezTo>
                      <a:pt x="3334" y="1"/>
                      <a:pt x="0" y="3359"/>
                      <a:pt x="0" y="7420"/>
                    </a:cubicBezTo>
                    <a:cubicBezTo>
                      <a:pt x="0" y="11505"/>
                      <a:pt x="3334" y="14738"/>
                      <a:pt x="7419" y="14738"/>
                    </a:cubicBezTo>
                    <a:cubicBezTo>
                      <a:pt x="11479" y="14738"/>
                      <a:pt x="14712" y="11505"/>
                      <a:pt x="14712" y="7420"/>
                    </a:cubicBezTo>
                    <a:cubicBezTo>
                      <a:pt x="14712" y="3359"/>
                      <a:pt x="11479" y="1"/>
                      <a:pt x="7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7" name="Google Shape;407;p17"/>
            <p:cNvGrpSpPr/>
            <p:nvPr/>
          </p:nvGrpSpPr>
          <p:grpSpPr>
            <a:xfrm>
              <a:off x="1232020" y="2401380"/>
              <a:ext cx="351155" cy="340753"/>
              <a:chOff x="-59481900" y="2290800"/>
              <a:chExt cx="319000" cy="309550"/>
            </a:xfrm>
          </p:grpSpPr>
          <p:sp>
            <p:nvSpPr>
              <p:cNvPr id="408" name="Google Shape;408;p17"/>
              <p:cNvSpPr/>
              <p:nvPr/>
            </p:nvSpPr>
            <p:spPr>
              <a:xfrm>
                <a:off x="-59481900" y="2290800"/>
                <a:ext cx="319000" cy="309550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382" extrusionOk="0">
                    <a:moveTo>
                      <a:pt x="6427" y="851"/>
                    </a:moveTo>
                    <a:cubicBezTo>
                      <a:pt x="6900" y="851"/>
                      <a:pt x="7247" y="1197"/>
                      <a:pt x="7247" y="1670"/>
                    </a:cubicBezTo>
                    <a:lnTo>
                      <a:pt x="7247" y="4159"/>
                    </a:lnTo>
                    <a:lnTo>
                      <a:pt x="5608" y="4159"/>
                    </a:lnTo>
                    <a:lnTo>
                      <a:pt x="5608" y="1670"/>
                    </a:lnTo>
                    <a:cubicBezTo>
                      <a:pt x="5608" y="1197"/>
                      <a:pt x="5955" y="851"/>
                      <a:pt x="6427" y="851"/>
                    </a:cubicBezTo>
                    <a:close/>
                    <a:moveTo>
                      <a:pt x="11594" y="3308"/>
                    </a:moveTo>
                    <a:cubicBezTo>
                      <a:pt x="11846" y="3308"/>
                      <a:pt x="12004" y="3529"/>
                      <a:pt x="12004" y="3749"/>
                    </a:cubicBezTo>
                    <a:lnTo>
                      <a:pt x="12004" y="11185"/>
                    </a:lnTo>
                    <a:lnTo>
                      <a:pt x="11941" y="11185"/>
                    </a:lnTo>
                    <a:cubicBezTo>
                      <a:pt x="11941" y="11437"/>
                      <a:pt x="11752" y="11594"/>
                      <a:pt x="11563" y="11594"/>
                    </a:cubicBezTo>
                    <a:lnTo>
                      <a:pt x="1355" y="11594"/>
                    </a:lnTo>
                    <a:cubicBezTo>
                      <a:pt x="1103" y="11594"/>
                      <a:pt x="914" y="11405"/>
                      <a:pt x="914" y="11185"/>
                    </a:cubicBezTo>
                    <a:lnTo>
                      <a:pt x="914" y="3749"/>
                    </a:lnTo>
                    <a:cubicBezTo>
                      <a:pt x="914" y="3529"/>
                      <a:pt x="1103" y="3308"/>
                      <a:pt x="1355" y="3308"/>
                    </a:cubicBezTo>
                    <a:lnTo>
                      <a:pt x="4821" y="3308"/>
                    </a:lnTo>
                    <a:lnTo>
                      <a:pt x="4821" y="4568"/>
                    </a:lnTo>
                    <a:cubicBezTo>
                      <a:pt x="4821" y="4821"/>
                      <a:pt x="5010" y="5010"/>
                      <a:pt x="5199" y="5010"/>
                    </a:cubicBezTo>
                    <a:lnTo>
                      <a:pt x="7688" y="5010"/>
                    </a:lnTo>
                    <a:cubicBezTo>
                      <a:pt x="7940" y="5010"/>
                      <a:pt x="8129" y="4821"/>
                      <a:pt x="8129" y="4568"/>
                    </a:cubicBezTo>
                    <a:lnTo>
                      <a:pt x="8129" y="3308"/>
                    </a:lnTo>
                    <a:close/>
                    <a:moveTo>
                      <a:pt x="6396" y="0"/>
                    </a:moveTo>
                    <a:cubicBezTo>
                      <a:pt x="5482" y="0"/>
                      <a:pt x="4726" y="756"/>
                      <a:pt x="4726" y="1670"/>
                    </a:cubicBezTo>
                    <a:lnTo>
                      <a:pt x="4726" y="2489"/>
                    </a:lnTo>
                    <a:lnTo>
                      <a:pt x="1261" y="2489"/>
                    </a:lnTo>
                    <a:cubicBezTo>
                      <a:pt x="599" y="2489"/>
                      <a:pt x="0" y="3056"/>
                      <a:pt x="0" y="3718"/>
                    </a:cubicBezTo>
                    <a:lnTo>
                      <a:pt x="0" y="11153"/>
                    </a:lnTo>
                    <a:cubicBezTo>
                      <a:pt x="0" y="11815"/>
                      <a:pt x="568" y="12382"/>
                      <a:pt x="1261" y="12382"/>
                    </a:cubicBezTo>
                    <a:lnTo>
                      <a:pt x="11468" y="12382"/>
                    </a:lnTo>
                    <a:cubicBezTo>
                      <a:pt x="12130" y="12382"/>
                      <a:pt x="12697" y="11815"/>
                      <a:pt x="12697" y="11153"/>
                    </a:cubicBezTo>
                    <a:lnTo>
                      <a:pt x="12697" y="3749"/>
                    </a:lnTo>
                    <a:cubicBezTo>
                      <a:pt x="12760" y="3025"/>
                      <a:pt x="12193" y="2489"/>
                      <a:pt x="11500" y="2489"/>
                    </a:cubicBezTo>
                    <a:lnTo>
                      <a:pt x="8034" y="2489"/>
                    </a:lnTo>
                    <a:lnTo>
                      <a:pt x="8034" y="1670"/>
                    </a:lnTo>
                    <a:cubicBezTo>
                      <a:pt x="8034" y="756"/>
                      <a:pt x="7310" y="0"/>
                      <a:pt x="6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>
                <a:off x="-59287350" y="245620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93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30"/>
                      <a:pt x="3308" y="441"/>
                    </a:cubicBezTo>
                    <a:cubicBezTo>
                      <a:pt x="3340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7"/>
              <p:cNvSpPr/>
              <p:nvPr/>
            </p:nvSpPr>
            <p:spPr>
              <a:xfrm>
                <a:off x="-59287350" y="2497950"/>
                <a:ext cx="83500" cy="21275"/>
              </a:xfrm>
              <a:custGeom>
                <a:avLst/>
                <a:gdLst/>
                <a:ahLst/>
                <a:cxnLst/>
                <a:rect l="l" t="t" r="r" b="b"/>
                <a:pathLst>
                  <a:path w="3340" h="851" extrusionOk="0">
                    <a:moveTo>
                      <a:pt x="410" y="0"/>
                    </a:moveTo>
                    <a:cubicBezTo>
                      <a:pt x="189" y="0"/>
                      <a:pt x="0" y="189"/>
                      <a:pt x="0" y="441"/>
                    </a:cubicBezTo>
                    <a:cubicBezTo>
                      <a:pt x="0" y="662"/>
                      <a:pt x="189" y="851"/>
                      <a:pt x="410" y="851"/>
                    </a:cubicBezTo>
                    <a:lnTo>
                      <a:pt x="2899" y="851"/>
                    </a:lnTo>
                    <a:cubicBezTo>
                      <a:pt x="3151" y="851"/>
                      <a:pt x="3308" y="662"/>
                      <a:pt x="3308" y="441"/>
                    </a:cubicBezTo>
                    <a:cubicBezTo>
                      <a:pt x="3340" y="189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>
                <a:off x="-59287350" y="2538900"/>
                <a:ext cx="827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883" extrusionOk="0">
                    <a:moveTo>
                      <a:pt x="410" y="0"/>
                    </a:moveTo>
                    <a:cubicBezTo>
                      <a:pt x="189" y="0"/>
                      <a:pt x="0" y="221"/>
                      <a:pt x="0" y="441"/>
                    </a:cubicBezTo>
                    <a:cubicBezTo>
                      <a:pt x="0" y="662"/>
                      <a:pt x="189" y="882"/>
                      <a:pt x="410" y="882"/>
                    </a:cubicBezTo>
                    <a:lnTo>
                      <a:pt x="2899" y="882"/>
                    </a:lnTo>
                    <a:cubicBezTo>
                      <a:pt x="3151" y="882"/>
                      <a:pt x="3308" y="662"/>
                      <a:pt x="3308" y="441"/>
                    </a:cubicBezTo>
                    <a:cubicBezTo>
                      <a:pt x="3308" y="221"/>
                      <a:pt x="3151" y="0"/>
                      <a:pt x="28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>
                <a:off x="-59439375" y="2425425"/>
                <a:ext cx="125250" cy="134750"/>
              </a:xfrm>
              <a:custGeom>
                <a:avLst/>
                <a:gdLst/>
                <a:ahLst/>
                <a:cxnLst/>
                <a:rect l="l" t="t" r="r" b="b"/>
                <a:pathLst>
                  <a:path w="5010" h="5390" extrusionOk="0">
                    <a:moveTo>
                      <a:pt x="2518" y="855"/>
                    </a:moveTo>
                    <a:cubicBezTo>
                      <a:pt x="2722" y="855"/>
                      <a:pt x="2928" y="925"/>
                      <a:pt x="3088" y="1074"/>
                    </a:cubicBezTo>
                    <a:cubicBezTo>
                      <a:pt x="3277" y="1294"/>
                      <a:pt x="3340" y="1609"/>
                      <a:pt x="3277" y="1924"/>
                    </a:cubicBezTo>
                    <a:cubicBezTo>
                      <a:pt x="3183" y="2176"/>
                      <a:pt x="2994" y="2428"/>
                      <a:pt x="2710" y="2460"/>
                    </a:cubicBezTo>
                    <a:cubicBezTo>
                      <a:pt x="2626" y="2485"/>
                      <a:pt x="2546" y="2497"/>
                      <a:pt x="2469" y="2497"/>
                    </a:cubicBezTo>
                    <a:cubicBezTo>
                      <a:pt x="2260" y="2497"/>
                      <a:pt x="2076" y="2409"/>
                      <a:pt x="1891" y="2271"/>
                    </a:cubicBezTo>
                    <a:cubicBezTo>
                      <a:pt x="1702" y="2019"/>
                      <a:pt x="1607" y="1704"/>
                      <a:pt x="1702" y="1452"/>
                    </a:cubicBezTo>
                    <a:cubicBezTo>
                      <a:pt x="1802" y="1070"/>
                      <a:pt x="2158" y="855"/>
                      <a:pt x="2518" y="855"/>
                    </a:cubicBezTo>
                    <a:close/>
                    <a:moveTo>
                      <a:pt x="2521" y="3342"/>
                    </a:moveTo>
                    <a:cubicBezTo>
                      <a:pt x="3309" y="3342"/>
                      <a:pt x="3939" y="3846"/>
                      <a:pt x="4159" y="4539"/>
                    </a:cubicBezTo>
                    <a:lnTo>
                      <a:pt x="914" y="4539"/>
                    </a:lnTo>
                    <a:cubicBezTo>
                      <a:pt x="1103" y="3846"/>
                      <a:pt x="1733" y="3342"/>
                      <a:pt x="2521" y="3342"/>
                    </a:cubicBezTo>
                    <a:close/>
                    <a:moveTo>
                      <a:pt x="2473" y="0"/>
                    </a:moveTo>
                    <a:cubicBezTo>
                      <a:pt x="1781" y="0"/>
                      <a:pt x="1110" y="436"/>
                      <a:pt x="914" y="1200"/>
                    </a:cubicBezTo>
                    <a:cubicBezTo>
                      <a:pt x="757" y="1798"/>
                      <a:pt x="914" y="2334"/>
                      <a:pt x="1292" y="2775"/>
                    </a:cubicBezTo>
                    <a:cubicBezTo>
                      <a:pt x="568" y="3216"/>
                      <a:pt x="1" y="4004"/>
                      <a:pt x="1" y="4949"/>
                    </a:cubicBezTo>
                    <a:cubicBezTo>
                      <a:pt x="1" y="5169"/>
                      <a:pt x="190" y="5390"/>
                      <a:pt x="410" y="5390"/>
                    </a:cubicBezTo>
                    <a:lnTo>
                      <a:pt x="4537" y="5390"/>
                    </a:lnTo>
                    <a:cubicBezTo>
                      <a:pt x="4758" y="5390"/>
                      <a:pt x="4978" y="5169"/>
                      <a:pt x="4978" y="4949"/>
                    </a:cubicBezTo>
                    <a:cubicBezTo>
                      <a:pt x="5010" y="4035"/>
                      <a:pt x="4506" y="3216"/>
                      <a:pt x="3718" y="2807"/>
                    </a:cubicBezTo>
                    <a:cubicBezTo>
                      <a:pt x="3907" y="2618"/>
                      <a:pt x="4033" y="2397"/>
                      <a:pt x="4096" y="2113"/>
                    </a:cubicBezTo>
                    <a:cubicBezTo>
                      <a:pt x="4254" y="1515"/>
                      <a:pt x="4096" y="916"/>
                      <a:pt x="3655" y="507"/>
                    </a:cubicBezTo>
                    <a:cubicBezTo>
                      <a:pt x="3322" y="161"/>
                      <a:pt x="2894" y="0"/>
                      <a:pt x="24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>
                <a:off x="-59327525" y="2325450"/>
                <a:ext cx="1340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537" extrusionOk="0">
                    <a:moveTo>
                      <a:pt x="252" y="1"/>
                    </a:moveTo>
                    <a:cubicBezTo>
                      <a:pt x="95" y="1"/>
                      <a:pt x="0" y="127"/>
                      <a:pt x="0" y="284"/>
                    </a:cubicBezTo>
                    <a:cubicBezTo>
                      <a:pt x="0" y="442"/>
                      <a:pt x="95" y="536"/>
                      <a:pt x="252" y="536"/>
                    </a:cubicBezTo>
                    <a:cubicBezTo>
                      <a:pt x="410" y="536"/>
                      <a:pt x="536" y="442"/>
                      <a:pt x="536" y="284"/>
                    </a:cubicBezTo>
                    <a:cubicBezTo>
                      <a:pt x="536" y="127"/>
                      <a:pt x="410" y="1"/>
                      <a:pt x="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E9E6E1"/>
      </a:dk1>
      <a:lt1>
        <a:srgbClr val="434343"/>
      </a:lt1>
      <a:dk2>
        <a:srgbClr val="027F8D"/>
      </a:dk2>
      <a:lt2>
        <a:srgbClr val="DACC33"/>
      </a:lt2>
      <a:accent1>
        <a:srgbClr val="741B47"/>
      </a:accent1>
      <a:accent2>
        <a:srgbClr val="4C1130"/>
      </a:accent2>
      <a:accent3>
        <a:srgbClr val="0C343D"/>
      </a:accent3>
      <a:accent4>
        <a:srgbClr val="FFA400"/>
      </a:accent4>
      <a:accent5>
        <a:srgbClr val="76A5AF"/>
      </a:accent5>
      <a:accent6>
        <a:srgbClr val="45818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306</Words>
  <Application>Microsoft Office PowerPoint</Application>
  <PresentationFormat>On-screen Show (16:9)</PresentationFormat>
  <Paragraphs>53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Arvo</vt:lpstr>
      <vt:lpstr>Barlow Condensed</vt:lpstr>
      <vt:lpstr>Barlow Condensed Medium</vt:lpstr>
      <vt:lpstr>Barlow Condensed SemiBold</vt:lpstr>
      <vt:lpstr>Fira Sans Extra Condensed Medium</vt:lpstr>
      <vt:lpstr>Roboto Slab</vt:lpstr>
      <vt:lpstr>My Creative CV by slidesgo</vt:lpstr>
      <vt:lpstr>Sales Volume  Forecasting</vt:lpstr>
      <vt:lpstr>Background</vt:lpstr>
      <vt:lpstr>Value of model</vt:lpstr>
      <vt:lpstr>Target Audience</vt:lpstr>
      <vt:lpstr>Data Source</vt:lpstr>
      <vt:lpstr>Data Hosting</vt:lpstr>
      <vt:lpstr>Data Cleaning</vt:lpstr>
      <vt:lpstr>Database Creation</vt:lpstr>
      <vt:lpstr>Data Model Description</vt:lpstr>
      <vt:lpstr>Visualizations and Dashboard</vt:lpstr>
      <vt:lpstr>Limitations and Assumptions</vt:lpstr>
      <vt:lpstr>Challenges</vt:lpstr>
      <vt:lpstr>Conclusions</vt:lpstr>
      <vt:lpstr>Thank you for listening!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Volume  Forecasting</dc:title>
  <cp:lastModifiedBy>Z Z</cp:lastModifiedBy>
  <cp:revision>21</cp:revision>
  <dcterms:modified xsi:type="dcterms:W3CDTF">2023-06-13T00:28:36Z</dcterms:modified>
</cp:coreProperties>
</file>