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86" r:id="rId3"/>
    <p:sldId id="258" r:id="rId4"/>
    <p:sldId id="271" r:id="rId5"/>
    <p:sldId id="272" r:id="rId6"/>
    <p:sldId id="273" r:id="rId7"/>
    <p:sldId id="274" r:id="rId8"/>
    <p:sldId id="259" r:id="rId9"/>
    <p:sldId id="260" r:id="rId10"/>
    <p:sldId id="275" r:id="rId11"/>
    <p:sldId id="279" r:id="rId12"/>
    <p:sldId id="280" r:id="rId13"/>
    <p:sldId id="281" r:id="rId14"/>
    <p:sldId id="282" r:id="rId15"/>
    <p:sldId id="283" r:id="rId16"/>
    <p:sldId id="278" r:id="rId17"/>
    <p:sldId id="284" r:id="rId18"/>
    <p:sldId id="285" r:id="rId19"/>
    <p:sldId id="261" r:id="rId20"/>
    <p:sldId id="270" r:id="rId21"/>
    <p:sldId id="277" r:id="rId22"/>
    <p:sldId id="269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56" y="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57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43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92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39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403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895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731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9733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94396-34B8-A2E3-AA9E-2E9AEC7E1412}"/>
              </a:ext>
            </a:extLst>
          </p:cNvPr>
          <p:cNvSpPr txBox="1"/>
          <p:nvPr/>
        </p:nvSpPr>
        <p:spPr>
          <a:xfrm>
            <a:off x="746760" y="3817620"/>
            <a:ext cx="2811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Zachary Corbett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Victor </a:t>
            </a:r>
            <a:r>
              <a:rPr lang="en-US" sz="1800" dirty="0" err="1">
                <a:solidFill>
                  <a:schemeClr val="lt1"/>
                </a:solidFill>
                <a:latin typeface="Barlow Condensed"/>
                <a:sym typeface="Barlow Condensed"/>
              </a:rPr>
              <a:t>Dontsov</a:t>
            </a:r>
            <a:endParaRPr lang="en-US" sz="1800" dirty="0">
              <a:solidFill>
                <a:schemeClr val="lt1"/>
              </a:solidFill>
              <a:latin typeface="Barlow Condensed"/>
              <a:sym typeface="Barlow Condensed"/>
            </a:endParaRP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Sara Parveen</a:t>
            </a:r>
          </a:p>
          <a:p>
            <a:r>
              <a:rPr lang="en-US" sz="1800" dirty="0">
                <a:solidFill>
                  <a:schemeClr val="lt1"/>
                </a:solidFill>
                <a:latin typeface="Barlow Condensed"/>
              </a:rPr>
              <a:t>Set </a:t>
            </a:r>
            <a:endParaRPr lang="en-CA" sz="1800" dirty="0">
              <a:solidFill>
                <a:schemeClr val="lt1"/>
              </a:solidFill>
              <a:latin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1: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Identified the stationarity of the time series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7030E-EE88-915F-A2CB-1D2477F80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40" y="1302780"/>
            <a:ext cx="4515076" cy="2598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21082D92-998B-A61E-DE7A-4D5C126F9380}"/>
              </a:ext>
            </a:extLst>
          </p:cNvPr>
          <p:cNvSpPr txBox="1">
            <a:spLocks/>
          </p:cNvSpPr>
          <p:nvPr/>
        </p:nvSpPr>
        <p:spPr>
          <a:xfrm>
            <a:off x="159474" y="440435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P-Value &gt; 0.05 implies data is not stationary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81600" y="1360410"/>
            <a:ext cx="38754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2: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Suggested the initial parameters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A56C-0957-720D-8BFC-91263ADA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9" y="2171380"/>
            <a:ext cx="5179521" cy="2266404"/>
          </a:xfrm>
          <a:prstGeom prst="rect">
            <a:avLst/>
          </a:prstGeom>
        </p:spPr>
      </p:pic>
      <p:sp>
        <p:nvSpPr>
          <p:cNvPr id="5" name="Google Shape;400;p17">
            <a:extLst>
              <a:ext uri="{FF2B5EF4-FFF2-40B4-BE49-F238E27FC236}">
                <a16:creationId xmlns:a16="http://schemas.microsoft.com/office/drawing/2014/main" id="{CFACF1CC-E61D-81AC-6636-5A674B0EE4B9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Applied differencing analysis if needed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832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3: 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Generated the final parameters for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400;p17">
            <a:extLst>
              <a:ext uri="{FF2B5EF4-FFF2-40B4-BE49-F238E27FC236}">
                <a16:creationId xmlns:a16="http://schemas.microsoft.com/office/drawing/2014/main" id="{1E6B5568-9937-A596-20A7-74EDF6B26B23}"/>
              </a:ext>
            </a:extLst>
          </p:cNvPr>
          <p:cNvSpPr txBox="1">
            <a:spLocks/>
          </p:cNvSpPr>
          <p:nvPr/>
        </p:nvSpPr>
        <p:spPr>
          <a:xfrm>
            <a:off x="4297134" y="2788919"/>
            <a:ext cx="4738107" cy="44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Selected parameters based on AIC Scores</a:t>
            </a:r>
            <a:endParaRPr lang="en-CA" sz="16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995F5-3BBD-83B4-1904-B9B9BA7C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97" y="1234440"/>
            <a:ext cx="3015846" cy="3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3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3634740" y="430770"/>
            <a:ext cx="475177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chemeClr val="accent1">
                    <a:lumMod val="75000"/>
                  </a:schemeClr>
                </a:solidFill>
              </a:rPr>
              <a:t>Step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4: Ran the SARIMAX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1D55A-7CCA-83C6-9A7F-3405F9CC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050553"/>
            <a:ext cx="8564880" cy="28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Error Analysis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481C5-D55D-F52D-B59D-70EB2B7E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8" y="1380556"/>
            <a:ext cx="5869136" cy="30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593080" y="1360410"/>
            <a:ext cx="346399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Attempt to Optimize the Model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0B620A-37E3-3B15-DD0A-3AF7E9A1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01601"/>
              </p:ext>
            </p:extLst>
          </p:nvPr>
        </p:nvGraphicFramePr>
        <p:xfrm>
          <a:off x="160020" y="1385571"/>
          <a:ext cx="5433060" cy="35812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11020">
                  <a:extLst>
                    <a:ext uri="{9D8B030D-6E8A-4147-A177-3AD203B41FA5}">
                      <a16:colId xmlns:a16="http://schemas.microsoft.com/office/drawing/2014/main" val="1561198163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1384936394"/>
                    </a:ext>
                  </a:extLst>
                </a:gridCol>
                <a:gridCol w="1811020">
                  <a:extLst>
                    <a:ext uri="{9D8B030D-6E8A-4147-A177-3AD203B41FA5}">
                      <a16:colId xmlns:a16="http://schemas.microsoft.com/office/drawing/2014/main" val="2485402347"/>
                    </a:ext>
                  </a:extLst>
                </a:gridCol>
              </a:tblGrid>
              <a:tr h="483737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Product Category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1)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Mean Absolute Percentage Error (Attempt 2)</a:t>
                      </a:r>
                      <a:endParaRPr lang="en-CA" sz="105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14486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All categories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14.09%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12.28%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253732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Anti-Fatigue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39.86%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34.19%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048521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Desk Pad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32.62%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37.37%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403519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Entrance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43.63%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42.40%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114440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Polycarbonate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25.91%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21.24%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785315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Porcelain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42.87%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48.14%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940046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PVC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19.99%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20.31%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921631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Recycled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41.50%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05373"/>
                  </a:ext>
                </a:extLst>
              </a:tr>
              <a:tr h="25495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Steel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31.49%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34.42%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893784"/>
                  </a:ext>
                </a:extLst>
              </a:tr>
              <a:tr h="30363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Chair Mat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41.95%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46.20%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474228"/>
                  </a:ext>
                </a:extLst>
              </a:tr>
              <a:tr h="34829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Tempered Glass Whiteboard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44.48%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47.31%</a:t>
                      </a:r>
                      <a:endParaRPr lang="en-CA" sz="105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2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2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365;p15">
            <a:extLst>
              <a:ext uri="{FF2B5EF4-FFF2-40B4-BE49-F238E27FC236}">
                <a16:creationId xmlns:a16="http://schemas.microsoft.com/office/drawing/2014/main" id="{74266CAF-AA38-2315-BE63-525028F37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460" y="2040846"/>
            <a:ext cx="50490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2400" dirty="0">
                <a:latin typeface="Barlow Condensed"/>
              </a:rPr>
              <a:t>* Used Databricks Dashboards</a:t>
            </a:r>
          </a:p>
          <a:p>
            <a:pPr marL="114300" indent="0"/>
            <a:endParaRPr lang="en-US" sz="2400" dirty="0">
              <a:latin typeface="Barlow Condensed"/>
            </a:endParaRPr>
          </a:p>
          <a:p>
            <a:pPr marL="114300" indent="0"/>
            <a:r>
              <a:rPr lang="en-US" sz="2400" dirty="0">
                <a:latin typeface="Barlow Condensed"/>
              </a:rPr>
              <a:t>* Created filters in the Databricks Notebooks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9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Historical Dashboard (2018-2022)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2380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151120" y="1360410"/>
            <a:ext cx="3905956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dirty="0">
                <a:solidFill>
                  <a:schemeClr val="accent1">
                    <a:lumMod val="75000"/>
                  </a:schemeClr>
                </a:solidFill>
              </a:rPr>
              <a:t>Predictions Dashboard (2023)</a:t>
            </a:r>
            <a:endParaRPr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EFB3B-510E-6348-A17E-533CA67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02" y="739140"/>
            <a:ext cx="4037449" cy="41833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81021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 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3772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36369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clusters on Databricks Community Edition reset after 2 hours of inactivity.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 The filters on the Databricks dashboards do not carry over to the HTML file.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711;p27">
            <a:extLst>
              <a:ext uri="{FF2B5EF4-FFF2-40B4-BE49-F238E27FC236}">
                <a16:creationId xmlns:a16="http://schemas.microsoft.com/office/drawing/2014/main" id="{09E2BA54-0B2C-3A13-60B9-9FA3D0CC8EF7}"/>
              </a:ext>
            </a:extLst>
          </p:cNvPr>
          <p:cNvSpPr txBox="1">
            <a:spLocks/>
          </p:cNvSpPr>
          <p:nvPr/>
        </p:nvSpPr>
        <p:spPr>
          <a:xfrm>
            <a:off x="171068" y="1262700"/>
            <a:ext cx="4912858" cy="20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Predictions show a slight decline in sales volume in the next year for overall sales but stable sales for some categories.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Sales predictions are helpful but additional models incorporating special dimensions of warehouse, and budget constraints could help make more applicable predictions.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r>
              <a:rPr lang="en-US" sz="1800" dirty="0">
                <a:latin typeface="Barlow Condensed"/>
              </a:rPr>
              <a:t>* Margin Error increases for longer time periods. This makes it more appropriate for Just-In-Time distributors.</a:t>
            </a:r>
          </a:p>
          <a:p>
            <a:pPr marL="0" indent="0">
              <a:spcBef>
                <a:spcPts val="300"/>
              </a:spcBef>
            </a:pPr>
            <a:endParaRPr lang="en-US" sz="1800" dirty="0">
              <a:latin typeface="Barlow Condensed"/>
            </a:endParaRPr>
          </a:p>
          <a:p>
            <a:pPr marL="0" indent="0">
              <a:spcBef>
                <a:spcPts val="300"/>
              </a:spcBef>
            </a:pPr>
            <a:endParaRPr lang="en-US" dirty="0"/>
          </a:p>
          <a:p>
            <a:pPr marL="0" indent="0">
              <a:spcBef>
                <a:spcPts val="3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22614" y="1324638"/>
            <a:ext cx="5348546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 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having too much inventory which can lead to unnecessary storage costs, handling costs and cash-flow pressures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Avoid stockouts which can result in loss of sales and/ or fines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 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 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365760" y="1850346"/>
            <a:ext cx="420624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 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 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92909" y="203700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640080" y="2273926"/>
            <a:ext cx="481413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raw CSV data files are hosted on an S3 Bucket through Amazon AWS.</a:t>
            </a:r>
          </a:p>
          <a:p>
            <a:pPr marL="0" indent="0" defTabSz="804672">
              <a:defRPr sz="1232"/>
            </a:pPr>
            <a:endParaRPr lang="en-US" sz="1800" dirty="0">
              <a:latin typeface="Barlow Condensed"/>
            </a:endParaRPr>
          </a:p>
          <a:p>
            <a:pPr marL="0" indent="0" defTabSz="804672">
              <a:defRPr sz="1232"/>
            </a:pPr>
            <a:r>
              <a:rPr lang="en-US" sz="1800" dirty="0">
                <a:latin typeface="Barlow Condensed"/>
              </a:rPr>
              <a:t>* The database schema was stored in the Databricks File System (DBFS) through a Databricks Community Edition Account. This file system is ultimately hosted on AWS without charges for computing.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1905000" y="2023929"/>
            <a:ext cx="302019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833748" y="3139516"/>
            <a:ext cx="3289172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37954" y="1969329"/>
            <a:ext cx="4738107" cy="2267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Time Series Analysis for Sales Volume predictions</a:t>
            </a:r>
            <a:b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6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Trained On 4-years (2018-2021)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* Parameters:</a:t>
            </a:r>
            <a:br>
              <a:rPr lang="en-US" sz="1800" dirty="0">
                <a:latin typeface="Barlow Condensed Medium"/>
                <a:ea typeface="Barlow Condensed Medium"/>
                <a:cs typeface="Barlow Condensed Medium"/>
                <a:sym typeface="Barlow Condensed Medium"/>
              </a:rPr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 - order of the autoregressive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d - degree of first differencing involved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q - order of the moving average part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P, D, Q - all previous characteristics with seasonal factors</a:t>
            </a:r>
            <a:br>
              <a:rPr lang="en-US" sz="1100" dirty="0"/>
            </a:br>
            <a:r>
              <a:rPr lang="en-US" sz="1100" b="0" i="0" dirty="0">
                <a:solidFill>
                  <a:srgbClr val="1F2328"/>
                </a:solidFill>
                <a:effectLst/>
                <a:latin typeface="-apple-system"/>
              </a:rPr>
              <a:t>s - seasonal length in the data</a:t>
            </a:r>
            <a:endParaRPr lang="en-CA" sz="18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690</Words>
  <Application>Microsoft Office PowerPoint</Application>
  <PresentationFormat>On-screen Show (16:9)</PresentationFormat>
  <Paragraphs>118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Database Creation</vt:lpstr>
      <vt:lpstr>Data Cleaning</vt:lpstr>
      <vt:lpstr>Data Model Description</vt:lpstr>
      <vt:lpstr>Step 1: Identified the stationarity of the time series</vt:lpstr>
      <vt:lpstr>Step 2: Suggested the initial parameters</vt:lpstr>
      <vt:lpstr>Step 3: Generated the final parameters for the model</vt:lpstr>
      <vt:lpstr>Step 4: Ran the SARIMAX model</vt:lpstr>
      <vt:lpstr>Error Analysis</vt:lpstr>
      <vt:lpstr>Attempt to Optimize the Model</vt:lpstr>
      <vt:lpstr>Visualizations and Dashboards</vt:lpstr>
      <vt:lpstr>Historical Dashboard (2018-2022)</vt:lpstr>
      <vt:lpstr>Predictions Dashboard (2023)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dc:creator>Sara Parveen</dc:creator>
  <cp:lastModifiedBy>Sara Awais</cp:lastModifiedBy>
  <cp:revision>39</cp:revision>
  <dcterms:modified xsi:type="dcterms:W3CDTF">2023-06-13T22:29:00Z</dcterms:modified>
</cp:coreProperties>
</file>