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59" r:id="rId9"/>
    <p:sldId id="260" r:id="rId10"/>
    <p:sldId id="275" r:id="rId11"/>
    <p:sldId id="261" r:id="rId12"/>
    <p:sldId id="270" r:id="rId13"/>
    <p:sldId id="269" r:id="rId14"/>
    <p:sldId id="27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4FAABA-605E-4575-B865-0A303244B715}">
  <a:tblStyle styleId="{704FAABA-605E-4575-B865-0A303244B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750" y="6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64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65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38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76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18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0551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dirty="0">
                <a:solidFill>
                  <a:schemeClr val="accent2"/>
                </a:solidFill>
                <a:latin typeface="Barlow Condensed"/>
              </a:rPr>
              <a:t>Sales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Volume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 Forecasting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Visualizations and Dashboard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ACD8-9A15-1A4E-B867-A90B1DD0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15" y="810295"/>
            <a:ext cx="3016586" cy="39378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214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507149" y="18392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Limitations and Assumptions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19" name="Google Shape;419;p18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20" name="Google Shape;420;p18"/>
            <p:cNvCxnSpPr>
              <a:stCxn id="421" idx="3"/>
              <a:endCxn id="422" idx="1"/>
            </p:cNvCxnSpPr>
            <p:nvPr/>
          </p:nvCxnSpPr>
          <p:spPr>
            <a:xfrm rot="10800000" flipH="1">
              <a:off x="2854043" y="2575645"/>
              <a:ext cx="3436500" cy="9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23" name="Google Shape;423;p18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4" name="Google Shape;424;p18"/>
              <p:cNvCxnSpPr>
                <a:stCxn id="425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8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8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8" name="Google Shape;428;p18"/>
              <p:cNvCxnSpPr>
                <a:stCxn id="429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8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8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32" name="Google Shape;432;p18"/>
              <p:cNvCxnSpPr>
                <a:stCxn id="433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8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6" name="Google Shape;436;p18"/>
              <p:cNvCxnSpPr>
                <a:stCxn id="437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8" name="Google Shape;438;p18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18"/>
          <p:cNvSpPr txBox="1">
            <a:spLocks noGrp="1"/>
          </p:cNvSpPr>
          <p:nvPr>
            <p:ph type="ctrTitle"/>
          </p:nvPr>
        </p:nvSpPr>
        <p:spPr>
          <a:xfrm>
            <a:off x="1794675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</a:rPr>
              <a:t>01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39" name="Google Shape;439;p18"/>
          <p:cNvSpPr txBox="1">
            <a:spLocks noGrp="1"/>
          </p:cNvSpPr>
          <p:nvPr>
            <p:ph type="ctrTitle"/>
          </p:nvPr>
        </p:nvSpPr>
        <p:spPr>
          <a:xfrm>
            <a:off x="3395454" y="2332899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0" name="Google Shape;440;p18"/>
          <p:cNvSpPr txBox="1">
            <a:spLocks noGrp="1"/>
          </p:cNvSpPr>
          <p:nvPr>
            <p:ph type="ctrTitle"/>
          </p:nvPr>
        </p:nvSpPr>
        <p:spPr>
          <a:xfrm>
            <a:off x="5001058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ctrTitle"/>
          </p:nvPr>
        </p:nvSpPr>
        <p:spPr>
          <a:xfrm>
            <a:off x="6602125" y="2334376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4294967295"/>
          </p:nvPr>
        </p:nvSpPr>
        <p:spPr>
          <a:xfrm>
            <a:off x="4046917" y="1332422"/>
            <a:ext cx="2729675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resources and budget</a:t>
            </a:r>
          </a:p>
        </p:txBody>
      </p:sp>
      <p:sp>
        <p:nvSpPr>
          <p:cNvPr id="442" name="Google Shape;442;p18"/>
          <p:cNvSpPr txBox="1">
            <a:spLocks noGrp="1"/>
          </p:cNvSpPr>
          <p:nvPr>
            <p:ph type="subTitle" idx="4294967295"/>
          </p:nvPr>
        </p:nvSpPr>
        <p:spPr>
          <a:xfrm>
            <a:off x="1005381" y="1093199"/>
            <a:ext cx="2350204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138 different product SKUs within the original dataset</a:t>
            </a:r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4294967295"/>
          </p:nvPr>
        </p:nvSpPr>
        <p:spPr>
          <a:xfrm>
            <a:off x="2567277" y="3510694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warehouse space to store the products</a:t>
            </a:r>
          </a:p>
        </p:txBody>
      </p:sp>
      <p:sp>
        <p:nvSpPr>
          <p:cNvPr id="444" name="Google Shape;444;p18"/>
          <p:cNvSpPr txBox="1">
            <a:spLocks noGrp="1"/>
          </p:cNvSpPr>
          <p:nvPr>
            <p:ph type="subTitle" idx="4294967295"/>
          </p:nvPr>
        </p:nvSpPr>
        <p:spPr>
          <a:xfrm>
            <a:off x="5711767" y="3510694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No minimum order quantities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707722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Challenges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261122" y="1904711"/>
            <a:ext cx="4446600" cy="20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*ETL was processed in Databricks and it was truncating the data to 10,000 rows. 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*The dashboards in Databricks do not have a default option of adding filters to visualizations.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Thank you for listening!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Any Questions?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727366" y="1077159"/>
            <a:ext cx="2937162" cy="1305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Project Focus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094019" y="1641763"/>
            <a:ext cx="4752110" cy="3449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/>
              <a:t>*Improve the inventory planning process of a product distributor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*Product distributor purchases office products from manufacturers, holds them and then resells them to its business customers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*Create a model that makes predictions about the sales volume quantities for different product categories</a:t>
            </a:r>
            <a:br>
              <a:rPr lang="en-CA" sz="2000" dirty="0"/>
            </a:br>
            <a:br>
              <a:rPr lang="en-US" sz="2000" dirty="0"/>
            </a:br>
            <a:br>
              <a:rPr lang="en-US" sz="2000" dirty="0"/>
            </a:b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Value of model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45474" y="1461798"/>
            <a:ext cx="4858158" cy="320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Barlow Condensed"/>
              </a:rPr>
            </a:br>
            <a:r>
              <a:rPr lang="en-US" sz="1800" dirty="0">
                <a:latin typeface="Barlow Condensed"/>
              </a:rPr>
              <a:t>*Meet customer demand and ensure customer satisfaction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*Avoid having too much inventory which can lead to unnecessary storage and handling costs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*Avoid stockouts which can result in sales loss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*Maintain high profitability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Target Audience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406596" y="1572634"/>
            <a:ext cx="4020300" cy="248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pPr marL="114300" indent="0"/>
            <a:r>
              <a:rPr lang="en-US" sz="1800" dirty="0">
                <a:latin typeface="Barlow Condensed"/>
              </a:rPr>
              <a:t>*Product distributor whose data was analyzed</a:t>
            </a:r>
            <a:br>
              <a:rPr lang="en-US" sz="1800" dirty="0">
                <a:latin typeface="Barlow Condensed"/>
              </a:rPr>
            </a:br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*All product sales planning, supply chain, and procurement professionals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3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083903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Source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551700" y="1850346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800" dirty="0">
                <a:latin typeface="Barlow Condensed"/>
              </a:rPr>
              <a:t>*The data used for this project comes in the form of CSV files obtained from the product distributor.</a:t>
            </a:r>
          </a:p>
          <a:p>
            <a:pPr marL="114300" indent="0"/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*The CSVs have 5-years worth of data (2018 to 2022) for Purchase, Sales and Product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9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Hosting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868250" y="2708266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46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Database Creation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72B88-E419-0D3A-5D07-9EF6E4EE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54" y="1063235"/>
            <a:ext cx="3845172" cy="35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749993" y="211578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71" name="Google Shape;371;p16"/>
          <p:cNvGrpSpPr/>
          <p:nvPr/>
        </p:nvGrpSpPr>
        <p:grpSpPr>
          <a:xfrm>
            <a:off x="3159456" y="549886"/>
            <a:ext cx="3359108" cy="4491477"/>
            <a:chOff x="2772462" y="468450"/>
            <a:chExt cx="3051030" cy="4206676"/>
          </a:xfrm>
        </p:grpSpPr>
        <p:cxnSp>
          <p:nvCxnSpPr>
            <p:cNvPr id="372" name="Google Shape;372;p16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3" name="Google Shape;373;p16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4" name="Google Shape;374;p16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5" name="Google Shape;375;p16"/>
            <p:cNvCxnSpPr>
              <a:stCxn id="376" idx="3"/>
            </p:cNvCxnSpPr>
            <p:nvPr/>
          </p:nvCxnSpPr>
          <p:spPr>
            <a:xfrm>
              <a:off x="3767171" y="1160368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7" name="Google Shape;377;p16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 txBox="1">
            <a:spLocks noGrp="1"/>
          </p:cNvSpPr>
          <p:nvPr>
            <p:ph type="ctrTitle"/>
          </p:nvPr>
        </p:nvSpPr>
        <p:spPr>
          <a:xfrm>
            <a:off x="3512820" y="879877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6" name="Google Shape;386;p16"/>
          <p:cNvSpPr txBox="1">
            <a:spLocks noGrp="1"/>
          </p:cNvSpPr>
          <p:nvPr>
            <p:ph type="ctrTitle"/>
          </p:nvPr>
        </p:nvSpPr>
        <p:spPr>
          <a:xfrm>
            <a:off x="5578830" y="196745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7" name="Google Shape;387;p16"/>
          <p:cNvSpPr txBox="1">
            <a:spLocks noGrp="1"/>
          </p:cNvSpPr>
          <p:nvPr>
            <p:ph type="ctrTitle"/>
          </p:nvPr>
        </p:nvSpPr>
        <p:spPr>
          <a:xfrm>
            <a:off x="3495453" y="3046138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8" name="Google Shape;388;p16"/>
          <p:cNvSpPr txBox="1">
            <a:spLocks noGrp="1"/>
          </p:cNvSpPr>
          <p:nvPr>
            <p:ph type="ctrTitle"/>
          </p:nvPr>
        </p:nvSpPr>
        <p:spPr>
          <a:xfrm>
            <a:off x="5601042" y="413908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4294967295"/>
          </p:nvPr>
        </p:nvSpPr>
        <p:spPr>
          <a:xfrm>
            <a:off x="4864539" y="905827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latin typeface="Barlow Condensed"/>
              </a:rPr>
              <a:t>Load and merge </a:t>
            </a:r>
            <a:r>
              <a:rPr lang="en-CA" sz="1400" dirty="0" err="1">
                <a:latin typeface="Barlow Condensed"/>
              </a:rPr>
              <a:t>DataFrames</a:t>
            </a:r>
            <a:endParaRPr lang="en-CA" sz="1400" dirty="0">
              <a:latin typeface="Barlow Condensed"/>
            </a:endParaRPr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294967295"/>
          </p:nvPr>
        </p:nvSpPr>
        <p:spPr>
          <a:xfrm>
            <a:off x="2161309" y="1902009"/>
            <a:ext cx="276388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Condensed"/>
              </a:rPr>
              <a:t>Select and filter the columns to be used</a:t>
            </a:r>
            <a:endParaRPr sz="1600" dirty="0">
              <a:latin typeface="Barlow Condensed"/>
            </a:endParaRPr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4294967295"/>
          </p:nvPr>
        </p:nvSpPr>
        <p:spPr>
          <a:xfrm>
            <a:off x="4635628" y="3002356"/>
            <a:ext cx="285275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Convert the columns to the appropriate data type</a:t>
            </a:r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4294967295"/>
          </p:nvPr>
        </p:nvSpPr>
        <p:spPr>
          <a:xfrm>
            <a:off x="2521527" y="4123548"/>
            <a:ext cx="239830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Group the data to get yearly and monthly aggregates</a:t>
            </a:r>
            <a:endParaRPr sz="1400" dirty="0">
              <a:latin typeface="Barlow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46465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Model Description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8" name="Google Shape;398;p17"/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17"/>
          <p:cNvSpPr txBox="1">
            <a:spLocks noGrp="1"/>
          </p:cNvSpPr>
          <p:nvPr>
            <p:ph type="ctrTitle"/>
          </p:nvPr>
        </p:nvSpPr>
        <p:spPr>
          <a:xfrm>
            <a:off x="3283676" y="1614950"/>
            <a:ext cx="1962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SARIMAX Model</a:t>
            </a:r>
            <a:endParaRPr sz="1800" dirty="0"/>
          </a:p>
        </p:txBody>
      </p:sp>
      <p:sp>
        <p:nvSpPr>
          <p:cNvPr id="400" name="Google Shape;400;p17"/>
          <p:cNvSpPr txBox="1">
            <a:spLocks noGrp="1"/>
          </p:cNvSpPr>
          <p:nvPr>
            <p:ph type="ctrTitle"/>
          </p:nvPr>
        </p:nvSpPr>
        <p:spPr>
          <a:xfrm>
            <a:off x="3283674" y="2281750"/>
            <a:ext cx="4738107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401" name="Google Shape;401;p17"/>
          <p:cNvSpPr txBox="1">
            <a:spLocks noGrp="1"/>
          </p:cNvSpPr>
          <p:nvPr>
            <p:ph type="ctrTitle"/>
          </p:nvPr>
        </p:nvSpPr>
        <p:spPr>
          <a:xfrm>
            <a:off x="3283675" y="2651650"/>
            <a:ext cx="3651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</a:pPr>
            <a:br>
              <a:rPr lang="en-US" sz="800" dirty="0"/>
            </a:br>
            <a:endParaRPr lang="es"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03" name="Google Shape;403;p17"/>
          <p:cNvGrpSpPr/>
          <p:nvPr/>
        </p:nvGrpSpPr>
        <p:grpSpPr>
          <a:xfrm>
            <a:off x="1526850" y="2080575"/>
            <a:ext cx="980695" cy="982361"/>
            <a:chOff x="917250" y="2080575"/>
            <a:chExt cx="980695" cy="982361"/>
          </a:xfrm>
        </p:grpSpPr>
        <p:grpSp>
          <p:nvGrpSpPr>
            <p:cNvPr id="404" name="Google Shape;404;p17"/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7"/>
            <p:cNvGrpSpPr/>
            <p:nvPr/>
          </p:nvGrpSpPr>
          <p:grpSpPr>
            <a:xfrm>
              <a:off x="1232020" y="2401380"/>
              <a:ext cx="351155" cy="340753"/>
              <a:chOff x="-59481900" y="2290800"/>
              <a:chExt cx="319000" cy="309550"/>
            </a:xfrm>
          </p:grpSpPr>
          <p:sp>
            <p:nvSpPr>
              <p:cNvPr id="408" name="Google Shape;408;p17"/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382" extrusionOk="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83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390" extrusionOk="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27F8D"/>
      </a:dk2>
      <a:lt2>
        <a:srgbClr val="DACC33"/>
      </a:lt2>
      <a:accent1>
        <a:srgbClr val="741B47"/>
      </a:accent1>
      <a:accent2>
        <a:srgbClr val="4C1130"/>
      </a:accent2>
      <a:accent3>
        <a:srgbClr val="0C343D"/>
      </a:accent3>
      <a:accent4>
        <a:srgbClr val="FFA400"/>
      </a:accent4>
      <a:accent5>
        <a:srgbClr val="76A5AF"/>
      </a:accent5>
      <a:accent6>
        <a:srgbClr val="4581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285</Words>
  <Application>Microsoft Office PowerPoint</Application>
  <PresentationFormat>On-screen Show 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Arvo</vt:lpstr>
      <vt:lpstr>Barlow Condensed</vt:lpstr>
      <vt:lpstr>Barlow Condensed Medium</vt:lpstr>
      <vt:lpstr>Barlow Condensed SemiBold</vt:lpstr>
      <vt:lpstr>Fira Sans Extra Condensed Medium</vt:lpstr>
      <vt:lpstr>Roboto Slab</vt:lpstr>
      <vt:lpstr>My Creative CV by slidesgo</vt:lpstr>
      <vt:lpstr>Sales Volume  Forecasting</vt:lpstr>
      <vt:lpstr>Project Focus</vt:lpstr>
      <vt:lpstr>Value of model</vt:lpstr>
      <vt:lpstr>Target Audience</vt:lpstr>
      <vt:lpstr>Data Source</vt:lpstr>
      <vt:lpstr>Data Hosting</vt:lpstr>
      <vt:lpstr>Database Creation</vt:lpstr>
      <vt:lpstr>Data Cleaning</vt:lpstr>
      <vt:lpstr>Data Model Description</vt:lpstr>
      <vt:lpstr>Visualizations and Dashboard</vt:lpstr>
      <vt:lpstr>Limitations and Assumptions</vt:lpstr>
      <vt:lpstr>Challenges</vt:lpstr>
      <vt:lpstr>Thank you for listening!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Volume  Forecasting</dc:title>
  <cp:lastModifiedBy>Z Z</cp:lastModifiedBy>
  <cp:revision>17</cp:revision>
  <dcterms:modified xsi:type="dcterms:W3CDTF">2023-06-12T06:19:16Z</dcterms:modified>
</cp:coreProperties>
</file>