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25"/>
  </p:notesMasterIdLst>
  <p:sldIdLst>
    <p:sldId id="256" r:id="rId2"/>
    <p:sldId id="286" r:id="rId3"/>
    <p:sldId id="258" r:id="rId4"/>
    <p:sldId id="271" r:id="rId5"/>
    <p:sldId id="272" r:id="rId6"/>
    <p:sldId id="273" r:id="rId7"/>
    <p:sldId id="274" r:id="rId8"/>
    <p:sldId id="259" r:id="rId9"/>
    <p:sldId id="260" r:id="rId10"/>
    <p:sldId id="275" r:id="rId11"/>
    <p:sldId id="279" r:id="rId12"/>
    <p:sldId id="280" r:id="rId13"/>
    <p:sldId id="281" r:id="rId14"/>
    <p:sldId id="282" r:id="rId15"/>
    <p:sldId id="283" r:id="rId16"/>
    <p:sldId id="278" r:id="rId17"/>
    <p:sldId id="284" r:id="rId18"/>
    <p:sldId id="285" r:id="rId19"/>
    <p:sldId id="261" r:id="rId20"/>
    <p:sldId id="270" r:id="rId21"/>
    <p:sldId id="277" r:id="rId22"/>
    <p:sldId id="269" r:id="rId23"/>
    <p:sldId id="276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B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4FAABA-605E-4575-B865-0A303244B715}">
  <a:tblStyle styleId="{704FAABA-605E-4575-B865-0A303244B7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8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859" y="60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8364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3574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143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2925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93952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36863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54036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18958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87312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55e1ed11e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55e1ed11e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5d2cabac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5d2cabac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89733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55e1ed11e4_0_9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55e1ed11e4_0_9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55e1ed11e4_0_9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55e1ed11e4_0_9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33224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55e1ed11e4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55e1ed11e4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55e1ed11e4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55e1ed11e4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2658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2386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2760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349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0184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5d2cabac8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55d2cabac8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62575" y="1545450"/>
            <a:ext cx="4419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Font typeface="Barlow Condensed Medium"/>
              <a:buNone/>
              <a:defRPr sz="60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6607116" y="2397713"/>
            <a:ext cx="2550204" cy="2757917"/>
            <a:chOff x="1384075" y="241450"/>
            <a:chExt cx="4822625" cy="5215425"/>
          </a:xfrm>
        </p:grpSpPr>
        <p:sp>
          <p:nvSpPr>
            <p:cNvPr id="12" name="Google Shape;12;p2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-26847" y="-280618"/>
            <a:ext cx="2865062" cy="3613974"/>
            <a:chOff x="-26858" y="-227337"/>
            <a:chExt cx="2186403" cy="2757917"/>
          </a:xfrm>
        </p:grpSpPr>
        <p:sp>
          <p:nvSpPr>
            <p:cNvPr id="57" name="Google Shape;57;p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rgbClr val="05516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bg>
      <p:bgPr>
        <a:solidFill>
          <a:schemeClr val="dk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ctrTitle"/>
          </p:nvPr>
        </p:nvSpPr>
        <p:spPr>
          <a:xfrm>
            <a:off x="1795512" y="1545452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Font typeface="Barlow Condensed Medium"/>
              <a:buNone/>
              <a:defRPr sz="60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 flipH="1">
            <a:off x="-9" y="2397713"/>
            <a:ext cx="2550204" cy="2757917"/>
            <a:chOff x="1384075" y="241450"/>
            <a:chExt cx="4822625" cy="5215425"/>
          </a:xfrm>
        </p:grpSpPr>
        <p:sp>
          <p:nvSpPr>
            <p:cNvPr id="100" name="Google Shape;100;p3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3"/>
          <p:cNvGrpSpPr/>
          <p:nvPr/>
        </p:nvGrpSpPr>
        <p:grpSpPr>
          <a:xfrm flipH="1">
            <a:off x="6278928" y="-258568"/>
            <a:ext cx="2865062" cy="3613974"/>
            <a:chOff x="-26858" y="-227337"/>
            <a:chExt cx="2186403" cy="2757917"/>
          </a:xfrm>
        </p:grpSpPr>
        <p:sp>
          <p:nvSpPr>
            <p:cNvPr id="145" name="Google Shape;145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4"/>
          <p:cNvGrpSpPr/>
          <p:nvPr/>
        </p:nvGrpSpPr>
        <p:grpSpPr>
          <a:xfrm>
            <a:off x="6396261" y="-26651"/>
            <a:ext cx="2761414" cy="1094590"/>
            <a:chOff x="5543377" y="-26648"/>
            <a:chExt cx="3613943" cy="1432521"/>
          </a:xfrm>
        </p:grpSpPr>
        <p:sp>
          <p:nvSpPr>
            <p:cNvPr id="187" name="Google Shape;187;p4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4"/>
          <p:cNvGrpSpPr/>
          <p:nvPr/>
        </p:nvGrpSpPr>
        <p:grpSpPr>
          <a:xfrm>
            <a:off x="-413096" y="3658798"/>
            <a:ext cx="2192144" cy="1495178"/>
            <a:chOff x="-293170" y="3658798"/>
            <a:chExt cx="2192144" cy="1495178"/>
          </a:xfrm>
        </p:grpSpPr>
        <p:sp>
          <p:nvSpPr>
            <p:cNvPr id="209" name="Google Shape;209;p4"/>
            <p:cNvSpPr/>
            <p:nvPr/>
          </p:nvSpPr>
          <p:spPr>
            <a:xfrm rot="5400000">
              <a:off x="566876" y="4718563"/>
              <a:ext cx="402082" cy="46501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 rot="5400000">
              <a:off x="1460748" y="4750112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 rot="5400000">
              <a:off x="1135098" y="4642762"/>
              <a:ext cx="376514" cy="64591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 rot="5400000">
              <a:off x="813065" y="4375410"/>
              <a:ext cx="374712" cy="433031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 rot="5400000">
              <a:off x="597469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 rot="5400000">
              <a:off x="1460754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 rot="5400000">
              <a:off x="1128547" y="3961854"/>
              <a:ext cx="174931" cy="20159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 rot="5400000">
              <a:off x="1770825" y="4018351"/>
              <a:ext cx="118427" cy="137871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 rot="5400000">
              <a:off x="1135999" y="4268968"/>
              <a:ext cx="374712" cy="64591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 rot="5400000">
              <a:off x="1459847" y="4376318"/>
              <a:ext cx="374712" cy="431215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 rot="5400000">
              <a:off x="167191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 rot="5400000">
              <a:off x="-264008" y="3629645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 rot="5400000">
              <a:off x="-49317" y="4160717"/>
              <a:ext cx="374712" cy="862417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 rot="5400000">
              <a:off x="380972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 rot="5400000">
              <a:off x="139325" y="4533617"/>
              <a:ext cx="374712" cy="862403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5400000">
              <a:off x="519274" y="4454515"/>
              <a:ext cx="747608" cy="647717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4"/>
          <p:cNvSpPr txBox="1">
            <a:spLocks noGrp="1"/>
          </p:cNvSpPr>
          <p:nvPr>
            <p:ph type="ctrTitle"/>
          </p:nvPr>
        </p:nvSpPr>
        <p:spPr>
          <a:xfrm>
            <a:off x="4155425" y="205433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28" name="Google Shape;228;p4"/>
          <p:cNvSpPr txBox="1">
            <a:spLocks noGrp="1"/>
          </p:cNvSpPr>
          <p:nvPr>
            <p:ph type="title" idx="2" hasCustomPrompt="1"/>
          </p:nvPr>
        </p:nvSpPr>
        <p:spPr>
          <a:xfrm>
            <a:off x="2319727" y="196688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29" name="Google Shape;229;p4"/>
          <p:cNvSpPr txBox="1">
            <a:spLocks noGrp="1"/>
          </p:cNvSpPr>
          <p:nvPr>
            <p:ph type="ctrTitle" idx="3"/>
          </p:nvPr>
        </p:nvSpPr>
        <p:spPr>
          <a:xfrm>
            <a:off x="4155425" y="271958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30" name="Google Shape;230;p4"/>
          <p:cNvSpPr txBox="1">
            <a:spLocks noGrp="1"/>
          </p:cNvSpPr>
          <p:nvPr>
            <p:ph type="title" idx="4" hasCustomPrompt="1"/>
          </p:nvPr>
        </p:nvSpPr>
        <p:spPr>
          <a:xfrm>
            <a:off x="2319727" y="263213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1" name="Google Shape;231;p4"/>
          <p:cNvSpPr txBox="1">
            <a:spLocks noGrp="1"/>
          </p:cNvSpPr>
          <p:nvPr>
            <p:ph type="ctrTitle" idx="5"/>
          </p:nvPr>
        </p:nvSpPr>
        <p:spPr>
          <a:xfrm>
            <a:off x="4155425" y="338483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32" name="Google Shape;232;p4"/>
          <p:cNvSpPr txBox="1">
            <a:spLocks noGrp="1"/>
          </p:cNvSpPr>
          <p:nvPr>
            <p:ph type="title" idx="6" hasCustomPrompt="1"/>
          </p:nvPr>
        </p:nvSpPr>
        <p:spPr>
          <a:xfrm>
            <a:off x="2319727" y="329738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3" name="Google Shape;233;p4"/>
          <p:cNvSpPr txBox="1">
            <a:spLocks noGrp="1"/>
          </p:cNvSpPr>
          <p:nvPr>
            <p:ph type="ctrTitle" idx="7"/>
          </p:nvPr>
        </p:nvSpPr>
        <p:spPr>
          <a:xfrm>
            <a:off x="4155425" y="405008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34" name="Google Shape;234;p4"/>
          <p:cNvSpPr txBox="1">
            <a:spLocks noGrp="1"/>
          </p:cNvSpPr>
          <p:nvPr>
            <p:ph type="title" idx="8" hasCustomPrompt="1"/>
          </p:nvPr>
        </p:nvSpPr>
        <p:spPr>
          <a:xfrm>
            <a:off x="2319727" y="396263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235" name="Google Shape;235;p4"/>
          <p:cNvCxnSpPr/>
          <p:nvPr/>
        </p:nvCxnSpPr>
        <p:spPr>
          <a:xfrm>
            <a:off x="3986825" y="-16500"/>
            <a:ext cx="0" cy="44886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" name="Google Shape;236;p4"/>
          <p:cNvSpPr txBox="1">
            <a:spLocks noGrp="1"/>
          </p:cNvSpPr>
          <p:nvPr>
            <p:ph type="ctrTitle" idx="9"/>
          </p:nvPr>
        </p:nvSpPr>
        <p:spPr>
          <a:xfrm>
            <a:off x="4155425" y="1272250"/>
            <a:ext cx="2737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Barlow Condensed"/>
              <a:buNone/>
              <a:defRPr sz="36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5"/>
          <p:cNvGrpSpPr/>
          <p:nvPr/>
        </p:nvGrpSpPr>
        <p:grpSpPr>
          <a:xfrm rot="10800000" flipH="1">
            <a:off x="6396261" y="4059387"/>
            <a:ext cx="2761414" cy="1094590"/>
            <a:chOff x="5543377" y="-26648"/>
            <a:chExt cx="3613943" cy="1432521"/>
          </a:xfrm>
        </p:grpSpPr>
        <p:sp>
          <p:nvSpPr>
            <p:cNvPr id="239" name="Google Shape;239;p5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 rot="10800000" flipH="1">
            <a:off x="-413096" y="-26651"/>
            <a:ext cx="2192144" cy="1495178"/>
            <a:chOff x="-293170" y="3658798"/>
            <a:chExt cx="2192144" cy="1495178"/>
          </a:xfrm>
        </p:grpSpPr>
        <p:sp>
          <p:nvSpPr>
            <p:cNvPr id="261" name="Google Shape;261;p5"/>
            <p:cNvSpPr/>
            <p:nvPr/>
          </p:nvSpPr>
          <p:spPr>
            <a:xfrm rot="5400000">
              <a:off x="566876" y="4718563"/>
              <a:ext cx="402082" cy="46501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 rot="5400000">
              <a:off x="1460748" y="4750112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 rot="5400000">
              <a:off x="1135098" y="4642762"/>
              <a:ext cx="376514" cy="64591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 rot="5400000">
              <a:off x="813065" y="4375410"/>
              <a:ext cx="374712" cy="433031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 rot="5400000">
              <a:off x="597469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 rot="5400000">
              <a:off x="1460754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 rot="5400000">
              <a:off x="1128547" y="3961854"/>
              <a:ext cx="174931" cy="20159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 rot="5400000">
              <a:off x="1770825" y="4018351"/>
              <a:ext cx="118427" cy="137871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 rot="5400000">
              <a:off x="1135999" y="4268968"/>
              <a:ext cx="374712" cy="64591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 rot="5400000">
              <a:off x="1459847" y="4376318"/>
              <a:ext cx="374712" cy="431215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 rot="5400000">
              <a:off x="167191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 rot="5400000">
              <a:off x="-264008" y="3629645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 rot="5400000">
              <a:off x="-49317" y="4160717"/>
              <a:ext cx="374712" cy="862417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 rot="5400000">
              <a:off x="380972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 rot="5400000">
              <a:off x="139325" y="4533617"/>
              <a:ext cx="374712" cy="862403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 rot="5400000">
              <a:off x="519274" y="4454515"/>
              <a:ext cx="747608" cy="647717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5"/>
          <p:cNvSpPr txBox="1">
            <a:spLocks noGrp="1"/>
          </p:cNvSpPr>
          <p:nvPr>
            <p:ph type="ctrTitle"/>
          </p:nvPr>
        </p:nvSpPr>
        <p:spPr>
          <a:xfrm>
            <a:off x="4308049" y="2067485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0" name="Google Shape;280;p5"/>
          <p:cNvSpPr txBox="1">
            <a:spLocks noGrp="1"/>
          </p:cNvSpPr>
          <p:nvPr>
            <p:ph type="subTitle" idx="1"/>
          </p:nvPr>
        </p:nvSpPr>
        <p:spPr>
          <a:xfrm>
            <a:off x="1868250" y="2708213"/>
            <a:ext cx="40203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81" name="Google Shape;281;p5"/>
          <p:cNvCxnSpPr/>
          <p:nvPr/>
        </p:nvCxnSpPr>
        <p:spPr>
          <a:xfrm>
            <a:off x="5123700" y="2607238"/>
            <a:ext cx="40203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CUSTOM_2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6"/>
          <p:cNvGrpSpPr/>
          <p:nvPr/>
        </p:nvGrpSpPr>
        <p:grpSpPr>
          <a:xfrm rot="10800000">
            <a:off x="11" y="4059387"/>
            <a:ext cx="2761414" cy="1094590"/>
            <a:chOff x="5543377" y="-26648"/>
            <a:chExt cx="3613943" cy="1432521"/>
          </a:xfrm>
        </p:grpSpPr>
        <p:sp>
          <p:nvSpPr>
            <p:cNvPr id="284" name="Google Shape;284;p6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6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6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5" name="Google Shape;305;p6"/>
          <p:cNvSpPr txBox="1">
            <a:spLocks noGrp="1"/>
          </p:cNvSpPr>
          <p:nvPr>
            <p:ph type="ctrTitle"/>
          </p:nvPr>
        </p:nvSpPr>
        <p:spPr>
          <a:xfrm>
            <a:off x="266501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306" name="Google Shape;306;p6"/>
          <p:cNvCxnSpPr/>
          <p:nvPr/>
        </p:nvCxnSpPr>
        <p:spPr>
          <a:xfrm>
            <a:off x="8634675" y="-1604650"/>
            <a:ext cx="0" cy="26649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">
  <p:cSld name="CUSTOM_2_1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7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309" name="Google Shape;309;p7"/>
          <p:cNvCxnSpPr/>
          <p:nvPr/>
        </p:nvCxnSpPr>
        <p:spPr>
          <a:xfrm>
            <a:off x="498026" y="-1604650"/>
            <a:ext cx="0" cy="26649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0" name="Google Shape;310;p7"/>
          <p:cNvGrpSpPr/>
          <p:nvPr/>
        </p:nvGrpSpPr>
        <p:grpSpPr>
          <a:xfrm rot="10800000" flipH="1">
            <a:off x="6396261" y="4059387"/>
            <a:ext cx="2761414" cy="1094590"/>
            <a:chOff x="5543377" y="-26648"/>
            <a:chExt cx="3613943" cy="1432521"/>
          </a:xfrm>
        </p:grpSpPr>
        <p:sp>
          <p:nvSpPr>
            <p:cNvPr id="311" name="Google Shape;311;p7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Char char="●"/>
              <a:defRPr sz="1800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○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■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●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○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■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●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○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rvo"/>
              <a:buChar char="■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3"/>
          <p:cNvSpPr txBox="1">
            <a:spLocks noGrp="1"/>
          </p:cNvSpPr>
          <p:nvPr>
            <p:ph type="ctrTitle"/>
          </p:nvPr>
        </p:nvSpPr>
        <p:spPr>
          <a:xfrm>
            <a:off x="2362575" y="1545450"/>
            <a:ext cx="4419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CA" dirty="0">
                <a:solidFill>
                  <a:schemeClr val="accent2"/>
                </a:solidFill>
                <a:latin typeface="Barlow Condensed"/>
              </a:rPr>
              <a:t>Sales</a:t>
            </a:r>
            <a:br>
              <a:rPr lang="en-CA" dirty="0">
                <a:solidFill>
                  <a:schemeClr val="accent2"/>
                </a:solidFill>
                <a:latin typeface="Barlow Condensed"/>
              </a:rPr>
            </a:br>
            <a:r>
              <a:rPr lang="en-CA" dirty="0">
                <a:solidFill>
                  <a:schemeClr val="accent2"/>
                </a:solidFill>
                <a:latin typeface="Barlow Condensed"/>
              </a:rPr>
              <a:t>Volume</a:t>
            </a:r>
            <a:br>
              <a:rPr lang="en-CA" dirty="0">
                <a:solidFill>
                  <a:schemeClr val="accent2"/>
                </a:solidFill>
                <a:latin typeface="Barlow Condensed"/>
              </a:rPr>
            </a:br>
            <a:r>
              <a:rPr lang="en-CA" dirty="0">
                <a:solidFill>
                  <a:schemeClr val="accent2"/>
                </a:solidFill>
                <a:latin typeface="Barlow Condensed"/>
              </a:rPr>
              <a:t> Forecasting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794396-34B8-A2E3-AA9E-2E9AEC7E1412}"/>
              </a:ext>
            </a:extLst>
          </p:cNvPr>
          <p:cNvSpPr txBox="1"/>
          <p:nvPr/>
        </p:nvSpPr>
        <p:spPr>
          <a:xfrm>
            <a:off x="746760" y="3817620"/>
            <a:ext cx="2811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lt1"/>
                </a:solidFill>
                <a:latin typeface="Barlow Condensed"/>
              </a:rPr>
              <a:t>Zachary Corbett</a:t>
            </a:r>
          </a:p>
          <a:p>
            <a:r>
              <a:rPr lang="en-US" sz="1800" dirty="0">
                <a:solidFill>
                  <a:schemeClr val="lt1"/>
                </a:solidFill>
                <a:latin typeface="Barlow Condensed"/>
              </a:rPr>
              <a:t>Victor </a:t>
            </a:r>
            <a:r>
              <a:rPr lang="en-US" sz="1800" dirty="0" err="1">
                <a:solidFill>
                  <a:schemeClr val="lt1"/>
                </a:solidFill>
                <a:latin typeface="Barlow Condensed"/>
                <a:sym typeface="Barlow Condensed"/>
              </a:rPr>
              <a:t>Dontsov</a:t>
            </a:r>
            <a:endParaRPr lang="en-US" sz="1800" dirty="0">
              <a:solidFill>
                <a:schemeClr val="lt1"/>
              </a:solidFill>
              <a:latin typeface="Barlow Condensed"/>
              <a:sym typeface="Barlow Condensed"/>
            </a:endParaRPr>
          </a:p>
          <a:p>
            <a:r>
              <a:rPr lang="en-US" sz="1800" dirty="0">
                <a:solidFill>
                  <a:schemeClr val="lt1"/>
                </a:solidFill>
                <a:latin typeface="Barlow Condensed"/>
              </a:rPr>
              <a:t>Sara Parveen</a:t>
            </a:r>
          </a:p>
          <a:p>
            <a:r>
              <a:rPr lang="en-US" sz="1800" dirty="0">
                <a:solidFill>
                  <a:schemeClr val="lt1"/>
                </a:solidFill>
                <a:latin typeface="Barlow Condensed"/>
              </a:rPr>
              <a:t>Set </a:t>
            </a:r>
            <a:endParaRPr lang="en-CA" sz="1800" dirty="0">
              <a:solidFill>
                <a:schemeClr val="lt1"/>
              </a:solidFill>
              <a:latin typeface="Barlow Condens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>
            <a:spLocks noGrp="1"/>
          </p:cNvSpPr>
          <p:nvPr>
            <p:ph type="ctrTitle"/>
          </p:nvPr>
        </p:nvSpPr>
        <p:spPr>
          <a:xfrm>
            <a:off x="4752109" y="1360410"/>
            <a:ext cx="4304967" cy="12113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>
                <a:solidFill>
                  <a:schemeClr val="accent1">
                    <a:lumMod val="75000"/>
                  </a:schemeClr>
                </a:solidFill>
              </a:rPr>
              <a:t>Step 1: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Identified the stationarity of the time series</a:t>
            </a:r>
            <a:endParaRPr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27030E-EE88-915F-A2CB-1D2477F80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39" y="1302780"/>
            <a:ext cx="5177049" cy="29796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Google Shape;400;p17">
            <a:extLst>
              <a:ext uri="{FF2B5EF4-FFF2-40B4-BE49-F238E27FC236}">
                <a16:creationId xmlns:a16="http://schemas.microsoft.com/office/drawing/2014/main" id="{21082D92-998B-A61E-DE7A-4D5C126F9380}"/>
              </a:ext>
            </a:extLst>
          </p:cNvPr>
          <p:cNvSpPr txBox="1">
            <a:spLocks/>
          </p:cNvSpPr>
          <p:nvPr/>
        </p:nvSpPr>
        <p:spPr>
          <a:xfrm>
            <a:off x="159474" y="4404359"/>
            <a:ext cx="4738107" cy="449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Condensed SemiBold"/>
              <a:buNone/>
              <a:defRPr sz="48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r>
              <a:rPr lang="en-US" sz="1600" dirty="0"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P-Value &gt; 0.05 implies data is not stationary</a:t>
            </a:r>
            <a:endParaRPr lang="en-CA" sz="1600" dirty="0">
              <a:latin typeface="Barlow Condensed Medium"/>
              <a:ea typeface="Barlow Condensed Medium"/>
              <a:cs typeface="Barlow Condensed Medium"/>
              <a:sym typeface="Barlow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312144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>
            <a:spLocks noGrp="1"/>
          </p:cNvSpPr>
          <p:nvPr>
            <p:ph type="ctrTitle"/>
          </p:nvPr>
        </p:nvSpPr>
        <p:spPr>
          <a:xfrm>
            <a:off x="5181600" y="1360410"/>
            <a:ext cx="3875476" cy="12113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>
                <a:solidFill>
                  <a:schemeClr val="accent1">
                    <a:lumMod val="75000"/>
                  </a:schemeClr>
                </a:solidFill>
              </a:rPr>
              <a:t>Step 2: </a:t>
            </a:r>
            <a:r>
              <a:rPr lang="en-CA" sz="3200" dirty="0">
                <a:solidFill>
                  <a:schemeClr val="accent1">
                    <a:lumMod val="75000"/>
                  </a:schemeClr>
                </a:solidFill>
              </a:rPr>
              <a:t>Suggested the initial parameters</a:t>
            </a:r>
            <a:endParaRPr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82A56C-0957-720D-8BFC-91263ADAE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19" y="2171379"/>
            <a:ext cx="6031936" cy="2639396"/>
          </a:xfrm>
          <a:prstGeom prst="rect">
            <a:avLst/>
          </a:prstGeom>
        </p:spPr>
      </p:pic>
      <p:sp>
        <p:nvSpPr>
          <p:cNvPr id="5" name="Google Shape;400;p17">
            <a:extLst>
              <a:ext uri="{FF2B5EF4-FFF2-40B4-BE49-F238E27FC236}">
                <a16:creationId xmlns:a16="http://schemas.microsoft.com/office/drawing/2014/main" id="{CFACF1CC-E61D-81AC-6636-5A674B0EE4B9}"/>
              </a:ext>
            </a:extLst>
          </p:cNvPr>
          <p:cNvSpPr txBox="1">
            <a:spLocks/>
          </p:cNvSpPr>
          <p:nvPr/>
        </p:nvSpPr>
        <p:spPr>
          <a:xfrm>
            <a:off x="4297134" y="2788919"/>
            <a:ext cx="4738107" cy="449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Condensed SemiBold"/>
              <a:buNone/>
              <a:defRPr sz="48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r>
              <a:rPr lang="en-US" sz="1600" dirty="0"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Applied differencing analysis if needed</a:t>
            </a:r>
            <a:endParaRPr lang="en-CA" sz="1600" dirty="0">
              <a:latin typeface="Barlow Condensed Medium"/>
              <a:ea typeface="Barlow Condensed Medium"/>
              <a:cs typeface="Barlow Condensed Medium"/>
              <a:sym typeface="Barlow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28320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>
            <a:spLocks noGrp="1"/>
          </p:cNvSpPr>
          <p:nvPr>
            <p:ph type="ctrTitle"/>
          </p:nvPr>
        </p:nvSpPr>
        <p:spPr>
          <a:xfrm>
            <a:off x="4752109" y="1360410"/>
            <a:ext cx="4304967" cy="12113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>
                <a:solidFill>
                  <a:schemeClr val="accent1">
                    <a:lumMod val="75000"/>
                  </a:schemeClr>
                </a:solidFill>
              </a:rPr>
              <a:t>Step 3: </a:t>
            </a:r>
            <a:r>
              <a:rPr lang="en-CA" sz="3200" dirty="0">
                <a:solidFill>
                  <a:schemeClr val="accent1">
                    <a:lumMod val="75000"/>
                  </a:schemeClr>
                </a:solidFill>
              </a:rPr>
              <a:t>Generated the final parameters for the model</a:t>
            </a:r>
            <a:endParaRPr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Google Shape;400;p17">
            <a:extLst>
              <a:ext uri="{FF2B5EF4-FFF2-40B4-BE49-F238E27FC236}">
                <a16:creationId xmlns:a16="http://schemas.microsoft.com/office/drawing/2014/main" id="{1E6B5568-9937-A596-20A7-74EDF6B26B23}"/>
              </a:ext>
            </a:extLst>
          </p:cNvPr>
          <p:cNvSpPr txBox="1">
            <a:spLocks/>
          </p:cNvSpPr>
          <p:nvPr/>
        </p:nvSpPr>
        <p:spPr>
          <a:xfrm>
            <a:off x="4297134" y="2788919"/>
            <a:ext cx="4738107" cy="449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Condensed SemiBold"/>
              <a:buNone/>
              <a:defRPr sz="48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r>
              <a:rPr lang="en-US" sz="1600" dirty="0"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Selected parameters based on AIC Scores</a:t>
            </a:r>
            <a:endParaRPr lang="en-CA" sz="1600" dirty="0">
              <a:latin typeface="Barlow Condensed Medium"/>
              <a:ea typeface="Barlow Condensed Medium"/>
              <a:cs typeface="Barlow Condensed Medium"/>
              <a:sym typeface="Barlow Condensed Mediu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2995F5-3BBD-83B4-1904-B9B9BA7C8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497" y="1234440"/>
            <a:ext cx="3015846" cy="370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39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>
            <a:spLocks noGrp="1"/>
          </p:cNvSpPr>
          <p:nvPr>
            <p:ph type="ctrTitle"/>
          </p:nvPr>
        </p:nvSpPr>
        <p:spPr>
          <a:xfrm>
            <a:off x="3634740" y="430770"/>
            <a:ext cx="4751776" cy="12113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>
                <a:solidFill>
                  <a:schemeClr val="accent1">
                    <a:lumMod val="75000"/>
                  </a:schemeClr>
                </a:solidFill>
              </a:rPr>
              <a:t>Step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4: Ran the SARIMAX model</a:t>
            </a:r>
            <a:endParaRPr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E1D55A-7CCA-83C6-9A7F-3405F9CCA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2050553"/>
            <a:ext cx="8564880" cy="282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849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>
            <a:spLocks noGrp="1"/>
          </p:cNvSpPr>
          <p:nvPr>
            <p:ph type="ctrTitle"/>
          </p:nvPr>
        </p:nvSpPr>
        <p:spPr>
          <a:xfrm>
            <a:off x="4752109" y="1360410"/>
            <a:ext cx="4304967" cy="12113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Error Analysis</a:t>
            </a:r>
            <a:endParaRPr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E481C5-D55D-F52D-B59D-70EB2B7EC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87" y="1380556"/>
            <a:ext cx="6462093" cy="332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526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>
            <a:spLocks noGrp="1"/>
          </p:cNvSpPr>
          <p:nvPr>
            <p:ph type="ctrTitle"/>
          </p:nvPr>
        </p:nvSpPr>
        <p:spPr>
          <a:xfrm>
            <a:off x="5593080" y="1360410"/>
            <a:ext cx="3463996" cy="12113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Attempt to Optimize the Model</a:t>
            </a:r>
            <a:endParaRPr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50B620A-37E3-3B15-DD0A-3AF7E9A13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242323"/>
              </p:ext>
            </p:extLst>
          </p:nvPr>
        </p:nvGraphicFramePr>
        <p:xfrm>
          <a:off x="160020" y="1385571"/>
          <a:ext cx="5768340" cy="3643627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922780">
                  <a:extLst>
                    <a:ext uri="{9D8B030D-6E8A-4147-A177-3AD203B41FA5}">
                      <a16:colId xmlns:a16="http://schemas.microsoft.com/office/drawing/2014/main" val="1561198163"/>
                    </a:ext>
                  </a:extLst>
                </a:gridCol>
                <a:gridCol w="1922780">
                  <a:extLst>
                    <a:ext uri="{9D8B030D-6E8A-4147-A177-3AD203B41FA5}">
                      <a16:colId xmlns:a16="http://schemas.microsoft.com/office/drawing/2014/main" val="1384936394"/>
                    </a:ext>
                  </a:extLst>
                </a:gridCol>
                <a:gridCol w="1922780">
                  <a:extLst>
                    <a:ext uri="{9D8B030D-6E8A-4147-A177-3AD203B41FA5}">
                      <a16:colId xmlns:a16="http://schemas.microsoft.com/office/drawing/2014/main" val="2485402347"/>
                    </a:ext>
                  </a:extLst>
                </a:gridCol>
              </a:tblGrid>
              <a:tr h="513825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</a:rPr>
                        <a:t>Product Category</a:t>
                      </a:r>
                      <a:endParaRPr lang="en-CA" sz="1050" dirty="0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</a:rPr>
                        <a:t>Mean Absolute Percentage Error (Attempt 1)</a:t>
                      </a:r>
                      <a:endParaRPr lang="en-CA" sz="1050" dirty="0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</a:rPr>
                        <a:t>Mean Absolute Percentage Error (Attempt 2)</a:t>
                      </a:r>
                      <a:endParaRPr lang="en-CA" sz="1050" dirty="0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8214486"/>
                  </a:ext>
                </a:extLst>
              </a:tr>
              <a:tr h="27081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All categories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14.09%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12.28%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4253732"/>
                  </a:ext>
                </a:extLst>
              </a:tr>
              <a:tr h="27081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Anti-Fatigue Mat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39.86%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34.19%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3048521"/>
                  </a:ext>
                </a:extLst>
              </a:tr>
              <a:tr h="27081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Desk Pad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32.62%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37.37%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5403519"/>
                  </a:ext>
                </a:extLst>
              </a:tr>
              <a:tr h="27081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Entrance Mat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43.63%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42.40%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114440"/>
                  </a:ext>
                </a:extLst>
              </a:tr>
              <a:tr h="27081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Polycarbonate Chair Mat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25.91%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21.24%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3785315"/>
                  </a:ext>
                </a:extLst>
              </a:tr>
              <a:tr h="27081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Porcelain Whiteboard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42.87%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48.14%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8940046"/>
                  </a:ext>
                </a:extLst>
              </a:tr>
              <a:tr h="27081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PVC Chair Mat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19.99%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20.31%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1921631"/>
                  </a:ext>
                </a:extLst>
              </a:tr>
              <a:tr h="27081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Recycled Chair Mat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41.50%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41.50%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1405373"/>
                  </a:ext>
                </a:extLst>
              </a:tr>
              <a:tr h="27081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Steel Whiteboard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31.49%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34.42%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893784"/>
                  </a:ext>
                </a:extLst>
              </a:tr>
              <a:tr h="322522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Tempered Glass Chair Mat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41.95%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46.20%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1474228"/>
                  </a:ext>
                </a:extLst>
              </a:tr>
              <a:tr h="36995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Tempered Glass Whiteboard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44.48%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47.31%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8922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0287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>
            <a:spLocks noGrp="1"/>
          </p:cNvSpPr>
          <p:nvPr>
            <p:ph type="ctrTitle"/>
          </p:nvPr>
        </p:nvSpPr>
        <p:spPr>
          <a:xfrm>
            <a:off x="4752109" y="1360410"/>
            <a:ext cx="4304967" cy="12113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Visualizations and Dashboards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Google Shape;365;p15">
            <a:extLst>
              <a:ext uri="{FF2B5EF4-FFF2-40B4-BE49-F238E27FC236}">
                <a16:creationId xmlns:a16="http://schemas.microsoft.com/office/drawing/2014/main" id="{74266CAF-AA38-2315-BE63-525028F374E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5460" y="2040846"/>
            <a:ext cx="5049000" cy="15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/>
            <a:r>
              <a:rPr lang="en-US" sz="2400" dirty="0">
                <a:latin typeface="Barlow Condensed"/>
              </a:rPr>
              <a:t>* Used Databricks Dashboards</a:t>
            </a:r>
          </a:p>
          <a:p>
            <a:pPr marL="114300" indent="0"/>
            <a:endParaRPr lang="en-US" sz="2400" dirty="0">
              <a:latin typeface="Barlow Condensed"/>
            </a:endParaRPr>
          </a:p>
          <a:p>
            <a:pPr marL="114300" indent="0"/>
            <a:r>
              <a:rPr lang="en-US" sz="2400" dirty="0">
                <a:latin typeface="Barlow Condensed"/>
              </a:rPr>
              <a:t>* Created filters in the Databricks Notebooks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6491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>
            <a:spLocks noGrp="1"/>
          </p:cNvSpPr>
          <p:nvPr>
            <p:ph type="ctrTitle"/>
          </p:nvPr>
        </p:nvSpPr>
        <p:spPr>
          <a:xfrm>
            <a:off x="4752109" y="1360410"/>
            <a:ext cx="4304967" cy="12113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dirty="0">
                <a:solidFill>
                  <a:schemeClr val="accent1">
                    <a:lumMod val="75000"/>
                  </a:schemeClr>
                </a:solidFill>
              </a:rPr>
              <a:t>Historical Dashboard (2018-2022)</a:t>
            </a:r>
            <a:endParaRPr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CAACD8-9A15-1A4E-B867-A90B1DD08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415" y="810295"/>
            <a:ext cx="3016586" cy="393785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23801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>
            <a:spLocks noGrp="1"/>
          </p:cNvSpPr>
          <p:nvPr>
            <p:ph type="ctrTitle"/>
          </p:nvPr>
        </p:nvSpPr>
        <p:spPr>
          <a:xfrm>
            <a:off x="5151120" y="1360410"/>
            <a:ext cx="3905956" cy="12113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dirty="0">
                <a:solidFill>
                  <a:schemeClr val="accent1">
                    <a:lumMod val="75000"/>
                  </a:schemeClr>
                </a:solidFill>
              </a:rPr>
              <a:t>Predictions Dashboard (2023)</a:t>
            </a:r>
            <a:endParaRPr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5EFB3B-510E-6348-A17E-533CA6708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02" y="739140"/>
            <a:ext cx="4037449" cy="418338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81021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8"/>
          <p:cNvSpPr txBox="1">
            <a:spLocks noGrp="1"/>
          </p:cNvSpPr>
          <p:nvPr>
            <p:ph type="ctrTitle"/>
          </p:nvPr>
        </p:nvSpPr>
        <p:spPr>
          <a:xfrm>
            <a:off x="507149" y="183929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Limitations and Assumptions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419" name="Google Shape;419;p18"/>
          <p:cNvGrpSpPr/>
          <p:nvPr/>
        </p:nvGrpSpPr>
        <p:grpSpPr>
          <a:xfrm>
            <a:off x="1750054" y="1891498"/>
            <a:ext cx="5608992" cy="1328284"/>
            <a:chOff x="2218050" y="2014360"/>
            <a:chExt cx="4707900" cy="1114800"/>
          </a:xfrm>
        </p:grpSpPr>
        <p:cxnSp>
          <p:nvCxnSpPr>
            <p:cNvPr id="420" name="Google Shape;420;p18"/>
            <p:cNvCxnSpPr>
              <a:stCxn id="421" idx="3"/>
              <a:endCxn id="422" idx="1"/>
            </p:cNvCxnSpPr>
            <p:nvPr/>
          </p:nvCxnSpPr>
          <p:spPr>
            <a:xfrm rot="10800000" flipH="1">
              <a:off x="2854043" y="2575645"/>
              <a:ext cx="3436500" cy="93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grpSp>
          <p:nvGrpSpPr>
            <p:cNvPr id="423" name="Google Shape;423;p18"/>
            <p:cNvGrpSpPr/>
            <p:nvPr/>
          </p:nvGrpSpPr>
          <p:grpSpPr>
            <a:xfrm>
              <a:off x="2218050" y="2014360"/>
              <a:ext cx="665100" cy="905929"/>
              <a:chOff x="2218050" y="2014360"/>
              <a:chExt cx="665100" cy="905929"/>
            </a:xfrm>
          </p:grpSpPr>
          <p:cxnSp>
            <p:nvCxnSpPr>
              <p:cNvPr id="424" name="Google Shape;424;p18"/>
              <p:cNvCxnSpPr>
                <a:stCxn id="425" idx="0"/>
              </p:cNvCxnSpPr>
              <p:nvPr/>
            </p:nvCxnSpPr>
            <p:spPr>
              <a:xfrm rot="10800000">
                <a:off x="2550669" y="2014360"/>
                <a:ext cx="0" cy="32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oval" w="med" len="med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cxnSp>
          <p:sp>
            <p:nvSpPr>
              <p:cNvPr id="426" name="Google Shape;426;p18"/>
              <p:cNvSpPr/>
              <p:nvPr/>
            </p:nvSpPr>
            <p:spPr>
              <a:xfrm>
                <a:off x="2218050" y="2255189"/>
                <a:ext cx="665100" cy="6651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18"/>
              <p:cNvSpPr/>
              <p:nvPr/>
            </p:nvSpPr>
            <p:spPr>
              <a:xfrm>
                <a:off x="2303019" y="2340160"/>
                <a:ext cx="495300" cy="495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7" name="Google Shape;427;p18"/>
            <p:cNvGrpSpPr/>
            <p:nvPr/>
          </p:nvGrpSpPr>
          <p:grpSpPr>
            <a:xfrm>
              <a:off x="3565650" y="2255189"/>
              <a:ext cx="665100" cy="873971"/>
              <a:chOff x="3565650" y="2255189"/>
              <a:chExt cx="665100" cy="873971"/>
            </a:xfrm>
          </p:grpSpPr>
          <p:cxnSp>
            <p:nvCxnSpPr>
              <p:cNvPr id="428" name="Google Shape;428;p18"/>
              <p:cNvCxnSpPr>
                <a:stCxn id="429" idx="4"/>
              </p:cNvCxnSpPr>
              <p:nvPr/>
            </p:nvCxnSpPr>
            <p:spPr>
              <a:xfrm>
                <a:off x="3898269" y="2835460"/>
                <a:ext cx="0" cy="293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oval" w="med" len="med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cxnSp>
          <p:sp>
            <p:nvSpPr>
              <p:cNvPr id="430" name="Google Shape;430;p18"/>
              <p:cNvSpPr/>
              <p:nvPr/>
            </p:nvSpPr>
            <p:spPr>
              <a:xfrm>
                <a:off x="3565650" y="2255189"/>
                <a:ext cx="665100" cy="6651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8"/>
              <p:cNvSpPr/>
              <p:nvPr/>
            </p:nvSpPr>
            <p:spPr>
              <a:xfrm>
                <a:off x="3650619" y="2340160"/>
                <a:ext cx="495300" cy="495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1" name="Google Shape;431;p18"/>
            <p:cNvGrpSpPr/>
            <p:nvPr/>
          </p:nvGrpSpPr>
          <p:grpSpPr>
            <a:xfrm>
              <a:off x="4913250" y="2014360"/>
              <a:ext cx="665100" cy="905929"/>
              <a:chOff x="4913250" y="2014360"/>
              <a:chExt cx="665100" cy="905929"/>
            </a:xfrm>
          </p:grpSpPr>
          <p:cxnSp>
            <p:nvCxnSpPr>
              <p:cNvPr id="432" name="Google Shape;432;p18"/>
              <p:cNvCxnSpPr>
                <a:stCxn id="433" idx="0"/>
              </p:cNvCxnSpPr>
              <p:nvPr/>
            </p:nvCxnSpPr>
            <p:spPr>
              <a:xfrm rot="10800000">
                <a:off x="5245869" y="2014360"/>
                <a:ext cx="0" cy="32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oval" w="med" len="med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cxnSp>
          <p:sp>
            <p:nvSpPr>
              <p:cNvPr id="434" name="Google Shape;434;p18"/>
              <p:cNvSpPr/>
              <p:nvPr/>
            </p:nvSpPr>
            <p:spPr>
              <a:xfrm>
                <a:off x="4913250" y="2255189"/>
                <a:ext cx="665100" cy="6651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8"/>
              <p:cNvSpPr/>
              <p:nvPr/>
            </p:nvSpPr>
            <p:spPr>
              <a:xfrm>
                <a:off x="4998219" y="2340160"/>
                <a:ext cx="495300" cy="495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5" name="Google Shape;435;p18"/>
            <p:cNvGrpSpPr/>
            <p:nvPr/>
          </p:nvGrpSpPr>
          <p:grpSpPr>
            <a:xfrm>
              <a:off x="6260850" y="2255189"/>
              <a:ext cx="665100" cy="873971"/>
              <a:chOff x="6260850" y="2255189"/>
              <a:chExt cx="665100" cy="873971"/>
            </a:xfrm>
          </p:grpSpPr>
          <p:cxnSp>
            <p:nvCxnSpPr>
              <p:cNvPr id="436" name="Google Shape;436;p18"/>
              <p:cNvCxnSpPr>
                <a:stCxn id="437" idx="4"/>
              </p:cNvCxnSpPr>
              <p:nvPr/>
            </p:nvCxnSpPr>
            <p:spPr>
              <a:xfrm>
                <a:off x="6593469" y="2835460"/>
                <a:ext cx="0" cy="293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oval" w="med" len="med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cxnSp>
          <p:sp>
            <p:nvSpPr>
              <p:cNvPr id="438" name="Google Shape;438;p18"/>
              <p:cNvSpPr/>
              <p:nvPr/>
            </p:nvSpPr>
            <p:spPr>
              <a:xfrm>
                <a:off x="6260850" y="2255189"/>
                <a:ext cx="665100" cy="6651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8"/>
              <p:cNvSpPr/>
              <p:nvPr/>
            </p:nvSpPr>
            <p:spPr>
              <a:xfrm>
                <a:off x="6345819" y="2340160"/>
                <a:ext cx="495300" cy="495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1" name="Google Shape;421;p18"/>
          <p:cNvSpPr txBox="1">
            <a:spLocks noGrp="1"/>
          </p:cNvSpPr>
          <p:nvPr>
            <p:ph type="ctrTitle"/>
          </p:nvPr>
        </p:nvSpPr>
        <p:spPr>
          <a:xfrm>
            <a:off x="1794675" y="2345451"/>
            <a:ext cx="713100" cy="4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>
                <a:solidFill>
                  <a:srgbClr val="FFFFFF"/>
                </a:solidFill>
              </a:rPr>
              <a:t>01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439" name="Google Shape;439;p18"/>
          <p:cNvSpPr txBox="1">
            <a:spLocks noGrp="1"/>
          </p:cNvSpPr>
          <p:nvPr>
            <p:ph type="ctrTitle"/>
          </p:nvPr>
        </p:nvSpPr>
        <p:spPr>
          <a:xfrm>
            <a:off x="3395454" y="2332899"/>
            <a:ext cx="713100" cy="4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</a:rPr>
              <a:t>02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40" name="Google Shape;440;p18"/>
          <p:cNvSpPr txBox="1">
            <a:spLocks noGrp="1"/>
          </p:cNvSpPr>
          <p:nvPr>
            <p:ph type="ctrTitle"/>
          </p:nvPr>
        </p:nvSpPr>
        <p:spPr>
          <a:xfrm>
            <a:off x="5001058" y="2345451"/>
            <a:ext cx="713100" cy="4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</a:rPr>
              <a:t>03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22" name="Google Shape;422;p18"/>
          <p:cNvSpPr txBox="1">
            <a:spLocks noGrp="1"/>
          </p:cNvSpPr>
          <p:nvPr>
            <p:ph type="ctrTitle"/>
          </p:nvPr>
        </p:nvSpPr>
        <p:spPr>
          <a:xfrm>
            <a:off x="6602125" y="2334376"/>
            <a:ext cx="713100" cy="4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</a:rPr>
              <a:t>04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41" name="Google Shape;441;p18"/>
          <p:cNvSpPr txBox="1">
            <a:spLocks noGrp="1"/>
          </p:cNvSpPr>
          <p:nvPr>
            <p:ph type="subTitle" idx="4294967295"/>
          </p:nvPr>
        </p:nvSpPr>
        <p:spPr>
          <a:xfrm>
            <a:off x="4046917" y="1332422"/>
            <a:ext cx="2729675" cy="6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>
                <a:latin typeface="Barlow Condensed"/>
              </a:rPr>
              <a:t>Unlimited resources and budget</a:t>
            </a:r>
          </a:p>
        </p:txBody>
      </p:sp>
      <p:sp>
        <p:nvSpPr>
          <p:cNvPr id="442" name="Google Shape;442;p18"/>
          <p:cNvSpPr txBox="1">
            <a:spLocks noGrp="1"/>
          </p:cNvSpPr>
          <p:nvPr>
            <p:ph type="subTitle" idx="4294967295"/>
          </p:nvPr>
        </p:nvSpPr>
        <p:spPr>
          <a:xfrm>
            <a:off x="1005381" y="1093199"/>
            <a:ext cx="2350204" cy="6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>
                <a:latin typeface="Barlow Condensed"/>
              </a:rPr>
              <a:t>134 different product SKUs within the original dataset</a:t>
            </a:r>
          </a:p>
        </p:txBody>
      </p:sp>
      <p:sp>
        <p:nvSpPr>
          <p:cNvPr id="443" name="Google Shape;443;p18"/>
          <p:cNvSpPr txBox="1">
            <a:spLocks noGrp="1"/>
          </p:cNvSpPr>
          <p:nvPr>
            <p:ph type="subTitle" idx="4294967295"/>
          </p:nvPr>
        </p:nvSpPr>
        <p:spPr>
          <a:xfrm>
            <a:off x="2567277" y="3510694"/>
            <a:ext cx="2369700" cy="6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>
                <a:latin typeface="Barlow Condensed"/>
              </a:rPr>
              <a:t>Unlimited warehouse space to store the products</a:t>
            </a:r>
          </a:p>
        </p:txBody>
      </p:sp>
      <p:sp>
        <p:nvSpPr>
          <p:cNvPr id="444" name="Google Shape;444;p18"/>
          <p:cNvSpPr txBox="1">
            <a:spLocks noGrp="1"/>
          </p:cNvSpPr>
          <p:nvPr>
            <p:ph type="subTitle" idx="4294967295"/>
          </p:nvPr>
        </p:nvSpPr>
        <p:spPr>
          <a:xfrm>
            <a:off x="5711767" y="3510694"/>
            <a:ext cx="2493900" cy="6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>
                <a:latin typeface="Barlow Condensed"/>
              </a:rPr>
              <a:t>No minimum order quantities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4"/>
          <p:cNvSpPr txBox="1">
            <a:spLocks noGrp="1"/>
          </p:cNvSpPr>
          <p:nvPr>
            <p:ph type="ctrTitle" idx="9"/>
          </p:nvPr>
        </p:nvSpPr>
        <p:spPr>
          <a:xfrm>
            <a:off x="727366" y="1077159"/>
            <a:ext cx="2937162" cy="13058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Background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2" name="Google Shape;352;p14"/>
          <p:cNvSpPr txBox="1">
            <a:spLocks noGrp="1"/>
          </p:cNvSpPr>
          <p:nvPr>
            <p:ph type="ctrTitle"/>
          </p:nvPr>
        </p:nvSpPr>
        <p:spPr>
          <a:xfrm>
            <a:off x="4038601" y="886690"/>
            <a:ext cx="4752110" cy="40801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* Client: Product distributor who purchases office products from manufacturers, holds them and then resells them to its business customers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* Improve the inventory planning process for the product distributor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* Create a model that makes predictions about the sales volume for different product categories</a:t>
            </a:r>
            <a:br>
              <a:rPr lang="en-CA" sz="2000" dirty="0"/>
            </a:br>
            <a:br>
              <a:rPr lang="en-US" sz="2000" dirty="0"/>
            </a:br>
            <a:br>
              <a:rPr lang="en-US" sz="2000" dirty="0"/>
            </a:b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37725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27"/>
          <p:cNvSpPr txBox="1">
            <a:spLocks noGrp="1"/>
          </p:cNvSpPr>
          <p:nvPr>
            <p:ph type="ctrTitle"/>
          </p:nvPr>
        </p:nvSpPr>
        <p:spPr>
          <a:xfrm>
            <a:off x="4707722" y="1993950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Challenges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11" name="Google Shape;711;p27"/>
          <p:cNvSpPr txBox="1">
            <a:spLocks noGrp="1"/>
          </p:cNvSpPr>
          <p:nvPr>
            <p:ph type="subTitle" idx="1"/>
          </p:nvPr>
        </p:nvSpPr>
        <p:spPr>
          <a:xfrm>
            <a:off x="261122" y="1904711"/>
            <a:ext cx="4446600" cy="20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</a:pPr>
            <a:r>
              <a:rPr lang="en-US" sz="1800" dirty="0">
                <a:latin typeface="Barlow Condensed"/>
              </a:rPr>
              <a:t>* ETL was processed in Databricks and it was truncating the data to 10,000 rows. </a:t>
            </a: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</a:pPr>
            <a:endParaRPr lang="en-US" sz="1800" dirty="0">
              <a:latin typeface="Barlow Condensed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</a:pPr>
            <a:r>
              <a:rPr lang="en-US" sz="1800" dirty="0">
                <a:latin typeface="Barlow Condensed"/>
              </a:rPr>
              <a:t>* The dashboards in Databricks do not have a default option for adding filters to visualizations.</a:t>
            </a: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</a:pPr>
            <a:endParaRPr lang="en-US" sz="1800" dirty="0">
              <a:latin typeface="Barlow Condensed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</a:pPr>
            <a:r>
              <a:rPr lang="en-US" sz="1800" dirty="0">
                <a:latin typeface="Barlow Condensed"/>
              </a:rPr>
              <a:t>* The filters on the Databricks dashboards do not carry over to the HTML file.</a:t>
            </a: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27"/>
          <p:cNvSpPr txBox="1">
            <a:spLocks noGrp="1"/>
          </p:cNvSpPr>
          <p:nvPr>
            <p:ph type="ctrTitle"/>
          </p:nvPr>
        </p:nvSpPr>
        <p:spPr>
          <a:xfrm>
            <a:off x="4998668" y="1993950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Conclusions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Google Shape;711;p27">
            <a:extLst>
              <a:ext uri="{FF2B5EF4-FFF2-40B4-BE49-F238E27FC236}">
                <a16:creationId xmlns:a16="http://schemas.microsoft.com/office/drawing/2014/main" id="{09E2BA54-0B2C-3A13-60B9-9FA3D0CC8EF7}"/>
              </a:ext>
            </a:extLst>
          </p:cNvPr>
          <p:cNvSpPr txBox="1">
            <a:spLocks/>
          </p:cNvSpPr>
          <p:nvPr/>
        </p:nvSpPr>
        <p:spPr>
          <a:xfrm>
            <a:off x="171068" y="1262700"/>
            <a:ext cx="4912858" cy="20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indent="0">
              <a:spcBef>
                <a:spcPts val="300"/>
              </a:spcBef>
            </a:pPr>
            <a:r>
              <a:rPr lang="en-US" sz="1800" dirty="0">
                <a:latin typeface="Barlow Condensed"/>
              </a:rPr>
              <a:t>* Predictions show a slight decline in sales volume in the next year for overall sales but stable sales for some categories.</a:t>
            </a:r>
          </a:p>
          <a:p>
            <a:pPr marL="0" indent="0">
              <a:spcBef>
                <a:spcPts val="300"/>
              </a:spcBef>
            </a:pPr>
            <a:endParaRPr lang="en-US" sz="1800" dirty="0">
              <a:latin typeface="Barlow Condensed"/>
            </a:endParaRPr>
          </a:p>
          <a:p>
            <a:pPr marL="0" indent="0">
              <a:spcBef>
                <a:spcPts val="300"/>
              </a:spcBef>
            </a:pPr>
            <a:r>
              <a:rPr lang="en-US" sz="1800" dirty="0">
                <a:latin typeface="Barlow Condensed"/>
              </a:rPr>
              <a:t>* Sales predictions are helpful but other models using special dimensions of warehouse, and budget constraints could help make more applicable predictions.</a:t>
            </a:r>
          </a:p>
          <a:p>
            <a:pPr marL="0" indent="0">
              <a:spcBef>
                <a:spcPts val="300"/>
              </a:spcBef>
            </a:pPr>
            <a:endParaRPr lang="en-US" sz="1800" dirty="0">
              <a:latin typeface="Barlow Condensed"/>
            </a:endParaRPr>
          </a:p>
          <a:p>
            <a:pPr marL="0" indent="0">
              <a:spcBef>
                <a:spcPts val="300"/>
              </a:spcBef>
            </a:pPr>
            <a:r>
              <a:rPr lang="en-US" sz="1800" dirty="0">
                <a:latin typeface="Barlow Condensed"/>
              </a:rPr>
              <a:t>* Margin Error increases for longer time periods. This makes it more appropriate for Just-In-Time distributor.</a:t>
            </a:r>
          </a:p>
          <a:p>
            <a:pPr marL="0" indent="0">
              <a:spcBef>
                <a:spcPts val="300"/>
              </a:spcBef>
            </a:pPr>
            <a:endParaRPr lang="en-US" sz="1800" dirty="0">
              <a:latin typeface="Barlow Condensed"/>
            </a:endParaRPr>
          </a:p>
          <a:p>
            <a:pPr marL="0" indent="0">
              <a:spcBef>
                <a:spcPts val="300"/>
              </a:spcBef>
            </a:pPr>
            <a:endParaRPr lang="en-US" dirty="0"/>
          </a:p>
          <a:p>
            <a:pPr marL="0" indent="0">
              <a:spcBef>
                <a:spcPts val="3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105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26"/>
          <p:cNvSpPr txBox="1">
            <a:spLocks noGrp="1"/>
          </p:cNvSpPr>
          <p:nvPr>
            <p:ph type="ctrTitle"/>
          </p:nvPr>
        </p:nvSpPr>
        <p:spPr>
          <a:xfrm>
            <a:off x="1421439" y="1143670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Thank you for listening!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26"/>
          <p:cNvSpPr txBox="1">
            <a:spLocks noGrp="1"/>
          </p:cNvSpPr>
          <p:nvPr>
            <p:ph type="ctrTitle"/>
          </p:nvPr>
        </p:nvSpPr>
        <p:spPr>
          <a:xfrm>
            <a:off x="1421439" y="1143670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Any Questions?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281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>
            <a:spLocks noGrp="1"/>
          </p:cNvSpPr>
          <p:nvPr>
            <p:ph type="ctrTitle"/>
          </p:nvPr>
        </p:nvSpPr>
        <p:spPr>
          <a:xfrm>
            <a:off x="4308049" y="2067485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Value of model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5" name="Google Shape;365;p15"/>
          <p:cNvSpPr txBox="1">
            <a:spLocks noGrp="1"/>
          </p:cNvSpPr>
          <p:nvPr>
            <p:ph type="subTitle" idx="1"/>
          </p:nvPr>
        </p:nvSpPr>
        <p:spPr>
          <a:xfrm>
            <a:off x="122614" y="1324638"/>
            <a:ext cx="5348546" cy="32071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dirty="0">
                <a:latin typeface="Barlow Condensed"/>
              </a:rPr>
            </a:br>
            <a:r>
              <a:rPr lang="en-US" sz="1800" dirty="0">
                <a:latin typeface="Barlow Condensed"/>
              </a:rPr>
              <a:t>* Meet customer demand and ensure customer satisfaction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Barlow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Barlow Condensed"/>
              </a:rPr>
              <a:t>* Avoid having too much inventory which can lead to unnecessary storage costs, handling costs and cash-flow pressures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Barlow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Barlow Condensed"/>
              </a:rPr>
              <a:t>* Avoid stockouts which can result in loss of sales and/ or fines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Barlow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Barlow Condensed"/>
              </a:rPr>
              <a:t>* Maintain high profitability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>
            <a:spLocks noGrp="1"/>
          </p:cNvSpPr>
          <p:nvPr>
            <p:ph type="ctrTitle"/>
          </p:nvPr>
        </p:nvSpPr>
        <p:spPr>
          <a:xfrm>
            <a:off x="4308049" y="2067485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Target Audience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5" name="Google Shape;365;p15"/>
          <p:cNvSpPr txBox="1">
            <a:spLocks noGrp="1"/>
          </p:cNvSpPr>
          <p:nvPr>
            <p:ph type="subTitle" idx="1"/>
          </p:nvPr>
        </p:nvSpPr>
        <p:spPr>
          <a:xfrm>
            <a:off x="406596" y="1572634"/>
            <a:ext cx="4020300" cy="24867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dirty="0"/>
          </a:p>
          <a:p>
            <a:pPr marL="114300" indent="0"/>
            <a:r>
              <a:rPr lang="en-US" sz="1800" dirty="0">
                <a:latin typeface="Barlow Condensed"/>
              </a:rPr>
              <a:t>* Product distributor whose data was analyzed</a:t>
            </a:r>
            <a:br>
              <a:rPr lang="en-US" sz="1800" dirty="0">
                <a:latin typeface="Barlow Condensed"/>
              </a:rPr>
            </a:br>
            <a:endParaRPr lang="en-US" sz="1800" dirty="0">
              <a:latin typeface="Barlow Condensed"/>
            </a:endParaRPr>
          </a:p>
          <a:p>
            <a:pPr marL="114300" indent="0"/>
            <a:r>
              <a:rPr lang="en-US" sz="1800" dirty="0">
                <a:latin typeface="Barlow Condensed"/>
              </a:rPr>
              <a:t>* All product sales planning, supply chain, and procurement professionals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4312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>
            <a:spLocks noGrp="1"/>
          </p:cNvSpPr>
          <p:nvPr>
            <p:ph type="ctrTitle"/>
          </p:nvPr>
        </p:nvSpPr>
        <p:spPr>
          <a:xfrm>
            <a:off x="5083903" y="1993950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Data Source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5" name="Google Shape;365;p15"/>
          <p:cNvSpPr txBox="1">
            <a:spLocks noGrp="1"/>
          </p:cNvSpPr>
          <p:nvPr>
            <p:ph type="subTitle" idx="1"/>
          </p:nvPr>
        </p:nvSpPr>
        <p:spPr>
          <a:xfrm>
            <a:off x="365760" y="1850346"/>
            <a:ext cx="4206240" cy="15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/>
            <a:r>
              <a:rPr lang="en-US" sz="1800" dirty="0">
                <a:latin typeface="Barlow Condensed"/>
              </a:rPr>
              <a:t>* The data used for this project comes in the form of CSV files obtained from the product distributor.</a:t>
            </a:r>
          </a:p>
          <a:p>
            <a:pPr marL="114300" indent="0"/>
            <a:endParaRPr lang="en-US" sz="1800" dirty="0">
              <a:latin typeface="Barlow Condensed"/>
            </a:endParaRPr>
          </a:p>
          <a:p>
            <a:pPr marL="114300" indent="0"/>
            <a:r>
              <a:rPr lang="en-US" sz="1800" dirty="0">
                <a:latin typeface="Barlow Condensed"/>
              </a:rPr>
              <a:t>* The CSVs have 5-years worth of data (2018 to 2022) for Purchase, Sales and Product Details.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397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>
            <a:spLocks noGrp="1"/>
          </p:cNvSpPr>
          <p:nvPr>
            <p:ph type="ctrTitle"/>
          </p:nvPr>
        </p:nvSpPr>
        <p:spPr>
          <a:xfrm>
            <a:off x="5092909" y="2037005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Data Hosting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5" name="Google Shape;365;p15"/>
          <p:cNvSpPr txBox="1">
            <a:spLocks noGrp="1"/>
          </p:cNvSpPr>
          <p:nvPr>
            <p:ph type="subTitle" idx="1"/>
          </p:nvPr>
        </p:nvSpPr>
        <p:spPr>
          <a:xfrm>
            <a:off x="640080" y="2792086"/>
            <a:ext cx="4814130" cy="15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defTabSz="804672">
              <a:defRPr sz="1232"/>
            </a:pPr>
            <a:r>
              <a:rPr lang="en-US" sz="1800" dirty="0">
                <a:latin typeface="Barlow Condensed"/>
              </a:rPr>
              <a:t>* The raw CSV data files are hosted on an S3 Bucket through Amazon AWS.</a:t>
            </a:r>
          </a:p>
          <a:p>
            <a:pPr marL="0" indent="0" defTabSz="804672">
              <a:defRPr sz="1232"/>
            </a:pPr>
            <a:endParaRPr lang="en-US" sz="1800" dirty="0">
              <a:latin typeface="Barlow Condensed"/>
            </a:endParaRPr>
          </a:p>
          <a:p>
            <a:pPr marL="0" indent="0" defTabSz="804672">
              <a:defRPr sz="1232"/>
            </a:pPr>
            <a:r>
              <a:rPr lang="en-US" sz="1800" dirty="0">
                <a:latin typeface="Barlow Condensed"/>
              </a:rPr>
              <a:t>* The database schema was stored in the Databricks File System (DBFS) through a Databricks Community Edition Account. This file system is ultimately hosted on AWS without charges for computing.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1469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>
            <a:spLocks noGrp="1"/>
          </p:cNvSpPr>
          <p:nvPr>
            <p:ph type="ctrTitle"/>
          </p:nvPr>
        </p:nvSpPr>
        <p:spPr>
          <a:xfrm>
            <a:off x="4308049" y="2067485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Database Creation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972B88-E419-0D3A-5D07-9EF6E4EE2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854" y="1063235"/>
            <a:ext cx="3845172" cy="354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77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6"/>
          <p:cNvSpPr txBox="1">
            <a:spLocks noGrp="1"/>
          </p:cNvSpPr>
          <p:nvPr>
            <p:ph type="ctrTitle"/>
          </p:nvPr>
        </p:nvSpPr>
        <p:spPr>
          <a:xfrm>
            <a:off x="4749993" y="211578"/>
            <a:ext cx="3789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Data Cleaning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371" name="Google Shape;371;p16"/>
          <p:cNvGrpSpPr/>
          <p:nvPr/>
        </p:nvGrpSpPr>
        <p:grpSpPr>
          <a:xfrm>
            <a:off x="3159456" y="549886"/>
            <a:ext cx="3359108" cy="4491477"/>
            <a:chOff x="2772462" y="468450"/>
            <a:chExt cx="3051030" cy="4206676"/>
          </a:xfrm>
        </p:grpSpPr>
        <p:cxnSp>
          <p:nvCxnSpPr>
            <p:cNvPr id="372" name="Google Shape;372;p16"/>
            <p:cNvCxnSpPr/>
            <p:nvPr/>
          </p:nvCxnSpPr>
          <p:spPr>
            <a:xfrm>
              <a:off x="4492801" y="4117775"/>
              <a:ext cx="449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373" name="Google Shape;373;p16"/>
            <p:cNvCxnSpPr/>
            <p:nvPr/>
          </p:nvCxnSpPr>
          <p:spPr>
            <a:xfrm>
              <a:off x="3642651" y="3087200"/>
              <a:ext cx="449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374" name="Google Shape;374;p16"/>
            <p:cNvCxnSpPr/>
            <p:nvPr/>
          </p:nvCxnSpPr>
          <p:spPr>
            <a:xfrm>
              <a:off x="4492801" y="2066725"/>
              <a:ext cx="449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375" name="Google Shape;375;p16"/>
            <p:cNvCxnSpPr>
              <a:stCxn id="376" idx="3"/>
            </p:cNvCxnSpPr>
            <p:nvPr/>
          </p:nvCxnSpPr>
          <p:spPr>
            <a:xfrm>
              <a:off x="3767171" y="1160368"/>
              <a:ext cx="449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sp>
          <p:nvSpPr>
            <p:cNvPr id="377" name="Google Shape;377;p16"/>
            <p:cNvSpPr/>
            <p:nvPr/>
          </p:nvSpPr>
          <p:spPr>
            <a:xfrm>
              <a:off x="2772462" y="468450"/>
              <a:ext cx="3051030" cy="4206676"/>
            </a:xfrm>
            <a:custGeom>
              <a:avLst/>
              <a:gdLst/>
              <a:ahLst/>
              <a:cxnLst/>
              <a:rect l="l" t="t" r="r" b="b"/>
              <a:pathLst>
                <a:path w="123536" h="170328" extrusionOk="0">
                  <a:moveTo>
                    <a:pt x="23585" y="1"/>
                  </a:moveTo>
                  <a:cubicBezTo>
                    <a:pt x="10527" y="1"/>
                    <a:pt x="1" y="10552"/>
                    <a:pt x="1" y="23610"/>
                  </a:cubicBezTo>
                  <a:cubicBezTo>
                    <a:pt x="1" y="36642"/>
                    <a:pt x="10527" y="47294"/>
                    <a:pt x="23585" y="47294"/>
                  </a:cubicBezTo>
                  <a:lnTo>
                    <a:pt x="99826" y="47294"/>
                  </a:lnTo>
                  <a:cubicBezTo>
                    <a:pt x="109425" y="47294"/>
                    <a:pt x="117269" y="55038"/>
                    <a:pt x="117269" y="64637"/>
                  </a:cubicBezTo>
                  <a:cubicBezTo>
                    <a:pt x="117269" y="74237"/>
                    <a:pt x="109425" y="81981"/>
                    <a:pt x="99926" y="81981"/>
                  </a:cubicBezTo>
                  <a:lnTo>
                    <a:pt x="23585" y="81981"/>
                  </a:lnTo>
                  <a:cubicBezTo>
                    <a:pt x="10527" y="81981"/>
                    <a:pt x="1" y="92633"/>
                    <a:pt x="1" y="105690"/>
                  </a:cubicBezTo>
                  <a:cubicBezTo>
                    <a:pt x="1" y="118723"/>
                    <a:pt x="10527" y="129274"/>
                    <a:pt x="23585" y="129274"/>
                  </a:cubicBezTo>
                  <a:lnTo>
                    <a:pt x="99826" y="129274"/>
                  </a:lnTo>
                  <a:cubicBezTo>
                    <a:pt x="109425" y="129274"/>
                    <a:pt x="117269" y="137119"/>
                    <a:pt x="117269" y="146718"/>
                  </a:cubicBezTo>
                  <a:cubicBezTo>
                    <a:pt x="117269" y="156317"/>
                    <a:pt x="109425" y="164062"/>
                    <a:pt x="99926" y="164062"/>
                  </a:cubicBezTo>
                  <a:cubicBezTo>
                    <a:pt x="98146" y="164062"/>
                    <a:pt x="96793" y="165515"/>
                    <a:pt x="96793" y="167194"/>
                  </a:cubicBezTo>
                  <a:cubicBezTo>
                    <a:pt x="96793" y="168974"/>
                    <a:pt x="98146" y="170327"/>
                    <a:pt x="99926" y="170327"/>
                  </a:cubicBezTo>
                  <a:cubicBezTo>
                    <a:pt x="112883" y="170327"/>
                    <a:pt x="123535" y="159776"/>
                    <a:pt x="123535" y="146718"/>
                  </a:cubicBezTo>
                  <a:cubicBezTo>
                    <a:pt x="123535" y="133660"/>
                    <a:pt x="112883" y="123009"/>
                    <a:pt x="99826" y="123009"/>
                  </a:cubicBezTo>
                  <a:lnTo>
                    <a:pt x="23585" y="123009"/>
                  </a:lnTo>
                  <a:cubicBezTo>
                    <a:pt x="13986" y="123009"/>
                    <a:pt x="6266" y="115289"/>
                    <a:pt x="6266" y="105690"/>
                  </a:cubicBezTo>
                  <a:cubicBezTo>
                    <a:pt x="6266" y="96066"/>
                    <a:pt x="13986" y="88247"/>
                    <a:pt x="23585" y="88247"/>
                  </a:cubicBezTo>
                  <a:lnTo>
                    <a:pt x="99926" y="88247"/>
                  </a:lnTo>
                  <a:cubicBezTo>
                    <a:pt x="112883" y="88247"/>
                    <a:pt x="123535" y="77695"/>
                    <a:pt x="123535" y="64637"/>
                  </a:cubicBezTo>
                  <a:cubicBezTo>
                    <a:pt x="123535" y="51580"/>
                    <a:pt x="112883" y="41028"/>
                    <a:pt x="99826" y="41028"/>
                  </a:cubicBezTo>
                  <a:lnTo>
                    <a:pt x="23585" y="41028"/>
                  </a:lnTo>
                  <a:cubicBezTo>
                    <a:pt x="13986" y="41028"/>
                    <a:pt x="6266" y="33209"/>
                    <a:pt x="6266" y="23610"/>
                  </a:cubicBezTo>
                  <a:cubicBezTo>
                    <a:pt x="6266" y="13986"/>
                    <a:pt x="13986" y="6266"/>
                    <a:pt x="23585" y="6266"/>
                  </a:cubicBezTo>
                  <a:lnTo>
                    <a:pt x="42181" y="6266"/>
                  </a:lnTo>
                  <a:cubicBezTo>
                    <a:pt x="43961" y="6266"/>
                    <a:pt x="45314" y="4813"/>
                    <a:pt x="45314" y="3133"/>
                  </a:cubicBezTo>
                  <a:cubicBezTo>
                    <a:pt x="45314" y="1354"/>
                    <a:pt x="43961" y="1"/>
                    <a:pt x="421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6"/>
            <p:cNvSpPr/>
            <p:nvPr/>
          </p:nvSpPr>
          <p:spPr>
            <a:xfrm>
              <a:off x="2887250" y="580000"/>
              <a:ext cx="912300" cy="912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6"/>
            <p:cNvSpPr/>
            <p:nvPr/>
          </p:nvSpPr>
          <p:spPr>
            <a:xfrm>
              <a:off x="4785602" y="1610567"/>
              <a:ext cx="912300" cy="912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6"/>
            <p:cNvSpPr/>
            <p:nvPr/>
          </p:nvSpPr>
          <p:spPr>
            <a:xfrm>
              <a:off x="2887250" y="2628386"/>
              <a:ext cx="912300" cy="912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6"/>
            <p:cNvSpPr/>
            <p:nvPr/>
          </p:nvSpPr>
          <p:spPr>
            <a:xfrm>
              <a:off x="4785602" y="3639878"/>
              <a:ext cx="912300" cy="912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6"/>
            <p:cNvSpPr/>
            <p:nvPr/>
          </p:nvSpPr>
          <p:spPr>
            <a:xfrm>
              <a:off x="3003800" y="696550"/>
              <a:ext cx="679200" cy="679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6"/>
            <p:cNvSpPr/>
            <p:nvPr/>
          </p:nvSpPr>
          <p:spPr>
            <a:xfrm>
              <a:off x="4902150" y="3756437"/>
              <a:ext cx="679200" cy="679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6"/>
            <p:cNvSpPr/>
            <p:nvPr/>
          </p:nvSpPr>
          <p:spPr>
            <a:xfrm>
              <a:off x="4902162" y="1727113"/>
              <a:ext cx="679200" cy="679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6"/>
            <p:cNvSpPr/>
            <p:nvPr/>
          </p:nvSpPr>
          <p:spPr>
            <a:xfrm>
              <a:off x="3003800" y="2744925"/>
              <a:ext cx="679200" cy="679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6" name="Google Shape;376;p16"/>
          <p:cNvSpPr txBox="1">
            <a:spLocks noGrp="1"/>
          </p:cNvSpPr>
          <p:nvPr>
            <p:ph type="ctrTitle"/>
          </p:nvPr>
        </p:nvSpPr>
        <p:spPr>
          <a:xfrm>
            <a:off x="3512820" y="879877"/>
            <a:ext cx="598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01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86" name="Google Shape;386;p16"/>
          <p:cNvSpPr txBox="1">
            <a:spLocks noGrp="1"/>
          </p:cNvSpPr>
          <p:nvPr>
            <p:ph type="ctrTitle"/>
          </p:nvPr>
        </p:nvSpPr>
        <p:spPr>
          <a:xfrm>
            <a:off x="5578830" y="1967454"/>
            <a:ext cx="598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02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87" name="Google Shape;387;p16"/>
          <p:cNvSpPr txBox="1">
            <a:spLocks noGrp="1"/>
          </p:cNvSpPr>
          <p:nvPr>
            <p:ph type="ctrTitle"/>
          </p:nvPr>
        </p:nvSpPr>
        <p:spPr>
          <a:xfrm>
            <a:off x="3495453" y="3046138"/>
            <a:ext cx="598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03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88" name="Google Shape;388;p16"/>
          <p:cNvSpPr txBox="1">
            <a:spLocks noGrp="1"/>
          </p:cNvSpPr>
          <p:nvPr>
            <p:ph type="ctrTitle"/>
          </p:nvPr>
        </p:nvSpPr>
        <p:spPr>
          <a:xfrm>
            <a:off x="5601042" y="4139084"/>
            <a:ext cx="598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04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89" name="Google Shape;389;p16"/>
          <p:cNvSpPr txBox="1">
            <a:spLocks noGrp="1"/>
          </p:cNvSpPr>
          <p:nvPr>
            <p:ph type="subTitle" idx="4294967295"/>
          </p:nvPr>
        </p:nvSpPr>
        <p:spPr>
          <a:xfrm>
            <a:off x="4864539" y="905827"/>
            <a:ext cx="1692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400" dirty="0">
                <a:latin typeface="Barlow Condensed"/>
              </a:rPr>
              <a:t>Load and merge </a:t>
            </a:r>
            <a:r>
              <a:rPr lang="en-CA" sz="1400" dirty="0" err="1">
                <a:latin typeface="Barlow Condensed"/>
              </a:rPr>
              <a:t>DataFrames</a:t>
            </a:r>
            <a:endParaRPr lang="en-CA" sz="1400" dirty="0">
              <a:latin typeface="Barlow Condensed"/>
            </a:endParaRPr>
          </a:p>
        </p:txBody>
      </p:sp>
      <p:sp>
        <p:nvSpPr>
          <p:cNvPr id="390" name="Google Shape;390;p16"/>
          <p:cNvSpPr txBox="1">
            <a:spLocks noGrp="1"/>
          </p:cNvSpPr>
          <p:nvPr>
            <p:ph type="subTitle" idx="4294967295"/>
          </p:nvPr>
        </p:nvSpPr>
        <p:spPr>
          <a:xfrm>
            <a:off x="1905000" y="2023929"/>
            <a:ext cx="3020193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Barlow Condensed"/>
              </a:rPr>
              <a:t>Select and filter the columns to be used</a:t>
            </a:r>
            <a:endParaRPr sz="1600" dirty="0">
              <a:latin typeface="Barlow Condensed"/>
            </a:endParaRPr>
          </a:p>
        </p:txBody>
      </p:sp>
      <p:sp>
        <p:nvSpPr>
          <p:cNvPr id="391" name="Google Shape;391;p16"/>
          <p:cNvSpPr txBox="1">
            <a:spLocks noGrp="1"/>
          </p:cNvSpPr>
          <p:nvPr>
            <p:ph type="subTitle" idx="4294967295"/>
          </p:nvPr>
        </p:nvSpPr>
        <p:spPr>
          <a:xfrm>
            <a:off x="4833748" y="3139516"/>
            <a:ext cx="3289172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Barlow Condensed"/>
              </a:rPr>
              <a:t>Convert the columns to the appropriate data type</a:t>
            </a:r>
          </a:p>
        </p:txBody>
      </p:sp>
      <p:sp>
        <p:nvSpPr>
          <p:cNvPr id="392" name="Google Shape;392;p16"/>
          <p:cNvSpPr txBox="1">
            <a:spLocks noGrp="1"/>
          </p:cNvSpPr>
          <p:nvPr>
            <p:ph type="subTitle" idx="4294967295"/>
          </p:nvPr>
        </p:nvSpPr>
        <p:spPr>
          <a:xfrm>
            <a:off x="2521527" y="4123548"/>
            <a:ext cx="2398309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Barlow Condensed"/>
              </a:rPr>
              <a:t>Group the data to get yearly and monthly aggregates</a:t>
            </a:r>
            <a:endParaRPr sz="1400" dirty="0">
              <a:latin typeface="Barlow Condense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>
            <a:spLocks noGrp="1"/>
          </p:cNvSpPr>
          <p:nvPr>
            <p:ph type="ctrTitle"/>
          </p:nvPr>
        </p:nvSpPr>
        <p:spPr>
          <a:xfrm flipH="1">
            <a:off x="770575" y="468450"/>
            <a:ext cx="464655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Data Model Description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98" name="Google Shape;398;p17"/>
          <p:cNvCxnSpPr/>
          <p:nvPr/>
        </p:nvCxnSpPr>
        <p:spPr>
          <a:xfrm>
            <a:off x="3283675" y="2212550"/>
            <a:ext cx="43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9" name="Google Shape;399;p17"/>
          <p:cNvSpPr txBox="1">
            <a:spLocks noGrp="1"/>
          </p:cNvSpPr>
          <p:nvPr>
            <p:ph type="ctrTitle"/>
          </p:nvPr>
        </p:nvSpPr>
        <p:spPr>
          <a:xfrm>
            <a:off x="3283676" y="1614950"/>
            <a:ext cx="1962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/>
              <a:t>SARIMAX Model</a:t>
            </a:r>
            <a:endParaRPr sz="1800" dirty="0"/>
          </a:p>
        </p:txBody>
      </p:sp>
      <p:sp>
        <p:nvSpPr>
          <p:cNvPr id="400" name="Google Shape;400;p17"/>
          <p:cNvSpPr txBox="1">
            <a:spLocks noGrp="1"/>
          </p:cNvSpPr>
          <p:nvPr>
            <p:ph type="ctrTitle"/>
          </p:nvPr>
        </p:nvSpPr>
        <p:spPr>
          <a:xfrm>
            <a:off x="3237954" y="1969329"/>
            <a:ext cx="4738107" cy="22673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* Time Series Analysis for Sales Volume predictions</a:t>
            </a:r>
            <a:br>
              <a:rPr lang="en-US" sz="1600" dirty="0">
                <a:latin typeface="Barlow Condensed Medium"/>
                <a:ea typeface="Barlow Condensed Medium"/>
                <a:cs typeface="Barlow Condensed Medium"/>
                <a:sym typeface="Barlow Condensed Medium"/>
              </a:rPr>
            </a:br>
            <a:r>
              <a:rPr lang="en-US" sz="1600" dirty="0"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* Trained On 4-years (2018-2021)</a:t>
            </a:r>
            <a:br>
              <a:rPr lang="en-US" sz="1800" dirty="0">
                <a:latin typeface="Barlow Condensed Medium"/>
                <a:ea typeface="Barlow Condensed Medium"/>
                <a:cs typeface="Barlow Condensed Medium"/>
                <a:sym typeface="Barlow Condensed Medium"/>
              </a:rPr>
            </a:br>
            <a:br>
              <a:rPr lang="en-US" sz="1800" dirty="0">
                <a:latin typeface="Barlow Condensed Medium"/>
                <a:ea typeface="Barlow Condensed Medium"/>
                <a:cs typeface="Barlow Condensed Medium"/>
                <a:sym typeface="Barlow Condensed Medium"/>
              </a:rPr>
            </a:br>
            <a:r>
              <a:rPr lang="en-US" sz="1800" dirty="0"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* Parameters:</a:t>
            </a:r>
            <a:br>
              <a:rPr lang="en-US" sz="1800" dirty="0">
                <a:latin typeface="Barlow Condensed Medium"/>
                <a:ea typeface="Barlow Condensed Medium"/>
                <a:cs typeface="Barlow Condensed Medium"/>
                <a:sym typeface="Barlow Condensed Medium"/>
              </a:rPr>
            </a:br>
            <a:r>
              <a:rPr lang="en-US" sz="1100" b="0" i="0" dirty="0">
                <a:solidFill>
                  <a:srgbClr val="1F2328"/>
                </a:solidFill>
                <a:effectLst/>
                <a:latin typeface="-apple-system"/>
              </a:rPr>
              <a:t>p - order of the autoregressive part</a:t>
            </a:r>
            <a:br>
              <a:rPr lang="en-US" sz="1100" dirty="0"/>
            </a:br>
            <a:r>
              <a:rPr lang="en-US" sz="1100" b="0" i="0" dirty="0">
                <a:solidFill>
                  <a:srgbClr val="1F2328"/>
                </a:solidFill>
                <a:effectLst/>
                <a:latin typeface="-apple-system"/>
              </a:rPr>
              <a:t>d - degree of first differencing involved</a:t>
            </a:r>
            <a:br>
              <a:rPr lang="en-US" sz="1100" dirty="0"/>
            </a:br>
            <a:r>
              <a:rPr lang="en-US" sz="1100" b="0" i="0" dirty="0">
                <a:solidFill>
                  <a:srgbClr val="1F2328"/>
                </a:solidFill>
                <a:effectLst/>
                <a:latin typeface="-apple-system"/>
              </a:rPr>
              <a:t>q - order of the moving average part</a:t>
            </a:r>
            <a:br>
              <a:rPr lang="en-US" sz="1100" dirty="0"/>
            </a:br>
            <a:r>
              <a:rPr lang="en-US" sz="1100" b="0" i="0" dirty="0">
                <a:solidFill>
                  <a:srgbClr val="1F2328"/>
                </a:solidFill>
                <a:effectLst/>
                <a:latin typeface="-apple-system"/>
              </a:rPr>
              <a:t>P, D, Q - all previous characteristics with seasonal factors</a:t>
            </a:r>
            <a:br>
              <a:rPr lang="en-US" sz="1100" dirty="0"/>
            </a:br>
            <a:r>
              <a:rPr lang="en-US" sz="1100" b="0" i="0" dirty="0">
                <a:solidFill>
                  <a:srgbClr val="1F2328"/>
                </a:solidFill>
                <a:effectLst/>
                <a:latin typeface="-apple-system"/>
              </a:rPr>
              <a:t>s - seasonal length in the data</a:t>
            </a:r>
            <a:endParaRPr lang="en-CA" sz="1800" dirty="0">
              <a:latin typeface="Barlow Condensed Medium"/>
              <a:ea typeface="Barlow Condensed Medium"/>
              <a:cs typeface="Barlow Condensed Medium"/>
              <a:sym typeface="Barlow Condensed Medium"/>
            </a:endParaRPr>
          </a:p>
        </p:txBody>
      </p:sp>
      <p:sp>
        <p:nvSpPr>
          <p:cNvPr id="401" name="Google Shape;401;p17"/>
          <p:cNvSpPr txBox="1">
            <a:spLocks noGrp="1"/>
          </p:cNvSpPr>
          <p:nvPr>
            <p:ph type="ctrTitle"/>
          </p:nvPr>
        </p:nvSpPr>
        <p:spPr>
          <a:xfrm>
            <a:off x="3283675" y="2651650"/>
            <a:ext cx="3651600" cy="9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</a:pPr>
            <a:br>
              <a:rPr lang="en-US" sz="800" dirty="0"/>
            </a:br>
            <a:br>
              <a:rPr lang="en-US" sz="800" dirty="0"/>
            </a:br>
            <a:endParaRPr lang="es" sz="1100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  <p:grpSp>
        <p:nvGrpSpPr>
          <p:cNvPr id="403" name="Google Shape;403;p17"/>
          <p:cNvGrpSpPr/>
          <p:nvPr/>
        </p:nvGrpSpPr>
        <p:grpSpPr>
          <a:xfrm>
            <a:off x="1526850" y="2080575"/>
            <a:ext cx="980695" cy="982361"/>
            <a:chOff x="917250" y="2080575"/>
            <a:chExt cx="980695" cy="982361"/>
          </a:xfrm>
        </p:grpSpPr>
        <p:grpSp>
          <p:nvGrpSpPr>
            <p:cNvPr id="404" name="Google Shape;404;p17"/>
            <p:cNvGrpSpPr/>
            <p:nvPr/>
          </p:nvGrpSpPr>
          <p:grpSpPr>
            <a:xfrm>
              <a:off x="917250" y="2080575"/>
              <a:ext cx="980695" cy="982361"/>
              <a:chOff x="917250" y="2165250"/>
              <a:chExt cx="980695" cy="982361"/>
            </a:xfrm>
          </p:grpSpPr>
          <p:sp>
            <p:nvSpPr>
              <p:cNvPr id="405" name="Google Shape;405;p17"/>
              <p:cNvSpPr/>
              <p:nvPr/>
            </p:nvSpPr>
            <p:spPr>
              <a:xfrm>
                <a:off x="917250" y="2165250"/>
                <a:ext cx="980695" cy="982361"/>
              </a:xfrm>
              <a:custGeom>
                <a:avLst/>
                <a:gdLst/>
                <a:ahLst/>
                <a:cxnLst/>
                <a:rect l="l" t="t" r="r" b="b"/>
                <a:pathLst>
                  <a:path w="14713" h="14738" extrusionOk="0">
                    <a:moveTo>
                      <a:pt x="7419" y="1"/>
                    </a:moveTo>
                    <a:cubicBezTo>
                      <a:pt x="3334" y="1"/>
                      <a:pt x="0" y="3359"/>
                      <a:pt x="0" y="7420"/>
                    </a:cubicBezTo>
                    <a:cubicBezTo>
                      <a:pt x="0" y="11505"/>
                      <a:pt x="3334" y="14738"/>
                      <a:pt x="7419" y="14738"/>
                    </a:cubicBezTo>
                    <a:cubicBezTo>
                      <a:pt x="11479" y="14738"/>
                      <a:pt x="14712" y="11505"/>
                      <a:pt x="14712" y="7420"/>
                    </a:cubicBezTo>
                    <a:cubicBezTo>
                      <a:pt x="14712" y="3359"/>
                      <a:pt x="11479" y="1"/>
                      <a:pt x="74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7"/>
              <p:cNvSpPr/>
              <p:nvPr/>
            </p:nvSpPr>
            <p:spPr>
              <a:xfrm>
                <a:off x="1037015" y="2285225"/>
                <a:ext cx="741167" cy="742427"/>
              </a:xfrm>
              <a:custGeom>
                <a:avLst/>
                <a:gdLst/>
                <a:ahLst/>
                <a:cxnLst/>
                <a:rect l="l" t="t" r="r" b="b"/>
                <a:pathLst>
                  <a:path w="14713" h="14738" extrusionOk="0">
                    <a:moveTo>
                      <a:pt x="7419" y="1"/>
                    </a:moveTo>
                    <a:cubicBezTo>
                      <a:pt x="3334" y="1"/>
                      <a:pt x="0" y="3359"/>
                      <a:pt x="0" y="7420"/>
                    </a:cubicBezTo>
                    <a:cubicBezTo>
                      <a:pt x="0" y="11505"/>
                      <a:pt x="3334" y="14738"/>
                      <a:pt x="7419" y="14738"/>
                    </a:cubicBezTo>
                    <a:cubicBezTo>
                      <a:pt x="11479" y="14738"/>
                      <a:pt x="14712" y="11505"/>
                      <a:pt x="14712" y="7420"/>
                    </a:cubicBezTo>
                    <a:cubicBezTo>
                      <a:pt x="14712" y="3359"/>
                      <a:pt x="11479" y="1"/>
                      <a:pt x="74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7" name="Google Shape;407;p17"/>
            <p:cNvGrpSpPr/>
            <p:nvPr/>
          </p:nvGrpSpPr>
          <p:grpSpPr>
            <a:xfrm>
              <a:off x="1232020" y="2401380"/>
              <a:ext cx="351155" cy="340753"/>
              <a:chOff x="-59481900" y="2290800"/>
              <a:chExt cx="319000" cy="309550"/>
            </a:xfrm>
          </p:grpSpPr>
          <p:sp>
            <p:nvSpPr>
              <p:cNvPr id="408" name="Google Shape;408;p17"/>
              <p:cNvSpPr/>
              <p:nvPr/>
            </p:nvSpPr>
            <p:spPr>
              <a:xfrm>
                <a:off x="-59481900" y="2290800"/>
                <a:ext cx="319000" cy="309550"/>
              </a:xfrm>
              <a:custGeom>
                <a:avLst/>
                <a:gdLst/>
                <a:ahLst/>
                <a:cxnLst/>
                <a:rect l="l" t="t" r="r" b="b"/>
                <a:pathLst>
                  <a:path w="12760" h="12382" extrusionOk="0">
                    <a:moveTo>
                      <a:pt x="6427" y="851"/>
                    </a:moveTo>
                    <a:cubicBezTo>
                      <a:pt x="6900" y="851"/>
                      <a:pt x="7247" y="1197"/>
                      <a:pt x="7247" y="1670"/>
                    </a:cubicBezTo>
                    <a:lnTo>
                      <a:pt x="7247" y="4159"/>
                    </a:lnTo>
                    <a:lnTo>
                      <a:pt x="5608" y="4159"/>
                    </a:lnTo>
                    <a:lnTo>
                      <a:pt x="5608" y="1670"/>
                    </a:lnTo>
                    <a:cubicBezTo>
                      <a:pt x="5608" y="1197"/>
                      <a:pt x="5955" y="851"/>
                      <a:pt x="6427" y="851"/>
                    </a:cubicBezTo>
                    <a:close/>
                    <a:moveTo>
                      <a:pt x="11594" y="3308"/>
                    </a:moveTo>
                    <a:cubicBezTo>
                      <a:pt x="11846" y="3308"/>
                      <a:pt x="12004" y="3529"/>
                      <a:pt x="12004" y="3749"/>
                    </a:cubicBezTo>
                    <a:lnTo>
                      <a:pt x="12004" y="11185"/>
                    </a:lnTo>
                    <a:lnTo>
                      <a:pt x="11941" y="11185"/>
                    </a:lnTo>
                    <a:cubicBezTo>
                      <a:pt x="11941" y="11437"/>
                      <a:pt x="11752" y="11594"/>
                      <a:pt x="11563" y="11594"/>
                    </a:cubicBezTo>
                    <a:lnTo>
                      <a:pt x="1355" y="11594"/>
                    </a:lnTo>
                    <a:cubicBezTo>
                      <a:pt x="1103" y="11594"/>
                      <a:pt x="914" y="11405"/>
                      <a:pt x="914" y="11185"/>
                    </a:cubicBezTo>
                    <a:lnTo>
                      <a:pt x="914" y="3749"/>
                    </a:lnTo>
                    <a:cubicBezTo>
                      <a:pt x="914" y="3529"/>
                      <a:pt x="1103" y="3308"/>
                      <a:pt x="1355" y="3308"/>
                    </a:cubicBezTo>
                    <a:lnTo>
                      <a:pt x="4821" y="3308"/>
                    </a:lnTo>
                    <a:lnTo>
                      <a:pt x="4821" y="4568"/>
                    </a:lnTo>
                    <a:cubicBezTo>
                      <a:pt x="4821" y="4821"/>
                      <a:pt x="5010" y="5010"/>
                      <a:pt x="5199" y="5010"/>
                    </a:cubicBezTo>
                    <a:lnTo>
                      <a:pt x="7688" y="5010"/>
                    </a:lnTo>
                    <a:cubicBezTo>
                      <a:pt x="7940" y="5010"/>
                      <a:pt x="8129" y="4821"/>
                      <a:pt x="8129" y="4568"/>
                    </a:cubicBezTo>
                    <a:lnTo>
                      <a:pt x="8129" y="3308"/>
                    </a:lnTo>
                    <a:close/>
                    <a:moveTo>
                      <a:pt x="6396" y="0"/>
                    </a:moveTo>
                    <a:cubicBezTo>
                      <a:pt x="5482" y="0"/>
                      <a:pt x="4726" y="756"/>
                      <a:pt x="4726" y="1670"/>
                    </a:cubicBezTo>
                    <a:lnTo>
                      <a:pt x="4726" y="2489"/>
                    </a:lnTo>
                    <a:lnTo>
                      <a:pt x="1261" y="2489"/>
                    </a:lnTo>
                    <a:cubicBezTo>
                      <a:pt x="599" y="2489"/>
                      <a:pt x="0" y="3056"/>
                      <a:pt x="0" y="3718"/>
                    </a:cubicBezTo>
                    <a:lnTo>
                      <a:pt x="0" y="11153"/>
                    </a:lnTo>
                    <a:cubicBezTo>
                      <a:pt x="0" y="11815"/>
                      <a:pt x="568" y="12382"/>
                      <a:pt x="1261" y="12382"/>
                    </a:cubicBezTo>
                    <a:lnTo>
                      <a:pt x="11468" y="12382"/>
                    </a:lnTo>
                    <a:cubicBezTo>
                      <a:pt x="12130" y="12382"/>
                      <a:pt x="12697" y="11815"/>
                      <a:pt x="12697" y="11153"/>
                    </a:cubicBezTo>
                    <a:lnTo>
                      <a:pt x="12697" y="3749"/>
                    </a:lnTo>
                    <a:cubicBezTo>
                      <a:pt x="12760" y="3025"/>
                      <a:pt x="12193" y="2489"/>
                      <a:pt x="11500" y="2489"/>
                    </a:cubicBezTo>
                    <a:lnTo>
                      <a:pt x="8034" y="2489"/>
                    </a:lnTo>
                    <a:lnTo>
                      <a:pt x="8034" y="1670"/>
                    </a:lnTo>
                    <a:cubicBezTo>
                      <a:pt x="8034" y="756"/>
                      <a:pt x="7310" y="0"/>
                      <a:pt x="63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7"/>
              <p:cNvSpPr/>
              <p:nvPr/>
            </p:nvSpPr>
            <p:spPr>
              <a:xfrm>
                <a:off x="-59287350" y="2456200"/>
                <a:ext cx="83500" cy="21275"/>
              </a:xfrm>
              <a:custGeom>
                <a:avLst/>
                <a:gdLst/>
                <a:ahLst/>
                <a:cxnLst/>
                <a:rect l="l" t="t" r="r" b="b"/>
                <a:pathLst>
                  <a:path w="3340" h="851" extrusionOk="0">
                    <a:moveTo>
                      <a:pt x="410" y="0"/>
                    </a:moveTo>
                    <a:cubicBezTo>
                      <a:pt x="189" y="0"/>
                      <a:pt x="0" y="221"/>
                      <a:pt x="0" y="441"/>
                    </a:cubicBezTo>
                    <a:cubicBezTo>
                      <a:pt x="0" y="693"/>
                      <a:pt x="189" y="851"/>
                      <a:pt x="410" y="851"/>
                    </a:cubicBezTo>
                    <a:lnTo>
                      <a:pt x="2899" y="851"/>
                    </a:lnTo>
                    <a:cubicBezTo>
                      <a:pt x="3151" y="851"/>
                      <a:pt x="3308" y="630"/>
                      <a:pt x="3308" y="441"/>
                    </a:cubicBezTo>
                    <a:cubicBezTo>
                      <a:pt x="3340" y="221"/>
                      <a:pt x="3151" y="0"/>
                      <a:pt x="28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7"/>
              <p:cNvSpPr/>
              <p:nvPr/>
            </p:nvSpPr>
            <p:spPr>
              <a:xfrm>
                <a:off x="-59287350" y="2497950"/>
                <a:ext cx="83500" cy="21275"/>
              </a:xfrm>
              <a:custGeom>
                <a:avLst/>
                <a:gdLst/>
                <a:ahLst/>
                <a:cxnLst/>
                <a:rect l="l" t="t" r="r" b="b"/>
                <a:pathLst>
                  <a:path w="3340" h="851" extrusionOk="0">
                    <a:moveTo>
                      <a:pt x="410" y="0"/>
                    </a:moveTo>
                    <a:cubicBezTo>
                      <a:pt x="189" y="0"/>
                      <a:pt x="0" y="189"/>
                      <a:pt x="0" y="441"/>
                    </a:cubicBezTo>
                    <a:cubicBezTo>
                      <a:pt x="0" y="662"/>
                      <a:pt x="189" y="851"/>
                      <a:pt x="410" y="851"/>
                    </a:cubicBezTo>
                    <a:lnTo>
                      <a:pt x="2899" y="851"/>
                    </a:lnTo>
                    <a:cubicBezTo>
                      <a:pt x="3151" y="851"/>
                      <a:pt x="3308" y="662"/>
                      <a:pt x="3308" y="441"/>
                    </a:cubicBezTo>
                    <a:cubicBezTo>
                      <a:pt x="3340" y="189"/>
                      <a:pt x="3151" y="0"/>
                      <a:pt x="28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7"/>
              <p:cNvSpPr/>
              <p:nvPr/>
            </p:nvSpPr>
            <p:spPr>
              <a:xfrm>
                <a:off x="-59287350" y="2538900"/>
                <a:ext cx="82700" cy="22075"/>
              </a:xfrm>
              <a:custGeom>
                <a:avLst/>
                <a:gdLst/>
                <a:ahLst/>
                <a:cxnLst/>
                <a:rect l="l" t="t" r="r" b="b"/>
                <a:pathLst>
                  <a:path w="3308" h="883" extrusionOk="0">
                    <a:moveTo>
                      <a:pt x="410" y="0"/>
                    </a:moveTo>
                    <a:cubicBezTo>
                      <a:pt x="189" y="0"/>
                      <a:pt x="0" y="221"/>
                      <a:pt x="0" y="441"/>
                    </a:cubicBezTo>
                    <a:cubicBezTo>
                      <a:pt x="0" y="662"/>
                      <a:pt x="189" y="882"/>
                      <a:pt x="410" y="882"/>
                    </a:cubicBezTo>
                    <a:lnTo>
                      <a:pt x="2899" y="882"/>
                    </a:lnTo>
                    <a:cubicBezTo>
                      <a:pt x="3151" y="882"/>
                      <a:pt x="3308" y="662"/>
                      <a:pt x="3308" y="441"/>
                    </a:cubicBezTo>
                    <a:cubicBezTo>
                      <a:pt x="3308" y="221"/>
                      <a:pt x="3151" y="0"/>
                      <a:pt x="28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7"/>
              <p:cNvSpPr/>
              <p:nvPr/>
            </p:nvSpPr>
            <p:spPr>
              <a:xfrm>
                <a:off x="-59439375" y="2425425"/>
                <a:ext cx="125250" cy="134750"/>
              </a:xfrm>
              <a:custGeom>
                <a:avLst/>
                <a:gdLst/>
                <a:ahLst/>
                <a:cxnLst/>
                <a:rect l="l" t="t" r="r" b="b"/>
                <a:pathLst>
                  <a:path w="5010" h="5390" extrusionOk="0">
                    <a:moveTo>
                      <a:pt x="2518" y="855"/>
                    </a:moveTo>
                    <a:cubicBezTo>
                      <a:pt x="2722" y="855"/>
                      <a:pt x="2928" y="925"/>
                      <a:pt x="3088" y="1074"/>
                    </a:cubicBezTo>
                    <a:cubicBezTo>
                      <a:pt x="3277" y="1294"/>
                      <a:pt x="3340" y="1609"/>
                      <a:pt x="3277" y="1924"/>
                    </a:cubicBezTo>
                    <a:cubicBezTo>
                      <a:pt x="3183" y="2176"/>
                      <a:pt x="2994" y="2428"/>
                      <a:pt x="2710" y="2460"/>
                    </a:cubicBezTo>
                    <a:cubicBezTo>
                      <a:pt x="2626" y="2485"/>
                      <a:pt x="2546" y="2497"/>
                      <a:pt x="2469" y="2497"/>
                    </a:cubicBezTo>
                    <a:cubicBezTo>
                      <a:pt x="2260" y="2497"/>
                      <a:pt x="2076" y="2409"/>
                      <a:pt x="1891" y="2271"/>
                    </a:cubicBezTo>
                    <a:cubicBezTo>
                      <a:pt x="1702" y="2019"/>
                      <a:pt x="1607" y="1704"/>
                      <a:pt x="1702" y="1452"/>
                    </a:cubicBezTo>
                    <a:cubicBezTo>
                      <a:pt x="1802" y="1070"/>
                      <a:pt x="2158" y="855"/>
                      <a:pt x="2518" y="855"/>
                    </a:cubicBezTo>
                    <a:close/>
                    <a:moveTo>
                      <a:pt x="2521" y="3342"/>
                    </a:moveTo>
                    <a:cubicBezTo>
                      <a:pt x="3309" y="3342"/>
                      <a:pt x="3939" y="3846"/>
                      <a:pt x="4159" y="4539"/>
                    </a:cubicBezTo>
                    <a:lnTo>
                      <a:pt x="914" y="4539"/>
                    </a:lnTo>
                    <a:cubicBezTo>
                      <a:pt x="1103" y="3846"/>
                      <a:pt x="1733" y="3342"/>
                      <a:pt x="2521" y="3342"/>
                    </a:cubicBezTo>
                    <a:close/>
                    <a:moveTo>
                      <a:pt x="2473" y="0"/>
                    </a:moveTo>
                    <a:cubicBezTo>
                      <a:pt x="1781" y="0"/>
                      <a:pt x="1110" y="436"/>
                      <a:pt x="914" y="1200"/>
                    </a:cubicBezTo>
                    <a:cubicBezTo>
                      <a:pt x="757" y="1798"/>
                      <a:pt x="914" y="2334"/>
                      <a:pt x="1292" y="2775"/>
                    </a:cubicBezTo>
                    <a:cubicBezTo>
                      <a:pt x="568" y="3216"/>
                      <a:pt x="1" y="4004"/>
                      <a:pt x="1" y="4949"/>
                    </a:cubicBezTo>
                    <a:cubicBezTo>
                      <a:pt x="1" y="5169"/>
                      <a:pt x="190" y="5390"/>
                      <a:pt x="410" y="5390"/>
                    </a:cubicBezTo>
                    <a:lnTo>
                      <a:pt x="4537" y="5390"/>
                    </a:lnTo>
                    <a:cubicBezTo>
                      <a:pt x="4758" y="5390"/>
                      <a:pt x="4978" y="5169"/>
                      <a:pt x="4978" y="4949"/>
                    </a:cubicBezTo>
                    <a:cubicBezTo>
                      <a:pt x="5010" y="4035"/>
                      <a:pt x="4506" y="3216"/>
                      <a:pt x="3718" y="2807"/>
                    </a:cubicBezTo>
                    <a:cubicBezTo>
                      <a:pt x="3907" y="2618"/>
                      <a:pt x="4033" y="2397"/>
                      <a:pt x="4096" y="2113"/>
                    </a:cubicBezTo>
                    <a:cubicBezTo>
                      <a:pt x="4254" y="1515"/>
                      <a:pt x="4096" y="916"/>
                      <a:pt x="3655" y="507"/>
                    </a:cubicBezTo>
                    <a:cubicBezTo>
                      <a:pt x="3322" y="161"/>
                      <a:pt x="2894" y="0"/>
                      <a:pt x="24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7"/>
              <p:cNvSpPr/>
              <p:nvPr/>
            </p:nvSpPr>
            <p:spPr>
              <a:xfrm>
                <a:off x="-59327525" y="2325450"/>
                <a:ext cx="13400" cy="13425"/>
              </a:xfrm>
              <a:custGeom>
                <a:avLst/>
                <a:gdLst/>
                <a:ahLst/>
                <a:cxnLst/>
                <a:rect l="l" t="t" r="r" b="b"/>
                <a:pathLst>
                  <a:path w="536" h="537" extrusionOk="0">
                    <a:moveTo>
                      <a:pt x="252" y="1"/>
                    </a:moveTo>
                    <a:cubicBezTo>
                      <a:pt x="95" y="1"/>
                      <a:pt x="0" y="127"/>
                      <a:pt x="0" y="284"/>
                    </a:cubicBezTo>
                    <a:cubicBezTo>
                      <a:pt x="0" y="442"/>
                      <a:pt x="95" y="536"/>
                      <a:pt x="252" y="536"/>
                    </a:cubicBezTo>
                    <a:cubicBezTo>
                      <a:pt x="410" y="536"/>
                      <a:pt x="536" y="442"/>
                      <a:pt x="536" y="284"/>
                    </a:cubicBezTo>
                    <a:cubicBezTo>
                      <a:pt x="536" y="127"/>
                      <a:pt x="410" y="1"/>
                      <a:pt x="2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My Creative CV by slidesgo">
  <a:themeElements>
    <a:clrScheme name="Simple Light">
      <a:dk1>
        <a:srgbClr val="E9E6E1"/>
      </a:dk1>
      <a:lt1>
        <a:srgbClr val="434343"/>
      </a:lt1>
      <a:dk2>
        <a:srgbClr val="027F8D"/>
      </a:dk2>
      <a:lt2>
        <a:srgbClr val="DACC33"/>
      </a:lt2>
      <a:accent1>
        <a:srgbClr val="741B47"/>
      </a:accent1>
      <a:accent2>
        <a:srgbClr val="4C1130"/>
      </a:accent2>
      <a:accent3>
        <a:srgbClr val="0C343D"/>
      </a:accent3>
      <a:accent4>
        <a:srgbClr val="FFA400"/>
      </a:accent4>
      <a:accent5>
        <a:srgbClr val="76A5AF"/>
      </a:accent5>
      <a:accent6>
        <a:srgbClr val="45818E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676</Words>
  <Application>Microsoft Office PowerPoint</Application>
  <PresentationFormat>On-screen Show (16:9)</PresentationFormat>
  <Paragraphs>116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-apple-system</vt:lpstr>
      <vt:lpstr>Arial</vt:lpstr>
      <vt:lpstr>Arvo</vt:lpstr>
      <vt:lpstr>Barlow Condensed</vt:lpstr>
      <vt:lpstr>Barlow Condensed Medium</vt:lpstr>
      <vt:lpstr>Barlow Condensed SemiBold</vt:lpstr>
      <vt:lpstr>Fira Sans Extra Condensed Medium</vt:lpstr>
      <vt:lpstr>Roboto Slab</vt:lpstr>
      <vt:lpstr>My Creative CV by slidesgo</vt:lpstr>
      <vt:lpstr>Sales Volume  Forecasting</vt:lpstr>
      <vt:lpstr>Background</vt:lpstr>
      <vt:lpstr>Value of model</vt:lpstr>
      <vt:lpstr>Target Audience</vt:lpstr>
      <vt:lpstr>Data Source</vt:lpstr>
      <vt:lpstr>Data Hosting</vt:lpstr>
      <vt:lpstr>Database Creation</vt:lpstr>
      <vt:lpstr>Data Cleaning</vt:lpstr>
      <vt:lpstr>Data Model Description</vt:lpstr>
      <vt:lpstr>Step 1: Identified the stationarity of the time series</vt:lpstr>
      <vt:lpstr>Step 2: Suggested the initial parameters</vt:lpstr>
      <vt:lpstr>Step 3: Generated the final parameters for the model</vt:lpstr>
      <vt:lpstr>Step 4: Ran the SARIMAX model</vt:lpstr>
      <vt:lpstr>Error Analysis</vt:lpstr>
      <vt:lpstr>Attempt to Optimize the Model</vt:lpstr>
      <vt:lpstr>Visualizations and Dashboards</vt:lpstr>
      <vt:lpstr>Historical Dashboard (2018-2022)</vt:lpstr>
      <vt:lpstr>Predictions Dashboard (2023)</vt:lpstr>
      <vt:lpstr>Limitations and Assumptions</vt:lpstr>
      <vt:lpstr>Challenges</vt:lpstr>
      <vt:lpstr>Conclusions</vt:lpstr>
      <vt:lpstr>Thank you for listening!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Volume  Forecasting</dc:title>
  <dc:creator>Sara Parveen</dc:creator>
  <cp:lastModifiedBy>Z Z</cp:lastModifiedBy>
  <cp:revision>33</cp:revision>
  <dcterms:modified xsi:type="dcterms:W3CDTF">2023-06-13T22:07:22Z</dcterms:modified>
</cp:coreProperties>
</file>