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4" r:id="rId9"/>
    <p:sldId id="260" r:id="rId10"/>
    <p:sldId id="275" r:id="rId11"/>
    <p:sldId id="279" r:id="rId12"/>
    <p:sldId id="280" r:id="rId13"/>
    <p:sldId id="281" r:id="rId14"/>
    <p:sldId id="282" r:id="rId15"/>
    <p:sldId id="283" r:id="rId16"/>
    <p:sldId id="278" r:id="rId17"/>
    <p:sldId id="284" r:id="rId18"/>
    <p:sldId id="285" r:id="rId19"/>
    <p:sldId id="261" r:id="rId20"/>
    <p:sldId id="270" r:id="rId21"/>
    <p:sldId id="277" r:id="rId22"/>
    <p:sldId id="269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7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9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9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1: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Identified the stationarity of the time series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030E-EE88-915F-A2CB-1D2477F8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9" y="1302780"/>
            <a:ext cx="5177049" cy="297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21082D92-998B-A61E-DE7A-4D5C126F9380}"/>
              </a:ext>
            </a:extLst>
          </p:cNvPr>
          <p:cNvSpPr txBox="1">
            <a:spLocks/>
          </p:cNvSpPr>
          <p:nvPr/>
        </p:nvSpPr>
        <p:spPr>
          <a:xfrm>
            <a:off x="159474" y="440435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P-Value &gt; 0.05 implies data is not stationary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81600" y="1360410"/>
            <a:ext cx="38754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2: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Suggested the initial parameters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A56C-0957-720D-8BFC-91263ADA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9" y="2171379"/>
            <a:ext cx="6031936" cy="2639396"/>
          </a:xfrm>
          <a:prstGeom prst="rect">
            <a:avLst/>
          </a:prstGeom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CFACF1CC-E61D-81AC-6636-5A674B0EE4B9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Apply differencing analysis if needed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83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3: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Generated the final parameters for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400;p17">
            <a:extLst>
              <a:ext uri="{FF2B5EF4-FFF2-40B4-BE49-F238E27FC236}">
                <a16:creationId xmlns:a16="http://schemas.microsoft.com/office/drawing/2014/main" id="{1E6B5568-9937-A596-20A7-74EDF6B26B23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Selected parameters based on AIC Scores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95F5-3BBD-83B4-1904-B9B9BA7C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7" y="1234440"/>
            <a:ext cx="3015846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634740" y="430770"/>
            <a:ext cx="47517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4: Ran the SARIMAX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D55A-7CCA-83C6-9A7F-3405F9CC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0553"/>
            <a:ext cx="8564880" cy="2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81C5-D55D-F52D-B59D-70EB2B7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7" y="1380556"/>
            <a:ext cx="6462093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593080" y="1360410"/>
            <a:ext cx="346399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Attempt to Optimize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B620A-37E3-3B15-DD0A-3AF7E9A1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42323"/>
              </p:ext>
            </p:extLst>
          </p:nvPr>
        </p:nvGraphicFramePr>
        <p:xfrm>
          <a:off x="160020" y="1385571"/>
          <a:ext cx="5768340" cy="364362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156119816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384936394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485402347"/>
                    </a:ext>
                  </a:extLst>
                </a:gridCol>
              </a:tblGrid>
              <a:tr h="5138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Product Category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1)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2)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1448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 categories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14.09%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12.28%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53732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Anti-Fatigue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39.86%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34.19%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4852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Desk Pad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32.62%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37.37%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403519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Entrance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43.63%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42.40%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14440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Polycarbonate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25.91%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21.24%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85315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Porcelain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42.87%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48.14%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94004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PVC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19.99%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2163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Recycled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05373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Steel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31.49%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34.42%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93784"/>
                  </a:ext>
                </a:extLst>
              </a:tr>
              <a:tr h="3225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41.95%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46.20%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74228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44.48%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365;p15">
            <a:extLst>
              <a:ext uri="{FF2B5EF4-FFF2-40B4-BE49-F238E27FC236}">
                <a16:creationId xmlns:a16="http://schemas.microsoft.com/office/drawing/2014/main" id="{74266CAF-AA38-2315-BE63-525028F37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460" y="2040846"/>
            <a:ext cx="50490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2400" dirty="0">
                <a:latin typeface="Barlow Condensed"/>
              </a:rPr>
              <a:t>* Used Databricks Dashboards</a:t>
            </a:r>
          </a:p>
          <a:p>
            <a:pPr marL="114300" indent="0"/>
            <a:endParaRPr lang="en-US" sz="2400" dirty="0">
              <a:latin typeface="Barlow Condensed"/>
            </a:endParaRPr>
          </a:p>
          <a:p>
            <a:pPr marL="114300" indent="0"/>
            <a:r>
              <a:rPr lang="en-US" sz="2400" dirty="0">
                <a:latin typeface="Barlow Condensed"/>
              </a:rPr>
              <a:t>* Created filters in the Databricks Notebooks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9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Historical Dashboard (2018-2022)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380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51120" y="1360410"/>
            <a:ext cx="390595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Predictions Dashboard (2023)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FB3B-510E-6348-A17E-533CA67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102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*The filters on the Databricks dashboards do not carry over to the HTML file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</a:t>
            </a: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45474" y="1461798"/>
            <a:ext cx="4858158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having too much inventory which can lead to unnecessary storage and handling costs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stockouts which can result in sales loss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551700" y="185034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40080" y="2814946"/>
            <a:ext cx="481413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2161309" y="1902009"/>
            <a:ext cx="276388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635628" y="3002356"/>
            <a:ext cx="285275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37954" y="1748349"/>
            <a:ext cx="4738107" cy="226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Time Series Analysis for Sales Volume predictions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Parameters: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 - order of the autoregressive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d - degree of first differencing involved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q - order of the moving average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P, D, Q - all previous characteristics with seasonal factors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 - seasonal length in the data</a:t>
            </a:r>
            <a:endParaRPr lang="en-CA" sz="18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537</Words>
  <Application>Microsoft Office PowerPoint</Application>
  <PresentationFormat>On-screen Show (16:9)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 Cleaning</vt:lpstr>
      <vt:lpstr>Database Creation</vt:lpstr>
      <vt:lpstr>Data Model Description</vt:lpstr>
      <vt:lpstr>Step 1: Identified the stationarity of the time series</vt:lpstr>
      <vt:lpstr>Step 2: Suggested the initial parameters</vt:lpstr>
      <vt:lpstr>Step 3: Generated the final parameters for the model</vt:lpstr>
      <vt:lpstr>Step 4: Ran the SARIMAX model</vt:lpstr>
      <vt:lpstr>Error Analysis</vt:lpstr>
      <vt:lpstr>Attempt to Optimize the Model</vt:lpstr>
      <vt:lpstr>Visualizations and Dashboards</vt:lpstr>
      <vt:lpstr>Historical Dashboard (2018-2022)</vt:lpstr>
      <vt:lpstr>Predictions Dashboard (2023)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cp:lastModifiedBy>Sara Awais</cp:lastModifiedBy>
  <cp:revision>25</cp:revision>
  <dcterms:modified xsi:type="dcterms:W3CDTF">2023-06-13T03:09:50Z</dcterms:modified>
</cp:coreProperties>
</file>