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86" r:id="rId3"/>
    <p:sldId id="258" r:id="rId4"/>
    <p:sldId id="271" r:id="rId5"/>
    <p:sldId id="272" r:id="rId6"/>
    <p:sldId id="273" r:id="rId7"/>
    <p:sldId id="259" r:id="rId8"/>
    <p:sldId id="274" r:id="rId9"/>
    <p:sldId id="260" r:id="rId10"/>
    <p:sldId id="275" r:id="rId11"/>
    <p:sldId id="279" r:id="rId12"/>
    <p:sldId id="280" r:id="rId13"/>
    <p:sldId id="281" r:id="rId14"/>
    <p:sldId id="282" r:id="rId15"/>
    <p:sldId id="283" r:id="rId16"/>
    <p:sldId id="278" r:id="rId17"/>
    <p:sldId id="284" r:id="rId18"/>
    <p:sldId id="285" r:id="rId19"/>
    <p:sldId id="261" r:id="rId20"/>
    <p:sldId id="270" r:id="rId21"/>
    <p:sldId id="277" r:id="rId22"/>
    <p:sldId id="269" r:id="rId23"/>
    <p:sldId id="27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4FAABA-605E-4575-B865-0A303244B715}">
  <a:tblStyle styleId="{704FAABA-605E-4575-B865-0A303244B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64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57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4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92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39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68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40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95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973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65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38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76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18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0551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>
                <a:solidFill>
                  <a:schemeClr val="accent2"/>
                </a:solidFill>
                <a:latin typeface="Barlow Condensed"/>
              </a:rPr>
              <a:t>Sales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Volume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 Forecasting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94396-34B8-A2E3-AA9E-2E9AEC7E1412}"/>
              </a:ext>
            </a:extLst>
          </p:cNvPr>
          <p:cNvSpPr txBox="1"/>
          <p:nvPr/>
        </p:nvSpPr>
        <p:spPr>
          <a:xfrm>
            <a:off x="746760" y="3817620"/>
            <a:ext cx="281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Zachary Corbett</a:t>
            </a:r>
          </a:p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Victor </a:t>
            </a:r>
            <a:r>
              <a:rPr lang="en-US" sz="1800" dirty="0" err="1">
                <a:solidFill>
                  <a:schemeClr val="lt1"/>
                </a:solidFill>
                <a:latin typeface="Barlow Condensed"/>
                <a:sym typeface="Barlow Condensed"/>
              </a:rPr>
              <a:t>Dontsov</a:t>
            </a:r>
            <a:endParaRPr lang="en-US" sz="1800" dirty="0">
              <a:solidFill>
                <a:schemeClr val="lt1"/>
              </a:solidFill>
              <a:latin typeface="Barlow Condensed"/>
              <a:sym typeface="Barlow Condensed"/>
            </a:endParaRPr>
          </a:p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Sara Parveen</a:t>
            </a:r>
          </a:p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Set </a:t>
            </a:r>
            <a:endParaRPr lang="en-CA" sz="1800" dirty="0">
              <a:solidFill>
                <a:schemeClr val="lt1"/>
              </a:solidFill>
              <a:latin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1: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Identified the stationarity of the time series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7030E-EE88-915F-A2CB-1D2477F8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9" y="1302780"/>
            <a:ext cx="5177049" cy="2979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400;p17">
            <a:extLst>
              <a:ext uri="{FF2B5EF4-FFF2-40B4-BE49-F238E27FC236}">
                <a16:creationId xmlns:a16="http://schemas.microsoft.com/office/drawing/2014/main" id="{21082D92-998B-A61E-DE7A-4D5C126F9380}"/>
              </a:ext>
            </a:extLst>
          </p:cNvPr>
          <p:cNvSpPr txBox="1">
            <a:spLocks/>
          </p:cNvSpPr>
          <p:nvPr/>
        </p:nvSpPr>
        <p:spPr>
          <a:xfrm>
            <a:off x="159474" y="440435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P-Value &gt; 0.05 implies data is not stationary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21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181600" y="1360410"/>
            <a:ext cx="387547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2: 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Suggested the initial parameters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2A56C-0957-720D-8BFC-91263ADA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2171379"/>
            <a:ext cx="6031936" cy="2639396"/>
          </a:xfrm>
          <a:prstGeom prst="rect">
            <a:avLst/>
          </a:prstGeom>
        </p:spPr>
      </p:pic>
      <p:sp>
        <p:nvSpPr>
          <p:cNvPr id="5" name="Google Shape;400;p17">
            <a:extLst>
              <a:ext uri="{FF2B5EF4-FFF2-40B4-BE49-F238E27FC236}">
                <a16:creationId xmlns:a16="http://schemas.microsoft.com/office/drawing/2014/main" id="{CFACF1CC-E61D-81AC-6636-5A674B0EE4B9}"/>
              </a:ext>
            </a:extLst>
          </p:cNvPr>
          <p:cNvSpPr txBox="1">
            <a:spLocks/>
          </p:cNvSpPr>
          <p:nvPr/>
        </p:nvSpPr>
        <p:spPr>
          <a:xfrm>
            <a:off x="4297134" y="278891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Applied differencing analysis if needed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832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3: 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Generated the final parameters for the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400;p17">
            <a:extLst>
              <a:ext uri="{FF2B5EF4-FFF2-40B4-BE49-F238E27FC236}">
                <a16:creationId xmlns:a16="http://schemas.microsoft.com/office/drawing/2014/main" id="{1E6B5568-9937-A596-20A7-74EDF6B26B23}"/>
              </a:ext>
            </a:extLst>
          </p:cNvPr>
          <p:cNvSpPr txBox="1">
            <a:spLocks/>
          </p:cNvSpPr>
          <p:nvPr/>
        </p:nvSpPr>
        <p:spPr>
          <a:xfrm>
            <a:off x="4297134" y="278891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Selected parameters based on AIC Scores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995F5-3BBD-83B4-1904-B9B9BA7C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97" y="1234440"/>
            <a:ext cx="3015846" cy="37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3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3634740" y="430770"/>
            <a:ext cx="475177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4: Ran the SARIMAX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1D55A-7CCA-83C6-9A7F-3405F9CC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50553"/>
            <a:ext cx="8564880" cy="28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Error Analysis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481C5-D55D-F52D-B59D-70EB2B7E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7" y="1380556"/>
            <a:ext cx="6462093" cy="33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593080" y="1360410"/>
            <a:ext cx="346399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Attempt to Optimize the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0B620A-37E3-3B15-DD0A-3AF7E9A13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42323"/>
              </p:ext>
            </p:extLst>
          </p:nvPr>
        </p:nvGraphicFramePr>
        <p:xfrm>
          <a:off x="160020" y="1385571"/>
          <a:ext cx="5768340" cy="364362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1561198163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1384936394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485402347"/>
                    </a:ext>
                  </a:extLst>
                </a:gridCol>
              </a:tblGrid>
              <a:tr h="5138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Product Category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Mean Absolute Percentage Error (Attempt 1)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Mean Absolute Percentage Error (Attempt 2)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214486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All categories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14.09%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12.28%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253732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Anti-Fatigue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39.86%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34.19%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48521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Desk Pad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32.62%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37.37%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403519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Entrance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43.63%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42.40%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114440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Polycarbonate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25.91%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21.24%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785315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Porcelain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42.87%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48.14%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940046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PVC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19.99%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20.31%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21631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Recycled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41.50%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41.50%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405373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Steel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31.49%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34.42%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93784"/>
                  </a:ext>
                </a:extLst>
              </a:tr>
              <a:tr h="3225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Tempered Glass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41.95%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46.20%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474228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Tempered Glass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44.48%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47.31%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92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28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Visualizations and Dashboards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365;p15">
            <a:extLst>
              <a:ext uri="{FF2B5EF4-FFF2-40B4-BE49-F238E27FC236}">
                <a16:creationId xmlns:a16="http://schemas.microsoft.com/office/drawing/2014/main" id="{74266CAF-AA38-2315-BE63-525028F374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5460" y="2040846"/>
            <a:ext cx="50490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2400" dirty="0">
                <a:latin typeface="Barlow Condensed"/>
              </a:rPr>
              <a:t>* Used Databricks Dashboards</a:t>
            </a:r>
          </a:p>
          <a:p>
            <a:pPr marL="114300" indent="0"/>
            <a:endParaRPr lang="en-US" sz="2400" dirty="0">
              <a:latin typeface="Barlow Condensed"/>
            </a:endParaRPr>
          </a:p>
          <a:p>
            <a:pPr marL="114300" indent="0"/>
            <a:r>
              <a:rPr lang="en-US" sz="2400" dirty="0">
                <a:latin typeface="Barlow Condensed"/>
              </a:rPr>
              <a:t>* Created filters in the Databricks Notebooks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9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>
                    <a:lumMod val="75000"/>
                  </a:schemeClr>
                </a:solidFill>
              </a:rPr>
              <a:t>Historical Dashboard (2018-2022)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ACD8-9A15-1A4E-B867-A90B1DD0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15" y="810295"/>
            <a:ext cx="3016586" cy="39378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380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151120" y="1360410"/>
            <a:ext cx="390595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>
                    <a:lumMod val="75000"/>
                  </a:schemeClr>
                </a:solidFill>
              </a:rPr>
              <a:t>Predictions Dashboard (2023)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FB3B-510E-6348-A17E-533CA670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2" y="739140"/>
            <a:ext cx="4037449" cy="41833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1021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507149" y="18392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Limitations and Assumptions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20" name="Google Shape;420;p18"/>
            <p:cNvCxnSpPr>
              <a:stCxn id="421" idx="3"/>
              <a:endCxn id="422" idx="1"/>
            </p:cNvCxnSpPr>
            <p:nvPr/>
          </p:nvCxnSpPr>
          <p:spPr>
            <a:xfrm rot="10800000" flipH="1">
              <a:off x="2854043" y="2575645"/>
              <a:ext cx="3436500" cy="9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23" name="Google Shape;423;p18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4" name="Google Shape;424;p18"/>
              <p:cNvCxnSpPr>
                <a:stCxn id="425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8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8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8" name="Google Shape;428;p18"/>
              <p:cNvCxnSpPr>
                <a:stCxn id="429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8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8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32" name="Google Shape;432;p18"/>
              <p:cNvCxnSpPr>
                <a:stCxn id="433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8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6" name="Google Shape;436;p18"/>
              <p:cNvCxnSpPr>
                <a:stCxn id="437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8" name="Google Shape;438;p18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18"/>
          <p:cNvSpPr txBox="1">
            <a:spLocks noGrp="1"/>
          </p:cNvSpPr>
          <p:nvPr>
            <p:ph type="ctrTitle"/>
          </p:nvPr>
        </p:nvSpPr>
        <p:spPr>
          <a:xfrm>
            <a:off x="1794675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39" name="Google Shape;439;p18"/>
          <p:cNvSpPr txBox="1">
            <a:spLocks noGrp="1"/>
          </p:cNvSpPr>
          <p:nvPr>
            <p:ph type="ctrTitle"/>
          </p:nvPr>
        </p:nvSpPr>
        <p:spPr>
          <a:xfrm>
            <a:off x="3395454" y="2332899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0" name="Google Shape;440;p18"/>
          <p:cNvSpPr txBox="1">
            <a:spLocks noGrp="1"/>
          </p:cNvSpPr>
          <p:nvPr>
            <p:ph type="ctrTitle"/>
          </p:nvPr>
        </p:nvSpPr>
        <p:spPr>
          <a:xfrm>
            <a:off x="5001058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ctrTitle"/>
          </p:nvPr>
        </p:nvSpPr>
        <p:spPr>
          <a:xfrm>
            <a:off x="6602125" y="2334376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4294967295"/>
          </p:nvPr>
        </p:nvSpPr>
        <p:spPr>
          <a:xfrm>
            <a:off x="4046917" y="1332422"/>
            <a:ext cx="2729675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resources and budget</a:t>
            </a:r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4294967295"/>
          </p:nvPr>
        </p:nvSpPr>
        <p:spPr>
          <a:xfrm>
            <a:off x="1005381" y="1093199"/>
            <a:ext cx="2350204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134 different product SKUs within the original dataset</a:t>
            </a:r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4294967295"/>
          </p:nvPr>
        </p:nvSpPr>
        <p:spPr>
          <a:xfrm>
            <a:off x="2567277" y="3510694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warehouse space to store the products</a:t>
            </a:r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4294967295"/>
          </p:nvPr>
        </p:nvSpPr>
        <p:spPr>
          <a:xfrm>
            <a:off x="5711767" y="3510694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No minimum order quantities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727366" y="1077159"/>
            <a:ext cx="2937162" cy="1305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038601" y="886690"/>
            <a:ext cx="4752110" cy="4080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Client: Product distributor who purchases office products from manufacturers, holds them and then resells them to its business customers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Improve the inventory planning process for the product distributor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Create a model that makes predictions about the sales volume for different product categories</a:t>
            </a:r>
            <a:br>
              <a:rPr lang="en-CA" sz="2000" dirty="0"/>
            </a:br>
            <a:br>
              <a:rPr lang="en-US" sz="2000" dirty="0"/>
            </a:br>
            <a:br>
              <a:rPr lang="en-US" sz="2000" dirty="0"/>
            </a:b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772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707722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261122" y="1904711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ETL was processed in Databricks and it was truncating the data to 10,000 rows.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The dashboards in Databricks do not have a default option for adding filters to visualizations.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The filters on the Databricks dashboards do not carry over to the HTML file.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998668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711;p27">
            <a:extLst>
              <a:ext uri="{FF2B5EF4-FFF2-40B4-BE49-F238E27FC236}">
                <a16:creationId xmlns:a16="http://schemas.microsoft.com/office/drawing/2014/main" id="{09E2BA54-0B2C-3A13-60B9-9FA3D0CC8EF7}"/>
              </a:ext>
            </a:extLst>
          </p:cNvPr>
          <p:cNvSpPr txBox="1">
            <a:spLocks/>
          </p:cNvSpPr>
          <p:nvPr/>
        </p:nvSpPr>
        <p:spPr>
          <a:xfrm>
            <a:off x="261122" y="1805651"/>
            <a:ext cx="4912858" cy="2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spcBef>
                <a:spcPts val="300"/>
              </a:spcBef>
            </a:pPr>
            <a:r>
              <a:rPr lang="en-US" sz="1800" dirty="0">
                <a:latin typeface="Barlow Condensed"/>
              </a:rPr>
              <a:t>* Sales predictions show a slight decline in sales in the next year for overall sales but stable sales for some categories.</a:t>
            </a:r>
          </a:p>
          <a:p>
            <a:pPr marL="0" indent="0">
              <a:spcBef>
                <a:spcPts val="300"/>
              </a:spcBef>
            </a:pPr>
            <a:endParaRPr lang="en-US" sz="1800" dirty="0">
              <a:latin typeface="Barlow Condensed"/>
            </a:endParaRPr>
          </a:p>
          <a:p>
            <a:pPr marL="0" indent="0">
              <a:spcBef>
                <a:spcPts val="300"/>
              </a:spcBef>
            </a:pPr>
            <a:r>
              <a:rPr lang="en-US" sz="1800" dirty="0">
                <a:latin typeface="Barlow Condensed"/>
              </a:rPr>
              <a:t>* Sales predictions are helpful but other models using special dimensions of warehouse, and budget constraints could help make more applicable predictions.</a:t>
            </a:r>
          </a:p>
          <a:p>
            <a:pPr marL="0" indent="0">
              <a:spcBef>
                <a:spcPts val="300"/>
              </a:spcBef>
            </a:pPr>
            <a:endParaRPr lang="en-US" sz="1800" dirty="0">
              <a:latin typeface="Barlow Condensed"/>
            </a:endParaRPr>
          </a:p>
          <a:p>
            <a:pPr marL="0" indent="0">
              <a:spcBef>
                <a:spcPts val="300"/>
              </a:spcBef>
            </a:pPr>
            <a:r>
              <a:rPr lang="en-US" sz="1800" dirty="0">
                <a:latin typeface="Barlow Condensed"/>
              </a:rPr>
              <a:t>* Margin Error increases for further time period. This make it more appropriate for Just-In-Time distributor.</a:t>
            </a:r>
          </a:p>
          <a:p>
            <a:pPr marL="0" indent="0">
              <a:spcBef>
                <a:spcPts val="300"/>
              </a:spcBef>
            </a:pPr>
            <a:endParaRPr lang="en-US" sz="1800" dirty="0">
              <a:latin typeface="Barlow Condensed"/>
            </a:endParaRPr>
          </a:p>
          <a:p>
            <a:pPr marL="0" indent="0">
              <a:spcBef>
                <a:spcPts val="300"/>
              </a:spcBef>
            </a:pPr>
            <a:endParaRPr lang="en-US" dirty="0"/>
          </a:p>
          <a:p>
            <a:pPr marL="0" indent="0">
              <a:spcBef>
                <a:spcPts val="3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0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Thank you for listening!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Any Questions?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8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Value of model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22614" y="1324638"/>
            <a:ext cx="5348546" cy="320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Barlow Condensed"/>
              </a:rPr>
            </a:br>
            <a:r>
              <a:rPr lang="en-US" sz="1800" dirty="0">
                <a:latin typeface="Barlow Condensed"/>
              </a:rPr>
              <a:t>* Meet customer demand and ensure customer satisfaction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Avoid having too much inventory which can lead to unnecessary storage costs, handling costs and cash-flow pressures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Avoid stockouts which can result in loss of sales and/ or fines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Maintain high profitability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Target Audience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406596" y="1572634"/>
            <a:ext cx="4020300" cy="248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 marL="114300" indent="0"/>
            <a:r>
              <a:rPr lang="en-US" sz="1800" dirty="0">
                <a:latin typeface="Barlow Condensed"/>
              </a:rPr>
              <a:t>* Product distributor whose data was analyzed</a:t>
            </a:r>
            <a:br>
              <a:rPr lang="en-US" sz="1800" dirty="0">
                <a:latin typeface="Barlow Condensed"/>
              </a:rPr>
            </a:br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 All product sales planning, supply chain, and procurement professionals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3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083903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Source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365760" y="1850346"/>
            <a:ext cx="420624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800" dirty="0">
                <a:latin typeface="Barlow Condensed"/>
              </a:rPr>
              <a:t>* The data used for this project comes in the form of CSV files obtained from the product distributor.</a:t>
            </a:r>
          </a:p>
          <a:p>
            <a:pPr marL="114300" indent="0"/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 The CSVs have 5-years worth of data (2018 to 2022) for Purchase, Sales and Product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9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092909" y="203700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Hosting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640080" y="2792086"/>
            <a:ext cx="481413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804672">
              <a:defRPr sz="1232"/>
            </a:pPr>
            <a:r>
              <a:rPr lang="en-US" sz="1800" dirty="0">
                <a:latin typeface="Barlow Condensed"/>
              </a:rPr>
              <a:t>* The raw CSV data files are hosted on an S3 Bucket through Amazon AWS.</a:t>
            </a:r>
          </a:p>
          <a:p>
            <a:pPr marL="0" indent="0" defTabSz="804672">
              <a:defRPr sz="1232"/>
            </a:pPr>
            <a:endParaRPr lang="en-US" sz="1800" dirty="0">
              <a:latin typeface="Barlow Condensed"/>
            </a:endParaRPr>
          </a:p>
          <a:p>
            <a:pPr marL="0" indent="0" defTabSz="804672">
              <a:defRPr sz="1232"/>
            </a:pPr>
            <a:r>
              <a:rPr lang="en-US" sz="1800" dirty="0">
                <a:latin typeface="Barlow Condensed"/>
              </a:rPr>
              <a:t>* The database schema was stored in the Databricks File System (DBFS) through a Databricks Community Edition Account. This file system is ultimately hosted on AWS without charges for computing.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46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749993" y="211578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1" name="Google Shape;371;p16"/>
          <p:cNvGrpSpPr/>
          <p:nvPr/>
        </p:nvGrpSpPr>
        <p:grpSpPr>
          <a:xfrm>
            <a:off x="3159456" y="549886"/>
            <a:ext cx="3359108" cy="4491477"/>
            <a:chOff x="2772462" y="468450"/>
            <a:chExt cx="3051030" cy="4206676"/>
          </a:xfrm>
        </p:grpSpPr>
        <p:cxnSp>
          <p:nvCxnSpPr>
            <p:cNvPr id="372" name="Google Shape;372;p16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3" name="Google Shape;373;p16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4" name="Google Shape;374;p16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16"/>
            <p:cNvCxnSpPr>
              <a:stCxn id="376" idx="3"/>
            </p:cNvCxnSpPr>
            <p:nvPr/>
          </p:nvCxnSpPr>
          <p:spPr>
            <a:xfrm>
              <a:off x="3767171" y="1160368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7" name="Google Shape;377;p16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 txBox="1">
            <a:spLocks noGrp="1"/>
          </p:cNvSpPr>
          <p:nvPr>
            <p:ph type="ctrTitle"/>
          </p:nvPr>
        </p:nvSpPr>
        <p:spPr>
          <a:xfrm>
            <a:off x="3512820" y="879877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ctrTitle"/>
          </p:nvPr>
        </p:nvSpPr>
        <p:spPr>
          <a:xfrm>
            <a:off x="5578830" y="196745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7" name="Google Shape;387;p16"/>
          <p:cNvSpPr txBox="1">
            <a:spLocks noGrp="1"/>
          </p:cNvSpPr>
          <p:nvPr>
            <p:ph type="ctrTitle"/>
          </p:nvPr>
        </p:nvSpPr>
        <p:spPr>
          <a:xfrm>
            <a:off x="3495453" y="3046138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8" name="Google Shape;388;p16"/>
          <p:cNvSpPr txBox="1">
            <a:spLocks noGrp="1"/>
          </p:cNvSpPr>
          <p:nvPr>
            <p:ph type="ctrTitle"/>
          </p:nvPr>
        </p:nvSpPr>
        <p:spPr>
          <a:xfrm>
            <a:off x="5601042" y="413908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4294967295"/>
          </p:nvPr>
        </p:nvSpPr>
        <p:spPr>
          <a:xfrm>
            <a:off x="4864539" y="905827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latin typeface="Barlow Condensed"/>
              </a:rPr>
              <a:t>Load and merge </a:t>
            </a:r>
            <a:r>
              <a:rPr lang="en-CA" sz="1400" dirty="0" err="1">
                <a:latin typeface="Barlow Condensed"/>
              </a:rPr>
              <a:t>DataFrames</a:t>
            </a:r>
            <a:endParaRPr lang="en-CA" sz="1400" dirty="0">
              <a:latin typeface="Barlow Condensed"/>
            </a:endParaRPr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1905000" y="2023929"/>
            <a:ext cx="302019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"/>
              </a:rPr>
              <a:t>Select and filter the columns to be used</a:t>
            </a:r>
            <a:endParaRPr sz="1600" dirty="0">
              <a:latin typeface="Barlow Condensed"/>
            </a:endParaRPr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4294967295"/>
          </p:nvPr>
        </p:nvSpPr>
        <p:spPr>
          <a:xfrm>
            <a:off x="4833748" y="3139516"/>
            <a:ext cx="3289172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Convert the columns to the appropriate data type</a:t>
            </a:r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4294967295"/>
          </p:nvPr>
        </p:nvSpPr>
        <p:spPr>
          <a:xfrm>
            <a:off x="2521527" y="4123548"/>
            <a:ext cx="239830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Group the data to get yearly and monthly aggregates</a:t>
            </a:r>
            <a:endParaRPr sz="1400" dirty="0">
              <a:latin typeface="Barlow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Database Creation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72B88-E419-0D3A-5D07-9EF6E4EE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54" y="1063235"/>
            <a:ext cx="3845172" cy="35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46465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Model Description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8" name="Google Shape;398;p17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7"/>
          <p:cNvSpPr txBox="1">
            <a:spLocks noGrp="1"/>
          </p:cNvSpPr>
          <p:nvPr>
            <p:ph type="ctrTitle"/>
          </p:nvPr>
        </p:nvSpPr>
        <p:spPr>
          <a:xfrm>
            <a:off x="3283676" y="1614950"/>
            <a:ext cx="196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SARIMAX Model</a:t>
            </a:r>
            <a:endParaRPr sz="1800" dirty="0"/>
          </a:p>
        </p:txBody>
      </p:sp>
      <p:sp>
        <p:nvSpPr>
          <p:cNvPr id="400" name="Google Shape;400;p17"/>
          <p:cNvSpPr txBox="1">
            <a:spLocks noGrp="1"/>
          </p:cNvSpPr>
          <p:nvPr>
            <p:ph type="ctrTitle"/>
          </p:nvPr>
        </p:nvSpPr>
        <p:spPr>
          <a:xfrm>
            <a:off x="3237954" y="1969329"/>
            <a:ext cx="4738107" cy="2267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Time Series Analysis for Sales Volume predictions</a:t>
            </a:r>
            <a:b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Trained On 4-years (2018-2021)</a:t>
            </a: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Parameters:</a:t>
            </a: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p - order of the autoregressive part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d - degree of first differencing involved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q - order of the moving average part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P, D, Q - all previous characteristics with seasonal factors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 - seasonal length in the data</a:t>
            </a:r>
            <a:endParaRPr lang="en-CA" sz="18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401" name="Google Shape;401;p17"/>
          <p:cNvSpPr txBox="1">
            <a:spLocks noGrp="1"/>
          </p:cNvSpPr>
          <p:nvPr>
            <p:ph type="ctrTitle"/>
          </p:nvPr>
        </p:nvSpPr>
        <p:spPr>
          <a:xfrm>
            <a:off x="3283675" y="2651650"/>
            <a:ext cx="3651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</a:pPr>
            <a:br>
              <a:rPr lang="en-US" sz="800" dirty="0"/>
            </a:br>
            <a:br>
              <a:rPr lang="en-US" sz="800" dirty="0"/>
            </a:br>
            <a:endParaRPr lang="es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03" name="Google Shape;403;p17"/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404" name="Google Shape;404;p17"/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7"/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8" name="Google Shape;408;p17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27F8D"/>
      </a:dk2>
      <a:lt2>
        <a:srgbClr val="DACC3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676</Words>
  <Application>Microsoft Office PowerPoint</Application>
  <PresentationFormat>On-screen Show (16:9)</PresentationFormat>
  <Paragraphs>116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Arvo</vt:lpstr>
      <vt:lpstr>Barlow Condensed</vt:lpstr>
      <vt:lpstr>Barlow Condensed Medium</vt:lpstr>
      <vt:lpstr>Barlow Condensed SemiBold</vt:lpstr>
      <vt:lpstr>Fira Sans Extra Condensed Medium</vt:lpstr>
      <vt:lpstr>Roboto Slab</vt:lpstr>
      <vt:lpstr>My Creative CV by slidesgo</vt:lpstr>
      <vt:lpstr>Sales Volume  Forecasting</vt:lpstr>
      <vt:lpstr>Background</vt:lpstr>
      <vt:lpstr>Value of model</vt:lpstr>
      <vt:lpstr>Target Audience</vt:lpstr>
      <vt:lpstr>Data Source</vt:lpstr>
      <vt:lpstr>Data Hosting</vt:lpstr>
      <vt:lpstr>Data Cleaning</vt:lpstr>
      <vt:lpstr>Database Creation</vt:lpstr>
      <vt:lpstr>Data Model Description</vt:lpstr>
      <vt:lpstr>Step 1: Identified the stationarity of the time series</vt:lpstr>
      <vt:lpstr>Step 2: Suggested the initial parameters</vt:lpstr>
      <vt:lpstr>Step 3: Generated the final parameters for the model</vt:lpstr>
      <vt:lpstr>Step 4: Ran the SARIMAX model</vt:lpstr>
      <vt:lpstr>Error Analysis</vt:lpstr>
      <vt:lpstr>Attempt to Optimize the Model</vt:lpstr>
      <vt:lpstr>Visualizations and Dashboards</vt:lpstr>
      <vt:lpstr>Historical Dashboard (2018-2022)</vt:lpstr>
      <vt:lpstr>Predictions Dashboard (2023)</vt:lpstr>
      <vt:lpstr>Limitations and Assumptions</vt:lpstr>
      <vt:lpstr>Challenges</vt:lpstr>
      <vt:lpstr>Conclusions</vt:lpstr>
      <vt:lpstr>Thank you for listening!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Volume  Forecasting</dc:title>
  <dc:creator>Sara Parveen</dc:creator>
  <cp:lastModifiedBy>Sara Awais</cp:lastModifiedBy>
  <cp:revision>31</cp:revision>
  <dcterms:modified xsi:type="dcterms:W3CDTF">2023-06-13T21:50:00Z</dcterms:modified>
</cp:coreProperties>
</file>