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70"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5" r:id="rId29"/>
    <p:sldId id="286" r:id="rId30"/>
    <p:sldId id="287" r:id="rId31"/>
    <p:sldId id="284" r:id="rId3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426" autoAdjust="0"/>
    <p:restoredTop sz="94660"/>
  </p:normalViewPr>
  <p:slideViewPr>
    <p:cSldViewPr snapToGrid="0">
      <p:cViewPr varScale="1">
        <p:scale>
          <a:sx n="62" d="100"/>
          <a:sy n="62" d="100"/>
        </p:scale>
        <p:origin x="62" y="40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C933C4-96A8-3562-2A1E-E0CF3D7CE3F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6E199DA5-5D02-FD11-1E4C-C50586E875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6215B291-1606-06BA-B1D2-D249F019A508}"/>
              </a:ext>
            </a:extLst>
          </p:cNvPr>
          <p:cNvSpPr>
            <a:spLocks noGrp="1"/>
          </p:cNvSpPr>
          <p:nvPr>
            <p:ph type="dt" sz="half" idx="10"/>
          </p:nvPr>
        </p:nvSpPr>
        <p:spPr/>
        <p:txBody>
          <a:bodyPr/>
          <a:lstStyle/>
          <a:p>
            <a:fld id="{4C823D11-2046-4A19-A3E2-EDAD22777B14}" type="datetimeFigureOut">
              <a:rPr lang="es-ES" smtClean="0"/>
              <a:t>23/08/2024</a:t>
            </a:fld>
            <a:endParaRPr lang="es-ES"/>
          </a:p>
        </p:txBody>
      </p:sp>
      <p:sp>
        <p:nvSpPr>
          <p:cNvPr id="5" name="Marcador de pie de página 4">
            <a:extLst>
              <a:ext uri="{FF2B5EF4-FFF2-40B4-BE49-F238E27FC236}">
                <a16:creationId xmlns:a16="http://schemas.microsoft.com/office/drawing/2014/main" id="{09A11D1A-D79E-ED1B-B32E-B2BFBC99119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ADADF71-1E03-126D-E3C7-C5E64781D166}"/>
              </a:ext>
            </a:extLst>
          </p:cNvPr>
          <p:cNvSpPr>
            <a:spLocks noGrp="1"/>
          </p:cNvSpPr>
          <p:nvPr>
            <p:ph type="sldNum" sz="quarter" idx="12"/>
          </p:nvPr>
        </p:nvSpPr>
        <p:spPr/>
        <p:txBody>
          <a:bodyPr/>
          <a:lstStyle/>
          <a:p>
            <a:fld id="{B79AAF57-1775-49DB-BB20-3FADABA7C753}" type="slidenum">
              <a:rPr lang="es-ES" smtClean="0"/>
              <a:t>‹Nº›</a:t>
            </a:fld>
            <a:endParaRPr lang="es-ES"/>
          </a:p>
        </p:txBody>
      </p:sp>
    </p:spTree>
    <p:extLst>
      <p:ext uri="{BB962C8B-B14F-4D97-AF65-F5344CB8AC3E}">
        <p14:creationId xmlns:p14="http://schemas.microsoft.com/office/powerpoint/2010/main" val="1255766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B59BD8-609C-5A22-B2C3-073B04716B89}"/>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36B17AC-B6D0-FC38-9317-70CB6966FB3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22333D1-3C27-8B9D-9648-14875E9B8B00}"/>
              </a:ext>
            </a:extLst>
          </p:cNvPr>
          <p:cNvSpPr>
            <a:spLocks noGrp="1"/>
          </p:cNvSpPr>
          <p:nvPr>
            <p:ph type="dt" sz="half" idx="10"/>
          </p:nvPr>
        </p:nvSpPr>
        <p:spPr/>
        <p:txBody>
          <a:bodyPr/>
          <a:lstStyle/>
          <a:p>
            <a:fld id="{4C823D11-2046-4A19-A3E2-EDAD22777B14}" type="datetimeFigureOut">
              <a:rPr lang="es-ES" smtClean="0"/>
              <a:t>23/08/2024</a:t>
            </a:fld>
            <a:endParaRPr lang="es-ES"/>
          </a:p>
        </p:txBody>
      </p:sp>
      <p:sp>
        <p:nvSpPr>
          <p:cNvPr id="5" name="Marcador de pie de página 4">
            <a:extLst>
              <a:ext uri="{FF2B5EF4-FFF2-40B4-BE49-F238E27FC236}">
                <a16:creationId xmlns:a16="http://schemas.microsoft.com/office/drawing/2014/main" id="{78A4E3D4-F624-E8BD-7EF1-F484566FF88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DDD2074-1169-76A8-5DBF-8A9C7045EE3A}"/>
              </a:ext>
            </a:extLst>
          </p:cNvPr>
          <p:cNvSpPr>
            <a:spLocks noGrp="1"/>
          </p:cNvSpPr>
          <p:nvPr>
            <p:ph type="sldNum" sz="quarter" idx="12"/>
          </p:nvPr>
        </p:nvSpPr>
        <p:spPr/>
        <p:txBody>
          <a:bodyPr/>
          <a:lstStyle/>
          <a:p>
            <a:fld id="{B79AAF57-1775-49DB-BB20-3FADABA7C753}" type="slidenum">
              <a:rPr lang="es-ES" smtClean="0"/>
              <a:t>‹Nº›</a:t>
            </a:fld>
            <a:endParaRPr lang="es-ES"/>
          </a:p>
        </p:txBody>
      </p:sp>
    </p:spTree>
    <p:extLst>
      <p:ext uri="{BB962C8B-B14F-4D97-AF65-F5344CB8AC3E}">
        <p14:creationId xmlns:p14="http://schemas.microsoft.com/office/powerpoint/2010/main" val="1719518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9113D5A-5605-DD51-9520-B2E99D45696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839952CB-6DC3-35CA-A685-5803EFCE9C0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AEA95A5-AA94-BA42-8BB0-07221B6C2DEA}"/>
              </a:ext>
            </a:extLst>
          </p:cNvPr>
          <p:cNvSpPr>
            <a:spLocks noGrp="1"/>
          </p:cNvSpPr>
          <p:nvPr>
            <p:ph type="dt" sz="half" idx="10"/>
          </p:nvPr>
        </p:nvSpPr>
        <p:spPr/>
        <p:txBody>
          <a:bodyPr/>
          <a:lstStyle/>
          <a:p>
            <a:fld id="{4C823D11-2046-4A19-A3E2-EDAD22777B14}" type="datetimeFigureOut">
              <a:rPr lang="es-ES" smtClean="0"/>
              <a:t>23/08/2024</a:t>
            </a:fld>
            <a:endParaRPr lang="es-ES"/>
          </a:p>
        </p:txBody>
      </p:sp>
      <p:sp>
        <p:nvSpPr>
          <p:cNvPr id="5" name="Marcador de pie de página 4">
            <a:extLst>
              <a:ext uri="{FF2B5EF4-FFF2-40B4-BE49-F238E27FC236}">
                <a16:creationId xmlns:a16="http://schemas.microsoft.com/office/drawing/2014/main" id="{7C49A21C-A8B3-58E1-A99E-B14E440A82D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90F4F19-0269-E208-5EBF-08CBD7A9D971}"/>
              </a:ext>
            </a:extLst>
          </p:cNvPr>
          <p:cNvSpPr>
            <a:spLocks noGrp="1"/>
          </p:cNvSpPr>
          <p:nvPr>
            <p:ph type="sldNum" sz="quarter" idx="12"/>
          </p:nvPr>
        </p:nvSpPr>
        <p:spPr/>
        <p:txBody>
          <a:bodyPr/>
          <a:lstStyle/>
          <a:p>
            <a:fld id="{B79AAF57-1775-49DB-BB20-3FADABA7C753}" type="slidenum">
              <a:rPr lang="es-ES" smtClean="0"/>
              <a:t>‹Nº›</a:t>
            </a:fld>
            <a:endParaRPr lang="es-ES"/>
          </a:p>
        </p:txBody>
      </p:sp>
    </p:spTree>
    <p:extLst>
      <p:ext uri="{BB962C8B-B14F-4D97-AF65-F5344CB8AC3E}">
        <p14:creationId xmlns:p14="http://schemas.microsoft.com/office/powerpoint/2010/main" val="3659623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4F7025-4011-D8C3-04CE-45F0EB530DC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3BC8410-263E-BF7C-B8CC-E72D8C7F23C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F08F6BF-B1AB-0C91-A832-11244875C365}"/>
              </a:ext>
            </a:extLst>
          </p:cNvPr>
          <p:cNvSpPr>
            <a:spLocks noGrp="1"/>
          </p:cNvSpPr>
          <p:nvPr>
            <p:ph type="dt" sz="half" idx="10"/>
          </p:nvPr>
        </p:nvSpPr>
        <p:spPr/>
        <p:txBody>
          <a:bodyPr/>
          <a:lstStyle/>
          <a:p>
            <a:fld id="{4C823D11-2046-4A19-A3E2-EDAD22777B14}" type="datetimeFigureOut">
              <a:rPr lang="es-ES" smtClean="0"/>
              <a:t>23/08/2024</a:t>
            </a:fld>
            <a:endParaRPr lang="es-ES"/>
          </a:p>
        </p:txBody>
      </p:sp>
      <p:sp>
        <p:nvSpPr>
          <p:cNvPr id="5" name="Marcador de pie de página 4">
            <a:extLst>
              <a:ext uri="{FF2B5EF4-FFF2-40B4-BE49-F238E27FC236}">
                <a16:creationId xmlns:a16="http://schemas.microsoft.com/office/drawing/2014/main" id="{F5B99A12-CAB7-42E2-2DBB-740292253CD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B0B3CD7-4449-3231-6597-5A54F747A095}"/>
              </a:ext>
            </a:extLst>
          </p:cNvPr>
          <p:cNvSpPr>
            <a:spLocks noGrp="1"/>
          </p:cNvSpPr>
          <p:nvPr>
            <p:ph type="sldNum" sz="quarter" idx="12"/>
          </p:nvPr>
        </p:nvSpPr>
        <p:spPr/>
        <p:txBody>
          <a:bodyPr/>
          <a:lstStyle/>
          <a:p>
            <a:fld id="{B79AAF57-1775-49DB-BB20-3FADABA7C753}" type="slidenum">
              <a:rPr lang="es-ES" smtClean="0"/>
              <a:t>‹Nº›</a:t>
            </a:fld>
            <a:endParaRPr lang="es-ES"/>
          </a:p>
        </p:txBody>
      </p:sp>
    </p:spTree>
    <p:extLst>
      <p:ext uri="{BB962C8B-B14F-4D97-AF65-F5344CB8AC3E}">
        <p14:creationId xmlns:p14="http://schemas.microsoft.com/office/powerpoint/2010/main" val="3875357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668BC3-D32A-0D2C-079F-C487037D6E4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9EE425CD-FDCD-7C69-B18D-6624A8BB6D3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51AA3FC-2BF7-3A21-07A1-3A7EA4758507}"/>
              </a:ext>
            </a:extLst>
          </p:cNvPr>
          <p:cNvSpPr>
            <a:spLocks noGrp="1"/>
          </p:cNvSpPr>
          <p:nvPr>
            <p:ph type="dt" sz="half" idx="10"/>
          </p:nvPr>
        </p:nvSpPr>
        <p:spPr/>
        <p:txBody>
          <a:bodyPr/>
          <a:lstStyle/>
          <a:p>
            <a:fld id="{4C823D11-2046-4A19-A3E2-EDAD22777B14}" type="datetimeFigureOut">
              <a:rPr lang="es-ES" smtClean="0"/>
              <a:t>23/08/2024</a:t>
            </a:fld>
            <a:endParaRPr lang="es-ES"/>
          </a:p>
        </p:txBody>
      </p:sp>
      <p:sp>
        <p:nvSpPr>
          <p:cNvPr id="5" name="Marcador de pie de página 4">
            <a:extLst>
              <a:ext uri="{FF2B5EF4-FFF2-40B4-BE49-F238E27FC236}">
                <a16:creationId xmlns:a16="http://schemas.microsoft.com/office/drawing/2014/main" id="{3CC50A9D-76BA-2B53-72D9-FD9E857640C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6BFF621-7BBE-5EC7-1BB3-170D9B032802}"/>
              </a:ext>
            </a:extLst>
          </p:cNvPr>
          <p:cNvSpPr>
            <a:spLocks noGrp="1"/>
          </p:cNvSpPr>
          <p:nvPr>
            <p:ph type="sldNum" sz="quarter" idx="12"/>
          </p:nvPr>
        </p:nvSpPr>
        <p:spPr/>
        <p:txBody>
          <a:bodyPr/>
          <a:lstStyle/>
          <a:p>
            <a:fld id="{B79AAF57-1775-49DB-BB20-3FADABA7C753}" type="slidenum">
              <a:rPr lang="es-ES" smtClean="0"/>
              <a:t>‹Nº›</a:t>
            </a:fld>
            <a:endParaRPr lang="es-ES"/>
          </a:p>
        </p:txBody>
      </p:sp>
    </p:spTree>
    <p:extLst>
      <p:ext uri="{BB962C8B-B14F-4D97-AF65-F5344CB8AC3E}">
        <p14:creationId xmlns:p14="http://schemas.microsoft.com/office/powerpoint/2010/main" val="1150209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58FA7B-F2DA-217F-40D3-9F23AC58CB7E}"/>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F6F0EF8-D454-B94D-E48F-D03C77D2656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E9A827A5-9512-68E2-0A9D-F370BEE9B52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191C9880-B9F2-F8EE-3C86-A995A58F009A}"/>
              </a:ext>
            </a:extLst>
          </p:cNvPr>
          <p:cNvSpPr>
            <a:spLocks noGrp="1"/>
          </p:cNvSpPr>
          <p:nvPr>
            <p:ph type="dt" sz="half" idx="10"/>
          </p:nvPr>
        </p:nvSpPr>
        <p:spPr/>
        <p:txBody>
          <a:bodyPr/>
          <a:lstStyle/>
          <a:p>
            <a:fld id="{4C823D11-2046-4A19-A3E2-EDAD22777B14}" type="datetimeFigureOut">
              <a:rPr lang="es-ES" smtClean="0"/>
              <a:t>23/08/2024</a:t>
            </a:fld>
            <a:endParaRPr lang="es-ES"/>
          </a:p>
        </p:txBody>
      </p:sp>
      <p:sp>
        <p:nvSpPr>
          <p:cNvPr id="6" name="Marcador de pie de página 5">
            <a:extLst>
              <a:ext uri="{FF2B5EF4-FFF2-40B4-BE49-F238E27FC236}">
                <a16:creationId xmlns:a16="http://schemas.microsoft.com/office/drawing/2014/main" id="{2400C52A-7570-9F6E-800B-647B233EA05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19A42D9-39E7-18FC-40AD-CA5733D7B6F9}"/>
              </a:ext>
            </a:extLst>
          </p:cNvPr>
          <p:cNvSpPr>
            <a:spLocks noGrp="1"/>
          </p:cNvSpPr>
          <p:nvPr>
            <p:ph type="sldNum" sz="quarter" idx="12"/>
          </p:nvPr>
        </p:nvSpPr>
        <p:spPr/>
        <p:txBody>
          <a:bodyPr/>
          <a:lstStyle/>
          <a:p>
            <a:fld id="{B79AAF57-1775-49DB-BB20-3FADABA7C753}" type="slidenum">
              <a:rPr lang="es-ES" smtClean="0"/>
              <a:t>‹Nº›</a:t>
            </a:fld>
            <a:endParaRPr lang="es-ES"/>
          </a:p>
        </p:txBody>
      </p:sp>
    </p:spTree>
    <p:extLst>
      <p:ext uri="{BB962C8B-B14F-4D97-AF65-F5344CB8AC3E}">
        <p14:creationId xmlns:p14="http://schemas.microsoft.com/office/powerpoint/2010/main" val="239202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B07AB1-E18E-4B6E-D175-9FAAF0E75929}"/>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FB189E1-2CE6-997B-31C8-5195376C18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BCC5930-5F83-4088-A951-21AE8255910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9860EFF6-FBEB-87F4-8861-4C495B92E4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0A2449D-5DAA-F833-D5C0-C683E0A9055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0C8F124A-9E36-1412-CA61-D07585FC08B5}"/>
              </a:ext>
            </a:extLst>
          </p:cNvPr>
          <p:cNvSpPr>
            <a:spLocks noGrp="1"/>
          </p:cNvSpPr>
          <p:nvPr>
            <p:ph type="dt" sz="half" idx="10"/>
          </p:nvPr>
        </p:nvSpPr>
        <p:spPr/>
        <p:txBody>
          <a:bodyPr/>
          <a:lstStyle/>
          <a:p>
            <a:fld id="{4C823D11-2046-4A19-A3E2-EDAD22777B14}" type="datetimeFigureOut">
              <a:rPr lang="es-ES" smtClean="0"/>
              <a:t>23/08/2024</a:t>
            </a:fld>
            <a:endParaRPr lang="es-ES"/>
          </a:p>
        </p:txBody>
      </p:sp>
      <p:sp>
        <p:nvSpPr>
          <p:cNvPr id="8" name="Marcador de pie de página 7">
            <a:extLst>
              <a:ext uri="{FF2B5EF4-FFF2-40B4-BE49-F238E27FC236}">
                <a16:creationId xmlns:a16="http://schemas.microsoft.com/office/drawing/2014/main" id="{F90D7F16-9831-959E-A792-BB3F93E27C81}"/>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7189AA84-9926-9AEF-2324-ABAC6C977964}"/>
              </a:ext>
            </a:extLst>
          </p:cNvPr>
          <p:cNvSpPr>
            <a:spLocks noGrp="1"/>
          </p:cNvSpPr>
          <p:nvPr>
            <p:ph type="sldNum" sz="quarter" idx="12"/>
          </p:nvPr>
        </p:nvSpPr>
        <p:spPr/>
        <p:txBody>
          <a:bodyPr/>
          <a:lstStyle/>
          <a:p>
            <a:fld id="{B79AAF57-1775-49DB-BB20-3FADABA7C753}" type="slidenum">
              <a:rPr lang="es-ES" smtClean="0"/>
              <a:t>‹Nº›</a:t>
            </a:fld>
            <a:endParaRPr lang="es-ES"/>
          </a:p>
        </p:txBody>
      </p:sp>
    </p:spTree>
    <p:extLst>
      <p:ext uri="{BB962C8B-B14F-4D97-AF65-F5344CB8AC3E}">
        <p14:creationId xmlns:p14="http://schemas.microsoft.com/office/powerpoint/2010/main" val="246331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38DC54-44A1-64DD-55F2-3F836AF051C0}"/>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A828F6F8-9E99-EA9C-5019-CC4CC32021C3}"/>
              </a:ext>
            </a:extLst>
          </p:cNvPr>
          <p:cNvSpPr>
            <a:spLocks noGrp="1"/>
          </p:cNvSpPr>
          <p:nvPr>
            <p:ph type="dt" sz="half" idx="10"/>
          </p:nvPr>
        </p:nvSpPr>
        <p:spPr/>
        <p:txBody>
          <a:bodyPr/>
          <a:lstStyle/>
          <a:p>
            <a:fld id="{4C823D11-2046-4A19-A3E2-EDAD22777B14}" type="datetimeFigureOut">
              <a:rPr lang="es-ES" smtClean="0"/>
              <a:t>23/08/2024</a:t>
            </a:fld>
            <a:endParaRPr lang="es-ES"/>
          </a:p>
        </p:txBody>
      </p:sp>
      <p:sp>
        <p:nvSpPr>
          <p:cNvPr id="4" name="Marcador de pie de página 3">
            <a:extLst>
              <a:ext uri="{FF2B5EF4-FFF2-40B4-BE49-F238E27FC236}">
                <a16:creationId xmlns:a16="http://schemas.microsoft.com/office/drawing/2014/main" id="{6615BF59-D29A-45C1-3478-4FA200297D93}"/>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75127088-4C2D-95CD-F1B5-F779B7BB972D}"/>
              </a:ext>
            </a:extLst>
          </p:cNvPr>
          <p:cNvSpPr>
            <a:spLocks noGrp="1"/>
          </p:cNvSpPr>
          <p:nvPr>
            <p:ph type="sldNum" sz="quarter" idx="12"/>
          </p:nvPr>
        </p:nvSpPr>
        <p:spPr/>
        <p:txBody>
          <a:bodyPr/>
          <a:lstStyle/>
          <a:p>
            <a:fld id="{B79AAF57-1775-49DB-BB20-3FADABA7C753}" type="slidenum">
              <a:rPr lang="es-ES" smtClean="0"/>
              <a:t>‹Nº›</a:t>
            </a:fld>
            <a:endParaRPr lang="es-ES"/>
          </a:p>
        </p:txBody>
      </p:sp>
    </p:spTree>
    <p:extLst>
      <p:ext uri="{BB962C8B-B14F-4D97-AF65-F5344CB8AC3E}">
        <p14:creationId xmlns:p14="http://schemas.microsoft.com/office/powerpoint/2010/main" val="2092057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C67ECDF-F852-C91E-C4B3-55571D723B8F}"/>
              </a:ext>
            </a:extLst>
          </p:cNvPr>
          <p:cNvSpPr>
            <a:spLocks noGrp="1"/>
          </p:cNvSpPr>
          <p:nvPr>
            <p:ph type="dt" sz="half" idx="10"/>
          </p:nvPr>
        </p:nvSpPr>
        <p:spPr/>
        <p:txBody>
          <a:bodyPr/>
          <a:lstStyle/>
          <a:p>
            <a:fld id="{4C823D11-2046-4A19-A3E2-EDAD22777B14}" type="datetimeFigureOut">
              <a:rPr lang="es-ES" smtClean="0"/>
              <a:t>23/08/2024</a:t>
            </a:fld>
            <a:endParaRPr lang="es-ES"/>
          </a:p>
        </p:txBody>
      </p:sp>
      <p:sp>
        <p:nvSpPr>
          <p:cNvPr id="3" name="Marcador de pie de página 2">
            <a:extLst>
              <a:ext uri="{FF2B5EF4-FFF2-40B4-BE49-F238E27FC236}">
                <a16:creationId xmlns:a16="http://schemas.microsoft.com/office/drawing/2014/main" id="{31544B3E-6411-57CB-05A4-B8A27935C6E6}"/>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4DF0CC0D-5F59-D309-829B-3AC5DD03D7B2}"/>
              </a:ext>
            </a:extLst>
          </p:cNvPr>
          <p:cNvSpPr>
            <a:spLocks noGrp="1"/>
          </p:cNvSpPr>
          <p:nvPr>
            <p:ph type="sldNum" sz="quarter" idx="12"/>
          </p:nvPr>
        </p:nvSpPr>
        <p:spPr/>
        <p:txBody>
          <a:bodyPr/>
          <a:lstStyle/>
          <a:p>
            <a:fld id="{B79AAF57-1775-49DB-BB20-3FADABA7C753}" type="slidenum">
              <a:rPr lang="es-ES" smtClean="0"/>
              <a:t>‹Nº›</a:t>
            </a:fld>
            <a:endParaRPr lang="es-ES"/>
          </a:p>
        </p:txBody>
      </p:sp>
    </p:spTree>
    <p:extLst>
      <p:ext uri="{BB962C8B-B14F-4D97-AF65-F5344CB8AC3E}">
        <p14:creationId xmlns:p14="http://schemas.microsoft.com/office/powerpoint/2010/main" val="4016819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2EE049-CF3C-987F-C549-ED455F2D93C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B1414E2-EA39-8F2F-4008-953367F3F7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A601F64F-ED77-FED1-3D10-DCC918F0A8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DCD4526-9707-58F2-9E00-E315EF2EEA49}"/>
              </a:ext>
            </a:extLst>
          </p:cNvPr>
          <p:cNvSpPr>
            <a:spLocks noGrp="1"/>
          </p:cNvSpPr>
          <p:nvPr>
            <p:ph type="dt" sz="half" idx="10"/>
          </p:nvPr>
        </p:nvSpPr>
        <p:spPr/>
        <p:txBody>
          <a:bodyPr/>
          <a:lstStyle/>
          <a:p>
            <a:fld id="{4C823D11-2046-4A19-A3E2-EDAD22777B14}" type="datetimeFigureOut">
              <a:rPr lang="es-ES" smtClean="0"/>
              <a:t>23/08/2024</a:t>
            </a:fld>
            <a:endParaRPr lang="es-ES"/>
          </a:p>
        </p:txBody>
      </p:sp>
      <p:sp>
        <p:nvSpPr>
          <p:cNvPr id="6" name="Marcador de pie de página 5">
            <a:extLst>
              <a:ext uri="{FF2B5EF4-FFF2-40B4-BE49-F238E27FC236}">
                <a16:creationId xmlns:a16="http://schemas.microsoft.com/office/drawing/2014/main" id="{3AF4A67E-A82A-7BE8-A871-3D95FBD0C82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7DF4FDF-C108-B717-11AF-C4E1F9B57C1F}"/>
              </a:ext>
            </a:extLst>
          </p:cNvPr>
          <p:cNvSpPr>
            <a:spLocks noGrp="1"/>
          </p:cNvSpPr>
          <p:nvPr>
            <p:ph type="sldNum" sz="quarter" idx="12"/>
          </p:nvPr>
        </p:nvSpPr>
        <p:spPr/>
        <p:txBody>
          <a:bodyPr/>
          <a:lstStyle/>
          <a:p>
            <a:fld id="{B79AAF57-1775-49DB-BB20-3FADABA7C753}" type="slidenum">
              <a:rPr lang="es-ES" smtClean="0"/>
              <a:t>‹Nº›</a:t>
            </a:fld>
            <a:endParaRPr lang="es-ES"/>
          </a:p>
        </p:txBody>
      </p:sp>
    </p:spTree>
    <p:extLst>
      <p:ext uri="{BB962C8B-B14F-4D97-AF65-F5344CB8AC3E}">
        <p14:creationId xmlns:p14="http://schemas.microsoft.com/office/powerpoint/2010/main" val="2569397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27F7C3-82E7-C0F3-CF55-4AFC6A9538D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2A839E41-D73D-5AAA-FADF-597240CA75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463365B4-DDBE-21B0-000B-E7A731CE0C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133F989-15DD-585B-1D97-B0D0356A070A}"/>
              </a:ext>
            </a:extLst>
          </p:cNvPr>
          <p:cNvSpPr>
            <a:spLocks noGrp="1"/>
          </p:cNvSpPr>
          <p:nvPr>
            <p:ph type="dt" sz="half" idx="10"/>
          </p:nvPr>
        </p:nvSpPr>
        <p:spPr/>
        <p:txBody>
          <a:bodyPr/>
          <a:lstStyle/>
          <a:p>
            <a:fld id="{4C823D11-2046-4A19-A3E2-EDAD22777B14}" type="datetimeFigureOut">
              <a:rPr lang="es-ES" smtClean="0"/>
              <a:t>23/08/2024</a:t>
            </a:fld>
            <a:endParaRPr lang="es-ES"/>
          </a:p>
        </p:txBody>
      </p:sp>
      <p:sp>
        <p:nvSpPr>
          <p:cNvPr id="6" name="Marcador de pie de página 5">
            <a:extLst>
              <a:ext uri="{FF2B5EF4-FFF2-40B4-BE49-F238E27FC236}">
                <a16:creationId xmlns:a16="http://schemas.microsoft.com/office/drawing/2014/main" id="{4F20B9D5-0C14-2631-5A27-9167C5BC126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7267534-F3CC-7D4A-7168-B11A7161A96A}"/>
              </a:ext>
            </a:extLst>
          </p:cNvPr>
          <p:cNvSpPr>
            <a:spLocks noGrp="1"/>
          </p:cNvSpPr>
          <p:nvPr>
            <p:ph type="sldNum" sz="quarter" idx="12"/>
          </p:nvPr>
        </p:nvSpPr>
        <p:spPr/>
        <p:txBody>
          <a:bodyPr/>
          <a:lstStyle/>
          <a:p>
            <a:fld id="{B79AAF57-1775-49DB-BB20-3FADABA7C753}" type="slidenum">
              <a:rPr lang="es-ES" smtClean="0"/>
              <a:t>‹Nº›</a:t>
            </a:fld>
            <a:endParaRPr lang="es-ES"/>
          </a:p>
        </p:txBody>
      </p:sp>
    </p:spTree>
    <p:extLst>
      <p:ext uri="{BB962C8B-B14F-4D97-AF65-F5344CB8AC3E}">
        <p14:creationId xmlns:p14="http://schemas.microsoft.com/office/powerpoint/2010/main" val="2386593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269DDAA-0549-A54B-BDD3-75B7569C31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BAB3B25-7810-155F-8ED9-AA97312766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1B3B8E4-4248-2AA1-1AF5-C7E7E41D38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C823D11-2046-4A19-A3E2-EDAD22777B14}" type="datetimeFigureOut">
              <a:rPr lang="es-ES" smtClean="0"/>
              <a:t>23/08/2024</a:t>
            </a:fld>
            <a:endParaRPr lang="es-ES"/>
          </a:p>
        </p:txBody>
      </p:sp>
      <p:sp>
        <p:nvSpPr>
          <p:cNvPr id="5" name="Marcador de pie de página 4">
            <a:extLst>
              <a:ext uri="{FF2B5EF4-FFF2-40B4-BE49-F238E27FC236}">
                <a16:creationId xmlns:a16="http://schemas.microsoft.com/office/drawing/2014/main" id="{29FF5A1B-EFA8-9156-A329-DA6EB6CDAD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0214AA8D-9183-A083-5DEC-425142883C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79AAF57-1775-49DB-BB20-3FADABA7C753}" type="slidenum">
              <a:rPr lang="es-ES" smtClean="0"/>
              <a:t>‹Nº›</a:t>
            </a:fld>
            <a:endParaRPr lang="es-ES"/>
          </a:p>
        </p:txBody>
      </p:sp>
    </p:spTree>
    <p:extLst>
      <p:ext uri="{BB962C8B-B14F-4D97-AF65-F5344CB8AC3E}">
        <p14:creationId xmlns:p14="http://schemas.microsoft.com/office/powerpoint/2010/main" val="599588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F1508C-EED9-550B-1DCF-8B4B00F9F083}"/>
              </a:ext>
            </a:extLst>
          </p:cNvPr>
          <p:cNvSpPr>
            <a:spLocks noGrp="1"/>
          </p:cNvSpPr>
          <p:nvPr>
            <p:ph type="ctrTitle"/>
          </p:nvPr>
        </p:nvSpPr>
        <p:spPr/>
        <p:txBody>
          <a:bodyPr>
            <a:normAutofit fontScale="90000"/>
          </a:bodyPr>
          <a:lstStyle/>
          <a:p>
            <a:r>
              <a:rPr lang="es-ES" dirty="0"/>
              <a:t>Deserción escolar y éxito académico de los estudiantes</a:t>
            </a:r>
          </a:p>
        </p:txBody>
      </p:sp>
      <p:sp>
        <p:nvSpPr>
          <p:cNvPr id="3" name="Subtítulo 2">
            <a:extLst>
              <a:ext uri="{FF2B5EF4-FFF2-40B4-BE49-F238E27FC236}">
                <a16:creationId xmlns:a16="http://schemas.microsoft.com/office/drawing/2014/main" id="{1B28432C-9C4C-F9C2-F9AC-5E04FF4A2CFA}"/>
              </a:ext>
            </a:extLst>
          </p:cNvPr>
          <p:cNvSpPr>
            <a:spLocks noGrp="1"/>
          </p:cNvSpPr>
          <p:nvPr>
            <p:ph type="subTitle" idx="1"/>
          </p:nvPr>
        </p:nvSpPr>
        <p:spPr/>
        <p:txBody>
          <a:bodyPr/>
          <a:lstStyle/>
          <a:p>
            <a:r>
              <a:rPr lang="es-ES" dirty="0"/>
              <a:t>Sara Pérez-Mallaina</a:t>
            </a:r>
          </a:p>
        </p:txBody>
      </p:sp>
    </p:spTree>
    <p:extLst>
      <p:ext uri="{BB962C8B-B14F-4D97-AF65-F5344CB8AC3E}">
        <p14:creationId xmlns:p14="http://schemas.microsoft.com/office/powerpoint/2010/main" val="1818356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BA33CA-B301-3DDC-388A-32D4127288FB}"/>
              </a:ext>
            </a:extLst>
          </p:cNvPr>
          <p:cNvSpPr>
            <a:spLocks noGrp="1"/>
          </p:cNvSpPr>
          <p:nvPr>
            <p:ph type="title"/>
          </p:nvPr>
        </p:nvSpPr>
        <p:spPr/>
        <p:txBody>
          <a:bodyPr/>
          <a:lstStyle/>
          <a:p>
            <a:r>
              <a:rPr lang="es-ES" dirty="0"/>
              <a:t>Análisis de Nacionalidad:</a:t>
            </a:r>
          </a:p>
        </p:txBody>
      </p:sp>
      <p:sp>
        <p:nvSpPr>
          <p:cNvPr id="5" name="Marcador de contenido 4">
            <a:extLst>
              <a:ext uri="{FF2B5EF4-FFF2-40B4-BE49-F238E27FC236}">
                <a16:creationId xmlns:a16="http://schemas.microsoft.com/office/drawing/2014/main" id="{252E7824-90AE-0F78-BABD-ECBA9608AD2F}"/>
              </a:ext>
            </a:extLst>
          </p:cNvPr>
          <p:cNvSpPr>
            <a:spLocks noGrp="1"/>
          </p:cNvSpPr>
          <p:nvPr>
            <p:ph sz="half" idx="1"/>
          </p:nvPr>
        </p:nvSpPr>
        <p:spPr>
          <a:xfrm>
            <a:off x="0" y="1825624"/>
            <a:ext cx="5181600" cy="4351338"/>
          </a:xfrm>
        </p:spPr>
        <p:txBody>
          <a:bodyPr/>
          <a:lstStyle/>
          <a:p>
            <a:r>
              <a:rPr lang="es-ES" dirty="0"/>
              <a:t>Creo una nueva </a:t>
            </a:r>
            <a:r>
              <a:rPr lang="es-ES" b="1" dirty="0">
                <a:solidFill>
                  <a:srgbClr val="FF0000"/>
                </a:solidFill>
              </a:rPr>
              <a:t>variable???</a:t>
            </a:r>
            <a:r>
              <a:rPr lang="es-ES" dirty="0"/>
              <a:t>: Descripción Nacionalidad mediante un diccionario.</a:t>
            </a:r>
          </a:p>
          <a:p>
            <a:r>
              <a:rPr lang="es-ES" dirty="0"/>
              <a:t>En esta está el código de cada Nacionalidad a que país pertenece. </a:t>
            </a:r>
            <a:r>
              <a:rPr lang="es-ES" dirty="0" err="1"/>
              <a:t>Ej</a:t>
            </a:r>
            <a:r>
              <a:rPr lang="es-ES" dirty="0"/>
              <a:t>: 1: Portugués.</a:t>
            </a:r>
          </a:p>
        </p:txBody>
      </p:sp>
      <p:pic>
        <p:nvPicPr>
          <p:cNvPr id="8" name="Marcador de contenido 7">
            <a:extLst>
              <a:ext uri="{FF2B5EF4-FFF2-40B4-BE49-F238E27FC236}">
                <a16:creationId xmlns:a16="http://schemas.microsoft.com/office/drawing/2014/main" id="{B8D66552-824B-BA54-9707-EF76FC80EA5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81600" y="1690688"/>
            <a:ext cx="6869235" cy="4351337"/>
          </a:xfrm>
        </p:spPr>
      </p:pic>
    </p:spTree>
    <p:extLst>
      <p:ext uri="{BB962C8B-B14F-4D97-AF65-F5344CB8AC3E}">
        <p14:creationId xmlns:p14="http://schemas.microsoft.com/office/powerpoint/2010/main" val="817408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arcador de texto 8">
            <a:extLst>
              <a:ext uri="{FF2B5EF4-FFF2-40B4-BE49-F238E27FC236}">
                <a16:creationId xmlns:a16="http://schemas.microsoft.com/office/drawing/2014/main" id="{E29DA142-BBA6-4E81-B64E-8E9A7390D59F}"/>
              </a:ext>
            </a:extLst>
          </p:cNvPr>
          <p:cNvSpPr>
            <a:spLocks noGrp="1"/>
          </p:cNvSpPr>
          <p:nvPr>
            <p:ph type="body" idx="1"/>
          </p:nvPr>
        </p:nvSpPr>
        <p:spPr>
          <a:xfrm>
            <a:off x="214491" y="849331"/>
            <a:ext cx="5157787" cy="1590208"/>
          </a:xfrm>
        </p:spPr>
        <p:txBody>
          <a:bodyPr>
            <a:normAutofit/>
          </a:bodyPr>
          <a:lstStyle/>
          <a:p>
            <a:r>
              <a:rPr lang="es-ES" dirty="0"/>
              <a:t>Para que se vea si en un país solo hay 1ª muestra los contabilizo. </a:t>
            </a:r>
          </a:p>
          <a:p>
            <a:r>
              <a:rPr lang="es-ES" dirty="0"/>
              <a:t>Gráfico de barras con escala logarítmica</a:t>
            </a:r>
          </a:p>
          <a:p>
            <a:endParaRPr lang="es-ES" dirty="0"/>
          </a:p>
        </p:txBody>
      </p:sp>
      <p:pic>
        <p:nvPicPr>
          <p:cNvPr id="6" name="Marcador de contenido 5">
            <a:extLst>
              <a:ext uri="{FF2B5EF4-FFF2-40B4-BE49-F238E27FC236}">
                <a16:creationId xmlns:a16="http://schemas.microsoft.com/office/drawing/2014/main" id="{5E9A6963-B554-9149-0BAC-3D3BD9257473}"/>
              </a:ext>
            </a:extLst>
          </p:cNvPr>
          <p:cNvPicPr>
            <a:picLocks noGrp="1" noChangeAspect="1"/>
          </p:cNvPicPr>
          <p:nvPr>
            <p:ph sz="half" idx="2"/>
          </p:nvPr>
        </p:nvPicPr>
        <p:blipFill>
          <a:blip r:embed="rId2"/>
          <a:stretch>
            <a:fillRect/>
          </a:stretch>
        </p:blipFill>
        <p:spPr>
          <a:xfrm>
            <a:off x="36692" y="2878173"/>
            <a:ext cx="5686166" cy="3979827"/>
          </a:xfrm>
        </p:spPr>
      </p:pic>
      <p:sp>
        <p:nvSpPr>
          <p:cNvPr id="10" name="Marcador de texto 9">
            <a:extLst>
              <a:ext uri="{FF2B5EF4-FFF2-40B4-BE49-F238E27FC236}">
                <a16:creationId xmlns:a16="http://schemas.microsoft.com/office/drawing/2014/main" id="{03D29685-9A80-4D6B-D165-C323F5C53FB7}"/>
              </a:ext>
            </a:extLst>
          </p:cNvPr>
          <p:cNvSpPr>
            <a:spLocks noGrp="1"/>
          </p:cNvSpPr>
          <p:nvPr>
            <p:ph type="body" sz="quarter" idx="3"/>
          </p:nvPr>
        </p:nvSpPr>
        <p:spPr>
          <a:xfrm>
            <a:off x="6819723" y="849331"/>
            <a:ext cx="5183188" cy="823912"/>
          </a:xfrm>
        </p:spPr>
        <p:txBody>
          <a:bodyPr>
            <a:normAutofit/>
          </a:bodyPr>
          <a:lstStyle/>
          <a:p>
            <a:r>
              <a:rPr lang="es-ES" dirty="0"/>
              <a:t>Sólo las nacionalidades con representación de &gt;=10</a:t>
            </a:r>
          </a:p>
          <a:p>
            <a:endParaRPr lang="es-ES" dirty="0"/>
          </a:p>
        </p:txBody>
      </p:sp>
      <p:sp>
        <p:nvSpPr>
          <p:cNvPr id="4" name="Marcador de contenido 3">
            <a:extLst>
              <a:ext uri="{FF2B5EF4-FFF2-40B4-BE49-F238E27FC236}">
                <a16:creationId xmlns:a16="http://schemas.microsoft.com/office/drawing/2014/main" id="{2519F82C-E2E3-EED6-C52F-2B570353600B}"/>
              </a:ext>
            </a:extLst>
          </p:cNvPr>
          <p:cNvSpPr>
            <a:spLocks noGrp="1"/>
          </p:cNvSpPr>
          <p:nvPr>
            <p:ph sz="quarter" idx="4"/>
          </p:nvPr>
        </p:nvSpPr>
        <p:spPr/>
        <p:txBody>
          <a:bodyPr/>
          <a:lstStyle/>
          <a:p>
            <a:pPr marL="0" indent="0">
              <a:buNone/>
            </a:pPr>
            <a:r>
              <a:rPr lang="es-ES" dirty="0"/>
              <a:t> </a:t>
            </a:r>
          </a:p>
        </p:txBody>
      </p:sp>
      <p:pic>
        <p:nvPicPr>
          <p:cNvPr id="8" name="Imagen 7">
            <a:extLst>
              <a:ext uri="{FF2B5EF4-FFF2-40B4-BE49-F238E27FC236}">
                <a16:creationId xmlns:a16="http://schemas.microsoft.com/office/drawing/2014/main" id="{3718506C-5D18-7A20-4D11-8FB36B6E0C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1446" y="2505075"/>
            <a:ext cx="6251465" cy="4135401"/>
          </a:xfrm>
          <a:prstGeom prst="rect">
            <a:avLst/>
          </a:prstGeom>
        </p:spPr>
      </p:pic>
    </p:spTree>
    <p:extLst>
      <p:ext uri="{BB962C8B-B14F-4D97-AF65-F5344CB8AC3E}">
        <p14:creationId xmlns:p14="http://schemas.microsoft.com/office/powerpoint/2010/main" val="1756501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EEE7BCD-48B7-9892-8ABB-D19F4095A636}"/>
              </a:ext>
            </a:extLst>
          </p:cNvPr>
          <p:cNvSpPr>
            <a:spLocks noGrp="1"/>
          </p:cNvSpPr>
          <p:nvPr>
            <p:ph type="title"/>
          </p:nvPr>
        </p:nvSpPr>
        <p:spPr>
          <a:xfrm>
            <a:off x="839788" y="-56356"/>
            <a:ext cx="10515600" cy="1325563"/>
          </a:xfrm>
        </p:spPr>
        <p:txBody>
          <a:bodyPr/>
          <a:lstStyle/>
          <a:p>
            <a:r>
              <a:rPr lang="es-ES" dirty="0"/>
              <a:t>Analizo Edad en el momento de la inscripción:</a:t>
            </a:r>
          </a:p>
        </p:txBody>
      </p:sp>
      <p:sp>
        <p:nvSpPr>
          <p:cNvPr id="6" name="Marcador de texto 5">
            <a:extLst>
              <a:ext uri="{FF2B5EF4-FFF2-40B4-BE49-F238E27FC236}">
                <a16:creationId xmlns:a16="http://schemas.microsoft.com/office/drawing/2014/main" id="{5B558996-B1D2-6305-7F60-1966C2404722}"/>
              </a:ext>
            </a:extLst>
          </p:cNvPr>
          <p:cNvSpPr>
            <a:spLocks noGrp="1"/>
          </p:cNvSpPr>
          <p:nvPr>
            <p:ph type="body" idx="1"/>
          </p:nvPr>
        </p:nvSpPr>
        <p:spPr>
          <a:xfrm>
            <a:off x="322953" y="1074618"/>
            <a:ext cx="5157787" cy="823912"/>
          </a:xfrm>
        </p:spPr>
        <p:txBody>
          <a:bodyPr/>
          <a:lstStyle/>
          <a:p>
            <a:endParaRPr lang="es-ES" dirty="0"/>
          </a:p>
        </p:txBody>
      </p:sp>
      <p:pic>
        <p:nvPicPr>
          <p:cNvPr id="11" name="Marcador de contenido 10">
            <a:extLst>
              <a:ext uri="{FF2B5EF4-FFF2-40B4-BE49-F238E27FC236}">
                <a16:creationId xmlns:a16="http://schemas.microsoft.com/office/drawing/2014/main" id="{7400B3AD-2EA6-C7F0-244A-781F5FA4D6E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4430" y="2981033"/>
            <a:ext cx="5634832" cy="2802349"/>
          </a:xfrm>
        </p:spPr>
      </p:pic>
      <p:sp>
        <p:nvSpPr>
          <p:cNvPr id="8" name="Marcador de texto 7">
            <a:extLst>
              <a:ext uri="{FF2B5EF4-FFF2-40B4-BE49-F238E27FC236}">
                <a16:creationId xmlns:a16="http://schemas.microsoft.com/office/drawing/2014/main" id="{A3A66991-8164-0394-E409-A25B748A263D}"/>
              </a:ext>
            </a:extLst>
          </p:cNvPr>
          <p:cNvSpPr>
            <a:spLocks noGrp="1"/>
          </p:cNvSpPr>
          <p:nvPr>
            <p:ph type="body" sz="quarter" idx="3"/>
          </p:nvPr>
        </p:nvSpPr>
        <p:spPr>
          <a:xfrm>
            <a:off x="6685859" y="1096594"/>
            <a:ext cx="5183188" cy="823912"/>
          </a:xfrm>
        </p:spPr>
        <p:txBody>
          <a:bodyPr/>
          <a:lstStyle/>
          <a:p>
            <a:r>
              <a:rPr lang="es-ES" dirty="0"/>
              <a:t>Gráfico de barras con escala logarítmica</a:t>
            </a:r>
          </a:p>
        </p:txBody>
      </p:sp>
      <p:pic>
        <p:nvPicPr>
          <p:cNvPr id="13" name="Marcador de contenido 12">
            <a:extLst>
              <a:ext uri="{FF2B5EF4-FFF2-40B4-BE49-F238E27FC236}">
                <a16:creationId xmlns:a16="http://schemas.microsoft.com/office/drawing/2014/main" id="{FBE7E7DD-219E-DA7C-3D53-C18FDD567A07}"/>
              </a:ext>
            </a:extLst>
          </p:cNvPr>
          <p:cNvPicPr>
            <a:picLocks noGrp="1" noChangeAspect="1"/>
          </p:cNvPicPr>
          <p:nvPr>
            <p:ph sz="quarter" idx="4"/>
          </p:nvPr>
        </p:nvPicPr>
        <p:blipFill>
          <a:blip r:embed="rId3"/>
          <a:stretch>
            <a:fillRect/>
          </a:stretch>
        </p:blipFill>
        <p:spPr>
          <a:xfrm>
            <a:off x="5883965" y="2973150"/>
            <a:ext cx="6231835" cy="3884850"/>
          </a:xfrm>
        </p:spPr>
      </p:pic>
    </p:spTree>
    <p:extLst>
      <p:ext uri="{BB962C8B-B14F-4D97-AF65-F5344CB8AC3E}">
        <p14:creationId xmlns:p14="http://schemas.microsoft.com/office/powerpoint/2010/main" val="2616543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E153E1-A357-C7F4-0303-169E406EFAEF}"/>
              </a:ext>
            </a:extLst>
          </p:cNvPr>
          <p:cNvSpPr>
            <a:spLocks noGrp="1"/>
          </p:cNvSpPr>
          <p:nvPr>
            <p:ph type="title"/>
          </p:nvPr>
        </p:nvSpPr>
        <p:spPr/>
        <p:txBody>
          <a:bodyPr/>
          <a:lstStyle/>
          <a:p>
            <a:r>
              <a:rPr lang="es-ES" dirty="0"/>
              <a:t>Analizo la variable: Necesidades educativas especiales:</a:t>
            </a:r>
          </a:p>
        </p:txBody>
      </p:sp>
      <p:pic>
        <p:nvPicPr>
          <p:cNvPr id="7" name="Marcador de contenido 6">
            <a:extLst>
              <a:ext uri="{FF2B5EF4-FFF2-40B4-BE49-F238E27FC236}">
                <a16:creationId xmlns:a16="http://schemas.microsoft.com/office/drawing/2014/main" id="{FE6879C5-8BF1-4EA3-756F-1CEADE41E51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379411"/>
            <a:ext cx="5181600" cy="3243765"/>
          </a:xfrm>
        </p:spPr>
      </p:pic>
      <p:sp>
        <p:nvSpPr>
          <p:cNvPr id="5" name="Marcador de contenido 4">
            <a:extLst>
              <a:ext uri="{FF2B5EF4-FFF2-40B4-BE49-F238E27FC236}">
                <a16:creationId xmlns:a16="http://schemas.microsoft.com/office/drawing/2014/main" id="{5FED4BFC-3AF8-039D-614E-B016E842732D}"/>
              </a:ext>
            </a:extLst>
          </p:cNvPr>
          <p:cNvSpPr>
            <a:spLocks noGrp="1"/>
          </p:cNvSpPr>
          <p:nvPr>
            <p:ph sz="half" idx="2"/>
          </p:nvPr>
        </p:nvSpPr>
        <p:spPr/>
        <p:txBody>
          <a:bodyPr>
            <a:normAutofit/>
          </a:bodyPr>
          <a:lstStyle/>
          <a:p>
            <a:r>
              <a:rPr lang="es-ES" dirty="0"/>
              <a:t>Blanco          1     |    2       |   3</a:t>
            </a:r>
          </a:p>
          <a:p>
            <a:r>
              <a:rPr lang="es-ES" dirty="0"/>
              <a:t>Necesidades educativas especiales                 </a:t>
            </a:r>
          </a:p>
          <a:p>
            <a:r>
              <a:rPr lang="es-ES" dirty="0"/>
              <a:t>0                  1395  |  776  |  2170</a:t>
            </a:r>
          </a:p>
          <a:p>
            <a:r>
              <a:rPr lang="es-ES" dirty="0"/>
              <a:t>1                     17    |  11     |    23</a:t>
            </a:r>
          </a:p>
          <a:p>
            <a:r>
              <a:rPr lang="es-ES" dirty="0"/>
              <a:t>Poca representatividad.</a:t>
            </a:r>
          </a:p>
        </p:txBody>
      </p:sp>
    </p:spTree>
    <p:extLst>
      <p:ext uri="{BB962C8B-B14F-4D97-AF65-F5344CB8AC3E}">
        <p14:creationId xmlns:p14="http://schemas.microsoft.com/office/powerpoint/2010/main" val="187602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7CACCA-0EBF-8ADC-8D7D-ABB45E385F2D}"/>
              </a:ext>
            </a:extLst>
          </p:cNvPr>
          <p:cNvSpPr>
            <a:spLocks noGrp="1"/>
          </p:cNvSpPr>
          <p:nvPr>
            <p:ph type="title"/>
          </p:nvPr>
        </p:nvSpPr>
        <p:spPr>
          <a:xfrm>
            <a:off x="278297" y="365125"/>
            <a:ext cx="11688416" cy="1325563"/>
          </a:xfrm>
        </p:spPr>
        <p:txBody>
          <a:bodyPr>
            <a:normAutofit/>
          </a:bodyPr>
          <a:lstStyle/>
          <a:p>
            <a:r>
              <a:rPr lang="es-ES" dirty="0"/>
              <a:t>Analizo: 1º semestre(matriculado), (aprobado) y 2º semestre(matriculado), (aprobado)</a:t>
            </a:r>
          </a:p>
        </p:txBody>
      </p:sp>
      <p:pic>
        <p:nvPicPr>
          <p:cNvPr id="6" name="Marcador de contenido 5">
            <a:extLst>
              <a:ext uri="{FF2B5EF4-FFF2-40B4-BE49-F238E27FC236}">
                <a16:creationId xmlns:a16="http://schemas.microsoft.com/office/drawing/2014/main" id="{7E3D0E06-D092-1BFD-E82C-45FDC6CD5BB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367166" y="2584174"/>
            <a:ext cx="5824834" cy="3967362"/>
          </a:xfrm>
        </p:spPr>
      </p:pic>
      <p:pic>
        <p:nvPicPr>
          <p:cNvPr id="8" name="Marcador de contenido 7">
            <a:extLst>
              <a:ext uri="{FF2B5EF4-FFF2-40B4-BE49-F238E27FC236}">
                <a16:creationId xmlns:a16="http://schemas.microsoft.com/office/drawing/2014/main" id="{7B99C616-7E3E-9475-EFEC-7C6E531E192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97671" y="2501331"/>
            <a:ext cx="5824834" cy="4133047"/>
          </a:xfrm>
        </p:spPr>
      </p:pic>
    </p:spTree>
    <p:extLst>
      <p:ext uri="{BB962C8B-B14F-4D97-AF65-F5344CB8AC3E}">
        <p14:creationId xmlns:p14="http://schemas.microsoft.com/office/powerpoint/2010/main" val="2109575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0A5EF5-0980-BA31-EEE6-73A8B882AE5A}"/>
              </a:ext>
            </a:extLst>
          </p:cNvPr>
          <p:cNvSpPr>
            <a:spLocks noGrp="1"/>
          </p:cNvSpPr>
          <p:nvPr>
            <p:ph type="title"/>
          </p:nvPr>
        </p:nvSpPr>
        <p:spPr/>
        <p:txBody>
          <a:bodyPr/>
          <a:lstStyle/>
          <a:p>
            <a:r>
              <a:rPr lang="es-ES" dirty="0"/>
              <a:t>Analizo la variable Curso:</a:t>
            </a:r>
          </a:p>
        </p:txBody>
      </p:sp>
      <p:sp>
        <p:nvSpPr>
          <p:cNvPr id="3" name="Marcador de contenido 2">
            <a:extLst>
              <a:ext uri="{FF2B5EF4-FFF2-40B4-BE49-F238E27FC236}">
                <a16:creationId xmlns:a16="http://schemas.microsoft.com/office/drawing/2014/main" id="{A477F7FE-D46B-A4A4-A135-EB7EC15AE7DC}"/>
              </a:ext>
            </a:extLst>
          </p:cNvPr>
          <p:cNvSpPr>
            <a:spLocks noGrp="1"/>
          </p:cNvSpPr>
          <p:nvPr>
            <p:ph sz="half" idx="1"/>
          </p:nvPr>
        </p:nvSpPr>
        <p:spPr/>
        <p:txBody>
          <a:bodyPr/>
          <a:lstStyle/>
          <a:p>
            <a:r>
              <a:rPr lang="es-ES" dirty="0"/>
              <a:t>Primero creo ‘Descripción Curso’ que tiene los nombres de las carreras de cada código.</a:t>
            </a:r>
          </a:p>
          <a:p>
            <a:r>
              <a:rPr lang="es-ES" dirty="0"/>
              <a:t>También </a:t>
            </a:r>
            <a:r>
              <a:rPr lang="es-ES" dirty="0" err="1"/>
              <a:t>curso_counts</a:t>
            </a:r>
            <a:r>
              <a:rPr lang="es-ES" dirty="0"/>
              <a:t>, con el nombre y cuantos alumnos hay. </a:t>
            </a:r>
            <a:r>
              <a:rPr lang="es-ES" dirty="0" err="1"/>
              <a:t>Ej</a:t>
            </a:r>
            <a:r>
              <a:rPr lang="es-ES" dirty="0"/>
              <a:t>: Enfermería 762.</a:t>
            </a:r>
          </a:p>
        </p:txBody>
      </p:sp>
      <p:sp>
        <p:nvSpPr>
          <p:cNvPr id="4" name="Marcador de contenido 3">
            <a:extLst>
              <a:ext uri="{FF2B5EF4-FFF2-40B4-BE49-F238E27FC236}">
                <a16:creationId xmlns:a16="http://schemas.microsoft.com/office/drawing/2014/main" id="{BE65D40F-A703-B4CF-8799-D28D2BF2555E}"/>
              </a:ext>
            </a:extLst>
          </p:cNvPr>
          <p:cNvSpPr>
            <a:spLocks noGrp="1"/>
          </p:cNvSpPr>
          <p:nvPr>
            <p:ph sz="half" idx="2"/>
          </p:nvPr>
        </p:nvSpPr>
        <p:spPr>
          <a:xfrm>
            <a:off x="7010400" y="1277903"/>
            <a:ext cx="5181600" cy="480253"/>
          </a:xfrm>
        </p:spPr>
        <p:txBody>
          <a:bodyPr/>
          <a:lstStyle/>
          <a:p>
            <a:pPr marL="0" indent="0">
              <a:buNone/>
            </a:pPr>
            <a:r>
              <a:rPr lang="es-ES" dirty="0"/>
              <a:t>Grafico de barras apiladas</a:t>
            </a:r>
          </a:p>
        </p:txBody>
      </p:sp>
      <p:pic>
        <p:nvPicPr>
          <p:cNvPr id="6" name="Imagen 5">
            <a:extLst>
              <a:ext uri="{FF2B5EF4-FFF2-40B4-BE49-F238E27FC236}">
                <a16:creationId xmlns:a16="http://schemas.microsoft.com/office/drawing/2014/main" id="{BA088F9B-5AE9-CF34-E2FA-2B9F2CABDCAB}"/>
              </a:ext>
            </a:extLst>
          </p:cNvPr>
          <p:cNvPicPr>
            <a:picLocks noChangeAspect="1"/>
          </p:cNvPicPr>
          <p:nvPr/>
        </p:nvPicPr>
        <p:blipFill>
          <a:blip r:embed="rId2"/>
          <a:stretch>
            <a:fillRect/>
          </a:stretch>
        </p:blipFill>
        <p:spPr>
          <a:xfrm>
            <a:off x="5774624" y="1607481"/>
            <a:ext cx="6417376" cy="5083396"/>
          </a:xfrm>
          <a:prstGeom prst="rect">
            <a:avLst/>
          </a:prstGeom>
        </p:spPr>
      </p:pic>
    </p:spTree>
    <p:extLst>
      <p:ext uri="{BB962C8B-B14F-4D97-AF65-F5344CB8AC3E}">
        <p14:creationId xmlns:p14="http://schemas.microsoft.com/office/powerpoint/2010/main" val="1660180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38270E-5E55-59B8-E35C-9BF48EAD36DB}"/>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02F78028-DEE8-0F65-B499-CC624B246501}"/>
              </a:ext>
            </a:extLst>
          </p:cNvPr>
          <p:cNvSpPr>
            <a:spLocks noGrp="1"/>
          </p:cNvSpPr>
          <p:nvPr>
            <p:ph sz="half" idx="1"/>
          </p:nvPr>
        </p:nvSpPr>
        <p:spPr/>
        <p:txBody>
          <a:bodyPr/>
          <a:lstStyle/>
          <a:p>
            <a:endParaRPr lang="es-ES"/>
          </a:p>
        </p:txBody>
      </p:sp>
      <p:sp>
        <p:nvSpPr>
          <p:cNvPr id="4" name="Marcador de contenido 3">
            <a:extLst>
              <a:ext uri="{FF2B5EF4-FFF2-40B4-BE49-F238E27FC236}">
                <a16:creationId xmlns:a16="http://schemas.microsoft.com/office/drawing/2014/main" id="{33AA06DA-056B-5E19-EFA6-71F3328BFEBC}"/>
              </a:ext>
            </a:extLst>
          </p:cNvPr>
          <p:cNvSpPr>
            <a:spLocks noGrp="1"/>
          </p:cNvSpPr>
          <p:nvPr>
            <p:ph sz="half" idx="2"/>
          </p:nvPr>
        </p:nvSpPr>
        <p:spPr/>
        <p:txBody>
          <a:bodyPr/>
          <a:lstStyle/>
          <a:p>
            <a:endParaRPr lang="es-ES"/>
          </a:p>
        </p:txBody>
      </p:sp>
      <p:pic>
        <p:nvPicPr>
          <p:cNvPr id="6" name="Imagen 5">
            <a:extLst>
              <a:ext uri="{FF2B5EF4-FFF2-40B4-BE49-F238E27FC236}">
                <a16:creationId xmlns:a16="http://schemas.microsoft.com/office/drawing/2014/main" id="{96857AAB-01B0-1E33-8723-44107C25D068}"/>
              </a:ext>
            </a:extLst>
          </p:cNvPr>
          <p:cNvPicPr>
            <a:picLocks noChangeAspect="1"/>
          </p:cNvPicPr>
          <p:nvPr/>
        </p:nvPicPr>
        <p:blipFill>
          <a:blip r:embed="rId2"/>
          <a:stretch>
            <a:fillRect/>
          </a:stretch>
        </p:blipFill>
        <p:spPr>
          <a:xfrm>
            <a:off x="523875" y="647700"/>
            <a:ext cx="11144250" cy="5562600"/>
          </a:xfrm>
          <a:prstGeom prst="rect">
            <a:avLst/>
          </a:prstGeom>
        </p:spPr>
      </p:pic>
    </p:spTree>
    <p:extLst>
      <p:ext uri="{BB962C8B-B14F-4D97-AF65-F5344CB8AC3E}">
        <p14:creationId xmlns:p14="http://schemas.microsoft.com/office/powerpoint/2010/main" val="1694502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3C367A-5642-38F5-3A29-98D951261237}"/>
              </a:ext>
            </a:extLst>
          </p:cNvPr>
          <p:cNvSpPr>
            <a:spLocks noGrp="1"/>
          </p:cNvSpPr>
          <p:nvPr>
            <p:ph type="title"/>
          </p:nvPr>
        </p:nvSpPr>
        <p:spPr>
          <a:xfrm>
            <a:off x="0" y="0"/>
            <a:ext cx="3336235" cy="1325563"/>
          </a:xfrm>
        </p:spPr>
        <p:txBody>
          <a:bodyPr/>
          <a:lstStyle/>
          <a:p>
            <a:r>
              <a:rPr lang="es-ES" dirty="0"/>
              <a:t>Mapa de correlaciones</a:t>
            </a:r>
          </a:p>
        </p:txBody>
      </p:sp>
      <p:pic>
        <p:nvPicPr>
          <p:cNvPr id="6" name="Marcador de contenido 5">
            <a:extLst>
              <a:ext uri="{FF2B5EF4-FFF2-40B4-BE49-F238E27FC236}">
                <a16:creationId xmlns:a16="http://schemas.microsoft.com/office/drawing/2014/main" id="{32AB7A72-A09B-A8E7-8E6A-A6B32613DC2C}"/>
              </a:ext>
            </a:extLst>
          </p:cNvPr>
          <p:cNvPicPr>
            <a:picLocks noGrp="1" noChangeAspect="1"/>
          </p:cNvPicPr>
          <p:nvPr>
            <p:ph sz="half" idx="2"/>
          </p:nvPr>
        </p:nvPicPr>
        <p:blipFill>
          <a:blip r:embed="rId2"/>
          <a:stretch>
            <a:fillRect/>
          </a:stretch>
        </p:blipFill>
        <p:spPr>
          <a:xfrm>
            <a:off x="3336235" y="-70102"/>
            <a:ext cx="8855765" cy="6928102"/>
          </a:xfrm>
        </p:spPr>
      </p:pic>
    </p:spTree>
    <p:extLst>
      <p:ext uri="{BB962C8B-B14F-4D97-AF65-F5344CB8AC3E}">
        <p14:creationId xmlns:p14="http://schemas.microsoft.com/office/powerpoint/2010/main" val="2083545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6A2753-E1AA-4240-C90C-FC50E012A786}"/>
              </a:ext>
            </a:extLst>
          </p:cNvPr>
          <p:cNvSpPr>
            <a:spLocks noGrp="1"/>
          </p:cNvSpPr>
          <p:nvPr>
            <p:ph type="title"/>
          </p:nvPr>
        </p:nvSpPr>
        <p:spPr>
          <a:xfrm>
            <a:off x="0" y="-486"/>
            <a:ext cx="7315200" cy="531320"/>
          </a:xfrm>
        </p:spPr>
        <p:txBody>
          <a:bodyPr>
            <a:normAutofit fontScale="90000"/>
          </a:bodyPr>
          <a:lstStyle/>
          <a:p>
            <a:r>
              <a:rPr lang="es-ES" sz="3600" dirty="0"/>
              <a:t>Mapa de correlaciones más altas:</a:t>
            </a:r>
          </a:p>
        </p:txBody>
      </p:sp>
      <p:sp>
        <p:nvSpPr>
          <p:cNvPr id="7" name="Marcador de contenido 6">
            <a:extLst>
              <a:ext uri="{FF2B5EF4-FFF2-40B4-BE49-F238E27FC236}">
                <a16:creationId xmlns:a16="http://schemas.microsoft.com/office/drawing/2014/main" id="{763C3053-AAA1-8922-82C4-D896E9ECD2EF}"/>
              </a:ext>
            </a:extLst>
          </p:cNvPr>
          <p:cNvSpPr>
            <a:spLocks noGrp="1"/>
          </p:cNvSpPr>
          <p:nvPr>
            <p:ph sz="half" idx="1"/>
          </p:nvPr>
        </p:nvSpPr>
        <p:spPr>
          <a:xfrm>
            <a:off x="0" y="2254800"/>
            <a:ext cx="5181600" cy="3372465"/>
          </a:xfrm>
        </p:spPr>
        <p:txBody>
          <a:bodyPr>
            <a:normAutofit lnSpcReduction="10000"/>
          </a:bodyPr>
          <a:lstStyle/>
          <a:p>
            <a:r>
              <a:rPr lang="es-ES" sz="1200" dirty="0"/>
              <a:t>'1º semestre (aprobado)' con '2º semestre (aprobado)’: (0.9)</a:t>
            </a:r>
          </a:p>
          <a:p>
            <a:r>
              <a:rPr lang="es-ES" sz="1200" dirty="0"/>
              <a:t>'Ocupación del padre' con 'Ocupación de la madre’: (0.91)</a:t>
            </a:r>
          </a:p>
          <a:p>
            <a:r>
              <a:rPr lang="es-ES" sz="1200" dirty="0"/>
              <a:t>1er semestre (acreditado)' con:</a:t>
            </a:r>
          </a:p>
          <a:p>
            <a:r>
              <a:rPr lang="es-ES" sz="1200" dirty="0"/>
              <a:t>                                1. 1º semestre (matriculado)' (0.77)                </a:t>
            </a:r>
          </a:p>
          <a:p>
            <a:r>
              <a:rPr lang="es-ES" sz="1200" dirty="0"/>
              <a:t>                                2. 2º semestre (acreditado)' (0.94)</a:t>
            </a:r>
          </a:p>
          <a:p>
            <a:r>
              <a:rPr lang="es-ES" sz="1200" dirty="0"/>
              <a:t>1º semestre (matriculado)' con:</a:t>
            </a:r>
          </a:p>
          <a:p>
            <a:r>
              <a:rPr lang="es-ES" sz="1200" dirty="0"/>
              <a:t>                                1. 1º semestre (acreditado)' (0.77)</a:t>
            </a:r>
          </a:p>
          <a:p>
            <a:r>
              <a:rPr lang="es-ES" sz="1200" dirty="0"/>
              <a:t>                                2. 1º semestre (aprobado)' (0.77)</a:t>
            </a:r>
          </a:p>
          <a:p>
            <a:r>
              <a:rPr lang="es-ES" sz="1200" dirty="0"/>
              <a:t>                                3. 2º semestre (matriculados)' (0.94)</a:t>
            </a:r>
          </a:p>
          <a:p>
            <a:r>
              <a:rPr lang="es-ES" sz="1200" dirty="0"/>
              <a:t>2º semestre (acreditado)' con:</a:t>
            </a:r>
          </a:p>
          <a:p>
            <a:r>
              <a:rPr lang="es-ES" sz="1200" dirty="0"/>
              <a:t>                                1. 1er semestre (acreditado)' (0.94)</a:t>
            </a:r>
          </a:p>
          <a:p>
            <a:r>
              <a:rPr lang="es-ES" sz="1200" dirty="0"/>
              <a:t>                                2. 2º semestre (matriculados)' (0.75)</a:t>
            </a:r>
          </a:p>
        </p:txBody>
      </p:sp>
      <p:pic>
        <p:nvPicPr>
          <p:cNvPr id="6" name="Marcador de contenido 5">
            <a:extLst>
              <a:ext uri="{FF2B5EF4-FFF2-40B4-BE49-F238E27FC236}">
                <a16:creationId xmlns:a16="http://schemas.microsoft.com/office/drawing/2014/main" id="{2991D724-D0B8-D35F-CCC0-BAE48D064135}"/>
              </a:ext>
            </a:extLst>
          </p:cNvPr>
          <p:cNvPicPr>
            <a:picLocks noGrp="1" noChangeAspect="1"/>
          </p:cNvPicPr>
          <p:nvPr>
            <p:ph sz="half" idx="2"/>
          </p:nvPr>
        </p:nvPicPr>
        <p:blipFill>
          <a:blip r:embed="rId2"/>
          <a:stretch>
            <a:fillRect/>
          </a:stretch>
        </p:blipFill>
        <p:spPr>
          <a:xfrm>
            <a:off x="4343399" y="695349"/>
            <a:ext cx="7848601" cy="6162652"/>
          </a:xfrm>
        </p:spPr>
      </p:pic>
    </p:spTree>
    <p:extLst>
      <p:ext uri="{BB962C8B-B14F-4D97-AF65-F5344CB8AC3E}">
        <p14:creationId xmlns:p14="http://schemas.microsoft.com/office/powerpoint/2010/main" val="2728181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E2FF4B-1143-FA0E-4D2A-DB6DD1E7447C}"/>
              </a:ext>
            </a:extLst>
          </p:cNvPr>
          <p:cNvSpPr>
            <a:spLocks noGrp="1"/>
          </p:cNvSpPr>
          <p:nvPr>
            <p:ph type="title"/>
          </p:nvPr>
        </p:nvSpPr>
        <p:spPr>
          <a:xfrm>
            <a:off x="237565" y="132042"/>
            <a:ext cx="11564470" cy="800287"/>
          </a:xfrm>
        </p:spPr>
        <p:txBody>
          <a:bodyPr>
            <a:normAutofit/>
          </a:bodyPr>
          <a:lstStyle/>
          <a:p>
            <a:r>
              <a:rPr lang="es-ES" sz="3600" dirty="0" err="1"/>
              <a:t>Random</a:t>
            </a:r>
            <a:r>
              <a:rPr lang="es-ES" sz="3600" dirty="0"/>
              <a:t> Forest para evaluar la importancia de las variables:</a:t>
            </a:r>
          </a:p>
        </p:txBody>
      </p:sp>
      <p:pic>
        <p:nvPicPr>
          <p:cNvPr id="6" name="Marcador de contenido 5">
            <a:extLst>
              <a:ext uri="{FF2B5EF4-FFF2-40B4-BE49-F238E27FC236}">
                <a16:creationId xmlns:a16="http://schemas.microsoft.com/office/drawing/2014/main" id="{5E0E3520-F2CB-E3F0-B634-5CEA7AD5BA6B}"/>
              </a:ext>
            </a:extLst>
          </p:cNvPr>
          <p:cNvPicPr>
            <a:picLocks noGrp="1" noChangeAspect="1"/>
          </p:cNvPicPr>
          <p:nvPr>
            <p:ph sz="half" idx="1"/>
          </p:nvPr>
        </p:nvPicPr>
        <p:blipFill>
          <a:blip r:embed="rId2"/>
          <a:stretch>
            <a:fillRect/>
          </a:stretch>
        </p:blipFill>
        <p:spPr>
          <a:xfrm>
            <a:off x="793377" y="932329"/>
            <a:ext cx="9605682" cy="5799657"/>
          </a:xfrm>
        </p:spPr>
      </p:pic>
    </p:spTree>
    <p:extLst>
      <p:ext uri="{BB962C8B-B14F-4D97-AF65-F5344CB8AC3E}">
        <p14:creationId xmlns:p14="http://schemas.microsoft.com/office/powerpoint/2010/main" val="3026701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FA4A42-8501-2EBB-26FA-8C418EF4FEBE}"/>
              </a:ext>
            </a:extLst>
          </p:cNvPr>
          <p:cNvSpPr>
            <a:spLocks noGrp="1"/>
          </p:cNvSpPr>
          <p:nvPr>
            <p:ph type="title"/>
          </p:nvPr>
        </p:nvSpPr>
        <p:spPr/>
        <p:txBody>
          <a:bodyPr/>
          <a:lstStyle/>
          <a:p>
            <a:r>
              <a:rPr lang="es-ES" dirty="0"/>
              <a:t>Datos</a:t>
            </a:r>
          </a:p>
        </p:txBody>
      </p:sp>
      <p:sp>
        <p:nvSpPr>
          <p:cNvPr id="3" name="Marcador de contenido 2">
            <a:extLst>
              <a:ext uri="{FF2B5EF4-FFF2-40B4-BE49-F238E27FC236}">
                <a16:creationId xmlns:a16="http://schemas.microsoft.com/office/drawing/2014/main" id="{2BAD97BB-F022-0765-2327-269858C3D2BC}"/>
              </a:ext>
            </a:extLst>
          </p:cNvPr>
          <p:cNvSpPr>
            <a:spLocks noGrp="1"/>
          </p:cNvSpPr>
          <p:nvPr>
            <p:ph idx="1"/>
          </p:nvPr>
        </p:nvSpPr>
        <p:spPr/>
        <p:txBody>
          <a:bodyPr>
            <a:normAutofit fontScale="92500" lnSpcReduction="10000"/>
          </a:bodyPr>
          <a:lstStyle/>
          <a:p>
            <a:r>
              <a:rPr lang="es-ES" sz="2800" dirty="0"/>
              <a:t>Este conjunto de datos fue creado a partir de una institución de educación superior (adquirido de varias bases de datos inconexas) relacionado con estudiantes matriculados en diferentes carreras de grado, como agronomía, diseño, educación, enfermería, periodismo, administración, servicio social y tecnologías. </a:t>
            </a:r>
          </a:p>
          <a:p>
            <a:r>
              <a:rPr lang="es-ES" sz="2800" dirty="0"/>
              <a:t>El conjunto de datos incluye información conocida en el momento de la inscripción de los estudiantes (trayectoria académica, demografía y factores socioeconómicos) y el rendimiento académico de los estudiantes al final del primer y segundo semestre.</a:t>
            </a:r>
          </a:p>
          <a:p>
            <a:r>
              <a:rPr lang="es-ES" sz="2800" dirty="0"/>
              <a:t>Blanco: El problema se formula como una tarea de clasificación de tres categorías (deserción, matriculado y graduado) al final de la duración normal del curso.</a:t>
            </a:r>
            <a:endParaRPr lang="es-ES" dirty="0"/>
          </a:p>
        </p:txBody>
      </p:sp>
    </p:spTree>
    <p:extLst>
      <p:ext uri="{BB962C8B-B14F-4D97-AF65-F5344CB8AC3E}">
        <p14:creationId xmlns:p14="http://schemas.microsoft.com/office/powerpoint/2010/main" val="3531510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C4454B-8E19-6959-B704-993E8C980A14}"/>
              </a:ext>
            </a:extLst>
          </p:cNvPr>
          <p:cNvSpPr>
            <a:spLocks noGrp="1"/>
          </p:cNvSpPr>
          <p:nvPr>
            <p:ph type="title"/>
          </p:nvPr>
        </p:nvSpPr>
        <p:spPr>
          <a:xfrm>
            <a:off x="838200" y="365126"/>
            <a:ext cx="10515600" cy="872004"/>
          </a:xfrm>
        </p:spPr>
        <p:txBody>
          <a:bodyPr/>
          <a:lstStyle/>
          <a:p>
            <a:r>
              <a:rPr lang="es-ES" dirty="0"/>
              <a:t>Eliminación de variables:</a:t>
            </a:r>
          </a:p>
        </p:txBody>
      </p:sp>
      <p:sp>
        <p:nvSpPr>
          <p:cNvPr id="3" name="Marcador de contenido 2">
            <a:extLst>
              <a:ext uri="{FF2B5EF4-FFF2-40B4-BE49-F238E27FC236}">
                <a16:creationId xmlns:a16="http://schemas.microsoft.com/office/drawing/2014/main" id="{C9A86C84-B41B-3308-6611-85283AEABE29}"/>
              </a:ext>
            </a:extLst>
          </p:cNvPr>
          <p:cNvSpPr>
            <a:spLocks noGrp="1"/>
          </p:cNvSpPr>
          <p:nvPr>
            <p:ph sz="half" idx="1"/>
          </p:nvPr>
        </p:nvSpPr>
        <p:spPr>
          <a:xfrm>
            <a:off x="179294" y="1825625"/>
            <a:ext cx="5840506" cy="4351338"/>
          </a:xfrm>
        </p:spPr>
        <p:txBody>
          <a:bodyPr>
            <a:normAutofit/>
          </a:bodyPr>
          <a:lstStyle/>
          <a:p>
            <a:pPr marL="0" indent="0">
              <a:buNone/>
            </a:pPr>
            <a:r>
              <a:rPr lang="es-ES" sz="2400" dirty="0"/>
              <a:t>Teniendo en cuenta el </a:t>
            </a:r>
            <a:r>
              <a:rPr lang="es-ES" sz="2400" dirty="0" err="1"/>
              <a:t>correlograma</a:t>
            </a:r>
            <a:r>
              <a:rPr lang="es-ES" sz="2400" dirty="0"/>
              <a:t> y el </a:t>
            </a:r>
            <a:r>
              <a:rPr lang="es-ES" sz="2400" dirty="0" err="1"/>
              <a:t>Random</a:t>
            </a:r>
            <a:r>
              <a:rPr lang="es-ES" sz="2400" dirty="0"/>
              <a:t> Forest, elimino las siguientes variables que ya están representadas en otras variables:</a:t>
            </a:r>
          </a:p>
          <a:p>
            <a:pPr>
              <a:buFontTx/>
              <a:buChar char="-"/>
            </a:pPr>
            <a:r>
              <a:rPr lang="es-ES" sz="2400" dirty="0"/>
              <a:t>‘Ocupación de la madre’,</a:t>
            </a:r>
          </a:p>
          <a:p>
            <a:pPr>
              <a:buFontTx/>
              <a:buChar char="-"/>
            </a:pPr>
            <a:r>
              <a:rPr lang="pt-BR" sz="2400" dirty="0"/>
              <a:t>'Unidades curriculares 1º sem (</a:t>
            </a:r>
            <a:r>
              <a:rPr lang="pt-BR" sz="2400" dirty="0" err="1"/>
              <a:t>aprobado</a:t>
            </a:r>
            <a:r>
              <a:rPr lang="pt-BR" sz="2400" dirty="0"/>
              <a:t>)',</a:t>
            </a:r>
          </a:p>
          <a:p>
            <a:pPr>
              <a:buFontTx/>
              <a:buChar char="-"/>
            </a:pPr>
            <a:r>
              <a:rPr lang="pt-BR" sz="2400" dirty="0"/>
              <a:t> 'Unidades curriculares 1er sem (acreditado)',</a:t>
            </a:r>
            <a:endParaRPr lang="es-ES" sz="2400" dirty="0"/>
          </a:p>
        </p:txBody>
      </p:sp>
      <p:sp>
        <p:nvSpPr>
          <p:cNvPr id="4" name="Marcador de contenido 3">
            <a:extLst>
              <a:ext uri="{FF2B5EF4-FFF2-40B4-BE49-F238E27FC236}">
                <a16:creationId xmlns:a16="http://schemas.microsoft.com/office/drawing/2014/main" id="{9D1F175A-7981-7EA6-90E2-B57F952BDBB5}"/>
              </a:ext>
            </a:extLst>
          </p:cNvPr>
          <p:cNvSpPr>
            <a:spLocks noGrp="1"/>
          </p:cNvSpPr>
          <p:nvPr>
            <p:ph sz="half" idx="2"/>
          </p:nvPr>
        </p:nvSpPr>
        <p:spPr>
          <a:xfrm>
            <a:off x="6096000" y="1825625"/>
            <a:ext cx="5719482" cy="4862046"/>
          </a:xfrm>
        </p:spPr>
        <p:txBody>
          <a:bodyPr>
            <a:normAutofit/>
          </a:bodyPr>
          <a:lstStyle/>
          <a:p>
            <a:pPr marL="0" indent="0">
              <a:buNone/>
            </a:pPr>
            <a:r>
              <a:rPr lang="es-ES" sz="2400" dirty="0" err="1"/>
              <a:t>Tambien</a:t>
            </a:r>
            <a:r>
              <a:rPr lang="es-ES" sz="2400" dirty="0"/>
              <a:t> elimino las siguientes variables porque según el </a:t>
            </a:r>
            <a:r>
              <a:rPr lang="es-ES" sz="2400" dirty="0" err="1"/>
              <a:t>Random</a:t>
            </a:r>
            <a:r>
              <a:rPr lang="es-ES" sz="2400" dirty="0"/>
              <a:t> Forest no tienen mucha importancia y meten ruido:</a:t>
            </a:r>
          </a:p>
          <a:p>
            <a:pPr marL="0" indent="0">
              <a:buNone/>
            </a:pPr>
            <a:r>
              <a:rPr lang="es-ES" sz="2400" dirty="0"/>
              <a:t>- 'Internacional',</a:t>
            </a:r>
          </a:p>
          <a:p>
            <a:pPr marL="0" indent="0">
              <a:buNone/>
            </a:pPr>
            <a:r>
              <a:rPr lang="es-ES" sz="2400" dirty="0"/>
              <a:t>- 'Nacionalidad',</a:t>
            </a:r>
          </a:p>
          <a:p>
            <a:pPr marL="0" indent="0">
              <a:buNone/>
            </a:pPr>
            <a:r>
              <a:rPr lang="es-ES" sz="2400" dirty="0"/>
              <a:t>- 'Estado Civil',</a:t>
            </a:r>
          </a:p>
          <a:p>
            <a:pPr marL="0" indent="0">
              <a:buNone/>
            </a:pPr>
            <a:r>
              <a:rPr lang="es-ES" sz="2400" dirty="0"/>
              <a:t>- 'Asistencia diurna/nocturna',</a:t>
            </a:r>
          </a:p>
          <a:p>
            <a:pPr marL="0" indent="0">
              <a:buNone/>
            </a:pPr>
            <a:r>
              <a:rPr lang="es-ES" sz="2400" dirty="0"/>
              <a:t>- 'Orden de </a:t>
            </a:r>
            <a:r>
              <a:rPr lang="es-ES" sz="2400" dirty="0" err="1"/>
              <a:t>Aplicacion</a:t>
            </a:r>
            <a:r>
              <a:rPr lang="es-ES" sz="2400" dirty="0"/>
              <a:t>',</a:t>
            </a:r>
          </a:p>
          <a:p>
            <a:pPr marL="0" indent="0">
              <a:buNone/>
            </a:pPr>
            <a:r>
              <a:rPr lang="es-ES" sz="2400" dirty="0"/>
              <a:t>- 'Unidades curriculares 1º y 2º </a:t>
            </a:r>
            <a:r>
              <a:rPr lang="es-ES" sz="2400" dirty="0" err="1"/>
              <a:t>sem</a:t>
            </a:r>
            <a:r>
              <a:rPr lang="es-ES" sz="2400" dirty="0"/>
              <a:t> (sin </a:t>
            </a:r>
            <a:r>
              <a:rPr lang="es-ES" sz="2400" dirty="0" err="1"/>
              <a:t>evaluaciónes</a:t>
            </a:r>
            <a:r>
              <a:rPr lang="es-ES" sz="2400" dirty="0"/>
              <a:t>)',</a:t>
            </a:r>
          </a:p>
          <a:p>
            <a:pPr marL="0" indent="0">
              <a:buNone/>
            </a:pPr>
            <a:r>
              <a:rPr lang="es-ES" sz="2400" dirty="0"/>
              <a:t>- 'Necesidades educativas especiales'</a:t>
            </a:r>
          </a:p>
        </p:txBody>
      </p:sp>
    </p:spTree>
    <p:extLst>
      <p:ext uri="{BB962C8B-B14F-4D97-AF65-F5344CB8AC3E}">
        <p14:creationId xmlns:p14="http://schemas.microsoft.com/office/powerpoint/2010/main" val="4019493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C304CA-1226-A07F-81F7-BBE33130CDF8}"/>
              </a:ext>
            </a:extLst>
          </p:cNvPr>
          <p:cNvSpPr>
            <a:spLocks noGrp="1"/>
          </p:cNvSpPr>
          <p:nvPr>
            <p:ph type="title"/>
          </p:nvPr>
        </p:nvSpPr>
        <p:spPr>
          <a:xfrm>
            <a:off x="282389" y="528252"/>
            <a:ext cx="3142130" cy="2900748"/>
          </a:xfrm>
        </p:spPr>
        <p:txBody>
          <a:bodyPr>
            <a:normAutofit fontScale="90000"/>
          </a:bodyPr>
          <a:lstStyle/>
          <a:p>
            <a:r>
              <a:rPr lang="es-ES" dirty="0" err="1"/>
              <a:t>Correlograma</a:t>
            </a:r>
            <a:r>
              <a:rPr lang="es-ES" dirty="0"/>
              <a:t> sin las variables:</a:t>
            </a:r>
            <a:br>
              <a:rPr lang="es-ES" dirty="0"/>
            </a:br>
            <a:br>
              <a:rPr lang="es-ES" sz="2800" dirty="0"/>
            </a:br>
            <a:r>
              <a:rPr lang="es-ES" sz="2800" dirty="0"/>
              <a:t>Me quedo con</a:t>
            </a:r>
            <a:br>
              <a:rPr lang="es-ES" sz="2800" dirty="0"/>
            </a:br>
            <a:r>
              <a:rPr lang="es-ES" sz="2800" dirty="0"/>
              <a:t>(4424, 26)</a:t>
            </a:r>
            <a:endParaRPr lang="es-ES" dirty="0"/>
          </a:p>
        </p:txBody>
      </p:sp>
      <p:pic>
        <p:nvPicPr>
          <p:cNvPr id="6" name="Marcador de contenido 5">
            <a:extLst>
              <a:ext uri="{FF2B5EF4-FFF2-40B4-BE49-F238E27FC236}">
                <a16:creationId xmlns:a16="http://schemas.microsoft.com/office/drawing/2014/main" id="{FA02D072-78CD-E991-6E2F-25C81A0D9CCA}"/>
              </a:ext>
            </a:extLst>
          </p:cNvPr>
          <p:cNvPicPr>
            <a:picLocks noGrp="1" noChangeAspect="1"/>
          </p:cNvPicPr>
          <p:nvPr>
            <p:ph sz="half" idx="2"/>
          </p:nvPr>
        </p:nvPicPr>
        <p:blipFill>
          <a:blip r:embed="rId2"/>
          <a:stretch>
            <a:fillRect/>
          </a:stretch>
        </p:blipFill>
        <p:spPr>
          <a:xfrm>
            <a:off x="3424519" y="1"/>
            <a:ext cx="8767482" cy="6858000"/>
          </a:xfrm>
        </p:spPr>
      </p:pic>
    </p:spTree>
    <p:extLst>
      <p:ext uri="{BB962C8B-B14F-4D97-AF65-F5344CB8AC3E}">
        <p14:creationId xmlns:p14="http://schemas.microsoft.com/office/powerpoint/2010/main" val="3040636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B8930673-0625-D2BF-518F-1F3EADD3FD2E}"/>
              </a:ext>
            </a:extLst>
          </p:cNvPr>
          <p:cNvSpPr>
            <a:spLocks noGrp="1"/>
          </p:cNvSpPr>
          <p:nvPr>
            <p:ph type="title"/>
          </p:nvPr>
        </p:nvSpPr>
        <p:spPr/>
        <p:txBody>
          <a:bodyPr/>
          <a:lstStyle/>
          <a:p>
            <a:r>
              <a:rPr lang="es-ES" dirty="0"/>
              <a:t>Preparo los datos para entrenar el modelo</a:t>
            </a:r>
          </a:p>
        </p:txBody>
      </p:sp>
      <p:sp>
        <p:nvSpPr>
          <p:cNvPr id="6" name="Marcador de contenido 5">
            <a:extLst>
              <a:ext uri="{FF2B5EF4-FFF2-40B4-BE49-F238E27FC236}">
                <a16:creationId xmlns:a16="http://schemas.microsoft.com/office/drawing/2014/main" id="{5462E74E-3EB5-2D4D-50D4-7B458D60016B}"/>
              </a:ext>
            </a:extLst>
          </p:cNvPr>
          <p:cNvSpPr>
            <a:spLocks noGrp="1"/>
          </p:cNvSpPr>
          <p:nvPr>
            <p:ph idx="1"/>
          </p:nvPr>
        </p:nvSpPr>
        <p:spPr>
          <a:xfrm>
            <a:off x="591671" y="1825625"/>
            <a:ext cx="11241741" cy="4351338"/>
          </a:xfrm>
        </p:spPr>
        <p:txBody>
          <a:bodyPr>
            <a:normAutofit lnSpcReduction="10000"/>
          </a:bodyPr>
          <a:lstStyle/>
          <a:p>
            <a:r>
              <a:rPr lang="es-ES" dirty="0"/>
              <a:t>Importo las librerías.</a:t>
            </a:r>
          </a:p>
          <a:p>
            <a:r>
              <a:rPr lang="es-ES" dirty="0"/>
              <a:t>Divido las variables en: x= todas las variables menos Blanco (variables predictoras),  e y= Blanco (variable objetivo), lo que quiero predecir.</a:t>
            </a:r>
          </a:p>
          <a:p>
            <a:r>
              <a:rPr lang="es-ES" dirty="0"/>
              <a:t>Normalizo los datos numéricos (int64, float64). ????</a:t>
            </a:r>
          </a:p>
          <a:p>
            <a:r>
              <a:rPr lang="es-ES" dirty="0"/>
              <a:t>Relleno los datos faltantes con la mediana, por ser no normales las va.</a:t>
            </a:r>
          </a:p>
          <a:p>
            <a:r>
              <a:rPr lang="es-ES" dirty="0"/>
              <a:t>Con </a:t>
            </a:r>
            <a:r>
              <a:rPr lang="es-ES" dirty="0" err="1"/>
              <a:t>fit_transform</a:t>
            </a:r>
            <a:r>
              <a:rPr lang="es-ES" dirty="0"/>
              <a:t>(x) ajusto el preprocesador a los datos y transforma los datos según los pasos definidos en los pipelines: </a:t>
            </a:r>
          </a:p>
          <a:p>
            <a:pPr lvl="1"/>
            <a:r>
              <a:rPr lang="es-ES" dirty="0"/>
              <a:t>NUMÉRICAS: </a:t>
            </a:r>
            <a:r>
              <a:rPr lang="es-ES" dirty="0" err="1"/>
              <a:t>null</a:t>
            </a:r>
            <a:r>
              <a:rPr lang="es-ES" dirty="0"/>
              <a:t>-mediana, N(0,1), normalizado.</a:t>
            </a:r>
          </a:p>
          <a:p>
            <a:pPr lvl="1"/>
            <a:r>
              <a:rPr lang="es-ES" dirty="0"/>
              <a:t>CATEGÓRICAS:  </a:t>
            </a:r>
            <a:r>
              <a:rPr lang="es-ES" dirty="0" err="1"/>
              <a:t>null</a:t>
            </a:r>
            <a:r>
              <a:rPr lang="es-ES" dirty="0"/>
              <a:t>- </a:t>
            </a:r>
            <a:r>
              <a:rPr lang="es-ES" dirty="0" err="1"/>
              <a:t>missing</a:t>
            </a:r>
            <a:r>
              <a:rPr lang="es-ES" dirty="0"/>
              <a:t>, </a:t>
            </a:r>
            <a:r>
              <a:rPr lang="es-ES" dirty="0" err="1"/>
              <a:t>dummy</a:t>
            </a:r>
            <a:r>
              <a:rPr lang="es-ES" dirty="0"/>
              <a:t>(0,1)</a:t>
            </a:r>
          </a:p>
          <a:p>
            <a:r>
              <a:rPr lang="es-ES" dirty="0"/>
              <a:t>Divido en </a:t>
            </a:r>
            <a:r>
              <a:rPr lang="es-ES" dirty="0" err="1"/>
              <a:t>X_test</a:t>
            </a:r>
            <a:r>
              <a:rPr lang="es-ES" dirty="0"/>
              <a:t>, </a:t>
            </a:r>
            <a:r>
              <a:rPr lang="es-ES" dirty="0" err="1"/>
              <a:t>X_train</a:t>
            </a:r>
            <a:r>
              <a:rPr lang="es-ES" dirty="0"/>
              <a:t>, </a:t>
            </a:r>
            <a:r>
              <a:rPr lang="es-ES" dirty="0" err="1"/>
              <a:t>Y_test</a:t>
            </a:r>
            <a:r>
              <a:rPr lang="es-ES" dirty="0"/>
              <a:t> e </a:t>
            </a:r>
            <a:r>
              <a:rPr lang="es-ES" dirty="0" err="1"/>
              <a:t>Y_train</a:t>
            </a:r>
            <a:r>
              <a:rPr lang="es-ES" dirty="0"/>
              <a:t>, (entrenamiento, prueba)</a:t>
            </a:r>
          </a:p>
        </p:txBody>
      </p:sp>
    </p:spTree>
    <p:extLst>
      <p:ext uri="{BB962C8B-B14F-4D97-AF65-F5344CB8AC3E}">
        <p14:creationId xmlns:p14="http://schemas.microsoft.com/office/powerpoint/2010/main" val="941938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F4EC609-9A98-3DFD-00EC-747DC30316AA}"/>
              </a:ext>
            </a:extLst>
          </p:cNvPr>
          <p:cNvSpPr>
            <a:spLocks noGrp="1"/>
          </p:cNvSpPr>
          <p:nvPr>
            <p:ph idx="1"/>
          </p:nvPr>
        </p:nvSpPr>
        <p:spPr>
          <a:xfrm>
            <a:off x="838200" y="609600"/>
            <a:ext cx="10515600" cy="5567363"/>
          </a:xfrm>
        </p:spPr>
        <p:txBody>
          <a:bodyPr/>
          <a:lstStyle/>
          <a:p>
            <a:r>
              <a:rPr lang="es-ES" dirty="0"/>
              <a:t>Entreno el modelo de </a:t>
            </a:r>
            <a:r>
              <a:rPr lang="es-ES" dirty="0" err="1"/>
              <a:t>Random</a:t>
            </a:r>
            <a:r>
              <a:rPr lang="es-ES" dirty="0"/>
              <a:t> Forest para clasificación.</a:t>
            </a:r>
          </a:p>
          <a:p>
            <a:r>
              <a:rPr lang="es-ES" dirty="0"/>
              <a:t>Veo que tal es el modelo con:</a:t>
            </a:r>
          </a:p>
          <a:p>
            <a:pPr lvl="1"/>
            <a:r>
              <a:rPr lang="es-ES" dirty="0"/>
              <a:t>La matriz de confusión.</a:t>
            </a:r>
          </a:p>
          <a:p>
            <a:pPr lvl="1"/>
            <a:r>
              <a:rPr lang="es-ES" dirty="0"/>
              <a:t>Reporte de clasificación.</a:t>
            </a:r>
          </a:p>
          <a:p>
            <a:pPr lvl="1"/>
            <a:r>
              <a:rPr lang="es-ES" dirty="0"/>
              <a:t>Curva ROC.</a:t>
            </a:r>
          </a:p>
          <a:p>
            <a:pPr lvl="1"/>
            <a:r>
              <a:rPr lang="es-ES" dirty="0"/>
              <a:t>ROC y AUC.</a:t>
            </a:r>
          </a:p>
        </p:txBody>
      </p:sp>
    </p:spTree>
    <p:extLst>
      <p:ext uri="{BB962C8B-B14F-4D97-AF65-F5344CB8AC3E}">
        <p14:creationId xmlns:p14="http://schemas.microsoft.com/office/powerpoint/2010/main" val="2931352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9E1CA-6713-E66E-3FFD-45B9A625451B}"/>
              </a:ext>
            </a:extLst>
          </p:cNvPr>
          <p:cNvSpPr>
            <a:spLocks noGrp="1"/>
          </p:cNvSpPr>
          <p:nvPr>
            <p:ph type="title"/>
          </p:nvPr>
        </p:nvSpPr>
        <p:spPr>
          <a:xfrm>
            <a:off x="0" y="1617196"/>
            <a:ext cx="2223247" cy="640976"/>
          </a:xfrm>
        </p:spPr>
        <p:txBody>
          <a:bodyPr>
            <a:normAutofit fontScale="90000"/>
          </a:bodyPr>
          <a:lstStyle/>
          <a:p>
            <a:r>
              <a:rPr lang="es-ES" sz="4000" b="1" dirty="0"/>
              <a:t>Matriz de confusión</a:t>
            </a:r>
          </a:p>
        </p:txBody>
      </p:sp>
      <p:sp>
        <p:nvSpPr>
          <p:cNvPr id="4" name="Marcador de posición de imagen 3">
            <a:extLst>
              <a:ext uri="{FF2B5EF4-FFF2-40B4-BE49-F238E27FC236}">
                <a16:creationId xmlns:a16="http://schemas.microsoft.com/office/drawing/2014/main" id="{075F4242-EC63-D3A8-8FF8-74EED574C7FD}"/>
              </a:ext>
            </a:extLst>
          </p:cNvPr>
          <p:cNvSpPr>
            <a:spLocks noGrp="1"/>
          </p:cNvSpPr>
          <p:nvPr>
            <p:ph type="pic" idx="1"/>
          </p:nvPr>
        </p:nvSpPr>
        <p:spPr>
          <a:xfrm>
            <a:off x="2007093" y="1981201"/>
            <a:ext cx="5613352" cy="4876799"/>
          </a:xfrm>
        </p:spPr>
        <p:txBody>
          <a:bodyPr>
            <a:normAutofit fontScale="70000" lnSpcReduction="20000"/>
          </a:bodyPr>
          <a:lstStyle/>
          <a:p>
            <a:pPr marL="457200" indent="-457200">
              <a:buFontTx/>
              <a:buChar char="-"/>
            </a:pPr>
            <a:r>
              <a:rPr lang="es-ES" dirty="0"/>
              <a:t>Clase1: </a:t>
            </a:r>
          </a:p>
          <a:p>
            <a:pPr marL="914400" lvl="1" indent="-457200">
              <a:buFontTx/>
              <a:buChar char="-"/>
            </a:pPr>
            <a:r>
              <a:rPr lang="es-ES" sz="2400" dirty="0"/>
              <a:t>213 VP predichos bien como clase 1.</a:t>
            </a:r>
          </a:p>
          <a:p>
            <a:pPr marL="914400" lvl="1" indent="-457200">
              <a:buFontTx/>
              <a:buChar char="-"/>
            </a:pPr>
            <a:r>
              <a:rPr lang="es-ES" sz="2400" dirty="0"/>
              <a:t>26 FP predichos mal como clase 1, son Clase 2.</a:t>
            </a:r>
          </a:p>
          <a:p>
            <a:pPr marL="914400" lvl="1" indent="-457200">
              <a:buFontTx/>
              <a:buChar char="-"/>
            </a:pPr>
            <a:r>
              <a:rPr lang="es-ES" sz="2400" dirty="0"/>
              <a:t>45 FP predichos mal como clase 1, son Clase 3.</a:t>
            </a:r>
          </a:p>
          <a:p>
            <a:pPr marL="914400" lvl="1" indent="-457200">
              <a:buFontTx/>
              <a:buChar char="-"/>
            </a:pPr>
            <a:r>
              <a:rPr lang="es-ES" sz="2400" dirty="0"/>
              <a:t>37 FP predichas mal como Clase 2 y son Clase1.</a:t>
            </a:r>
          </a:p>
          <a:p>
            <a:pPr marL="914400" lvl="1" indent="-457200">
              <a:buFontTx/>
              <a:buChar char="-"/>
            </a:pPr>
            <a:r>
              <a:rPr lang="es-ES" sz="2400" dirty="0"/>
              <a:t>9 FN  predichos como Clase 3 y eran Clase 1.</a:t>
            </a:r>
          </a:p>
          <a:p>
            <a:pPr marL="457200" indent="-457200">
              <a:buFontTx/>
              <a:buChar char="-"/>
            </a:pPr>
            <a:r>
              <a:rPr lang="es-ES" dirty="0"/>
              <a:t>Clase 2:</a:t>
            </a:r>
          </a:p>
          <a:p>
            <a:pPr marL="914400" lvl="1" indent="-457200">
              <a:buFontTx/>
              <a:buChar char="-"/>
            </a:pPr>
            <a:r>
              <a:rPr lang="es-ES" sz="2400" dirty="0"/>
              <a:t>26 FN no predichos como Clase 2 y lo eran.</a:t>
            </a:r>
          </a:p>
          <a:p>
            <a:pPr marL="914400" lvl="1" indent="-457200">
              <a:buFontTx/>
              <a:buChar char="-"/>
            </a:pPr>
            <a:r>
              <a:rPr lang="es-ES" sz="2400" dirty="0"/>
              <a:t>37 FP eran Clase 1, no Clase 2 como se predijo.</a:t>
            </a:r>
          </a:p>
          <a:p>
            <a:pPr marL="914400" lvl="1" indent="-457200">
              <a:buFontTx/>
              <a:buChar char="-"/>
            </a:pPr>
            <a:r>
              <a:rPr lang="es-ES" sz="2400" dirty="0"/>
              <a:t>59 VP bien predichos como clase 2.</a:t>
            </a:r>
          </a:p>
          <a:p>
            <a:pPr marL="914400" lvl="1" indent="-457200">
              <a:buFontTx/>
              <a:buChar char="-"/>
            </a:pPr>
            <a:r>
              <a:rPr lang="es-ES" sz="2400" dirty="0"/>
              <a:t>63 FP eran Clase 3, no Clase 2 como se predijo.</a:t>
            </a:r>
          </a:p>
          <a:p>
            <a:pPr marL="914400" lvl="1" indent="-457200">
              <a:buFontTx/>
              <a:buChar char="-"/>
            </a:pPr>
            <a:r>
              <a:rPr lang="es-ES" sz="2400" dirty="0"/>
              <a:t>23 FN  predichos como Clase 3 y  eran Clase 2.</a:t>
            </a:r>
          </a:p>
          <a:p>
            <a:pPr marL="457200" indent="-457200">
              <a:buFontTx/>
              <a:buChar char="-"/>
            </a:pPr>
            <a:r>
              <a:rPr lang="es-ES" dirty="0"/>
              <a:t>Clase 3:</a:t>
            </a:r>
          </a:p>
          <a:p>
            <a:pPr marL="914400" lvl="1" indent="-457200">
              <a:buFontTx/>
              <a:buChar char="-"/>
            </a:pPr>
            <a:r>
              <a:rPr lang="es-ES" sz="2400" dirty="0"/>
              <a:t>45 FN predichas como Clase 1 y son Clase 3.</a:t>
            </a:r>
          </a:p>
          <a:p>
            <a:pPr marL="914400" lvl="1" indent="-457200">
              <a:buFontTx/>
              <a:buChar char="-"/>
            </a:pPr>
            <a:r>
              <a:rPr lang="es-ES" sz="2400" dirty="0"/>
              <a:t>63 FN predichas como Clase 2 y son Clase 3.</a:t>
            </a:r>
          </a:p>
          <a:p>
            <a:pPr marL="914400" lvl="1" indent="-457200">
              <a:buFontTx/>
              <a:buChar char="-"/>
            </a:pPr>
            <a:r>
              <a:rPr lang="es-ES" sz="2400" dirty="0"/>
              <a:t>9 FP eran Clase 1, no Clase 3 como se predijo.</a:t>
            </a:r>
          </a:p>
          <a:p>
            <a:pPr marL="914400" lvl="1" indent="-457200">
              <a:buFontTx/>
              <a:buChar char="-"/>
            </a:pPr>
            <a:r>
              <a:rPr lang="es-ES" sz="2400" dirty="0"/>
              <a:t>23 FP eran Clase 2, no Clase 3 como se predijo.</a:t>
            </a:r>
          </a:p>
          <a:p>
            <a:pPr marL="914400" lvl="1" indent="-457200">
              <a:buFontTx/>
              <a:buChar char="-"/>
            </a:pPr>
            <a:r>
              <a:rPr lang="es-ES" sz="2400" dirty="0"/>
              <a:t>410 VP predichos bien como clase 3.</a:t>
            </a:r>
          </a:p>
          <a:p>
            <a:pPr marL="914400" lvl="1" indent="-457200">
              <a:buFontTx/>
              <a:buChar char="-"/>
            </a:pPr>
            <a:endParaRPr lang="es-ES" dirty="0"/>
          </a:p>
        </p:txBody>
      </p:sp>
      <p:sp>
        <p:nvSpPr>
          <p:cNvPr id="3" name="Marcador de contenido 2">
            <a:extLst>
              <a:ext uri="{FF2B5EF4-FFF2-40B4-BE49-F238E27FC236}">
                <a16:creationId xmlns:a16="http://schemas.microsoft.com/office/drawing/2014/main" id="{0E3BED1E-EF91-4DCD-D2E6-38DB7DCED21D}"/>
              </a:ext>
            </a:extLst>
          </p:cNvPr>
          <p:cNvSpPr>
            <a:spLocks noGrp="1"/>
          </p:cNvSpPr>
          <p:nvPr>
            <p:ph type="body" sz="half" idx="2"/>
          </p:nvPr>
        </p:nvSpPr>
        <p:spPr>
          <a:xfrm>
            <a:off x="70270" y="2630206"/>
            <a:ext cx="2082706" cy="1595718"/>
          </a:xfrm>
        </p:spPr>
        <p:txBody>
          <a:bodyPr>
            <a:normAutofit fontScale="92500"/>
          </a:bodyPr>
          <a:lstStyle/>
          <a:p>
            <a:pPr marL="0" indent="0">
              <a:buNone/>
            </a:pPr>
            <a:r>
              <a:rPr lang="es-ES" sz="2600" b="1" dirty="0"/>
              <a:t>213 | 26 | 45</a:t>
            </a:r>
          </a:p>
          <a:p>
            <a:pPr marL="0" indent="0">
              <a:buNone/>
            </a:pPr>
            <a:r>
              <a:rPr lang="es-ES" sz="2600" b="1" dirty="0"/>
              <a:t>  37 | 59  | 63</a:t>
            </a:r>
          </a:p>
          <a:p>
            <a:pPr marL="0" indent="0">
              <a:buNone/>
            </a:pPr>
            <a:r>
              <a:rPr lang="es-ES" sz="2600" b="1" dirty="0"/>
              <a:t>   9  | 23   | 410</a:t>
            </a:r>
          </a:p>
          <a:p>
            <a:pPr marL="0" indent="0">
              <a:buNone/>
            </a:pPr>
            <a:endParaRPr lang="es-ES" dirty="0"/>
          </a:p>
        </p:txBody>
      </p:sp>
      <p:sp>
        <p:nvSpPr>
          <p:cNvPr id="5" name="Marcador de posición de imagen 3">
            <a:extLst>
              <a:ext uri="{FF2B5EF4-FFF2-40B4-BE49-F238E27FC236}">
                <a16:creationId xmlns:a16="http://schemas.microsoft.com/office/drawing/2014/main" id="{291B761B-E878-0C88-A17A-025C851B2759}"/>
              </a:ext>
            </a:extLst>
          </p:cNvPr>
          <p:cNvSpPr txBox="1">
            <a:spLocks/>
          </p:cNvSpPr>
          <p:nvPr/>
        </p:nvSpPr>
        <p:spPr>
          <a:xfrm>
            <a:off x="7295546" y="1093695"/>
            <a:ext cx="5002307" cy="5868706"/>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pPr marL="457200" indent="-457200">
              <a:buFontTx/>
              <a:buChar char="-"/>
            </a:pPr>
            <a:r>
              <a:rPr lang="es-ES" sz="2800" dirty="0"/>
              <a:t>Clase1: </a:t>
            </a:r>
          </a:p>
          <a:p>
            <a:pPr marL="914400" lvl="1" indent="-457200">
              <a:buFontTx/>
              <a:buChar char="-"/>
            </a:pPr>
            <a:r>
              <a:rPr lang="es-ES" sz="2100" dirty="0"/>
              <a:t>213 bien clasificadas como Clase1</a:t>
            </a:r>
          </a:p>
          <a:p>
            <a:pPr marL="914400" lvl="1" indent="-457200">
              <a:buFontTx/>
              <a:buChar char="-"/>
            </a:pPr>
            <a:r>
              <a:rPr lang="es-ES" sz="2100" dirty="0"/>
              <a:t>26  de Clase2 clasificadas mal como Clase1</a:t>
            </a:r>
          </a:p>
          <a:p>
            <a:pPr marL="914400" lvl="1" indent="-457200">
              <a:buFontTx/>
              <a:buChar char="-"/>
            </a:pPr>
            <a:r>
              <a:rPr lang="es-ES" sz="2100" dirty="0"/>
              <a:t>45 de Clase3 mal clasificadas como Clase1.</a:t>
            </a:r>
            <a:endParaRPr lang="es-ES" sz="2400" dirty="0"/>
          </a:p>
          <a:p>
            <a:pPr marL="457200" indent="-457200">
              <a:buFontTx/>
              <a:buChar char="-"/>
            </a:pPr>
            <a:r>
              <a:rPr lang="es-ES" sz="2800" dirty="0"/>
              <a:t>Clase 2:</a:t>
            </a:r>
          </a:p>
          <a:p>
            <a:pPr marL="914400" lvl="1" indent="-457200">
              <a:buFontTx/>
              <a:buChar char="-"/>
            </a:pPr>
            <a:r>
              <a:rPr lang="es-ES" sz="2100" dirty="0"/>
              <a:t>59 bien clasificadas como Clase2.</a:t>
            </a:r>
          </a:p>
          <a:p>
            <a:pPr marL="914400" lvl="1" indent="-457200">
              <a:buFontTx/>
              <a:buChar char="-"/>
            </a:pPr>
            <a:r>
              <a:rPr lang="es-ES" sz="2100" dirty="0"/>
              <a:t>37 de Clase1 mal clasificadas como Clase2.</a:t>
            </a:r>
          </a:p>
          <a:p>
            <a:pPr marL="914400" lvl="1" indent="-457200">
              <a:buFontTx/>
              <a:buChar char="-"/>
            </a:pPr>
            <a:r>
              <a:rPr lang="es-ES" sz="2100" dirty="0"/>
              <a:t>63 de Clase3 mal clasificadas como Clase1.</a:t>
            </a:r>
            <a:endParaRPr lang="es-ES" sz="2400" dirty="0"/>
          </a:p>
          <a:p>
            <a:pPr marL="457200" indent="-457200">
              <a:buFontTx/>
              <a:buChar char="-"/>
            </a:pPr>
            <a:r>
              <a:rPr lang="es-ES" sz="2800" dirty="0"/>
              <a:t>Clase 3:</a:t>
            </a:r>
          </a:p>
          <a:p>
            <a:pPr marL="914400" lvl="1" indent="-457200">
              <a:buFontTx/>
              <a:buChar char="-"/>
            </a:pPr>
            <a:r>
              <a:rPr lang="es-ES" sz="2100" dirty="0"/>
              <a:t>410 bien clasificadas como Clase3.</a:t>
            </a:r>
          </a:p>
          <a:p>
            <a:pPr marL="914400" lvl="1" indent="-457200">
              <a:buFontTx/>
              <a:buChar char="-"/>
            </a:pPr>
            <a:r>
              <a:rPr lang="es-ES" sz="2100" dirty="0"/>
              <a:t>9 de Clase1 mal clasificada como Clase3.</a:t>
            </a:r>
          </a:p>
          <a:p>
            <a:pPr marL="914400" lvl="1" indent="-457200">
              <a:buFontTx/>
              <a:buChar char="-"/>
            </a:pPr>
            <a:r>
              <a:rPr lang="es-ES" sz="2100" dirty="0"/>
              <a:t>23 de Clase2 mal clasificadas como Clase3.</a:t>
            </a:r>
            <a:endParaRPr lang="es-ES" sz="2400" dirty="0"/>
          </a:p>
          <a:p>
            <a:pPr marL="914400" lvl="1" indent="-457200">
              <a:buFontTx/>
              <a:buChar char="-"/>
            </a:pPr>
            <a:endParaRPr lang="es-ES" sz="2400" dirty="0"/>
          </a:p>
          <a:p>
            <a:pPr marL="914400" lvl="1" indent="-457200">
              <a:buFontTx/>
              <a:buChar char="-"/>
            </a:pPr>
            <a:endParaRPr lang="es-ES" sz="2400" dirty="0"/>
          </a:p>
          <a:p>
            <a:pPr marL="914400" lvl="1" indent="-457200">
              <a:buFontTx/>
              <a:buChar char="-"/>
            </a:pPr>
            <a:endParaRPr lang="es-ES" dirty="0"/>
          </a:p>
        </p:txBody>
      </p:sp>
      <p:sp>
        <p:nvSpPr>
          <p:cNvPr id="6" name="Marcador de posición de imagen 3">
            <a:extLst>
              <a:ext uri="{FF2B5EF4-FFF2-40B4-BE49-F238E27FC236}">
                <a16:creationId xmlns:a16="http://schemas.microsoft.com/office/drawing/2014/main" id="{2D903B17-E9F5-1125-72C0-C61E3F866A7F}"/>
              </a:ext>
            </a:extLst>
          </p:cNvPr>
          <p:cNvSpPr txBox="1">
            <a:spLocks/>
          </p:cNvSpPr>
          <p:nvPr/>
        </p:nvSpPr>
        <p:spPr>
          <a:xfrm>
            <a:off x="321281" y="122893"/>
            <a:ext cx="12190553" cy="86640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r>
              <a:rPr lang="es-ES" sz="3000" b="1" dirty="0"/>
              <a:t>Muestra el rendimiento del modelo para cada clase con VP, FP y FN.</a:t>
            </a:r>
          </a:p>
          <a:p>
            <a:pPr marL="914400" lvl="1" indent="-457200">
              <a:buFontTx/>
              <a:buChar char="-"/>
            </a:pPr>
            <a:endParaRPr lang="es-ES" sz="2400" dirty="0"/>
          </a:p>
          <a:p>
            <a:pPr marL="914400" lvl="1" indent="-457200">
              <a:buFontTx/>
              <a:buChar char="-"/>
            </a:pPr>
            <a:endParaRPr lang="es-ES" sz="2400" dirty="0"/>
          </a:p>
          <a:p>
            <a:pPr marL="914400" lvl="1" indent="-457200">
              <a:buFontTx/>
              <a:buChar char="-"/>
            </a:pPr>
            <a:endParaRPr lang="es-ES" dirty="0"/>
          </a:p>
        </p:txBody>
      </p:sp>
    </p:spTree>
    <p:extLst>
      <p:ext uri="{BB962C8B-B14F-4D97-AF65-F5344CB8AC3E}">
        <p14:creationId xmlns:p14="http://schemas.microsoft.com/office/powerpoint/2010/main" val="1228105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53716B-6E2B-F27F-6DDF-902E30B7999F}"/>
              </a:ext>
            </a:extLst>
          </p:cNvPr>
          <p:cNvSpPr>
            <a:spLocks noGrp="1"/>
          </p:cNvSpPr>
          <p:nvPr>
            <p:ph type="title"/>
          </p:nvPr>
        </p:nvSpPr>
        <p:spPr>
          <a:xfrm>
            <a:off x="838200" y="365125"/>
            <a:ext cx="10515600" cy="904117"/>
          </a:xfrm>
        </p:spPr>
        <p:txBody>
          <a:bodyPr>
            <a:normAutofit/>
          </a:bodyPr>
          <a:lstStyle/>
          <a:p>
            <a:r>
              <a:rPr lang="es-ES" b="1" dirty="0"/>
              <a:t>Reporte de clasificación:</a:t>
            </a:r>
          </a:p>
        </p:txBody>
      </p:sp>
      <p:sp>
        <p:nvSpPr>
          <p:cNvPr id="3" name="Marcador de contenido 2">
            <a:extLst>
              <a:ext uri="{FF2B5EF4-FFF2-40B4-BE49-F238E27FC236}">
                <a16:creationId xmlns:a16="http://schemas.microsoft.com/office/drawing/2014/main" id="{3D273EFC-883E-9608-19DA-54760EA68EA6}"/>
              </a:ext>
            </a:extLst>
          </p:cNvPr>
          <p:cNvSpPr>
            <a:spLocks noGrp="1"/>
          </p:cNvSpPr>
          <p:nvPr>
            <p:ph sz="half" idx="1"/>
          </p:nvPr>
        </p:nvSpPr>
        <p:spPr>
          <a:xfrm>
            <a:off x="-1" y="1269242"/>
            <a:ext cx="5390867" cy="5588757"/>
          </a:xfrm>
        </p:spPr>
        <p:txBody>
          <a:bodyPr>
            <a:normAutofit lnSpcReduction="10000"/>
          </a:bodyPr>
          <a:lstStyle/>
          <a:p>
            <a:pPr marL="0" indent="0">
              <a:buNone/>
            </a:pPr>
            <a:r>
              <a:rPr lang="en-US" sz="2400" b="1" dirty="0"/>
              <a:t>       | precision | recall | f1-score | support</a:t>
            </a:r>
          </a:p>
          <a:p>
            <a:pPr marL="0" indent="0">
              <a:buNone/>
            </a:pPr>
            <a:endParaRPr lang="en-US" sz="2400" b="1" dirty="0"/>
          </a:p>
          <a:p>
            <a:pPr marL="0" indent="0">
              <a:buNone/>
            </a:pPr>
            <a:r>
              <a:rPr lang="en-US" sz="2400" b="1" dirty="0"/>
              <a:t>1    |   0.82    |   0.75    |   0.78    |    284</a:t>
            </a:r>
          </a:p>
          <a:p>
            <a:pPr marL="0" indent="0">
              <a:buNone/>
            </a:pPr>
            <a:r>
              <a:rPr lang="en-US" sz="2400" b="1" dirty="0"/>
              <a:t>2    |   0.55    |   0.37    |   0.44    |    159</a:t>
            </a:r>
          </a:p>
          <a:p>
            <a:pPr marL="457200" indent="-457200">
              <a:buAutoNum type="arabicPlain" startAt="3"/>
            </a:pPr>
            <a:r>
              <a:rPr lang="en-US" sz="2400" b="1" dirty="0"/>
              <a:t>|   0.79    |   0.93    |   0.85    |    442</a:t>
            </a:r>
          </a:p>
          <a:p>
            <a:pPr marL="0" indent="0">
              <a:buNone/>
            </a:pPr>
            <a:endParaRPr lang="en-US" sz="2400" b="1" dirty="0"/>
          </a:p>
          <a:p>
            <a:pPr>
              <a:buFontTx/>
              <a:buChar char="-"/>
            </a:pPr>
            <a:r>
              <a:rPr lang="en-US" sz="2000" dirty="0"/>
              <a:t>Support</a:t>
            </a:r>
            <a:r>
              <a:rPr lang="en-US" sz="1800" dirty="0"/>
              <a:t>: </a:t>
            </a:r>
            <a:r>
              <a:rPr lang="en-US" sz="1800" dirty="0" err="1"/>
              <a:t>número</a:t>
            </a:r>
            <a:r>
              <a:rPr lang="en-US" sz="1800" dirty="0"/>
              <a:t> de </a:t>
            </a:r>
            <a:r>
              <a:rPr lang="en-US" sz="1800" dirty="0" err="1"/>
              <a:t>cada</a:t>
            </a:r>
            <a:r>
              <a:rPr lang="en-US" sz="1800" dirty="0"/>
              <a:t> </a:t>
            </a:r>
            <a:r>
              <a:rPr lang="en-US" sz="1800" dirty="0" err="1"/>
              <a:t>clase</a:t>
            </a:r>
            <a:r>
              <a:rPr lang="en-US" sz="1800" dirty="0"/>
              <a:t> </a:t>
            </a:r>
            <a:r>
              <a:rPr lang="en-US" sz="1800" dirty="0" err="1"/>
              <a:t>en</a:t>
            </a:r>
            <a:r>
              <a:rPr lang="en-US" sz="1800" dirty="0"/>
              <a:t> </a:t>
            </a:r>
            <a:r>
              <a:rPr lang="en-US" sz="1800" dirty="0" err="1"/>
              <a:t>los</a:t>
            </a:r>
            <a:r>
              <a:rPr lang="en-US" sz="1800" dirty="0"/>
              <a:t> </a:t>
            </a:r>
            <a:r>
              <a:rPr lang="en-US" sz="1800" dirty="0" err="1"/>
              <a:t>datos</a:t>
            </a:r>
            <a:r>
              <a:rPr lang="en-US" sz="1800" dirty="0"/>
              <a:t> de </a:t>
            </a:r>
            <a:r>
              <a:rPr lang="en-US" sz="1800" dirty="0" err="1"/>
              <a:t>prueba</a:t>
            </a:r>
            <a:r>
              <a:rPr lang="en-US" sz="1800" dirty="0"/>
              <a:t>.</a:t>
            </a:r>
          </a:p>
          <a:p>
            <a:pPr>
              <a:buFontTx/>
              <a:buChar char="-"/>
            </a:pPr>
            <a:r>
              <a:rPr lang="en-US" sz="2000" dirty="0"/>
              <a:t>f1-score</a:t>
            </a:r>
            <a:r>
              <a:rPr lang="en-US" sz="1800" dirty="0"/>
              <a:t>: media </a:t>
            </a:r>
            <a:r>
              <a:rPr lang="en-US" sz="1800" dirty="0" err="1"/>
              <a:t>armónima</a:t>
            </a:r>
            <a:r>
              <a:rPr lang="en-US" sz="1800" dirty="0"/>
              <a:t> de la precision y </a:t>
            </a:r>
            <a:r>
              <a:rPr lang="en-US" sz="1800" dirty="0" err="1"/>
              <a:t>el</a:t>
            </a:r>
            <a:r>
              <a:rPr lang="en-US" sz="1800" dirty="0"/>
              <a:t> recall. </a:t>
            </a:r>
            <a:r>
              <a:rPr lang="en-US" sz="1800" dirty="0" err="1"/>
              <a:t>Proporciona</a:t>
            </a:r>
            <a:r>
              <a:rPr lang="en-US" sz="1800" dirty="0"/>
              <a:t> un </a:t>
            </a:r>
            <a:r>
              <a:rPr lang="en-US" sz="1800" dirty="0" err="1"/>
              <a:t>equilibri</a:t>
            </a:r>
            <a:r>
              <a:rPr lang="en-US" sz="1800" dirty="0"/>
              <a:t> entre ambas </a:t>
            </a:r>
            <a:r>
              <a:rPr lang="en-US" sz="1800" dirty="0" err="1"/>
              <a:t>métricas</a:t>
            </a:r>
            <a:r>
              <a:rPr lang="en-US" sz="1800" dirty="0"/>
              <a:t> y es </a:t>
            </a:r>
            <a:r>
              <a:rPr lang="en-US" sz="1800" dirty="0" err="1"/>
              <a:t>muy</a:t>
            </a:r>
            <a:r>
              <a:rPr lang="en-US" sz="1800" dirty="0"/>
              <a:t> </a:t>
            </a:r>
            <a:r>
              <a:rPr lang="en-US" sz="1800" dirty="0" err="1"/>
              <a:t>útil</a:t>
            </a:r>
            <a:r>
              <a:rPr lang="en-US" sz="1800" dirty="0"/>
              <a:t> </a:t>
            </a:r>
            <a:r>
              <a:rPr lang="en-US" sz="1800" dirty="0" err="1"/>
              <a:t>cuando</a:t>
            </a:r>
            <a:r>
              <a:rPr lang="en-US" sz="1800" dirty="0"/>
              <a:t> hay </a:t>
            </a:r>
            <a:r>
              <a:rPr lang="en-US" sz="1800" dirty="0" err="1"/>
              <a:t>desigualdad</a:t>
            </a:r>
            <a:r>
              <a:rPr lang="en-US" sz="1800" dirty="0"/>
              <a:t> de </a:t>
            </a:r>
            <a:r>
              <a:rPr lang="en-US" sz="1800" dirty="0" err="1"/>
              <a:t>número</a:t>
            </a:r>
            <a:r>
              <a:rPr lang="en-US" sz="1800" dirty="0"/>
              <a:t> de </a:t>
            </a:r>
            <a:r>
              <a:rPr lang="en-US" sz="1800" dirty="0" err="1"/>
              <a:t>clases</a:t>
            </a:r>
            <a:r>
              <a:rPr lang="en-US" sz="1800" dirty="0"/>
              <a:t> (</a:t>
            </a:r>
            <a:r>
              <a:rPr lang="en-US" sz="1800" dirty="0" err="1"/>
              <a:t>alumnos</a:t>
            </a:r>
            <a:r>
              <a:rPr lang="en-US" sz="1800" dirty="0"/>
              <a:t>).</a:t>
            </a:r>
          </a:p>
          <a:p>
            <a:pPr marL="0" indent="0">
              <a:buNone/>
            </a:pPr>
            <a:endParaRPr lang="en-US" sz="2000" dirty="0"/>
          </a:p>
          <a:p>
            <a:pPr marL="0" indent="0">
              <a:buNone/>
            </a:pPr>
            <a:r>
              <a:rPr lang="en-US" sz="2400" dirty="0"/>
              <a:t>- </a:t>
            </a:r>
            <a:r>
              <a:rPr lang="en-US" sz="2400" dirty="0" err="1"/>
              <a:t>Dificultades</a:t>
            </a:r>
            <a:r>
              <a:rPr lang="en-US" sz="2400" dirty="0"/>
              <a:t> para </a:t>
            </a:r>
            <a:r>
              <a:rPr lang="en-US" sz="2400" dirty="0" err="1"/>
              <a:t>predecir</a:t>
            </a:r>
            <a:r>
              <a:rPr lang="en-US" sz="2400" dirty="0"/>
              <a:t>: Clase2.</a:t>
            </a:r>
          </a:p>
        </p:txBody>
      </p:sp>
      <p:sp>
        <p:nvSpPr>
          <p:cNvPr id="4" name="Marcador de contenido 3">
            <a:extLst>
              <a:ext uri="{FF2B5EF4-FFF2-40B4-BE49-F238E27FC236}">
                <a16:creationId xmlns:a16="http://schemas.microsoft.com/office/drawing/2014/main" id="{E71599F9-2670-4ADD-BF32-EF8D1E07B273}"/>
              </a:ext>
            </a:extLst>
          </p:cNvPr>
          <p:cNvSpPr>
            <a:spLocks noGrp="1"/>
          </p:cNvSpPr>
          <p:nvPr>
            <p:ph sz="half" idx="2"/>
          </p:nvPr>
        </p:nvSpPr>
        <p:spPr>
          <a:xfrm>
            <a:off x="5281684" y="1269243"/>
            <a:ext cx="6910316" cy="5588756"/>
          </a:xfrm>
        </p:spPr>
        <p:txBody>
          <a:bodyPr>
            <a:normAutofit lnSpcReduction="10000"/>
          </a:bodyPr>
          <a:lstStyle/>
          <a:p>
            <a:r>
              <a:rPr lang="es-ES" dirty="0"/>
              <a:t>Clase 1(Abandono):</a:t>
            </a:r>
          </a:p>
          <a:p>
            <a:pPr lvl="1"/>
            <a:r>
              <a:rPr lang="es-ES" sz="1800" dirty="0"/>
              <a:t>Precisión: El 82% de las veces el modelo acertó.</a:t>
            </a:r>
          </a:p>
          <a:p>
            <a:pPr lvl="1"/>
            <a:r>
              <a:rPr lang="es-ES" sz="1800" dirty="0" err="1"/>
              <a:t>Recall</a:t>
            </a:r>
            <a:r>
              <a:rPr lang="es-ES" sz="1800" dirty="0"/>
              <a:t>: El modelo capturó el 75% de todas las instancias reales.</a:t>
            </a:r>
          </a:p>
          <a:p>
            <a:pPr lvl="1"/>
            <a:r>
              <a:rPr lang="es-ES" sz="1800" dirty="0"/>
              <a:t>F1-score: 0.78, medida balanceada entre precisión y </a:t>
            </a:r>
            <a:r>
              <a:rPr lang="es-ES" sz="1800" dirty="0" err="1"/>
              <a:t>recall</a:t>
            </a:r>
            <a:r>
              <a:rPr lang="es-ES" sz="1800" dirty="0"/>
              <a:t>. Clasifica razonablemente bien esta Clase.</a:t>
            </a:r>
          </a:p>
          <a:p>
            <a:r>
              <a:rPr lang="es-ES" dirty="0"/>
              <a:t>Clase 2(Matriculado):</a:t>
            </a:r>
          </a:p>
          <a:p>
            <a:pPr lvl="1"/>
            <a:r>
              <a:rPr lang="es-ES" sz="1800" dirty="0"/>
              <a:t>El 55% de las veces que el modelo predijo la clase 2, acertó.</a:t>
            </a:r>
          </a:p>
          <a:p>
            <a:pPr lvl="1"/>
            <a:r>
              <a:rPr lang="es-ES" sz="1800" dirty="0" err="1"/>
              <a:t>Recall</a:t>
            </a:r>
            <a:r>
              <a:rPr lang="es-ES" sz="1800" dirty="0"/>
              <a:t>: El modelo solo capturó el 37% de todas las instancias reales de la clase 2. </a:t>
            </a:r>
          </a:p>
          <a:p>
            <a:pPr lvl="1"/>
            <a:r>
              <a:rPr lang="es-ES" sz="1800" dirty="0"/>
              <a:t>F1-score: 0.44. Indica que el modelo no es muy fuerte en esta clase.  No las clasifica bien esta Clase.</a:t>
            </a:r>
          </a:p>
          <a:p>
            <a:r>
              <a:rPr lang="es-ES" dirty="0"/>
              <a:t>Clase 3(Graduado):</a:t>
            </a:r>
          </a:p>
          <a:p>
            <a:pPr lvl="1"/>
            <a:r>
              <a:rPr lang="es-ES" sz="1800" dirty="0"/>
              <a:t>Precisión: El 79% de las veces que el modelo predijo bien la Clase 3.</a:t>
            </a:r>
          </a:p>
          <a:p>
            <a:pPr lvl="1"/>
            <a:r>
              <a:rPr lang="es-ES" sz="1800" dirty="0" err="1"/>
              <a:t>Recall</a:t>
            </a:r>
            <a:r>
              <a:rPr lang="es-ES" sz="1800" dirty="0"/>
              <a:t>: El modelo capturó el 93% de todas las instancias reales de la clase 3.</a:t>
            </a:r>
          </a:p>
          <a:p>
            <a:pPr lvl="1"/>
            <a:r>
              <a:rPr lang="es-ES" sz="1800" dirty="0"/>
              <a:t>F1-score: 0.85. Buen balance de precisión y </a:t>
            </a:r>
            <a:r>
              <a:rPr lang="es-ES" sz="1800" dirty="0" err="1"/>
              <a:t>recall</a:t>
            </a:r>
            <a:r>
              <a:rPr lang="es-ES" sz="1800" dirty="0"/>
              <a:t>. Clasifica bien esta Clase.</a:t>
            </a:r>
          </a:p>
        </p:txBody>
      </p:sp>
    </p:spTree>
    <p:extLst>
      <p:ext uri="{BB962C8B-B14F-4D97-AF65-F5344CB8AC3E}">
        <p14:creationId xmlns:p14="http://schemas.microsoft.com/office/powerpoint/2010/main" val="2382046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AADD26-A9AF-3F23-CC92-9306BDB07F9C}"/>
              </a:ext>
            </a:extLst>
          </p:cNvPr>
          <p:cNvSpPr>
            <a:spLocks noGrp="1"/>
          </p:cNvSpPr>
          <p:nvPr>
            <p:ph type="title"/>
          </p:nvPr>
        </p:nvSpPr>
        <p:spPr>
          <a:xfrm>
            <a:off x="3136425" y="0"/>
            <a:ext cx="5919149" cy="685753"/>
          </a:xfrm>
        </p:spPr>
        <p:txBody>
          <a:bodyPr>
            <a:normAutofit fontScale="90000"/>
          </a:bodyPr>
          <a:lstStyle/>
          <a:p>
            <a:r>
              <a:rPr lang="es-ES" b="1" dirty="0"/>
              <a:t>Métricas de clasificación:</a:t>
            </a:r>
          </a:p>
        </p:txBody>
      </p:sp>
      <p:sp>
        <p:nvSpPr>
          <p:cNvPr id="3" name="Marcador de contenido 2">
            <a:extLst>
              <a:ext uri="{FF2B5EF4-FFF2-40B4-BE49-F238E27FC236}">
                <a16:creationId xmlns:a16="http://schemas.microsoft.com/office/drawing/2014/main" id="{39C64323-9489-CF6D-D79F-913A13CA3F93}"/>
              </a:ext>
            </a:extLst>
          </p:cNvPr>
          <p:cNvSpPr>
            <a:spLocks noGrp="1"/>
          </p:cNvSpPr>
          <p:nvPr>
            <p:ph sz="half" idx="1"/>
          </p:nvPr>
        </p:nvSpPr>
        <p:spPr>
          <a:xfrm>
            <a:off x="0" y="1965278"/>
            <a:ext cx="5240740" cy="4892721"/>
          </a:xfrm>
        </p:spPr>
        <p:txBody>
          <a:bodyPr>
            <a:normAutofit fontScale="70000" lnSpcReduction="20000"/>
          </a:bodyPr>
          <a:lstStyle/>
          <a:p>
            <a:pPr marL="0" indent="0">
              <a:buNone/>
            </a:pPr>
            <a:r>
              <a:rPr lang="en-US" sz="2400" b="1" dirty="0"/>
              <a:t> 	| precision | recall | f1-score | support</a:t>
            </a:r>
          </a:p>
          <a:p>
            <a:pPr marL="0" indent="0">
              <a:buNone/>
            </a:pPr>
            <a:r>
              <a:rPr lang="en-US" sz="2400" b="1" dirty="0"/>
              <a:t>Accuracy		                |   0.77    |  885</a:t>
            </a:r>
          </a:p>
          <a:p>
            <a:pPr marL="0" indent="0">
              <a:buNone/>
            </a:pPr>
            <a:r>
              <a:rPr lang="en-US" sz="2400" b="1" dirty="0"/>
              <a:t>macro avg       | 0.72  |  0.68 |   0.69    |   885</a:t>
            </a:r>
          </a:p>
          <a:p>
            <a:pPr marL="0" indent="0">
              <a:buNone/>
            </a:pPr>
            <a:r>
              <a:rPr lang="en-US" sz="2400" b="1" dirty="0"/>
              <a:t>weighted avg | 0.76  |  0.77 |   0.76    |   885</a:t>
            </a:r>
          </a:p>
          <a:p>
            <a:pPr marL="0" indent="0">
              <a:buNone/>
            </a:pPr>
            <a:endParaRPr lang="es-ES" sz="1100" dirty="0"/>
          </a:p>
          <a:p>
            <a:pPr algn="just">
              <a:buFontTx/>
              <a:buChar char="-"/>
            </a:pPr>
            <a:r>
              <a:rPr lang="es-ES" sz="2400" b="1" dirty="0" err="1"/>
              <a:t>Accuracy</a:t>
            </a:r>
            <a:r>
              <a:rPr lang="es-ES" sz="2400" dirty="0"/>
              <a:t>: </a:t>
            </a:r>
            <a:r>
              <a:rPr lang="es-ES" sz="2000" dirty="0"/>
              <a:t>proporción de predicciones correctas.</a:t>
            </a:r>
          </a:p>
          <a:p>
            <a:pPr marL="0" indent="0" algn="just">
              <a:buNone/>
            </a:pPr>
            <a:endParaRPr lang="es-ES" sz="800" dirty="0"/>
          </a:p>
          <a:p>
            <a:pPr algn="just">
              <a:buFontTx/>
              <a:buChar char="-"/>
            </a:pPr>
            <a:r>
              <a:rPr lang="es-ES" sz="2400" b="1" dirty="0"/>
              <a:t>Macro </a:t>
            </a:r>
            <a:r>
              <a:rPr lang="es-ES" sz="2400" b="1" dirty="0" err="1"/>
              <a:t>avg</a:t>
            </a:r>
            <a:r>
              <a:rPr lang="es-ES" sz="2400" dirty="0"/>
              <a:t>: </a:t>
            </a:r>
            <a:r>
              <a:rPr lang="es-ES" sz="2000" dirty="0"/>
              <a:t>Promedio de precisión, </a:t>
            </a:r>
            <a:r>
              <a:rPr lang="es-ES" sz="2000" dirty="0" err="1"/>
              <a:t>recall</a:t>
            </a:r>
            <a:r>
              <a:rPr lang="es-ES" sz="2000" dirty="0"/>
              <a:t> y f1-score. Para evaluar el rendimiento del modelo de manera equitativa en todas las clases.</a:t>
            </a:r>
          </a:p>
          <a:p>
            <a:pPr marL="0" indent="0" algn="just">
              <a:buNone/>
            </a:pPr>
            <a:endParaRPr lang="es-ES" sz="1200" dirty="0"/>
          </a:p>
          <a:p>
            <a:pPr algn="just">
              <a:buFontTx/>
              <a:buChar char="-"/>
            </a:pPr>
            <a:r>
              <a:rPr lang="es-ES" sz="2400" b="1" dirty="0" err="1"/>
              <a:t>Weighted</a:t>
            </a:r>
            <a:r>
              <a:rPr lang="es-ES" sz="2400" b="1" dirty="0"/>
              <a:t> </a:t>
            </a:r>
            <a:r>
              <a:rPr lang="es-ES" sz="2400" b="1" dirty="0" err="1"/>
              <a:t>avg</a:t>
            </a:r>
            <a:r>
              <a:rPr lang="es-ES" sz="2200" dirty="0"/>
              <a:t>(promedio ponderado): </a:t>
            </a:r>
            <a:r>
              <a:rPr lang="es-ES" sz="2000" dirty="0"/>
              <a:t>se considera la proporción de alumnos de cada clase en el conjunto data. Útil cuando las diferencias de números de clases son significativas.</a:t>
            </a:r>
          </a:p>
          <a:p>
            <a:pPr lvl="1" algn="just">
              <a:buFontTx/>
              <a:buChar char="-"/>
            </a:pPr>
            <a:r>
              <a:rPr lang="es-ES" sz="1900" dirty="0"/>
              <a:t>Abandono(1): 1421.</a:t>
            </a:r>
          </a:p>
          <a:p>
            <a:pPr lvl="1" algn="just">
              <a:buFontTx/>
              <a:buChar char="-"/>
            </a:pPr>
            <a:r>
              <a:rPr lang="es-ES" sz="1900" dirty="0"/>
              <a:t>Matriculado(2): 794.</a:t>
            </a:r>
          </a:p>
          <a:p>
            <a:pPr lvl="1" algn="just">
              <a:buFontTx/>
              <a:buChar char="-"/>
            </a:pPr>
            <a:r>
              <a:rPr lang="es-ES" sz="1900" dirty="0"/>
              <a:t>Graduado(3): 2209.</a:t>
            </a:r>
          </a:p>
          <a:p>
            <a:pPr marL="0" indent="0" algn="just">
              <a:buNone/>
            </a:pPr>
            <a:r>
              <a:rPr lang="es-ES" sz="2200" dirty="0"/>
              <a:t>Por ser Matriculado la Clase con menos representación se modela peor.</a:t>
            </a:r>
          </a:p>
        </p:txBody>
      </p:sp>
      <p:sp>
        <p:nvSpPr>
          <p:cNvPr id="5" name="Rectangle 1">
            <a:extLst>
              <a:ext uri="{FF2B5EF4-FFF2-40B4-BE49-F238E27FC236}">
                <a16:creationId xmlns:a16="http://schemas.microsoft.com/office/drawing/2014/main" id="{94856E2E-4D15-7B8D-D6CA-AEBB74FDD3B8}"/>
              </a:ext>
            </a:extLst>
          </p:cNvPr>
          <p:cNvSpPr>
            <a:spLocks noGrp="1" noChangeArrowheads="1"/>
          </p:cNvSpPr>
          <p:nvPr>
            <p:ph sz="half" idx="2"/>
          </p:nvPr>
        </p:nvSpPr>
        <p:spPr bwMode="auto">
          <a:xfrm>
            <a:off x="5759355" y="1136946"/>
            <a:ext cx="6432645" cy="5721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ES" altLang="es-ES" sz="1800" b="1" i="0" u="none" strike="noStrike" cap="none" normalizeH="0" baseline="0" dirty="0" err="1">
                <a:ln>
                  <a:noFill/>
                </a:ln>
                <a:solidFill>
                  <a:schemeClr val="tx1"/>
                </a:solidFill>
                <a:effectLst/>
                <a:latin typeface="Arial" panose="020B0604020202020204" pitchFamily="34" charset="0"/>
              </a:rPr>
              <a:t>Accuracy</a:t>
            </a:r>
            <a:r>
              <a:rPr kumimoji="0" lang="es-ES" altLang="es-ES" sz="1800" b="1" i="0" u="none" strike="noStrike" cap="none" normalizeH="0" baseline="0" dirty="0">
                <a:ln>
                  <a:noFill/>
                </a:ln>
                <a:solidFill>
                  <a:schemeClr val="tx1"/>
                </a:solidFill>
                <a:effectLst/>
                <a:latin typeface="Arial" panose="020B0604020202020204" pitchFamily="34" charset="0"/>
              </a:rPr>
              <a:t> (Exactitud)</a:t>
            </a:r>
            <a:r>
              <a:rPr kumimoji="0" lang="es-ES" altLang="es-ES" sz="1800" b="0" i="0" u="none" strike="noStrike" cap="none" normalizeH="0" baseline="0" dirty="0">
                <a:ln>
                  <a:noFill/>
                </a:ln>
                <a:solidFill>
                  <a:schemeClr val="tx1"/>
                </a:solidFill>
                <a:effectLst/>
                <a:latin typeface="Arial" panose="020B0604020202020204" pitchFamily="34" charset="0"/>
              </a:rPr>
              <a:t>: 0.77. (VP y VN)/T. El modelo clasifica correctamente el 77% de todos los alumnos. </a:t>
            </a:r>
          </a:p>
          <a:p>
            <a:pPr marL="0" marR="0" lvl="0" indent="0" algn="just" defTabSz="914400" rtl="0" eaLnBrk="0" fontAlgn="base" latinLnBrk="0" hangingPunct="0">
              <a:lnSpc>
                <a:spcPct val="100000"/>
              </a:lnSpc>
              <a:spcBef>
                <a:spcPct val="0"/>
              </a:spcBef>
              <a:spcAft>
                <a:spcPct val="0"/>
              </a:spcAft>
              <a:buClrTx/>
              <a:buSz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ES" altLang="es-ES" sz="1800" b="1" i="0" u="none" strike="noStrike" cap="none" normalizeH="0" baseline="0" dirty="0">
                <a:ln>
                  <a:noFill/>
                </a:ln>
                <a:solidFill>
                  <a:schemeClr val="tx1"/>
                </a:solidFill>
                <a:effectLst/>
                <a:latin typeface="Arial" panose="020B0604020202020204" pitchFamily="34" charset="0"/>
              </a:rPr>
              <a:t>Macro </a:t>
            </a:r>
            <a:r>
              <a:rPr kumimoji="0" lang="es-ES" altLang="es-ES" sz="1800" b="1" i="0" u="none" strike="noStrike" cap="none" normalizeH="0" baseline="0" dirty="0" err="1">
                <a:ln>
                  <a:noFill/>
                </a:ln>
                <a:solidFill>
                  <a:schemeClr val="tx1"/>
                </a:solidFill>
                <a:effectLst/>
                <a:latin typeface="Arial" panose="020B0604020202020204" pitchFamily="34" charset="0"/>
              </a:rPr>
              <a:t>avg</a:t>
            </a:r>
            <a:r>
              <a:rPr kumimoji="0" lang="es-ES" altLang="es-ES" sz="1800" b="0" i="0" u="none" strike="noStrike" cap="none" normalizeH="0" baseline="0" dirty="0">
                <a:ln>
                  <a:noFill/>
                </a:ln>
                <a:solidFill>
                  <a:schemeClr val="tx1"/>
                </a:solidFill>
                <a:effectLst/>
                <a:latin typeface="Arial" panose="020B0604020202020204" pitchFamily="34" charset="0"/>
              </a:rPr>
              <a:t>: Esta métrica da una media no ponderada de precisión, </a:t>
            </a:r>
            <a:r>
              <a:rPr kumimoji="0" lang="es-ES" altLang="es-ES" sz="1800" b="0" i="0" u="none" strike="noStrike" cap="none" normalizeH="0" baseline="0" dirty="0" err="1">
                <a:ln>
                  <a:noFill/>
                </a:ln>
                <a:solidFill>
                  <a:schemeClr val="tx1"/>
                </a:solidFill>
                <a:effectLst/>
                <a:latin typeface="Arial" panose="020B0604020202020204" pitchFamily="34" charset="0"/>
              </a:rPr>
              <a:t>recall</a:t>
            </a:r>
            <a:r>
              <a:rPr kumimoji="0" lang="es-ES" altLang="es-ES" sz="1800" b="0" i="0" u="none" strike="noStrike" cap="none" normalizeH="0" baseline="0" dirty="0">
                <a:ln>
                  <a:noFill/>
                </a:ln>
                <a:solidFill>
                  <a:schemeClr val="tx1"/>
                </a:solidFill>
                <a:effectLst/>
                <a:latin typeface="Arial" panose="020B0604020202020204" pitchFamily="34" charset="0"/>
              </a:rPr>
              <a:t>, y F1-score, considerando igualmente todas las clases.</a:t>
            </a:r>
          </a:p>
          <a:p>
            <a:pPr lvl="1" algn="just">
              <a:buFontTx/>
              <a:buChar char="-"/>
            </a:pPr>
            <a:r>
              <a:rPr lang="es-ES" sz="1600" dirty="0"/>
              <a:t>Precisión(Macro </a:t>
            </a:r>
            <a:r>
              <a:rPr lang="es-ES" sz="1600" dirty="0" err="1"/>
              <a:t>Avg</a:t>
            </a:r>
            <a:r>
              <a:rPr lang="es-ES" sz="1600" dirty="0"/>
              <a:t>): 0.72 Razonablemente balanceado.</a:t>
            </a:r>
          </a:p>
          <a:p>
            <a:pPr lvl="1" algn="just">
              <a:buFontTx/>
              <a:buChar char="-"/>
            </a:pPr>
            <a:r>
              <a:rPr lang="es-ES" sz="1600" dirty="0" err="1"/>
              <a:t>Recall</a:t>
            </a:r>
            <a:r>
              <a:rPr lang="es-ES" sz="1600" dirty="0"/>
              <a:t>(Macro </a:t>
            </a:r>
            <a:r>
              <a:rPr lang="es-ES" sz="1600" dirty="0" err="1"/>
              <a:t>Avg</a:t>
            </a:r>
            <a:r>
              <a:rPr lang="es-ES" sz="1600" dirty="0"/>
              <a:t>): 0.68 Alguna clase no está bien capturada(Matriculado). </a:t>
            </a:r>
            <a:r>
              <a:rPr kumimoji="0" lang="es-ES" altLang="es-ES" sz="1600" b="0" i="0" u="none" strike="noStrike" cap="none" normalizeH="0" baseline="0" dirty="0">
                <a:ln>
                  <a:noFill/>
                </a:ln>
                <a:solidFill>
                  <a:schemeClr val="tx1"/>
                </a:solidFill>
                <a:effectLst/>
                <a:latin typeface="Arial" panose="020B0604020202020204" pitchFamily="34" charset="0"/>
              </a:rPr>
              <a:t>Puede no estar clasificando algunas clases tan bien cómo otras.</a:t>
            </a:r>
            <a:endParaRPr lang="es-ES" sz="1600" dirty="0"/>
          </a:p>
          <a:p>
            <a:pPr lvl="1" algn="just">
              <a:buFontTx/>
              <a:buChar char="-"/>
            </a:pPr>
            <a:r>
              <a:rPr lang="es-ES" sz="1600" dirty="0"/>
              <a:t>F1-score(Macro </a:t>
            </a:r>
            <a:r>
              <a:rPr lang="es-ES" sz="1600" dirty="0" err="1"/>
              <a:t>Avg</a:t>
            </a:r>
            <a:r>
              <a:rPr lang="es-ES" sz="1600" dirty="0"/>
              <a:t>): 0.69 Razonablemente balanceado.</a:t>
            </a:r>
          </a:p>
          <a:p>
            <a:pPr marL="457200" lvl="1" indent="0" algn="just">
              <a:buNone/>
            </a:pPr>
            <a:endParaRPr kumimoji="0" lang="es-ES" altLang="es-E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ES" altLang="es-ES" sz="1800" b="1" i="0" u="none" strike="noStrike" cap="none" normalizeH="0" baseline="0" dirty="0" err="1">
                <a:ln>
                  <a:noFill/>
                </a:ln>
                <a:solidFill>
                  <a:schemeClr val="tx1"/>
                </a:solidFill>
                <a:effectLst/>
                <a:latin typeface="Arial" panose="020B0604020202020204" pitchFamily="34" charset="0"/>
              </a:rPr>
              <a:t>Weighted</a:t>
            </a:r>
            <a:r>
              <a:rPr kumimoji="0" lang="es-ES" altLang="es-ES" sz="1800" b="1" i="0" u="none" strike="noStrike" cap="none" normalizeH="0" baseline="0" dirty="0">
                <a:ln>
                  <a:noFill/>
                </a:ln>
                <a:solidFill>
                  <a:schemeClr val="tx1"/>
                </a:solidFill>
                <a:effectLst/>
                <a:latin typeface="Arial" panose="020B0604020202020204" pitchFamily="34" charset="0"/>
              </a:rPr>
              <a:t> </a:t>
            </a:r>
            <a:r>
              <a:rPr kumimoji="0" lang="es-ES" altLang="es-ES" sz="1800" b="1" i="0" u="none" strike="noStrike" cap="none" normalizeH="0" baseline="0" dirty="0" err="1">
                <a:ln>
                  <a:noFill/>
                </a:ln>
                <a:solidFill>
                  <a:schemeClr val="tx1"/>
                </a:solidFill>
                <a:effectLst/>
                <a:latin typeface="Arial" panose="020B0604020202020204" pitchFamily="34" charset="0"/>
              </a:rPr>
              <a:t>avg</a:t>
            </a:r>
            <a:r>
              <a:rPr kumimoji="0" lang="es-ES" altLang="es-ES" sz="1800" b="0" i="0" u="none" strike="noStrike" cap="none" normalizeH="0" baseline="0" dirty="0">
                <a:ln>
                  <a:noFill/>
                </a:ln>
                <a:solidFill>
                  <a:schemeClr val="tx1"/>
                </a:solidFill>
                <a:effectLst/>
                <a:latin typeface="Arial" panose="020B0604020202020204" pitchFamily="34" charset="0"/>
              </a:rPr>
              <a:t>: Media ponderada de precisión, </a:t>
            </a:r>
            <a:r>
              <a:rPr kumimoji="0" lang="es-ES" altLang="es-ES" sz="1800" b="0" i="0" u="none" strike="noStrike" cap="none" normalizeH="0" baseline="0" dirty="0" err="1">
                <a:ln>
                  <a:noFill/>
                </a:ln>
                <a:solidFill>
                  <a:schemeClr val="tx1"/>
                </a:solidFill>
                <a:effectLst/>
                <a:latin typeface="Arial" panose="020B0604020202020204" pitchFamily="34" charset="0"/>
              </a:rPr>
              <a:t>recall</a:t>
            </a:r>
            <a:r>
              <a:rPr kumimoji="0" lang="es-ES" altLang="es-ES" sz="1800" b="0" i="0" u="none" strike="noStrike" cap="none" normalizeH="0" baseline="0" dirty="0">
                <a:ln>
                  <a:noFill/>
                </a:ln>
                <a:solidFill>
                  <a:schemeClr val="tx1"/>
                </a:solidFill>
                <a:effectLst/>
                <a:latin typeface="Arial" panose="020B0604020202020204" pitchFamily="34" charset="0"/>
              </a:rPr>
              <a:t> y F1-score, ponderada por el número de instancias en cada clase.</a:t>
            </a:r>
          </a:p>
          <a:p>
            <a:pPr lvl="1" algn="just">
              <a:buFontTx/>
              <a:buChar char="-"/>
            </a:pPr>
            <a:r>
              <a:rPr lang="es-ES" sz="1600" dirty="0"/>
              <a:t>Precisión(</a:t>
            </a:r>
            <a:r>
              <a:rPr lang="es-ES" sz="1600" dirty="0" err="1"/>
              <a:t>Weighted</a:t>
            </a:r>
            <a:r>
              <a:rPr lang="es-ES" sz="1600" dirty="0"/>
              <a:t> </a:t>
            </a:r>
            <a:r>
              <a:rPr lang="es-ES" sz="1600" dirty="0" err="1"/>
              <a:t>Avg</a:t>
            </a:r>
            <a:r>
              <a:rPr lang="es-ES" sz="1600" dirty="0"/>
              <a:t>): 0.76</a:t>
            </a:r>
          </a:p>
          <a:p>
            <a:pPr lvl="1" algn="just">
              <a:buFontTx/>
              <a:buChar char="-"/>
            </a:pPr>
            <a:r>
              <a:rPr lang="es-ES" sz="1600" dirty="0" err="1"/>
              <a:t>Recall</a:t>
            </a:r>
            <a:r>
              <a:rPr lang="es-ES" sz="1600" dirty="0"/>
              <a:t>(</a:t>
            </a:r>
            <a:r>
              <a:rPr lang="es-ES" sz="1600" dirty="0" err="1"/>
              <a:t>Weighted</a:t>
            </a:r>
            <a:r>
              <a:rPr lang="es-ES" sz="1600" dirty="0"/>
              <a:t> </a:t>
            </a:r>
            <a:r>
              <a:rPr lang="es-ES" sz="1600" dirty="0" err="1"/>
              <a:t>Avg</a:t>
            </a:r>
            <a:r>
              <a:rPr lang="es-ES" sz="1600" dirty="0"/>
              <a:t>): 0.77 Teniendo en cuenta los distintos tamaños de las clases, lo hace bien. Porque pone el peso en las más grandes.</a:t>
            </a:r>
          </a:p>
          <a:p>
            <a:pPr lvl="1" algn="just">
              <a:buFontTx/>
              <a:buChar char="-"/>
            </a:pPr>
            <a:r>
              <a:rPr lang="es-ES" sz="1600" dirty="0"/>
              <a:t>F1-score(</a:t>
            </a:r>
            <a:r>
              <a:rPr lang="es-ES" sz="1600" dirty="0" err="1"/>
              <a:t>Weighted</a:t>
            </a:r>
            <a:r>
              <a:rPr lang="es-ES" sz="1600" dirty="0"/>
              <a:t> </a:t>
            </a:r>
            <a:r>
              <a:rPr lang="es-ES" sz="1600" dirty="0" err="1"/>
              <a:t>Avg</a:t>
            </a:r>
            <a:r>
              <a:rPr lang="es-ES" sz="1600" dirty="0"/>
              <a:t>): 0.76</a:t>
            </a:r>
          </a:p>
          <a:p>
            <a:pPr marL="0" marR="0" lvl="0" indent="0" algn="just" defTabSz="914400" rtl="0" eaLnBrk="0" fontAlgn="base" latinLnBrk="0" hangingPunct="0">
              <a:lnSpc>
                <a:spcPct val="100000"/>
              </a:lnSpc>
              <a:spcBef>
                <a:spcPct val="0"/>
              </a:spcBef>
              <a:spcAft>
                <a:spcPct val="0"/>
              </a:spcAft>
              <a:buClrTx/>
              <a:buSz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s-ES" altLang="es-ES" sz="1800" b="1" dirty="0">
                <a:latin typeface="Arial" panose="020B0604020202020204" pitchFamily="34" charset="0"/>
              </a:rPr>
              <a:t>885</a:t>
            </a:r>
            <a:r>
              <a:rPr lang="es-ES" altLang="es-ES" sz="1800" dirty="0">
                <a:latin typeface="Arial" panose="020B0604020202020204" pitchFamily="34" charset="0"/>
              </a:rPr>
              <a:t> son el total de alumnos de prueba.</a:t>
            </a:r>
            <a:r>
              <a:rPr kumimoji="0" lang="es-ES" altLang="es-E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16391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630390-5A27-1EB5-64EE-1593DFA1EC30}"/>
              </a:ext>
            </a:extLst>
          </p:cNvPr>
          <p:cNvSpPr>
            <a:spLocks noGrp="1"/>
          </p:cNvSpPr>
          <p:nvPr>
            <p:ph type="title"/>
          </p:nvPr>
        </p:nvSpPr>
        <p:spPr>
          <a:xfrm>
            <a:off x="678407" y="225189"/>
            <a:ext cx="3160594" cy="832512"/>
          </a:xfrm>
        </p:spPr>
        <p:txBody>
          <a:bodyPr/>
          <a:lstStyle/>
          <a:p>
            <a:r>
              <a:rPr lang="es-ES" b="1" dirty="0"/>
              <a:t>Curva ROC</a:t>
            </a:r>
          </a:p>
        </p:txBody>
      </p:sp>
      <p:sp>
        <p:nvSpPr>
          <p:cNvPr id="3" name="Marcador de contenido 2">
            <a:extLst>
              <a:ext uri="{FF2B5EF4-FFF2-40B4-BE49-F238E27FC236}">
                <a16:creationId xmlns:a16="http://schemas.microsoft.com/office/drawing/2014/main" id="{0C5A8001-C763-E856-80FA-97FE21B2DFE0}"/>
              </a:ext>
            </a:extLst>
          </p:cNvPr>
          <p:cNvSpPr>
            <a:spLocks noGrp="1"/>
          </p:cNvSpPr>
          <p:nvPr>
            <p:ph sz="half" idx="1"/>
          </p:nvPr>
        </p:nvSpPr>
        <p:spPr>
          <a:xfrm>
            <a:off x="272955" y="1542197"/>
            <a:ext cx="3971499" cy="3289110"/>
          </a:xfrm>
        </p:spPr>
        <p:txBody>
          <a:bodyPr>
            <a:normAutofit fontScale="92500" lnSpcReduction="20000"/>
          </a:bodyPr>
          <a:lstStyle/>
          <a:p>
            <a:pPr marL="0" indent="0" algn="just">
              <a:buNone/>
            </a:pPr>
            <a:r>
              <a:rPr lang="es-ES" dirty="0"/>
              <a:t>El </a:t>
            </a:r>
            <a:r>
              <a:rPr lang="es-ES" b="1" dirty="0"/>
              <a:t>ROC AUC Score</a:t>
            </a:r>
            <a:r>
              <a:rPr lang="es-ES" dirty="0"/>
              <a:t> es de 0.88499, lo cual indica que el modelo tiene un buen desempeño global en términos de clasificación entre las clases; ya que se acerca mucho a 1.</a:t>
            </a:r>
          </a:p>
          <a:p>
            <a:pPr marL="0" indent="0" algn="just">
              <a:buNone/>
            </a:pPr>
            <a:r>
              <a:rPr lang="es-ES" dirty="0"/>
              <a:t>La Clase 2 vuelve a verse peor que el resto.</a:t>
            </a:r>
          </a:p>
        </p:txBody>
      </p:sp>
      <p:pic>
        <p:nvPicPr>
          <p:cNvPr id="6" name="Marcador de contenido 5">
            <a:extLst>
              <a:ext uri="{FF2B5EF4-FFF2-40B4-BE49-F238E27FC236}">
                <a16:creationId xmlns:a16="http://schemas.microsoft.com/office/drawing/2014/main" id="{C9C301C4-2A3B-9C0C-2BFC-53A28C136C51}"/>
              </a:ext>
            </a:extLst>
          </p:cNvPr>
          <p:cNvPicPr>
            <a:picLocks noGrp="1" noChangeAspect="1"/>
          </p:cNvPicPr>
          <p:nvPr>
            <p:ph sz="half" idx="2"/>
          </p:nvPr>
        </p:nvPicPr>
        <p:blipFill>
          <a:blip r:embed="rId2"/>
          <a:stretch>
            <a:fillRect/>
          </a:stretch>
        </p:blipFill>
        <p:spPr>
          <a:xfrm>
            <a:off x="4323696" y="341193"/>
            <a:ext cx="7868305" cy="6516807"/>
          </a:xfrm>
        </p:spPr>
      </p:pic>
    </p:spTree>
    <p:extLst>
      <p:ext uri="{BB962C8B-B14F-4D97-AF65-F5344CB8AC3E}">
        <p14:creationId xmlns:p14="http://schemas.microsoft.com/office/powerpoint/2010/main" val="4012493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500540-8C08-CADD-4BA7-6D4308C2C6C9}"/>
              </a:ext>
            </a:extLst>
          </p:cNvPr>
          <p:cNvSpPr>
            <a:spLocks noGrp="1"/>
          </p:cNvSpPr>
          <p:nvPr>
            <p:ph type="title"/>
          </p:nvPr>
        </p:nvSpPr>
        <p:spPr>
          <a:xfrm>
            <a:off x="-63843" y="270144"/>
            <a:ext cx="5920946" cy="740344"/>
          </a:xfrm>
        </p:spPr>
        <p:txBody>
          <a:bodyPr>
            <a:normAutofit fontScale="90000"/>
          </a:bodyPr>
          <a:lstStyle/>
          <a:p>
            <a:r>
              <a:rPr lang="es-ES" dirty="0"/>
              <a:t>Mejoro el modelo</a:t>
            </a:r>
            <a:br>
              <a:rPr lang="es-ES" dirty="0"/>
            </a:br>
            <a:r>
              <a:rPr lang="es-ES" dirty="0"/>
              <a:t>(Ajuste de </a:t>
            </a:r>
            <a:r>
              <a:rPr lang="es-ES" dirty="0" err="1"/>
              <a:t>hiperparámetros</a:t>
            </a:r>
            <a:r>
              <a:rPr lang="es-ES" dirty="0"/>
              <a:t>)</a:t>
            </a:r>
          </a:p>
        </p:txBody>
      </p:sp>
      <p:sp>
        <p:nvSpPr>
          <p:cNvPr id="3" name="Marcador de contenido 2">
            <a:extLst>
              <a:ext uri="{FF2B5EF4-FFF2-40B4-BE49-F238E27FC236}">
                <a16:creationId xmlns:a16="http://schemas.microsoft.com/office/drawing/2014/main" id="{35BD6850-9C68-C6E9-63AE-A26D0A2D8F5E}"/>
              </a:ext>
            </a:extLst>
          </p:cNvPr>
          <p:cNvSpPr>
            <a:spLocks noGrp="1"/>
          </p:cNvSpPr>
          <p:nvPr>
            <p:ph sz="half" idx="1"/>
          </p:nvPr>
        </p:nvSpPr>
        <p:spPr>
          <a:xfrm>
            <a:off x="0" y="1378424"/>
            <a:ext cx="6019800" cy="5479575"/>
          </a:xfrm>
        </p:spPr>
        <p:txBody>
          <a:bodyPr>
            <a:normAutofit fontScale="25000" lnSpcReduction="20000"/>
          </a:bodyPr>
          <a:lstStyle/>
          <a:p>
            <a:r>
              <a:rPr lang="es-ES" sz="1600" b="0" dirty="0" err="1">
                <a:solidFill>
                  <a:srgbClr val="C586C0"/>
                </a:solidFill>
                <a:effectLst/>
                <a:highlight>
                  <a:srgbClr val="000000"/>
                </a:highlight>
                <a:latin typeface="Consolas" panose="020B0609020204030204" pitchFamily="49" charset="0"/>
              </a:rPr>
              <a:t>from</a:t>
            </a:r>
            <a:r>
              <a:rPr lang="es-ES" sz="1600" b="0" dirty="0">
                <a:solidFill>
                  <a:srgbClr val="FFFFFF"/>
                </a:solidFill>
                <a:effectLst/>
                <a:highlight>
                  <a:srgbClr val="000000"/>
                </a:highlight>
                <a:latin typeface="Consolas" panose="020B0609020204030204" pitchFamily="49" charset="0"/>
              </a:rPr>
              <a:t> </a:t>
            </a:r>
            <a:r>
              <a:rPr lang="es-ES" sz="1600" b="0" dirty="0" err="1">
                <a:solidFill>
                  <a:srgbClr val="4EC9B0"/>
                </a:solidFill>
                <a:effectLst/>
                <a:highlight>
                  <a:srgbClr val="000000"/>
                </a:highlight>
                <a:latin typeface="Consolas" panose="020B0609020204030204" pitchFamily="49" charset="0"/>
              </a:rPr>
              <a:t>sklearn</a:t>
            </a:r>
            <a:r>
              <a:rPr lang="es-ES" sz="1600" b="0" dirty="0" err="1">
                <a:solidFill>
                  <a:srgbClr val="FFFFFF"/>
                </a:solidFill>
                <a:effectLst/>
                <a:highlight>
                  <a:srgbClr val="000000"/>
                </a:highlight>
                <a:latin typeface="Consolas" panose="020B0609020204030204" pitchFamily="49" charset="0"/>
              </a:rPr>
              <a:t>.</a:t>
            </a:r>
            <a:r>
              <a:rPr lang="es-ES" sz="1600" b="0" dirty="0" err="1">
                <a:solidFill>
                  <a:srgbClr val="4EC9B0"/>
                </a:solidFill>
                <a:effectLst/>
                <a:highlight>
                  <a:srgbClr val="000000"/>
                </a:highlight>
                <a:latin typeface="Consolas" panose="020B0609020204030204" pitchFamily="49" charset="0"/>
              </a:rPr>
              <a:t>model_selection</a:t>
            </a:r>
            <a:r>
              <a:rPr lang="es-ES" sz="1600" b="0" dirty="0">
                <a:solidFill>
                  <a:srgbClr val="FFFFFF"/>
                </a:solidFill>
                <a:effectLst/>
                <a:highlight>
                  <a:srgbClr val="000000"/>
                </a:highlight>
                <a:latin typeface="Consolas" panose="020B0609020204030204" pitchFamily="49" charset="0"/>
              </a:rPr>
              <a:t> </a:t>
            </a:r>
            <a:r>
              <a:rPr lang="es-ES" sz="1600" b="0" dirty="0" err="1">
                <a:solidFill>
                  <a:srgbClr val="C586C0"/>
                </a:solidFill>
                <a:effectLst/>
                <a:highlight>
                  <a:srgbClr val="000000"/>
                </a:highlight>
                <a:latin typeface="Consolas" panose="020B0609020204030204" pitchFamily="49" charset="0"/>
              </a:rPr>
              <a:t>import</a:t>
            </a:r>
            <a:r>
              <a:rPr lang="es-ES" sz="1600" b="0" dirty="0">
                <a:solidFill>
                  <a:srgbClr val="FFFFFF"/>
                </a:solidFill>
                <a:effectLst/>
                <a:highlight>
                  <a:srgbClr val="000000"/>
                </a:highlight>
                <a:latin typeface="Consolas" panose="020B0609020204030204" pitchFamily="49" charset="0"/>
              </a:rPr>
              <a:t> </a:t>
            </a:r>
            <a:r>
              <a:rPr lang="es-ES" sz="1600" b="0" dirty="0" err="1">
                <a:solidFill>
                  <a:srgbClr val="4EC9B0"/>
                </a:solidFill>
                <a:effectLst/>
                <a:highlight>
                  <a:srgbClr val="000000"/>
                </a:highlight>
                <a:latin typeface="Consolas" panose="020B0609020204030204" pitchFamily="49" charset="0"/>
              </a:rPr>
              <a:t>GridSearchCV</a:t>
            </a:r>
            <a:endParaRPr lang="es-ES" sz="1600" b="0" dirty="0">
              <a:solidFill>
                <a:srgbClr val="FFFFFF"/>
              </a:solidFill>
              <a:effectLst/>
              <a:highlight>
                <a:srgbClr val="000000"/>
              </a:highlight>
              <a:latin typeface="Consolas" panose="020B0609020204030204" pitchFamily="49" charset="0"/>
            </a:endParaRPr>
          </a:p>
          <a:p>
            <a:br>
              <a:rPr lang="es-ES" sz="1600" b="0" dirty="0">
                <a:solidFill>
                  <a:srgbClr val="FFFFFF"/>
                </a:solidFill>
                <a:effectLst/>
                <a:highlight>
                  <a:srgbClr val="000000"/>
                </a:highlight>
                <a:latin typeface="Consolas" panose="020B0609020204030204" pitchFamily="49" charset="0"/>
              </a:rPr>
            </a:br>
            <a:r>
              <a:rPr lang="es-ES" sz="1600" b="0" dirty="0">
                <a:solidFill>
                  <a:srgbClr val="7CA668"/>
                </a:solidFill>
                <a:effectLst/>
                <a:highlight>
                  <a:srgbClr val="000000"/>
                </a:highlight>
                <a:latin typeface="Consolas" panose="020B0609020204030204" pitchFamily="49" charset="0"/>
              </a:rPr>
              <a:t># </a:t>
            </a:r>
            <a:r>
              <a:rPr lang="es-ES" sz="1600" b="0" dirty="0" err="1">
                <a:solidFill>
                  <a:srgbClr val="7CA668"/>
                </a:solidFill>
                <a:effectLst/>
                <a:highlight>
                  <a:srgbClr val="000000"/>
                </a:highlight>
                <a:latin typeface="Consolas" panose="020B0609020204030204" pitchFamily="49" charset="0"/>
              </a:rPr>
              <a:t>Grid</a:t>
            </a:r>
            <a:r>
              <a:rPr lang="es-ES" sz="1600" b="0" dirty="0">
                <a:solidFill>
                  <a:srgbClr val="7CA668"/>
                </a:solidFill>
                <a:effectLst/>
                <a:highlight>
                  <a:srgbClr val="000000"/>
                </a:highlight>
                <a:latin typeface="Consolas" panose="020B0609020204030204" pitchFamily="49" charset="0"/>
              </a:rPr>
              <a:t> </a:t>
            </a:r>
            <a:r>
              <a:rPr lang="es-ES" sz="1600" b="0" dirty="0" err="1">
                <a:solidFill>
                  <a:srgbClr val="7CA668"/>
                </a:solidFill>
                <a:effectLst/>
                <a:highlight>
                  <a:srgbClr val="000000"/>
                </a:highlight>
                <a:latin typeface="Consolas" panose="020B0609020204030204" pitchFamily="49" charset="0"/>
              </a:rPr>
              <a:t>Search</a:t>
            </a:r>
            <a:r>
              <a:rPr lang="es-ES" sz="1600" b="0" dirty="0">
                <a:solidFill>
                  <a:srgbClr val="7CA668"/>
                </a:solidFill>
                <a:effectLst/>
                <a:highlight>
                  <a:srgbClr val="000000"/>
                </a:highlight>
                <a:latin typeface="Consolas" panose="020B0609020204030204" pitchFamily="49" charset="0"/>
              </a:rPr>
              <a:t> para </a:t>
            </a:r>
            <a:r>
              <a:rPr lang="es-ES" sz="1600" b="0" dirty="0" err="1">
                <a:solidFill>
                  <a:srgbClr val="7CA668"/>
                </a:solidFill>
                <a:effectLst/>
                <a:highlight>
                  <a:srgbClr val="000000"/>
                </a:highlight>
                <a:latin typeface="Consolas" panose="020B0609020204030204" pitchFamily="49" charset="0"/>
              </a:rPr>
              <a:t>Random</a:t>
            </a:r>
            <a:r>
              <a:rPr lang="es-ES" sz="1600" b="0" dirty="0">
                <a:solidFill>
                  <a:srgbClr val="7CA668"/>
                </a:solidFill>
                <a:effectLst/>
                <a:highlight>
                  <a:srgbClr val="000000"/>
                </a:highlight>
                <a:latin typeface="Consolas" panose="020B0609020204030204" pitchFamily="49" charset="0"/>
              </a:rPr>
              <a:t> Forest</a:t>
            </a:r>
            <a:endParaRPr lang="es-ES" sz="1600" b="0" dirty="0">
              <a:solidFill>
                <a:srgbClr val="FFFFFF"/>
              </a:solidFill>
              <a:effectLst/>
              <a:highlight>
                <a:srgbClr val="000000"/>
              </a:highlight>
              <a:latin typeface="Consolas" panose="020B0609020204030204" pitchFamily="49" charset="0"/>
            </a:endParaRPr>
          </a:p>
          <a:p>
            <a:r>
              <a:rPr lang="es-ES" sz="1600" b="0" dirty="0" err="1">
                <a:solidFill>
                  <a:srgbClr val="9CDCFE"/>
                </a:solidFill>
                <a:effectLst/>
                <a:highlight>
                  <a:srgbClr val="000000"/>
                </a:highlight>
                <a:latin typeface="Consolas" panose="020B0609020204030204" pitchFamily="49" charset="0"/>
              </a:rPr>
              <a:t>param_grid</a:t>
            </a:r>
            <a:r>
              <a:rPr lang="es-ES" sz="1600" b="0" dirty="0">
                <a:solidFill>
                  <a:srgbClr val="FFFFFF"/>
                </a:solidFill>
                <a:effectLst/>
                <a:highlight>
                  <a:srgbClr val="000000"/>
                </a:highlight>
                <a:latin typeface="Consolas" panose="020B0609020204030204" pitchFamily="49" charset="0"/>
              </a:rPr>
              <a:t> </a:t>
            </a:r>
            <a:r>
              <a:rPr lang="es-ES" sz="1600" b="0" dirty="0">
                <a:solidFill>
                  <a:srgbClr val="D4D4D4"/>
                </a:solidFill>
                <a:effectLst/>
                <a:highlight>
                  <a:srgbClr val="000000"/>
                </a:highlight>
                <a:latin typeface="Consolas" panose="020B0609020204030204" pitchFamily="49" charset="0"/>
              </a:rPr>
              <a:t>=</a:t>
            </a:r>
            <a:r>
              <a:rPr lang="es-ES" sz="1600" b="0" dirty="0">
                <a:solidFill>
                  <a:srgbClr val="FFFFFF"/>
                </a:solidFill>
                <a:effectLst/>
                <a:highlight>
                  <a:srgbClr val="000000"/>
                </a:highlight>
                <a:latin typeface="Consolas" panose="020B0609020204030204" pitchFamily="49" charset="0"/>
              </a:rPr>
              <a:t> {</a:t>
            </a:r>
          </a:p>
          <a:p>
            <a:r>
              <a:rPr lang="es-ES" sz="1600" b="0" dirty="0">
                <a:solidFill>
                  <a:srgbClr val="FFFFFF"/>
                </a:solidFill>
                <a:effectLst/>
                <a:highlight>
                  <a:srgbClr val="000000"/>
                </a:highlight>
                <a:latin typeface="Consolas" panose="020B0609020204030204" pitchFamily="49" charset="0"/>
              </a:rPr>
              <a:t>    </a:t>
            </a:r>
            <a:r>
              <a:rPr lang="es-ES" sz="1600" b="0" dirty="0">
                <a:solidFill>
                  <a:srgbClr val="CE9178"/>
                </a:solidFill>
                <a:effectLst/>
                <a:highlight>
                  <a:srgbClr val="000000"/>
                </a:highlight>
                <a:latin typeface="Consolas" panose="020B0609020204030204" pitchFamily="49" charset="0"/>
              </a:rPr>
              <a:t>'</a:t>
            </a:r>
            <a:r>
              <a:rPr lang="es-ES" sz="1600" b="0" dirty="0" err="1">
                <a:solidFill>
                  <a:srgbClr val="CE9178"/>
                </a:solidFill>
                <a:effectLst/>
                <a:highlight>
                  <a:srgbClr val="000000"/>
                </a:highlight>
                <a:latin typeface="Consolas" panose="020B0609020204030204" pitchFamily="49" charset="0"/>
              </a:rPr>
              <a:t>n_estimators</a:t>
            </a:r>
            <a:r>
              <a:rPr lang="es-ES" sz="1600" b="0" dirty="0">
                <a:solidFill>
                  <a:srgbClr val="CE9178"/>
                </a:solidFill>
                <a:effectLst/>
                <a:highlight>
                  <a:srgbClr val="000000"/>
                </a:highlight>
                <a:latin typeface="Consolas" panose="020B0609020204030204" pitchFamily="49" charset="0"/>
              </a:rPr>
              <a:t>'</a:t>
            </a:r>
            <a:r>
              <a:rPr lang="es-ES" sz="1600" b="0" dirty="0">
                <a:solidFill>
                  <a:srgbClr val="FFFFFF"/>
                </a:solidFill>
                <a:effectLst/>
                <a:highlight>
                  <a:srgbClr val="000000"/>
                </a:highlight>
                <a:latin typeface="Consolas" panose="020B0609020204030204" pitchFamily="49" charset="0"/>
              </a:rPr>
              <a:t>: [</a:t>
            </a:r>
            <a:r>
              <a:rPr lang="es-ES" sz="1600" b="0" dirty="0">
                <a:solidFill>
                  <a:srgbClr val="B5CEA8"/>
                </a:solidFill>
                <a:effectLst/>
                <a:highlight>
                  <a:srgbClr val="000000"/>
                </a:highlight>
                <a:latin typeface="Consolas" panose="020B0609020204030204" pitchFamily="49" charset="0"/>
              </a:rPr>
              <a:t>100</a:t>
            </a:r>
            <a:r>
              <a:rPr lang="es-ES" sz="1600" b="0" dirty="0">
                <a:solidFill>
                  <a:srgbClr val="FFFFFF"/>
                </a:solidFill>
                <a:effectLst/>
                <a:highlight>
                  <a:srgbClr val="000000"/>
                </a:highlight>
                <a:latin typeface="Consolas" panose="020B0609020204030204" pitchFamily="49" charset="0"/>
              </a:rPr>
              <a:t>, </a:t>
            </a:r>
            <a:r>
              <a:rPr lang="es-ES" sz="1600" b="0" dirty="0">
                <a:solidFill>
                  <a:srgbClr val="B5CEA8"/>
                </a:solidFill>
                <a:effectLst/>
                <a:highlight>
                  <a:srgbClr val="000000"/>
                </a:highlight>
                <a:latin typeface="Consolas" panose="020B0609020204030204" pitchFamily="49" charset="0"/>
              </a:rPr>
              <a:t>200</a:t>
            </a:r>
            <a:r>
              <a:rPr lang="es-ES" sz="1600" b="0" dirty="0">
                <a:solidFill>
                  <a:srgbClr val="FFFFFF"/>
                </a:solidFill>
                <a:effectLst/>
                <a:highlight>
                  <a:srgbClr val="000000"/>
                </a:highlight>
                <a:latin typeface="Consolas" panose="020B0609020204030204" pitchFamily="49" charset="0"/>
              </a:rPr>
              <a:t>, </a:t>
            </a:r>
            <a:r>
              <a:rPr lang="es-ES" sz="1600" b="0" dirty="0">
                <a:solidFill>
                  <a:srgbClr val="B5CEA8"/>
                </a:solidFill>
                <a:effectLst/>
                <a:highlight>
                  <a:srgbClr val="000000"/>
                </a:highlight>
                <a:latin typeface="Consolas" panose="020B0609020204030204" pitchFamily="49" charset="0"/>
              </a:rPr>
              <a:t>500</a:t>
            </a:r>
            <a:r>
              <a:rPr lang="es-ES" sz="1600" b="0" dirty="0">
                <a:solidFill>
                  <a:srgbClr val="FFFFFF"/>
                </a:solidFill>
                <a:effectLst/>
                <a:highlight>
                  <a:srgbClr val="000000"/>
                </a:highlight>
                <a:latin typeface="Consolas" panose="020B0609020204030204" pitchFamily="49" charset="0"/>
              </a:rPr>
              <a:t>],</a:t>
            </a:r>
          </a:p>
          <a:p>
            <a:r>
              <a:rPr lang="es-ES" sz="1600" b="0" dirty="0">
                <a:solidFill>
                  <a:srgbClr val="FFFFFF"/>
                </a:solidFill>
                <a:effectLst/>
                <a:highlight>
                  <a:srgbClr val="000000"/>
                </a:highlight>
                <a:latin typeface="Consolas" panose="020B0609020204030204" pitchFamily="49" charset="0"/>
              </a:rPr>
              <a:t>    </a:t>
            </a:r>
            <a:r>
              <a:rPr lang="es-ES" sz="1600" b="0" dirty="0">
                <a:solidFill>
                  <a:srgbClr val="CE9178"/>
                </a:solidFill>
                <a:effectLst/>
                <a:highlight>
                  <a:srgbClr val="000000"/>
                </a:highlight>
                <a:latin typeface="Consolas" panose="020B0609020204030204" pitchFamily="49" charset="0"/>
              </a:rPr>
              <a:t>'</a:t>
            </a:r>
            <a:r>
              <a:rPr lang="es-ES" sz="1600" b="0" dirty="0" err="1">
                <a:solidFill>
                  <a:srgbClr val="CE9178"/>
                </a:solidFill>
                <a:effectLst/>
                <a:highlight>
                  <a:srgbClr val="000000"/>
                </a:highlight>
                <a:latin typeface="Consolas" panose="020B0609020204030204" pitchFamily="49" charset="0"/>
              </a:rPr>
              <a:t>max_features</a:t>
            </a:r>
            <a:r>
              <a:rPr lang="es-ES" sz="1600" b="0" dirty="0">
                <a:solidFill>
                  <a:srgbClr val="CE9178"/>
                </a:solidFill>
                <a:effectLst/>
                <a:highlight>
                  <a:srgbClr val="000000"/>
                </a:highlight>
                <a:latin typeface="Consolas" panose="020B0609020204030204" pitchFamily="49" charset="0"/>
              </a:rPr>
              <a:t>'</a:t>
            </a:r>
            <a:r>
              <a:rPr lang="es-ES" sz="1600" b="0" dirty="0">
                <a:solidFill>
                  <a:srgbClr val="FFFFFF"/>
                </a:solidFill>
                <a:effectLst/>
                <a:highlight>
                  <a:srgbClr val="000000"/>
                </a:highlight>
                <a:latin typeface="Consolas" panose="020B0609020204030204" pitchFamily="49" charset="0"/>
              </a:rPr>
              <a:t>: [</a:t>
            </a:r>
            <a:r>
              <a:rPr lang="es-ES" sz="1600" b="0" dirty="0">
                <a:solidFill>
                  <a:srgbClr val="CE9178"/>
                </a:solidFill>
                <a:effectLst/>
                <a:highlight>
                  <a:srgbClr val="000000"/>
                </a:highlight>
                <a:latin typeface="Consolas" panose="020B0609020204030204" pitchFamily="49" charset="0"/>
              </a:rPr>
              <a:t>'auto'</a:t>
            </a:r>
            <a:r>
              <a:rPr lang="es-ES" sz="1600" b="0" dirty="0">
                <a:solidFill>
                  <a:srgbClr val="FFFFFF"/>
                </a:solidFill>
                <a:effectLst/>
                <a:highlight>
                  <a:srgbClr val="000000"/>
                </a:highlight>
                <a:latin typeface="Consolas" panose="020B0609020204030204" pitchFamily="49" charset="0"/>
              </a:rPr>
              <a:t>, </a:t>
            </a:r>
            <a:r>
              <a:rPr lang="es-ES" sz="1600" b="0" dirty="0">
                <a:solidFill>
                  <a:srgbClr val="CE9178"/>
                </a:solidFill>
                <a:effectLst/>
                <a:highlight>
                  <a:srgbClr val="000000"/>
                </a:highlight>
                <a:latin typeface="Consolas" panose="020B0609020204030204" pitchFamily="49" charset="0"/>
              </a:rPr>
              <a:t>'</a:t>
            </a:r>
            <a:r>
              <a:rPr lang="es-ES" sz="1600" b="0" dirty="0" err="1">
                <a:solidFill>
                  <a:srgbClr val="CE9178"/>
                </a:solidFill>
                <a:effectLst/>
                <a:highlight>
                  <a:srgbClr val="000000"/>
                </a:highlight>
                <a:latin typeface="Consolas" panose="020B0609020204030204" pitchFamily="49" charset="0"/>
              </a:rPr>
              <a:t>sqrt</a:t>
            </a:r>
            <a:r>
              <a:rPr lang="es-ES" sz="1600" b="0" dirty="0">
                <a:solidFill>
                  <a:srgbClr val="CE9178"/>
                </a:solidFill>
                <a:effectLst/>
                <a:highlight>
                  <a:srgbClr val="000000"/>
                </a:highlight>
                <a:latin typeface="Consolas" panose="020B0609020204030204" pitchFamily="49" charset="0"/>
              </a:rPr>
              <a:t>'</a:t>
            </a:r>
            <a:r>
              <a:rPr lang="es-ES" sz="1600" b="0" dirty="0">
                <a:solidFill>
                  <a:srgbClr val="FFFFFF"/>
                </a:solidFill>
                <a:effectLst/>
                <a:highlight>
                  <a:srgbClr val="000000"/>
                </a:highlight>
                <a:latin typeface="Consolas" panose="020B0609020204030204" pitchFamily="49" charset="0"/>
              </a:rPr>
              <a:t>, </a:t>
            </a:r>
            <a:r>
              <a:rPr lang="es-ES" sz="1600" b="0" dirty="0">
                <a:solidFill>
                  <a:srgbClr val="CE9178"/>
                </a:solidFill>
                <a:effectLst/>
                <a:highlight>
                  <a:srgbClr val="000000"/>
                </a:highlight>
                <a:latin typeface="Consolas" panose="020B0609020204030204" pitchFamily="49" charset="0"/>
              </a:rPr>
              <a:t>'log2'</a:t>
            </a:r>
            <a:r>
              <a:rPr lang="es-ES" sz="1600" b="0" dirty="0">
                <a:solidFill>
                  <a:srgbClr val="FFFFFF"/>
                </a:solidFill>
                <a:effectLst/>
                <a:highlight>
                  <a:srgbClr val="000000"/>
                </a:highlight>
                <a:latin typeface="Consolas" panose="020B0609020204030204" pitchFamily="49" charset="0"/>
              </a:rPr>
              <a:t>],</a:t>
            </a:r>
          </a:p>
          <a:p>
            <a:r>
              <a:rPr lang="es-ES" sz="1600" b="0" dirty="0">
                <a:solidFill>
                  <a:srgbClr val="FFFFFF"/>
                </a:solidFill>
                <a:effectLst/>
                <a:highlight>
                  <a:srgbClr val="000000"/>
                </a:highlight>
                <a:latin typeface="Consolas" panose="020B0609020204030204" pitchFamily="49" charset="0"/>
              </a:rPr>
              <a:t>    </a:t>
            </a:r>
            <a:r>
              <a:rPr lang="es-ES" sz="1600" b="0" dirty="0">
                <a:solidFill>
                  <a:srgbClr val="CE9178"/>
                </a:solidFill>
                <a:effectLst/>
                <a:highlight>
                  <a:srgbClr val="000000"/>
                </a:highlight>
                <a:latin typeface="Consolas" panose="020B0609020204030204" pitchFamily="49" charset="0"/>
              </a:rPr>
              <a:t>'</a:t>
            </a:r>
            <a:r>
              <a:rPr lang="es-ES" sz="1600" b="0" dirty="0" err="1">
                <a:solidFill>
                  <a:srgbClr val="CE9178"/>
                </a:solidFill>
                <a:effectLst/>
                <a:highlight>
                  <a:srgbClr val="000000"/>
                </a:highlight>
                <a:latin typeface="Consolas" panose="020B0609020204030204" pitchFamily="49" charset="0"/>
              </a:rPr>
              <a:t>max_depth</a:t>
            </a:r>
            <a:r>
              <a:rPr lang="es-ES" sz="1600" b="0" dirty="0">
                <a:solidFill>
                  <a:srgbClr val="CE9178"/>
                </a:solidFill>
                <a:effectLst/>
                <a:highlight>
                  <a:srgbClr val="000000"/>
                </a:highlight>
                <a:latin typeface="Consolas" panose="020B0609020204030204" pitchFamily="49" charset="0"/>
              </a:rPr>
              <a:t>'</a:t>
            </a:r>
            <a:r>
              <a:rPr lang="es-ES" sz="1600" b="0" dirty="0">
                <a:solidFill>
                  <a:srgbClr val="FFFFFF"/>
                </a:solidFill>
                <a:effectLst/>
                <a:highlight>
                  <a:srgbClr val="000000"/>
                </a:highlight>
                <a:latin typeface="Consolas" panose="020B0609020204030204" pitchFamily="49" charset="0"/>
              </a:rPr>
              <a:t>: [</a:t>
            </a:r>
            <a:r>
              <a:rPr lang="es-ES" sz="1600" b="0" dirty="0">
                <a:solidFill>
                  <a:srgbClr val="B5CEA8"/>
                </a:solidFill>
                <a:effectLst/>
                <a:highlight>
                  <a:srgbClr val="000000"/>
                </a:highlight>
                <a:latin typeface="Consolas" panose="020B0609020204030204" pitchFamily="49" charset="0"/>
              </a:rPr>
              <a:t>4</a:t>
            </a:r>
            <a:r>
              <a:rPr lang="es-ES" sz="1600" b="0" dirty="0">
                <a:solidFill>
                  <a:srgbClr val="FFFFFF"/>
                </a:solidFill>
                <a:effectLst/>
                <a:highlight>
                  <a:srgbClr val="000000"/>
                </a:highlight>
                <a:latin typeface="Consolas" panose="020B0609020204030204" pitchFamily="49" charset="0"/>
              </a:rPr>
              <a:t>, </a:t>
            </a:r>
            <a:r>
              <a:rPr lang="es-ES" sz="1600" b="0" dirty="0">
                <a:solidFill>
                  <a:srgbClr val="B5CEA8"/>
                </a:solidFill>
                <a:effectLst/>
                <a:highlight>
                  <a:srgbClr val="000000"/>
                </a:highlight>
                <a:latin typeface="Consolas" panose="020B0609020204030204" pitchFamily="49" charset="0"/>
              </a:rPr>
              <a:t>5</a:t>
            </a:r>
            <a:r>
              <a:rPr lang="es-ES" sz="1600" b="0" dirty="0">
                <a:solidFill>
                  <a:srgbClr val="FFFFFF"/>
                </a:solidFill>
                <a:effectLst/>
                <a:highlight>
                  <a:srgbClr val="000000"/>
                </a:highlight>
                <a:latin typeface="Consolas" panose="020B0609020204030204" pitchFamily="49" charset="0"/>
              </a:rPr>
              <a:t>, </a:t>
            </a:r>
            <a:r>
              <a:rPr lang="es-ES" sz="1600" b="0" dirty="0">
                <a:solidFill>
                  <a:srgbClr val="B5CEA8"/>
                </a:solidFill>
                <a:effectLst/>
                <a:highlight>
                  <a:srgbClr val="000000"/>
                </a:highlight>
                <a:latin typeface="Consolas" panose="020B0609020204030204" pitchFamily="49" charset="0"/>
              </a:rPr>
              <a:t>6</a:t>
            </a:r>
            <a:r>
              <a:rPr lang="es-ES" sz="1600" b="0" dirty="0">
                <a:solidFill>
                  <a:srgbClr val="FFFFFF"/>
                </a:solidFill>
                <a:effectLst/>
                <a:highlight>
                  <a:srgbClr val="000000"/>
                </a:highlight>
                <a:latin typeface="Consolas" panose="020B0609020204030204" pitchFamily="49" charset="0"/>
              </a:rPr>
              <a:t>, </a:t>
            </a:r>
            <a:r>
              <a:rPr lang="es-ES" sz="1600" b="0" dirty="0">
                <a:solidFill>
                  <a:srgbClr val="B5CEA8"/>
                </a:solidFill>
                <a:effectLst/>
                <a:highlight>
                  <a:srgbClr val="000000"/>
                </a:highlight>
                <a:latin typeface="Consolas" panose="020B0609020204030204" pitchFamily="49" charset="0"/>
              </a:rPr>
              <a:t>7</a:t>
            </a:r>
            <a:r>
              <a:rPr lang="es-ES" sz="1600" b="0" dirty="0">
                <a:solidFill>
                  <a:srgbClr val="FFFFFF"/>
                </a:solidFill>
                <a:effectLst/>
                <a:highlight>
                  <a:srgbClr val="000000"/>
                </a:highlight>
                <a:latin typeface="Consolas" panose="020B0609020204030204" pitchFamily="49" charset="0"/>
              </a:rPr>
              <a:t>, </a:t>
            </a:r>
            <a:r>
              <a:rPr lang="es-ES" sz="1600" b="0" dirty="0">
                <a:solidFill>
                  <a:srgbClr val="B5CEA8"/>
                </a:solidFill>
                <a:effectLst/>
                <a:highlight>
                  <a:srgbClr val="000000"/>
                </a:highlight>
                <a:latin typeface="Consolas" panose="020B0609020204030204" pitchFamily="49" charset="0"/>
              </a:rPr>
              <a:t>8</a:t>
            </a:r>
            <a:r>
              <a:rPr lang="es-ES" sz="1600" b="0" dirty="0">
                <a:solidFill>
                  <a:srgbClr val="FFFFFF"/>
                </a:solidFill>
                <a:effectLst/>
                <a:highlight>
                  <a:srgbClr val="000000"/>
                </a:highlight>
                <a:latin typeface="Consolas" panose="020B0609020204030204" pitchFamily="49" charset="0"/>
              </a:rPr>
              <a:t>],</a:t>
            </a:r>
          </a:p>
          <a:p>
            <a:r>
              <a:rPr lang="es-ES" sz="1600" b="0" dirty="0">
                <a:solidFill>
                  <a:srgbClr val="FFFFFF"/>
                </a:solidFill>
                <a:effectLst/>
                <a:highlight>
                  <a:srgbClr val="000000"/>
                </a:highlight>
                <a:latin typeface="Consolas" panose="020B0609020204030204" pitchFamily="49" charset="0"/>
              </a:rPr>
              <a:t>    </a:t>
            </a:r>
            <a:r>
              <a:rPr lang="es-ES" sz="1600" b="0" dirty="0">
                <a:solidFill>
                  <a:srgbClr val="CE9178"/>
                </a:solidFill>
                <a:effectLst/>
                <a:highlight>
                  <a:srgbClr val="000000"/>
                </a:highlight>
                <a:latin typeface="Consolas" panose="020B0609020204030204" pitchFamily="49" charset="0"/>
              </a:rPr>
              <a:t>'</a:t>
            </a:r>
            <a:r>
              <a:rPr lang="es-ES" sz="1600" b="0" dirty="0" err="1">
                <a:solidFill>
                  <a:srgbClr val="CE9178"/>
                </a:solidFill>
                <a:effectLst/>
                <a:highlight>
                  <a:srgbClr val="000000"/>
                </a:highlight>
                <a:latin typeface="Consolas" panose="020B0609020204030204" pitchFamily="49" charset="0"/>
              </a:rPr>
              <a:t>criterion</a:t>
            </a:r>
            <a:r>
              <a:rPr lang="es-ES" sz="1600" b="0" dirty="0">
                <a:solidFill>
                  <a:srgbClr val="CE9178"/>
                </a:solidFill>
                <a:effectLst/>
                <a:highlight>
                  <a:srgbClr val="000000"/>
                </a:highlight>
                <a:latin typeface="Consolas" panose="020B0609020204030204" pitchFamily="49" charset="0"/>
              </a:rPr>
              <a:t>'</a:t>
            </a:r>
            <a:r>
              <a:rPr lang="es-ES" sz="1600" b="0" dirty="0">
                <a:solidFill>
                  <a:srgbClr val="FFFFFF"/>
                </a:solidFill>
                <a:effectLst/>
                <a:highlight>
                  <a:srgbClr val="000000"/>
                </a:highlight>
                <a:latin typeface="Consolas" panose="020B0609020204030204" pitchFamily="49" charset="0"/>
              </a:rPr>
              <a:t>: [</a:t>
            </a:r>
            <a:r>
              <a:rPr lang="es-ES" sz="1600" b="0" dirty="0">
                <a:solidFill>
                  <a:srgbClr val="CE9178"/>
                </a:solidFill>
                <a:effectLst/>
                <a:highlight>
                  <a:srgbClr val="000000"/>
                </a:highlight>
                <a:latin typeface="Consolas" panose="020B0609020204030204" pitchFamily="49" charset="0"/>
              </a:rPr>
              <a:t>'</a:t>
            </a:r>
            <a:r>
              <a:rPr lang="es-ES" sz="1600" b="0" dirty="0" err="1">
                <a:solidFill>
                  <a:srgbClr val="CE9178"/>
                </a:solidFill>
                <a:effectLst/>
                <a:highlight>
                  <a:srgbClr val="000000"/>
                </a:highlight>
                <a:latin typeface="Consolas" panose="020B0609020204030204" pitchFamily="49" charset="0"/>
              </a:rPr>
              <a:t>gini</a:t>
            </a:r>
            <a:r>
              <a:rPr lang="es-ES" sz="1600" b="0" dirty="0">
                <a:solidFill>
                  <a:srgbClr val="CE9178"/>
                </a:solidFill>
                <a:effectLst/>
                <a:highlight>
                  <a:srgbClr val="000000"/>
                </a:highlight>
                <a:latin typeface="Consolas" panose="020B0609020204030204" pitchFamily="49" charset="0"/>
              </a:rPr>
              <a:t>'</a:t>
            </a:r>
            <a:r>
              <a:rPr lang="es-ES" sz="1600" b="0" dirty="0">
                <a:solidFill>
                  <a:srgbClr val="FFFFFF"/>
                </a:solidFill>
                <a:effectLst/>
                <a:highlight>
                  <a:srgbClr val="000000"/>
                </a:highlight>
                <a:latin typeface="Consolas" panose="020B0609020204030204" pitchFamily="49" charset="0"/>
              </a:rPr>
              <a:t>, </a:t>
            </a:r>
            <a:r>
              <a:rPr lang="es-ES" sz="1600" b="0" dirty="0">
                <a:solidFill>
                  <a:srgbClr val="CE9178"/>
                </a:solidFill>
                <a:effectLst/>
                <a:highlight>
                  <a:srgbClr val="000000"/>
                </a:highlight>
                <a:latin typeface="Consolas" panose="020B0609020204030204" pitchFamily="49" charset="0"/>
              </a:rPr>
              <a:t>'</a:t>
            </a:r>
            <a:r>
              <a:rPr lang="es-ES" sz="1600" b="0" dirty="0" err="1">
                <a:solidFill>
                  <a:srgbClr val="CE9178"/>
                </a:solidFill>
                <a:effectLst/>
                <a:highlight>
                  <a:srgbClr val="000000"/>
                </a:highlight>
                <a:latin typeface="Consolas" panose="020B0609020204030204" pitchFamily="49" charset="0"/>
              </a:rPr>
              <a:t>entropy</a:t>
            </a:r>
            <a:r>
              <a:rPr lang="es-ES" sz="1600" b="0" dirty="0">
                <a:solidFill>
                  <a:srgbClr val="CE9178"/>
                </a:solidFill>
                <a:effectLst/>
                <a:highlight>
                  <a:srgbClr val="000000"/>
                </a:highlight>
                <a:latin typeface="Consolas" panose="020B0609020204030204" pitchFamily="49" charset="0"/>
              </a:rPr>
              <a:t>'</a:t>
            </a:r>
            <a:r>
              <a:rPr lang="es-ES" sz="1600" b="0" dirty="0">
                <a:solidFill>
                  <a:srgbClr val="FFFFFF"/>
                </a:solidFill>
                <a:effectLst/>
                <a:highlight>
                  <a:srgbClr val="000000"/>
                </a:highlight>
                <a:latin typeface="Consolas" panose="020B0609020204030204" pitchFamily="49" charset="0"/>
              </a:rPr>
              <a:t>]</a:t>
            </a:r>
          </a:p>
          <a:p>
            <a:r>
              <a:rPr lang="es-ES" sz="1600" b="0" dirty="0">
                <a:solidFill>
                  <a:srgbClr val="FFFFFF"/>
                </a:solidFill>
                <a:effectLst/>
                <a:highlight>
                  <a:srgbClr val="000000"/>
                </a:highlight>
                <a:latin typeface="Consolas" panose="020B0609020204030204" pitchFamily="49" charset="0"/>
              </a:rPr>
              <a:t>}</a:t>
            </a:r>
          </a:p>
          <a:p>
            <a:br>
              <a:rPr lang="es-ES" sz="1600" b="0" dirty="0">
                <a:solidFill>
                  <a:srgbClr val="FFFFFF"/>
                </a:solidFill>
                <a:effectLst/>
                <a:highlight>
                  <a:srgbClr val="000000"/>
                </a:highlight>
                <a:latin typeface="Consolas" panose="020B0609020204030204" pitchFamily="49" charset="0"/>
              </a:rPr>
            </a:br>
            <a:r>
              <a:rPr lang="es-ES" sz="1600" b="0" dirty="0" err="1">
                <a:solidFill>
                  <a:srgbClr val="9CDCFE"/>
                </a:solidFill>
                <a:effectLst/>
                <a:highlight>
                  <a:srgbClr val="000000"/>
                </a:highlight>
                <a:latin typeface="Consolas" panose="020B0609020204030204" pitchFamily="49" charset="0"/>
              </a:rPr>
              <a:t>grid_search</a:t>
            </a:r>
            <a:r>
              <a:rPr lang="es-ES" sz="1600" b="0" dirty="0">
                <a:solidFill>
                  <a:srgbClr val="FFFFFF"/>
                </a:solidFill>
                <a:effectLst/>
                <a:highlight>
                  <a:srgbClr val="000000"/>
                </a:highlight>
                <a:latin typeface="Consolas" panose="020B0609020204030204" pitchFamily="49" charset="0"/>
              </a:rPr>
              <a:t> </a:t>
            </a:r>
            <a:r>
              <a:rPr lang="es-ES" sz="1600" b="0" dirty="0">
                <a:solidFill>
                  <a:srgbClr val="D4D4D4"/>
                </a:solidFill>
                <a:effectLst/>
                <a:highlight>
                  <a:srgbClr val="000000"/>
                </a:highlight>
                <a:latin typeface="Consolas" panose="020B0609020204030204" pitchFamily="49" charset="0"/>
              </a:rPr>
              <a:t>=</a:t>
            </a:r>
            <a:r>
              <a:rPr lang="es-ES" sz="1600" b="0" dirty="0">
                <a:solidFill>
                  <a:srgbClr val="FFFFFF"/>
                </a:solidFill>
                <a:effectLst/>
                <a:highlight>
                  <a:srgbClr val="000000"/>
                </a:highlight>
                <a:latin typeface="Consolas" panose="020B0609020204030204" pitchFamily="49" charset="0"/>
              </a:rPr>
              <a:t> </a:t>
            </a:r>
            <a:r>
              <a:rPr lang="es-ES" sz="1600" b="0" dirty="0" err="1">
                <a:solidFill>
                  <a:srgbClr val="4EC9B0"/>
                </a:solidFill>
                <a:effectLst/>
                <a:highlight>
                  <a:srgbClr val="000000"/>
                </a:highlight>
                <a:latin typeface="Consolas" panose="020B0609020204030204" pitchFamily="49" charset="0"/>
              </a:rPr>
              <a:t>GridSearchCV</a:t>
            </a:r>
            <a:r>
              <a:rPr lang="es-ES" sz="1600" b="0" dirty="0">
                <a:solidFill>
                  <a:srgbClr val="FFFFFF"/>
                </a:solidFill>
                <a:effectLst/>
                <a:highlight>
                  <a:srgbClr val="000000"/>
                </a:highlight>
                <a:latin typeface="Consolas" panose="020B0609020204030204" pitchFamily="49" charset="0"/>
              </a:rPr>
              <a:t>(</a:t>
            </a:r>
            <a:r>
              <a:rPr lang="es-ES" sz="1600" b="0" dirty="0" err="1">
                <a:solidFill>
                  <a:srgbClr val="9CDCFE"/>
                </a:solidFill>
                <a:effectLst/>
                <a:highlight>
                  <a:srgbClr val="000000"/>
                </a:highlight>
                <a:latin typeface="Consolas" panose="020B0609020204030204" pitchFamily="49" charset="0"/>
              </a:rPr>
              <a:t>estimator</a:t>
            </a:r>
            <a:r>
              <a:rPr lang="es-ES" sz="1600" b="0" dirty="0">
                <a:solidFill>
                  <a:srgbClr val="D4D4D4"/>
                </a:solidFill>
                <a:effectLst/>
                <a:highlight>
                  <a:srgbClr val="000000"/>
                </a:highlight>
                <a:latin typeface="Consolas" panose="020B0609020204030204" pitchFamily="49" charset="0"/>
              </a:rPr>
              <a:t>=</a:t>
            </a:r>
            <a:r>
              <a:rPr lang="es-ES" sz="1600" b="0" dirty="0" err="1">
                <a:solidFill>
                  <a:srgbClr val="9CDCFE"/>
                </a:solidFill>
                <a:effectLst/>
                <a:highlight>
                  <a:srgbClr val="000000"/>
                </a:highlight>
                <a:latin typeface="Consolas" panose="020B0609020204030204" pitchFamily="49" charset="0"/>
              </a:rPr>
              <a:t>model</a:t>
            </a:r>
            <a:r>
              <a:rPr lang="es-ES" sz="1600" b="0" dirty="0">
                <a:solidFill>
                  <a:srgbClr val="FFFFFF"/>
                </a:solidFill>
                <a:effectLst/>
                <a:highlight>
                  <a:srgbClr val="000000"/>
                </a:highlight>
                <a:latin typeface="Consolas" panose="020B0609020204030204" pitchFamily="49" charset="0"/>
              </a:rPr>
              <a:t>, </a:t>
            </a:r>
            <a:r>
              <a:rPr lang="es-ES" sz="1600" b="0" dirty="0" err="1">
                <a:solidFill>
                  <a:srgbClr val="9CDCFE"/>
                </a:solidFill>
                <a:effectLst/>
                <a:highlight>
                  <a:srgbClr val="000000"/>
                </a:highlight>
                <a:latin typeface="Consolas" panose="020B0609020204030204" pitchFamily="49" charset="0"/>
              </a:rPr>
              <a:t>param_grid</a:t>
            </a:r>
            <a:r>
              <a:rPr lang="es-ES" sz="1600" b="0" dirty="0">
                <a:solidFill>
                  <a:srgbClr val="D4D4D4"/>
                </a:solidFill>
                <a:effectLst/>
                <a:highlight>
                  <a:srgbClr val="000000"/>
                </a:highlight>
                <a:latin typeface="Consolas" panose="020B0609020204030204" pitchFamily="49" charset="0"/>
              </a:rPr>
              <a:t>=</a:t>
            </a:r>
            <a:r>
              <a:rPr lang="es-ES" sz="1600" b="0" dirty="0" err="1">
                <a:solidFill>
                  <a:srgbClr val="9CDCFE"/>
                </a:solidFill>
                <a:effectLst/>
                <a:highlight>
                  <a:srgbClr val="000000"/>
                </a:highlight>
                <a:latin typeface="Consolas" panose="020B0609020204030204" pitchFamily="49" charset="0"/>
              </a:rPr>
              <a:t>param_grid</a:t>
            </a:r>
            <a:r>
              <a:rPr lang="es-ES" sz="1600" b="0" dirty="0">
                <a:solidFill>
                  <a:srgbClr val="FFFFFF"/>
                </a:solidFill>
                <a:effectLst/>
                <a:highlight>
                  <a:srgbClr val="000000"/>
                </a:highlight>
                <a:latin typeface="Consolas" panose="020B0609020204030204" pitchFamily="49" charset="0"/>
              </a:rPr>
              <a:t>, </a:t>
            </a:r>
            <a:r>
              <a:rPr lang="es-ES" sz="1600" b="0" dirty="0" err="1">
                <a:solidFill>
                  <a:srgbClr val="9CDCFE"/>
                </a:solidFill>
                <a:effectLst/>
                <a:highlight>
                  <a:srgbClr val="000000"/>
                </a:highlight>
                <a:latin typeface="Consolas" panose="020B0609020204030204" pitchFamily="49" charset="0"/>
              </a:rPr>
              <a:t>cv</a:t>
            </a:r>
            <a:r>
              <a:rPr lang="es-ES" sz="1600" b="0" dirty="0">
                <a:solidFill>
                  <a:srgbClr val="D4D4D4"/>
                </a:solidFill>
                <a:effectLst/>
                <a:highlight>
                  <a:srgbClr val="000000"/>
                </a:highlight>
                <a:latin typeface="Consolas" panose="020B0609020204030204" pitchFamily="49" charset="0"/>
              </a:rPr>
              <a:t>=</a:t>
            </a:r>
            <a:r>
              <a:rPr lang="es-ES" sz="1600" b="0" dirty="0">
                <a:solidFill>
                  <a:srgbClr val="B5CEA8"/>
                </a:solidFill>
                <a:effectLst/>
                <a:highlight>
                  <a:srgbClr val="000000"/>
                </a:highlight>
                <a:latin typeface="Consolas" panose="020B0609020204030204" pitchFamily="49" charset="0"/>
              </a:rPr>
              <a:t>5</a:t>
            </a:r>
            <a:r>
              <a:rPr lang="es-ES" sz="1600" b="0" dirty="0">
                <a:solidFill>
                  <a:srgbClr val="FFFFFF"/>
                </a:solidFill>
                <a:effectLst/>
                <a:highlight>
                  <a:srgbClr val="000000"/>
                </a:highlight>
                <a:latin typeface="Consolas" panose="020B0609020204030204" pitchFamily="49" charset="0"/>
              </a:rPr>
              <a:t>, </a:t>
            </a:r>
            <a:r>
              <a:rPr lang="es-ES" sz="1600" b="0" dirty="0" err="1">
                <a:solidFill>
                  <a:srgbClr val="9CDCFE"/>
                </a:solidFill>
                <a:effectLst/>
                <a:highlight>
                  <a:srgbClr val="000000"/>
                </a:highlight>
                <a:latin typeface="Consolas" panose="020B0609020204030204" pitchFamily="49" charset="0"/>
              </a:rPr>
              <a:t>n_jobs</a:t>
            </a:r>
            <a:r>
              <a:rPr lang="es-ES" sz="1600" b="0" dirty="0">
                <a:solidFill>
                  <a:srgbClr val="D4D4D4"/>
                </a:solidFill>
                <a:effectLst/>
                <a:highlight>
                  <a:srgbClr val="000000"/>
                </a:highlight>
                <a:latin typeface="Consolas" panose="020B0609020204030204" pitchFamily="49" charset="0"/>
              </a:rPr>
              <a:t>=-</a:t>
            </a:r>
            <a:r>
              <a:rPr lang="es-ES" sz="1600" b="0" dirty="0">
                <a:solidFill>
                  <a:srgbClr val="B5CEA8"/>
                </a:solidFill>
                <a:effectLst/>
                <a:highlight>
                  <a:srgbClr val="000000"/>
                </a:highlight>
                <a:latin typeface="Consolas" panose="020B0609020204030204" pitchFamily="49" charset="0"/>
              </a:rPr>
              <a:t>1</a:t>
            </a:r>
            <a:r>
              <a:rPr lang="es-ES" sz="1600" b="0" dirty="0">
                <a:solidFill>
                  <a:srgbClr val="FFFFFF"/>
                </a:solidFill>
                <a:effectLst/>
                <a:highlight>
                  <a:srgbClr val="000000"/>
                </a:highlight>
                <a:latin typeface="Consolas" panose="020B0609020204030204" pitchFamily="49" charset="0"/>
              </a:rPr>
              <a:t>, </a:t>
            </a:r>
            <a:r>
              <a:rPr lang="es-ES" sz="1600" b="0" dirty="0">
                <a:solidFill>
                  <a:srgbClr val="9CDCFE"/>
                </a:solidFill>
                <a:effectLst/>
                <a:highlight>
                  <a:srgbClr val="000000"/>
                </a:highlight>
                <a:latin typeface="Consolas" panose="020B0609020204030204" pitchFamily="49" charset="0"/>
              </a:rPr>
              <a:t>verbose</a:t>
            </a:r>
            <a:r>
              <a:rPr lang="es-ES" sz="1600" b="0" dirty="0">
                <a:solidFill>
                  <a:srgbClr val="D4D4D4"/>
                </a:solidFill>
                <a:effectLst/>
                <a:highlight>
                  <a:srgbClr val="000000"/>
                </a:highlight>
                <a:latin typeface="Consolas" panose="020B0609020204030204" pitchFamily="49" charset="0"/>
              </a:rPr>
              <a:t>=</a:t>
            </a:r>
            <a:r>
              <a:rPr lang="es-ES" sz="1600" b="0" dirty="0">
                <a:solidFill>
                  <a:srgbClr val="B5CEA8"/>
                </a:solidFill>
                <a:effectLst/>
                <a:highlight>
                  <a:srgbClr val="000000"/>
                </a:highlight>
                <a:latin typeface="Consolas" panose="020B0609020204030204" pitchFamily="49" charset="0"/>
              </a:rPr>
              <a:t>2</a:t>
            </a:r>
            <a:r>
              <a:rPr lang="es-ES" sz="1600" b="0" dirty="0">
                <a:solidFill>
                  <a:srgbClr val="FFFFFF"/>
                </a:solidFill>
                <a:effectLst/>
                <a:highlight>
                  <a:srgbClr val="000000"/>
                </a:highlight>
                <a:latin typeface="Consolas" panose="020B0609020204030204" pitchFamily="49" charset="0"/>
              </a:rPr>
              <a:t>)</a:t>
            </a:r>
          </a:p>
          <a:p>
            <a:r>
              <a:rPr lang="es-ES" sz="1600" b="0" dirty="0" err="1">
                <a:solidFill>
                  <a:srgbClr val="9CDCFE"/>
                </a:solidFill>
                <a:effectLst/>
                <a:highlight>
                  <a:srgbClr val="000000"/>
                </a:highlight>
                <a:latin typeface="Consolas" panose="020B0609020204030204" pitchFamily="49" charset="0"/>
              </a:rPr>
              <a:t>grid_search</a:t>
            </a:r>
            <a:r>
              <a:rPr lang="es-ES" sz="1600" b="0" dirty="0" err="1">
                <a:solidFill>
                  <a:srgbClr val="FFFFFF"/>
                </a:solidFill>
                <a:effectLst/>
                <a:highlight>
                  <a:srgbClr val="000000"/>
                </a:highlight>
                <a:latin typeface="Consolas" panose="020B0609020204030204" pitchFamily="49" charset="0"/>
              </a:rPr>
              <a:t>.</a:t>
            </a:r>
            <a:r>
              <a:rPr lang="es-ES" sz="1600" b="0" dirty="0" err="1">
                <a:solidFill>
                  <a:srgbClr val="DCDCAA"/>
                </a:solidFill>
                <a:effectLst/>
                <a:highlight>
                  <a:srgbClr val="000000"/>
                </a:highlight>
                <a:latin typeface="Consolas" panose="020B0609020204030204" pitchFamily="49" charset="0"/>
              </a:rPr>
              <a:t>fit</a:t>
            </a:r>
            <a:r>
              <a:rPr lang="es-ES" sz="1600" b="0" dirty="0">
                <a:solidFill>
                  <a:srgbClr val="FFFFFF"/>
                </a:solidFill>
                <a:effectLst/>
                <a:highlight>
                  <a:srgbClr val="000000"/>
                </a:highlight>
                <a:latin typeface="Consolas" panose="020B0609020204030204" pitchFamily="49" charset="0"/>
              </a:rPr>
              <a:t>(</a:t>
            </a:r>
            <a:r>
              <a:rPr lang="es-ES" sz="1600" b="0" dirty="0" err="1">
                <a:solidFill>
                  <a:srgbClr val="9CDCFE"/>
                </a:solidFill>
                <a:effectLst/>
                <a:highlight>
                  <a:srgbClr val="000000"/>
                </a:highlight>
                <a:latin typeface="Consolas" panose="020B0609020204030204" pitchFamily="49" charset="0"/>
              </a:rPr>
              <a:t>X_train</a:t>
            </a:r>
            <a:r>
              <a:rPr lang="es-ES" sz="1600" b="0" dirty="0">
                <a:solidFill>
                  <a:srgbClr val="FFFFFF"/>
                </a:solidFill>
                <a:effectLst/>
                <a:highlight>
                  <a:srgbClr val="000000"/>
                </a:highlight>
                <a:latin typeface="Consolas" panose="020B0609020204030204" pitchFamily="49" charset="0"/>
              </a:rPr>
              <a:t>, </a:t>
            </a:r>
            <a:r>
              <a:rPr lang="es-ES" sz="1600" b="0" dirty="0" err="1">
                <a:solidFill>
                  <a:srgbClr val="9CDCFE"/>
                </a:solidFill>
                <a:effectLst/>
                <a:highlight>
                  <a:srgbClr val="000000"/>
                </a:highlight>
                <a:latin typeface="Consolas" panose="020B0609020204030204" pitchFamily="49" charset="0"/>
              </a:rPr>
              <a:t>y_train</a:t>
            </a:r>
            <a:r>
              <a:rPr lang="es-ES" sz="1600" b="0" dirty="0">
                <a:solidFill>
                  <a:srgbClr val="FFFFFF"/>
                </a:solidFill>
                <a:effectLst/>
                <a:highlight>
                  <a:srgbClr val="000000"/>
                </a:highlight>
                <a:latin typeface="Consolas" panose="020B0609020204030204" pitchFamily="49" charset="0"/>
              </a:rPr>
              <a:t>)</a:t>
            </a:r>
          </a:p>
          <a:p>
            <a:br>
              <a:rPr lang="es-ES" sz="1600" b="0" dirty="0">
                <a:solidFill>
                  <a:srgbClr val="FFFFFF"/>
                </a:solidFill>
                <a:effectLst/>
                <a:highlight>
                  <a:srgbClr val="000000"/>
                </a:highlight>
                <a:latin typeface="Consolas" panose="020B0609020204030204" pitchFamily="49" charset="0"/>
              </a:rPr>
            </a:br>
            <a:r>
              <a:rPr lang="es-ES" sz="1600" b="0" dirty="0">
                <a:solidFill>
                  <a:srgbClr val="7CA668"/>
                </a:solidFill>
                <a:effectLst/>
                <a:highlight>
                  <a:srgbClr val="000000"/>
                </a:highlight>
                <a:latin typeface="Consolas" panose="020B0609020204030204" pitchFamily="49" charset="0"/>
              </a:rPr>
              <a:t># Mejor modelo</a:t>
            </a:r>
            <a:endParaRPr lang="es-ES" sz="1600" b="0" dirty="0">
              <a:solidFill>
                <a:srgbClr val="FFFFFF"/>
              </a:solidFill>
              <a:effectLst/>
              <a:highlight>
                <a:srgbClr val="000000"/>
              </a:highlight>
              <a:latin typeface="Consolas" panose="020B0609020204030204" pitchFamily="49" charset="0"/>
            </a:endParaRPr>
          </a:p>
          <a:p>
            <a:r>
              <a:rPr lang="es-ES" sz="1600" b="0" dirty="0" err="1">
                <a:solidFill>
                  <a:srgbClr val="9CDCFE"/>
                </a:solidFill>
                <a:effectLst/>
                <a:highlight>
                  <a:srgbClr val="000000"/>
                </a:highlight>
                <a:latin typeface="Consolas" panose="020B0609020204030204" pitchFamily="49" charset="0"/>
              </a:rPr>
              <a:t>best_model</a:t>
            </a:r>
            <a:r>
              <a:rPr lang="es-ES" sz="1600" b="0" dirty="0">
                <a:solidFill>
                  <a:srgbClr val="FFFFFF"/>
                </a:solidFill>
                <a:effectLst/>
                <a:highlight>
                  <a:srgbClr val="000000"/>
                </a:highlight>
                <a:latin typeface="Consolas" panose="020B0609020204030204" pitchFamily="49" charset="0"/>
              </a:rPr>
              <a:t> </a:t>
            </a:r>
            <a:r>
              <a:rPr lang="es-ES" sz="1600" b="0" dirty="0">
                <a:solidFill>
                  <a:srgbClr val="D4D4D4"/>
                </a:solidFill>
                <a:effectLst/>
                <a:highlight>
                  <a:srgbClr val="000000"/>
                </a:highlight>
                <a:latin typeface="Consolas" panose="020B0609020204030204" pitchFamily="49" charset="0"/>
              </a:rPr>
              <a:t>=</a:t>
            </a:r>
            <a:r>
              <a:rPr lang="es-ES" sz="1600" b="0" dirty="0">
                <a:solidFill>
                  <a:srgbClr val="FFFFFF"/>
                </a:solidFill>
                <a:effectLst/>
                <a:highlight>
                  <a:srgbClr val="000000"/>
                </a:highlight>
                <a:latin typeface="Consolas" panose="020B0609020204030204" pitchFamily="49" charset="0"/>
              </a:rPr>
              <a:t> </a:t>
            </a:r>
            <a:r>
              <a:rPr lang="es-ES" sz="1600" b="0" dirty="0" err="1">
                <a:solidFill>
                  <a:srgbClr val="9CDCFE"/>
                </a:solidFill>
                <a:effectLst/>
                <a:highlight>
                  <a:srgbClr val="000000"/>
                </a:highlight>
                <a:latin typeface="Consolas" panose="020B0609020204030204" pitchFamily="49" charset="0"/>
              </a:rPr>
              <a:t>grid_search</a:t>
            </a:r>
            <a:r>
              <a:rPr lang="es-ES" sz="1600" b="0" dirty="0" err="1">
                <a:solidFill>
                  <a:srgbClr val="FFFFFF"/>
                </a:solidFill>
                <a:effectLst/>
                <a:highlight>
                  <a:srgbClr val="000000"/>
                </a:highlight>
                <a:latin typeface="Consolas" panose="020B0609020204030204" pitchFamily="49" charset="0"/>
              </a:rPr>
              <a:t>.</a:t>
            </a:r>
            <a:r>
              <a:rPr lang="es-ES" sz="1600" b="0" dirty="0" err="1">
                <a:solidFill>
                  <a:srgbClr val="9CDCFE"/>
                </a:solidFill>
                <a:effectLst/>
                <a:highlight>
                  <a:srgbClr val="000000"/>
                </a:highlight>
                <a:latin typeface="Consolas" panose="020B0609020204030204" pitchFamily="49" charset="0"/>
              </a:rPr>
              <a:t>best_estimator</a:t>
            </a:r>
            <a:r>
              <a:rPr lang="es-ES" sz="1600" b="0" dirty="0">
                <a:solidFill>
                  <a:srgbClr val="9CDCFE"/>
                </a:solidFill>
                <a:effectLst/>
                <a:highlight>
                  <a:srgbClr val="000000"/>
                </a:highlight>
                <a:latin typeface="Consolas" panose="020B0609020204030204" pitchFamily="49" charset="0"/>
              </a:rPr>
              <a:t>_</a:t>
            </a:r>
            <a:endParaRPr lang="es-ES" sz="1600" b="0" dirty="0">
              <a:solidFill>
                <a:srgbClr val="FFFFFF"/>
              </a:solidFill>
              <a:effectLst/>
              <a:highlight>
                <a:srgbClr val="000000"/>
              </a:highlight>
              <a:latin typeface="Consolas" panose="020B0609020204030204" pitchFamily="49" charset="0"/>
            </a:endParaRPr>
          </a:p>
          <a:p>
            <a:r>
              <a:rPr lang="es-ES" sz="1600" b="0" dirty="0" err="1">
                <a:solidFill>
                  <a:srgbClr val="DCDCAA"/>
                </a:solidFill>
                <a:effectLst/>
                <a:highlight>
                  <a:srgbClr val="000000"/>
                </a:highlight>
                <a:latin typeface="Consolas" panose="020B0609020204030204" pitchFamily="49" charset="0"/>
              </a:rPr>
              <a:t>print</a:t>
            </a:r>
            <a:r>
              <a:rPr lang="es-ES" sz="1600" b="0" dirty="0">
                <a:solidFill>
                  <a:srgbClr val="FFFFFF"/>
                </a:solidFill>
                <a:effectLst/>
                <a:highlight>
                  <a:srgbClr val="000000"/>
                </a:highlight>
                <a:latin typeface="Consolas" panose="020B0609020204030204" pitchFamily="49" charset="0"/>
              </a:rPr>
              <a:t>(</a:t>
            </a:r>
            <a:r>
              <a:rPr lang="es-ES" sz="1600" b="0" dirty="0">
                <a:solidFill>
                  <a:srgbClr val="CE9178"/>
                </a:solidFill>
                <a:effectLst/>
                <a:highlight>
                  <a:srgbClr val="000000"/>
                </a:highlight>
                <a:latin typeface="Consolas" panose="020B0609020204030204" pitchFamily="49" charset="0"/>
              </a:rPr>
              <a:t>"Mejores </a:t>
            </a:r>
            <a:r>
              <a:rPr lang="es-ES" sz="1600" b="0" dirty="0" err="1">
                <a:solidFill>
                  <a:srgbClr val="CE9178"/>
                </a:solidFill>
                <a:effectLst/>
                <a:highlight>
                  <a:srgbClr val="000000"/>
                </a:highlight>
                <a:latin typeface="Consolas" panose="020B0609020204030204" pitchFamily="49" charset="0"/>
              </a:rPr>
              <a:t>hiperparámetros</a:t>
            </a:r>
            <a:r>
              <a:rPr lang="es-ES" sz="1600" b="0" dirty="0">
                <a:solidFill>
                  <a:srgbClr val="CE9178"/>
                </a:solidFill>
                <a:effectLst/>
                <a:highlight>
                  <a:srgbClr val="000000"/>
                </a:highlight>
                <a:latin typeface="Consolas" panose="020B0609020204030204" pitchFamily="49" charset="0"/>
              </a:rPr>
              <a:t>: "</a:t>
            </a:r>
            <a:r>
              <a:rPr lang="es-ES" sz="1600" b="0" dirty="0">
                <a:solidFill>
                  <a:srgbClr val="FFFFFF"/>
                </a:solidFill>
                <a:effectLst/>
                <a:highlight>
                  <a:srgbClr val="000000"/>
                </a:highlight>
                <a:latin typeface="Consolas" panose="020B0609020204030204" pitchFamily="49" charset="0"/>
              </a:rPr>
              <a:t>, </a:t>
            </a:r>
            <a:r>
              <a:rPr lang="es-ES" sz="1600" b="0" dirty="0" err="1">
                <a:solidFill>
                  <a:srgbClr val="9CDCFE"/>
                </a:solidFill>
                <a:effectLst/>
                <a:highlight>
                  <a:srgbClr val="000000"/>
                </a:highlight>
                <a:latin typeface="Consolas" panose="020B0609020204030204" pitchFamily="49" charset="0"/>
              </a:rPr>
              <a:t>grid_search</a:t>
            </a:r>
            <a:r>
              <a:rPr lang="es-ES" sz="1600" b="0" dirty="0" err="1">
                <a:solidFill>
                  <a:srgbClr val="FFFFFF"/>
                </a:solidFill>
                <a:effectLst/>
                <a:highlight>
                  <a:srgbClr val="000000"/>
                </a:highlight>
                <a:latin typeface="Consolas" panose="020B0609020204030204" pitchFamily="49" charset="0"/>
              </a:rPr>
              <a:t>.</a:t>
            </a:r>
            <a:r>
              <a:rPr lang="es-ES" sz="1600" b="0" dirty="0" err="1">
                <a:solidFill>
                  <a:srgbClr val="9CDCFE"/>
                </a:solidFill>
                <a:effectLst/>
                <a:highlight>
                  <a:srgbClr val="000000"/>
                </a:highlight>
                <a:latin typeface="Consolas" panose="020B0609020204030204" pitchFamily="49" charset="0"/>
              </a:rPr>
              <a:t>best_params</a:t>
            </a:r>
            <a:r>
              <a:rPr lang="es-ES" sz="1600" b="0" dirty="0">
                <a:solidFill>
                  <a:srgbClr val="9CDCFE"/>
                </a:solidFill>
                <a:effectLst/>
                <a:highlight>
                  <a:srgbClr val="000000"/>
                </a:highlight>
                <a:latin typeface="Consolas" panose="020B0609020204030204" pitchFamily="49" charset="0"/>
              </a:rPr>
              <a:t>_</a:t>
            </a:r>
            <a:r>
              <a:rPr lang="es-ES" sz="1600" b="0" dirty="0">
                <a:solidFill>
                  <a:srgbClr val="FFFFFF"/>
                </a:solidFill>
                <a:effectLst/>
                <a:highlight>
                  <a:srgbClr val="000000"/>
                </a:highlight>
                <a:latin typeface="Consolas" panose="020B0609020204030204" pitchFamily="49" charset="0"/>
              </a:rPr>
              <a:t>)</a:t>
            </a:r>
          </a:p>
          <a:p>
            <a:r>
              <a:rPr lang="es-ES" sz="1600" b="0" dirty="0">
                <a:effectLst/>
                <a:latin typeface="Consolas" panose="020B0609020204030204" pitchFamily="49" charset="0"/>
              </a:rPr>
              <a:t>Interpretación del modelo</a:t>
            </a:r>
          </a:p>
          <a:p>
            <a:r>
              <a:rPr lang="es-ES" sz="1600" b="0" dirty="0" err="1">
                <a:solidFill>
                  <a:srgbClr val="9CDCFE"/>
                </a:solidFill>
                <a:effectLst/>
                <a:highlight>
                  <a:srgbClr val="000000"/>
                </a:highlight>
                <a:latin typeface="Consolas" panose="020B0609020204030204" pitchFamily="49" charset="0"/>
              </a:rPr>
              <a:t>importances</a:t>
            </a:r>
            <a:r>
              <a:rPr lang="es-ES" sz="1600" b="0" dirty="0">
                <a:solidFill>
                  <a:srgbClr val="FFFFFF"/>
                </a:solidFill>
                <a:effectLst/>
                <a:highlight>
                  <a:srgbClr val="000000"/>
                </a:highlight>
                <a:latin typeface="Consolas" panose="020B0609020204030204" pitchFamily="49" charset="0"/>
              </a:rPr>
              <a:t> </a:t>
            </a:r>
            <a:r>
              <a:rPr lang="es-ES" sz="1600" b="0" dirty="0">
                <a:solidFill>
                  <a:srgbClr val="D4D4D4"/>
                </a:solidFill>
                <a:effectLst/>
                <a:highlight>
                  <a:srgbClr val="000000"/>
                </a:highlight>
                <a:latin typeface="Consolas" panose="020B0609020204030204" pitchFamily="49" charset="0"/>
              </a:rPr>
              <a:t>=</a:t>
            </a:r>
            <a:r>
              <a:rPr lang="es-ES" sz="1600" b="0" dirty="0">
                <a:solidFill>
                  <a:srgbClr val="FFFFFF"/>
                </a:solidFill>
                <a:effectLst/>
                <a:highlight>
                  <a:srgbClr val="000000"/>
                </a:highlight>
                <a:latin typeface="Consolas" panose="020B0609020204030204" pitchFamily="49" charset="0"/>
              </a:rPr>
              <a:t> </a:t>
            </a:r>
            <a:r>
              <a:rPr lang="es-ES" sz="1600" b="0" dirty="0" err="1">
                <a:solidFill>
                  <a:srgbClr val="9CDCFE"/>
                </a:solidFill>
                <a:effectLst/>
                <a:highlight>
                  <a:srgbClr val="000000"/>
                </a:highlight>
                <a:latin typeface="Consolas" panose="020B0609020204030204" pitchFamily="49" charset="0"/>
              </a:rPr>
              <a:t>best_model</a:t>
            </a:r>
            <a:r>
              <a:rPr lang="es-ES" sz="1600" b="0" dirty="0" err="1">
                <a:solidFill>
                  <a:srgbClr val="FFFFFF"/>
                </a:solidFill>
                <a:effectLst/>
                <a:highlight>
                  <a:srgbClr val="000000"/>
                </a:highlight>
                <a:latin typeface="Consolas" panose="020B0609020204030204" pitchFamily="49" charset="0"/>
              </a:rPr>
              <a:t>.</a:t>
            </a:r>
            <a:r>
              <a:rPr lang="es-ES" sz="1600" b="0" dirty="0" err="1">
                <a:solidFill>
                  <a:srgbClr val="9CDCFE"/>
                </a:solidFill>
                <a:effectLst/>
                <a:highlight>
                  <a:srgbClr val="000000"/>
                </a:highlight>
                <a:latin typeface="Consolas" panose="020B0609020204030204" pitchFamily="49" charset="0"/>
              </a:rPr>
              <a:t>feature_importances</a:t>
            </a:r>
            <a:r>
              <a:rPr lang="es-ES" sz="1600" b="0" dirty="0">
                <a:solidFill>
                  <a:srgbClr val="9CDCFE"/>
                </a:solidFill>
                <a:effectLst/>
                <a:highlight>
                  <a:srgbClr val="000000"/>
                </a:highlight>
                <a:latin typeface="Consolas" panose="020B0609020204030204" pitchFamily="49" charset="0"/>
              </a:rPr>
              <a:t>_</a:t>
            </a:r>
            <a:endParaRPr lang="es-ES" sz="1600" b="0" dirty="0">
              <a:solidFill>
                <a:srgbClr val="FFFFFF"/>
              </a:solidFill>
              <a:effectLst/>
              <a:highlight>
                <a:srgbClr val="000000"/>
              </a:highlight>
              <a:latin typeface="Consolas" panose="020B0609020204030204" pitchFamily="49" charset="0"/>
            </a:endParaRPr>
          </a:p>
          <a:p>
            <a:r>
              <a:rPr lang="es-ES" sz="1600" b="0" dirty="0" err="1">
                <a:solidFill>
                  <a:srgbClr val="9CDCFE"/>
                </a:solidFill>
                <a:effectLst/>
                <a:highlight>
                  <a:srgbClr val="000000"/>
                </a:highlight>
                <a:latin typeface="Consolas" panose="020B0609020204030204" pitchFamily="49" charset="0"/>
              </a:rPr>
              <a:t>indices</a:t>
            </a:r>
            <a:r>
              <a:rPr lang="es-ES" sz="1600" b="0" dirty="0">
                <a:solidFill>
                  <a:srgbClr val="FFFFFF"/>
                </a:solidFill>
                <a:effectLst/>
                <a:highlight>
                  <a:srgbClr val="000000"/>
                </a:highlight>
                <a:latin typeface="Consolas" panose="020B0609020204030204" pitchFamily="49" charset="0"/>
              </a:rPr>
              <a:t> </a:t>
            </a:r>
            <a:r>
              <a:rPr lang="es-ES" sz="1600" b="0" dirty="0">
                <a:solidFill>
                  <a:srgbClr val="D4D4D4"/>
                </a:solidFill>
                <a:effectLst/>
                <a:highlight>
                  <a:srgbClr val="000000"/>
                </a:highlight>
                <a:latin typeface="Consolas" panose="020B0609020204030204" pitchFamily="49" charset="0"/>
              </a:rPr>
              <a:t>=</a:t>
            </a:r>
            <a:r>
              <a:rPr lang="es-ES" sz="1600" b="0" dirty="0">
                <a:solidFill>
                  <a:srgbClr val="FFFFFF"/>
                </a:solidFill>
                <a:effectLst/>
                <a:highlight>
                  <a:srgbClr val="000000"/>
                </a:highlight>
                <a:latin typeface="Consolas" panose="020B0609020204030204" pitchFamily="49" charset="0"/>
              </a:rPr>
              <a:t> </a:t>
            </a:r>
            <a:r>
              <a:rPr lang="es-ES" sz="1600" b="0" dirty="0" err="1">
                <a:solidFill>
                  <a:srgbClr val="4EC9B0"/>
                </a:solidFill>
                <a:effectLst/>
                <a:highlight>
                  <a:srgbClr val="000000"/>
                </a:highlight>
                <a:latin typeface="Consolas" panose="020B0609020204030204" pitchFamily="49" charset="0"/>
              </a:rPr>
              <a:t>np</a:t>
            </a:r>
            <a:r>
              <a:rPr lang="es-ES" sz="1600" b="0" dirty="0" err="1">
                <a:solidFill>
                  <a:srgbClr val="FFFFFF"/>
                </a:solidFill>
                <a:effectLst/>
                <a:highlight>
                  <a:srgbClr val="000000"/>
                </a:highlight>
                <a:latin typeface="Consolas" panose="020B0609020204030204" pitchFamily="49" charset="0"/>
              </a:rPr>
              <a:t>.</a:t>
            </a:r>
            <a:r>
              <a:rPr lang="es-ES" sz="1600" b="0" dirty="0" err="1">
                <a:solidFill>
                  <a:srgbClr val="DCDCAA"/>
                </a:solidFill>
                <a:effectLst/>
                <a:highlight>
                  <a:srgbClr val="000000"/>
                </a:highlight>
                <a:latin typeface="Consolas" panose="020B0609020204030204" pitchFamily="49" charset="0"/>
              </a:rPr>
              <a:t>argsort</a:t>
            </a:r>
            <a:r>
              <a:rPr lang="es-ES" sz="1600" b="0" dirty="0">
                <a:solidFill>
                  <a:srgbClr val="FFFFFF"/>
                </a:solidFill>
                <a:effectLst/>
                <a:highlight>
                  <a:srgbClr val="000000"/>
                </a:highlight>
                <a:latin typeface="Consolas" panose="020B0609020204030204" pitchFamily="49" charset="0"/>
              </a:rPr>
              <a:t>(</a:t>
            </a:r>
            <a:r>
              <a:rPr lang="es-ES" sz="1600" b="0" dirty="0" err="1">
                <a:solidFill>
                  <a:srgbClr val="9CDCFE"/>
                </a:solidFill>
                <a:effectLst/>
                <a:highlight>
                  <a:srgbClr val="000000"/>
                </a:highlight>
                <a:latin typeface="Consolas" panose="020B0609020204030204" pitchFamily="49" charset="0"/>
              </a:rPr>
              <a:t>importances</a:t>
            </a:r>
            <a:r>
              <a:rPr lang="es-ES" sz="1600" b="0" dirty="0">
                <a:solidFill>
                  <a:srgbClr val="FFFFFF"/>
                </a:solidFill>
                <a:effectLst/>
                <a:highlight>
                  <a:srgbClr val="000000"/>
                </a:highlight>
                <a:latin typeface="Consolas" panose="020B0609020204030204" pitchFamily="49" charset="0"/>
              </a:rPr>
              <a:t>)[::</a:t>
            </a:r>
            <a:r>
              <a:rPr lang="es-ES" sz="1600" b="0" dirty="0">
                <a:solidFill>
                  <a:srgbClr val="D4D4D4"/>
                </a:solidFill>
                <a:effectLst/>
                <a:highlight>
                  <a:srgbClr val="000000"/>
                </a:highlight>
                <a:latin typeface="Consolas" panose="020B0609020204030204" pitchFamily="49" charset="0"/>
              </a:rPr>
              <a:t>-</a:t>
            </a:r>
            <a:r>
              <a:rPr lang="es-ES" sz="1600" b="0" dirty="0">
                <a:solidFill>
                  <a:srgbClr val="B5CEA8"/>
                </a:solidFill>
                <a:effectLst/>
                <a:highlight>
                  <a:srgbClr val="000000"/>
                </a:highlight>
                <a:latin typeface="Consolas" panose="020B0609020204030204" pitchFamily="49" charset="0"/>
              </a:rPr>
              <a:t>1</a:t>
            </a:r>
            <a:r>
              <a:rPr lang="es-ES" sz="1600" b="0" dirty="0">
                <a:solidFill>
                  <a:srgbClr val="FFFFFF"/>
                </a:solidFill>
                <a:effectLst/>
                <a:highlight>
                  <a:srgbClr val="000000"/>
                </a:highlight>
                <a:latin typeface="Consolas" panose="020B0609020204030204" pitchFamily="49" charset="0"/>
              </a:rPr>
              <a:t>]</a:t>
            </a:r>
          </a:p>
          <a:p>
            <a:br>
              <a:rPr lang="es-ES" sz="1600" b="0" dirty="0">
                <a:solidFill>
                  <a:srgbClr val="FFFFFF"/>
                </a:solidFill>
                <a:effectLst/>
                <a:highlight>
                  <a:srgbClr val="000000"/>
                </a:highlight>
                <a:latin typeface="Consolas" panose="020B0609020204030204" pitchFamily="49" charset="0"/>
              </a:rPr>
            </a:br>
            <a:r>
              <a:rPr lang="es-ES" sz="1600" b="0" dirty="0">
                <a:solidFill>
                  <a:srgbClr val="7CA668"/>
                </a:solidFill>
                <a:effectLst/>
                <a:highlight>
                  <a:srgbClr val="000000"/>
                </a:highlight>
                <a:latin typeface="Consolas" panose="020B0609020204030204" pitchFamily="49" charset="0"/>
              </a:rPr>
              <a:t># Mostrar la importancia de las características</a:t>
            </a:r>
            <a:endParaRPr lang="es-ES" sz="1600" b="0" dirty="0">
              <a:solidFill>
                <a:srgbClr val="FFFFFF"/>
              </a:solidFill>
              <a:effectLst/>
              <a:highlight>
                <a:srgbClr val="000000"/>
              </a:highlight>
              <a:latin typeface="Consolas" panose="020B0609020204030204" pitchFamily="49" charset="0"/>
            </a:endParaRPr>
          </a:p>
          <a:p>
            <a:r>
              <a:rPr lang="es-ES" sz="1600" b="0" dirty="0" err="1">
                <a:solidFill>
                  <a:srgbClr val="4EC9B0"/>
                </a:solidFill>
                <a:effectLst/>
                <a:highlight>
                  <a:srgbClr val="000000"/>
                </a:highlight>
                <a:latin typeface="Consolas" panose="020B0609020204030204" pitchFamily="49" charset="0"/>
              </a:rPr>
              <a:t>plt</a:t>
            </a:r>
            <a:r>
              <a:rPr lang="es-ES" sz="1600" b="0" dirty="0" err="1">
                <a:solidFill>
                  <a:srgbClr val="FFFFFF"/>
                </a:solidFill>
                <a:effectLst/>
                <a:highlight>
                  <a:srgbClr val="000000"/>
                </a:highlight>
                <a:latin typeface="Consolas" panose="020B0609020204030204" pitchFamily="49" charset="0"/>
              </a:rPr>
              <a:t>.</a:t>
            </a:r>
            <a:r>
              <a:rPr lang="es-ES" sz="1600" b="0" dirty="0" err="1">
                <a:solidFill>
                  <a:srgbClr val="DCDCAA"/>
                </a:solidFill>
                <a:effectLst/>
                <a:highlight>
                  <a:srgbClr val="000000"/>
                </a:highlight>
                <a:latin typeface="Consolas" panose="020B0609020204030204" pitchFamily="49" charset="0"/>
              </a:rPr>
              <a:t>figure</a:t>
            </a:r>
            <a:r>
              <a:rPr lang="es-ES" sz="1600" b="0" dirty="0">
                <a:solidFill>
                  <a:srgbClr val="FFFFFF"/>
                </a:solidFill>
                <a:effectLst/>
                <a:highlight>
                  <a:srgbClr val="000000"/>
                </a:highlight>
                <a:latin typeface="Consolas" panose="020B0609020204030204" pitchFamily="49" charset="0"/>
              </a:rPr>
              <a:t>(</a:t>
            </a:r>
            <a:r>
              <a:rPr lang="es-ES" sz="1600" b="0" dirty="0" err="1">
                <a:solidFill>
                  <a:srgbClr val="9CDCFE"/>
                </a:solidFill>
                <a:effectLst/>
                <a:highlight>
                  <a:srgbClr val="000000"/>
                </a:highlight>
                <a:latin typeface="Consolas" panose="020B0609020204030204" pitchFamily="49" charset="0"/>
              </a:rPr>
              <a:t>figsize</a:t>
            </a:r>
            <a:r>
              <a:rPr lang="es-ES" sz="1600" b="0" dirty="0">
                <a:solidFill>
                  <a:srgbClr val="D4D4D4"/>
                </a:solidFill>
                <a:effectLst/>
                <a:highlight>
                  <a:srgbClr val="000000"/>
                </a:highlight>
                <a:latin typeface="Consolas" panose="020B0609020204030204" pitchFamily="49" charset="0"/>
              </a:rPr>
              <a:t>=</a:t>
            </a:r>
            <a:r>
              <a:rPr lang="es-ES" sz="1600" b="0" dirty="0">
                <a:solidFill>
                  <a:srgbClr val="FFFFFF"/>
                </a:solidFill>
                <a:effectLst/>
                <a:highlight>
                  <a:srgbClr val="000000"/>
                </a:highlight>
                <a:latin typeface="Consolas" panose="020B0609020204030204" pitchFamily="49" charset="0"/>
              </a:rPr>
              <a:t>(</a:t>
            </a:r>
            <a:r>
              <a:rPr lang="es-ES" sz="1600" b="0" dirty="0">
                <a:solidFill>
                  <a:srgbClr val="B5CEA8"/>
                </a:solidFill>
                <a:effectLst/>
                <a:highlight>
                  <a:srgbClr val="000000"/>
                </a:highlight>
                <a:latin typeface="Consolas" panose="020B0609020204030204" pitchFamily="49" charset="0"/>
              </a:rPr>
              <a:t>10</a:t>
            </a:r>
            <a:r>
              <a:rPr lang="es-ES" sz="1600" b="0" dirty="0">
                <a:solidFill>
                  <a:srgbClr val="FFFFFF"/>
                </a:solidFill>
                <a:effectLst/>
                <a:highlight>
                  <a:srgbClr val="000000"/>
                </a:highlight>
                <a:latin typeface="Consolas" panose="020B0609020204030204" pitchFamily="49" charset="0"/>
              </a:rPr>
              <a:t>, </a:t>
            </a:r>
            <a:r>
              <a:rPr lang="es-ES" sz="1600" b="0" dirty="0">
                <a:solidFill>
                  <a:srgbClr val="B5CEA8"/>
                </a:solidFill>
                <a:effectLst/>
                <a:highlight>
                  <a:srgbClr val="000000"/>
                </a:highlight>
                <a:latin typeface="Consolas" panose="020B0609020204030204" pitchFamily="49" charset="0"/>
              </a:rPr>
              <a:t>6</a:t>
            </a:r>
            <a:r>
              <a:rPr lang="es-ES" sz="1600" b="0" dirty="0">
                <a:solidFill>
                  <a:srgbClr val="FFFFFF"/>
                </a:solidFill>
                <a:effectLst/>
                <a:highlight>
                  <a:srgbClr val="000000"/>
                </a:highlight>
                <a:latin typeface="Consolas" panose="020B0609020204030204" pitchFamily="49" charset="0"/>
              </a:rPr>
              <a:t>))</a:t>
            </a:r>
          </a:p>
          <a:p>
            <a:r>
              <a:rPr lang="es-ES" sz="1600" b="0" dirty="0" err="1">
                <a:solidFill>
                  <a:srgbClr val="4EC9B0"/>
                </a:solidFill>
                <a:effectLst/>
                <a:highlight>
                  <a:srgbClr val="000000"/>
                </a:highlight>
                <a:latin typeface="Consolas" panose="020B0609020204030204" pitchFamily="49" charset="0"/>
              </a:rPr>
              <a:t>plt</a:t>
            </a:r>
            <a:r>
              <a:rPr lang="es-ES" sz="1600" b="0" dirty="0" err="1">
                <a:solidFill>
                  <a:srgbClr val="FFFFFF"/>
                </a:solidFill>
                <a:effectLst/>
                <a:highlight>
                  <a:srgbClr val="000000"/>
                </a:highlight>
                <a:latin typeface="Consolas" panose="020B0609020204030204" pitchFamily="49" charset="0"/>
              </a:rPr>
              <a:t>.</a:t>
            </a:r>
            <a:r>
              <a:rPr lang="es-ES" sz="1600" b="0" dirty="0" err="1">
                <a:solidFill>
                  <a:srgbClr val="DCDCAA"/>
                </a:solidFill>
                <a:effectLst/>
                <a:highlight>
                  <a:srgbClr val="000000"/>
                </a:highlight>
                <a:latin typeface="Consolas" panose="020B0609020204030204" pitchFamily="49" charset="0"/>
              </a:rPr>
              <a:t>title</a:t>
            </a:r>
            <a:r>
              <a:rPr lang="es-ES" sz="1600" b="0" dirty="0">
                <a:solidFill>
                  <a:srgbClr val="FFFFFF"/>
                </a:solidFill>
                <a:effectLst/>
                <a:highlight>
                  <a:srgbClr val="000000"/>
                </a:highlight>
                <a:latin typeface="Consolas" panose="020B0609020204030204" pitchFamily="49" charset="0"/>
              </a:rPr>
              <a:t>(</a:t>
            </a:r>
            <a:r>
              <a:rPr lang="es-ES" sz="1600" b="0" dirty="0">
                <a:solidFill>
                  <a:srgbClr val="CE9178"/>
                </a:solidFill>
                <a:effectLst/>
                <a:highlight>
                  <a:srgbClr val="000000"/>
                </a:highlight>
                <a:latin typeface="Consolas" panose="020B0609020204030204" pitchFamily="49" charset="0"/>
              </a:rPr>
              <a:t>"</a:t>
            </a:r>
            <a:r>
              <a:rPr lang="es-ES" sz="1600" b="0" dirty="0" err="1">
                <a:solidFill>
                  <a:srgbClr val="CE9178"/>
                </a:solidFill>
                <a:effectLst/>
                <a:highlight>
                  <a:srgbClr val="000000"/>
                </a:highlight>
                <a:latin typeface="Consolas" panose="020B0609020204030204" pitchFamily="49" charset="0"/>
              </a:rPr>
              <a:t>Feature</a:t>
            </a:r>
            <a:r>
              <a:rPr lang="es-ES" sz="1600" b="0" dirty="0">
                <a:solidFill>
                  <a:srgbClr val="CE9178"/>
                </a:solidFill>
                <a:effectLst/>
                <a:highlight>
                  <a:srgbClr val="000000"/>
                </a:highlight>
                <a:latin typeface="Consolas" panose="020B0609020204030204" pitchFamily="49" charset="0"/>
              </a:rPr>
              <a:t> </a:t>
            </a:r>
            <a:r>
              <a:rPr lang="es-ES" sz="1600" b="0" dirty="0" err="1">
                <a:solidFill>
                  <a:srgbClr val="CE9178"/>
                </a:solidFill>
                <a:effectLst/>
                <a:highlight>
                  <a:srgbClr val="000000"/>
                </a:highlight>
                <a:latin typeface="Consolas" panose="020B0609020204030204" pitchFamily="49" charset="0"/>
              </a:rPr>
              <a:t>Importances</a:t>
            </a:r>
            <a:r>
              <a:rPr lang="es-ES" sz="1600" b="0" dirty="0">
                <a:solidFill>
                  <a:srgbClr val="CE9178"/>
                </a:solidFill>
                <a:effectLst/>
                <a:highlight>
                  <a:srgbClr val="000000"/>
                </a:highlight>
                <a:latin typeface="Consolas" panose="020B0609020204030204" pitchFamily="49" charset="0"/>
              </a:rPr>
              <a:t>"</a:t>
            </a:r>
            <a:r>
              <a:rPr lang="es-ES" sz="1600" b="0" dirty="0">
                <a:solidFill>
                  <a:srgbClr val="FFFFFF"/>
                </a:solidFill>
                <a:effectLst/>
                <a:highlight>
                  <a:srgbClr val="000000"/>
                </a:highlight>
                <a:latin typeface="Consolas" panose="020B0609020204030204" pitchFamily="49" charset="0"/>
              </a:rPr>
              <a:t>)</a:t>
            </a:r>
          </a:p>
          <a:p>
            <a:r>
              <a:rPr lang="es-ES" sz="1600" b="0" dirty="0" err="1">
                <a:solidFill>
                  <a:srgbClr val="4EC9B0"/>
                </a:solidFill>
                <a:effectLst/>
                <a:highlight>
                  <a:srgbClr val="000000"/>
                </a:highlight>
                <a:latin typeface="Consolas" panose="020B0609020204030204" pitchFamily="49" charset="0"/>
              </a:rPr>
              <a:t>plt</a:t>
            </a:r>
            <a:r>
              <a:rPr lang="es-ES" sz="1600" b="0" dirty="0" err="1">
                <a:solidFill>
                  <a:srgbClr val="FFFFFF"/>
                </a:solidFill>
                <a:effectLst/>
                <a:highlight>
                  <a:srgbClr val="000000"/>
                </a:highlight>
                <a:latin typeface="Consolas" panose="020B0609020204030204" pitchFamily="49" charset="0"/>
              </a:rPr>
              <a:t>.</a:t>
            </a:r>
            <a:r>
              <a:rPr lang="es-ES" sz="1600" b="0" dirty="0" err="1">
                <a:solidFill>
                  <a:srgbClr val="DCDCAA"/>
                </a:solidFill>
                <a:effectLst/>
                <a:highlight>
                  <a:srgbClr val="000000"/>
                </a:highlight>
                <a:latin typeface="Consolas" panose="020B0609020204030204" pitchFamily="49" charset="0"/>
              </a:rPr>
              <a:t>bar</a:t>
            </a:r>
            <a:r>
              <a:rPr lang="es-ES" sz="1600" b="0" dirty="0">
                <a:solidFill>
                  <a:srgbClr val="FFFFFF"/>
                </a:solidFill>
                <a:effectLst/>
                <a:highlight>
                  <a:srgbClr val="000000"/>
                </a:highlight>
                <a:latin typeface="Consolas" panose="020B0609020204030204" pitchFamily="49" charset="0"/>
              </a:rPr>
              <a:t>(</a:t>
            </a:r>
            <a:r>
              <a:rPr lang="es-ES" sz="1600" b="0" dirty="0" err="1">
                <a:solidFill>
                  <a:srgbClr val="4EC9B0"/>
                </a:solidFill>
                <a:effectLst/>
                <a:highlight>
                  <a:srgbClr val="000000"/>
                </a:highlight>
                <a:latin typeface="Consolas" panose="020B0609020204030204" pitchFamily="49" charset="0"/>
              </a:rPr>
              <a:t>range</a:t>
            </a:r>
            <a:r>
              <a:rPr lang="es-ES" sz="1600" b="0" dirty="0">
                <a:solidFill>
                  <a:srgbClr val="FFFFFF"/>
                </a:solidFill>
                <a:effectLst/>
                <a:highlight>
                  <a:srgbClr val="000000"/>
                </a:highlight>
                <a:latin typeface="Consolas" panose="020B0609020204030204" pitchFamily="49" charset="0"/>
              </a:rPr>
              <a:t>(</a:t>
            </a:r>
            <a:r>
              <a:rPr lang="es-ES" sz="1600" b="0" dirty="0" err="1">
                <a:solidFill>
                  <a:srgbClr val="9CDCFE"/>
                </a:solidFill>
                <a:effectLst/>
                <a:highlight>
                  <a:srgbClr val="000000"/>
                </a:highlight>
                <a:latin typeface="Consolas" panose="020B0609020204030204" pitchFamily="49" charset="0"/>
              </a:rPr>
              <a:t>X</a:t>
            </a:r>
            <a:r>
              <a:rPr lang="es-ES" sz="1600" b="0" dirty="0" err="1">
                <a:solidFill>
                  <a:srgbClr val="FFFFFF"/>
                </a:solidFill>
                <a:effectLst/>
                <a:highlight>
                  <a:srgbClr val="000000"/>
                </a:highlight>
                <a:latin typeface="Consolas" panose="020B0609020204030204" pitchFamily="49" charset="0"/>
              </a:rPr>
              <a:t>.</a:t>
            </a:r>
            <a:r>
              <a:rPr lang="es-ES" sz="1600" b="0" dirty="0" err="1">
                <a:solidFill>
                  <a:srgbClr val="9CDCFE"/>
                </a:solidFill>
                <a:effectLst/>
                <a:highlight>
                  <a:srgbClr val="000000"/>
                </a:highlight>
                <a:latin typeface="Consolas" panose="020B0609020204030204" pitchFamily="49" charset="0"/>
              </a:rPr>
              <a:t>shape</a:t>
            </a:r>
            <a:r>
              <a:rPr lang="es-ES" sz="1600" b="0" dirty="0">
                <a:solidFill>
                  <a:srgbClr val="FFFFFF"/>
                </a:solidFill>
                <a:effectLst/>
                <a:highlight>
                  <a:srgbClr val="000000"/>
                </a:highlight>
                <a:latin typeface="Consolas" panose="020B0609020204030204" pitchFamily="49" charset="0"/>
              </a:rPr>
              <a:t>[</a:t>
            </a:r>
            <a:r>
              <a:rPr lang="es-ES" sz="1600" b="0" dirty="0">
                <a:solidFill>
                  <a:srgbClr val="B5CEA8"/>
                </a:solidFill>
                <a:effectLst/>
                <a:highlight>
                  <a:srgbClr val="000000"/>
                </a:highlight>
                <a:latin typeface="Consolas" panose="020B0609020204030204" pitchFamily="49" charset="0"/>
              </a:rPr>
              <a:t>1</a:t>
            </a:r>
            <a:r>
              <a:rPr lang="es-ES" sz="1600" b="0" dirty="0">
                <a:solidFill>
                  <a:srgbClr val="FFFFFF"/>
                </a:solidFill>
                <a:effectLst/>
                <a:highlight>
                  <a:srgbClr val="000000"/>
                </a:highlight>
                <a:latin typeface="Consolas" panose="020B0609020204030204" pitchFamily="49" charset="0"/>
              </a:rPr>
              <a:t>]), </a:t>
            </a:r>
            <a:r>
              <a:rPr lang="es-ES" sz="1600" b="0" dirty="0" err="1">
                <a:solidFill>
                  <a:srgbClr val="9CDCFE"/>
                </a:solidFill>
                <a:effectLst/>
                <a:highlight>
                  <a:srgbClr val="000000"/>
                </a:highlight>
                <a:latin typeface="Consolas" panose="020B0609020204030204" pitchFamily="49" charset="0"/>
              </a:rPr>
              <a:t>importances</a:t>
            </a:r>
            <a:r>
              <a:rPr lang="es-ES" sz="1600" b="0" dirty="0">
                <a:solidFill>
                  <a:srgbClr val="FFFFFF"/>
                </a:solidFill>
                <a:effectLst/>
                <a:highlight>
                  <a:srgbClr val="000000"/>
                </a:highlight>
                <a:latin typeface="Consolas" panose="020B0609020204030204" pitchFamily="49" charset="0"/>
              </a:rPr>
              <a:t>[</a:t>
            </a:r>
            <a:r>
              <a:rPr lang="es-ES" sz="1600" b="0" dirty="0" err="1">
                <a:solidFill>
                  <a:srgbClr val="9CDCFE"/>
                </a:solidFill>
                <a:effectLst/>
                <a:highlight>
                  <a:srgbClr val="000000"/>
                </a:highlight>
                <a:latin typeface="Consolas" panose="020B0609020204030204" pitchFamily="49" charset="0"/>
              </a:rPr>
              <a:t>indices</a:t>
            </a:r>
            <a:r>
              <a:rPr lang="es-ES" sz="1600" b="0" dirty="0">
                <a:solidFill>
                  <a:srgbClr val="FFFFFF"/>
                </a:solidFill>
                <a:effectLst/>
                <a:highlight>
                  <a:srgbClr val="000000"/>
                </a:highlight>
                <a:latin typeface="Consolas" panose="020B0609020204030204" pitchFamily="49" charset="0"/>
              </a:rPr>
              <a:t>], </a:t>
            </a:r>
            <a:r>
              <a:rPr lang="es-ES" sz="1600" b="0" dirty="0" err="1">
                <a:solidFill>
                  <a:srgbClr val="9CDCFE"/>
                </a:solidFill>
                <a:effectLst/>
                <a:highlight>
                  <a:srgbClr val="000000"/>
                </a:highlight>
                <a:latin typeface="Consolas" panose="020B0609020204030204" pitchFamily="49" charset="0"/>
              </a:rPr>
              <a:t>align</a:t>
            </a:r>
            <a:r>
              <a:rPr lang="es-ES" sz="1600" b="0" dirty="0">
                <a:solidFill>
                  <a:srgbClr val="D4D4D4"/>
                </a:solidFill>
                <a:effectLst/>
                <a:highlight>
                  <a:srgbClr val="000000"/>
                </a:highlight>
                <a:latin typeface="Consolas" panose="020B0609020204030204" pitchFamily="49" charset="0"/>
              </a:rPr>
              <a:t>=</a:t>
            </a:r>
            <a:r>
              <a:rPr lang="es-ES" sz="1600" b="0" dirty="0">
                <a:solidFill>
                  <a:srgbClr val="CE9178"/>
                </a:solidFill>
                <a:effectLst/>
                <a:highlight>
                  <a:srgbClr val="000000"/>
                </a:highlight>
                <a:latin typeface="Consolas" panose="020B0609020204030204" pitchFamily="49" charset="0"/>
              </a:rPr>
              <a:t>"center"</a:t>
            </a:r>
            <a:r>
              <a:rPr lang="es-ES" sz="1600" b="0" dirty="0">
                <a:solidFill>
                  <a:srgbClr val="FFFFFF"/>
                </a:solidFill>
                <a:effectLst/>
                <a:highlight>
                  <a:srgbClr val="000000"/>
                </a:highlight>
                <a:latin typeface="Consolas" panose="020B0609020204030204" pitchFamily="49" charset="0"/>
              </a:rPr>
              <a:t>)</a:t>
            </a:r>
          </a:p>
          <a:p>
            <a:r>
              <a:rPr lang="es-ES" sz="1600" b="0" dirty="0" err="1">
                <a:solidFill>
                  <a:srgbClr val="4EC9B0"/>
                </a:solidFill>
                <a:effectLst/>
                <a:highlight>
                  <a:srgbClr val="000000"/>
                </a:highlight>
                <a:latin typeface="Consolas" panose="020B0609020204030204" pitchFamily="49" charset="0"/>
              </a:rPr>
              <a:t>plt</a:t>
            </a:r>
            <a:r>
              <a:rPr lang="es-ES" sz="1600" b="0" dirty="0" err="1">
                <a:solidFill>
                  <a:srgbClr val="FFFFFF"/>
                </a:solidFill>
                <a:effectLst/>
                <a:highlight>
                  <a:srgbClr val="000000"/>
                </a:highlight>
                <a:latin typeface="Consolas" panose="020B0609020204030204" pitchFamily="49" charset="0"/>
              </a:rPr>
              <a:t>.</a:t>
            </a:r>
            <a:r>
              <a:rPr lang="es-ES" sz="1600" b="0" dirty="0" err="1">
                <a:solidFill>
                  <a:srgbClr val="DCDCAA"/>
                </a:solidFill>
                <a:effectLst/>
                <a:highlight>
                  <a:srgbClr val="000000"/>
                </a:highlight>
                <a:latin typeface="Consolas" panose="020B0609020204030204" pitchFamily="49" charset="0"/>
              </a:rPr>
              <a:t>xticks</a:t>
            </a:r>
            <a:r>
              <a:rPr lang="es-ES" sz="1600" b="0" dirty="0">
                <a:solidFill>
                  <a:srgbClr val="FFFFFF"/>
                </a:solidFill>
                <a:effectLst/>
                <a:highlight>
                  <a:srgbClr val="000000"/>
                </a:highlight>
                <a:latin typeface="Consolas" panose="020B0609020204030204" pitchFamily="49" charset="0"/>
              </a:rPr>
              <a:t>(</a:t>
            </a:r>
            <a:r>
              <a:rPr lang="es-ES" sz="1600" b="0" dirty="0" err="1">
                <a:solidFill>
                  <a:srgbClr val="4EC9B0"/>
                </a:solidFill>
                <a:effectLst/>
                <a:highlight>
                  <a:srgbClr val="000000"/>
                </a:highlight>
                <a:latin typeface="Consolas" panose="020B0609020204030204" pitchFamily="49" charset="0"/>
              </a:rPr>
              <a:t>range</a:t>
            </a:r>
            <a:r>
              <a:rPr lang="es-ES" sz="1600" b="0" dirty="0">
                <a:solidFill>
                  <a:srgbClr val="FFFFFF"/>
                </a:solidFill>
                <a:effectLst/>
                <a:highlight>
                  <a:srgbClr val="000000"/>
                </a:highlight>
                <a:latin typeface="Consolas" panose="020B0609020204030204" pitchFamily="49" charset="0"/>
              </a:rPr>
              <a:t>(</a:t>
            </a:r>
            <a:r>
              <a:rPr lang="es-ES" sz="1600" b="0" dirty="0" err="1">
                <a:solidFill>
                  <a:srgbClr val="9CDCFE"/>
                </a:solidFill>
                <a:effectLst/>
                <a:highlight>
                  <a:srgbClr val="000000"/>
                </a:highlight>
                <a:latin typeface="Consolas" panose="020B0609020204030204" pitchFamily="49" charset="0"/>
              </a:rPr>
              <a:t>X</a:t>
            </a:r>
            <a:r>
              <a:rPr lang="es-ES" sz="1600" b="0" dirty="0" err="1">
                <a:solidFill>
                  <a:srgbClr val="FFFFFF"/>
                </a:solidFill>
                <a:effectLst/>
                <a:highlight>
                  <a:srgbClr val="000000"/>
                </a:highlight>
                <a:latin typeface="Consolas" panose="020B0609020204030204" pitchFamily="49" charset="0"/>
              </a:rPr>
              <a:t>.</a:t>
            </a:r>
            <a:r>
              <a:rPr lang="es-ES" sz="1600" b="0" dirty="0" err="1">
                <a:solidFill>
                  <a:srgbClr val="9CDCFE"/>
                </a:solidFill>
                <a:effectLst/>
                <a:highlight>
                  <a:srgbClr val="000000"/>
                </a:highlight>
                <a:latin typeface="Consolas" panose="020B0609020204030204" pitchFamily="49" charset="0"/>
              </a:rPr>
              <a:t>shape</a:t>
            </a:r>
            <a:r>
              <a:rPr lang="es-ES" sz="1600" b="0" dirty="0">
                <a:solidFill>
                  <a:srgbClr val="FFFFFF"/>
                </a:solidFill>
                <a:effectLst/>
                <a:highlight>
                  <a:srgbClr val="000000"/>
                </a:highlight>
                <a:latin typeface="Consolas" panose="020B0609020204030204" pitchFamily="49" charset="0"/>
              </a:rPr>
              <a:t>[</a:t>
            </a:r>
            <a:r>
              <a:rPr lang="es-ES" sz="1600" b="0" dirty="0">
                <a:solidFill>
                  <a:srgbClr val="B5CEA8"/>
                </a:solidFill>
                <a:effectLst/>
                <a:highlight>
                  <a:srgbClr val="000000"/>
                </a:highlight>
                <a:latin typeface="Consolas" panose="020B0609020204030204" pitchFamily="49" charset="0"/>
              </a:rPr>
              <a:t>1</a:t>
            </a:r>
            <a:r>
              <a:rPr lang="es-ES" sz="1600" b="0" dirty="0">
                <a:solidFill>
                  <a:srgbClr val="FFFFFF"/>
                </a:solidFill>
                <a:effectLst/>
                <a:highlight>
                  <a:srgbClr val="000000"/>
                </a:highlight>
                <a:latin typeface="Consolas" panose="020B0609020204030204" pitchFamily="49" charset="0"/>
              </a:rPr>
              <a:t>]), </a:t>
            </a:r>
            <a:r>
              <a:rPr lang="es-ES" sz="1600" b="0" dirty="0" err="1">
                <a:solidFill>
                  <a:srgbClr val="9CDCFE"/>
                </a:solidFill>
                <a:effectLst/>
                <a:highlight>
                  <a:srgbClr val="000000"/>
                </a:highlight>
                <a:latin typeface="Consolas" panose="020B0609020204030204" pitchFamily="49" charset="0"/>
              </a:rPr>
              <a:t>indices</a:t>
            </a:r>
            <a:r>
              <a:rPr lang="es-ES" sz="1600" b="0" dirty="0">
                <a:solidFill>
                  <a:srgbClr val="FFFFFF"/>
                </a:solidFill>
                <a:effectLst/>
                <a:highlight>
                  <a:srgbClr val="000000"/>
                </a:highlight>
                <a:latin typeface="Consolas" panose="020B0609020204030204" pitchFamily="49" charset="0"/>
              </a:rPr>
              <a:t>, </a:t>
            </a:r>
            <a:r>
              <a:rPr lang="es-ES" sz="1600" b="0" dirty="0" err="1">
                <a:solidFill>
                  <a:srgbClr val="9CDCFE"/>
                </a:solidFill>
                <a:effectLst/>
                <a:highlight>
                  <a:srgbClr val="000000"/>
                </a:highlight>
                <a:latin typeface="Consolas" panose="020B0609020204030204" pitchFamily="49" charset="0"/>
              </a:rPr>
              <a:t>rotation</a:t>
            </a:r>
            <a:r>
              <a:rPr lang="es-ES" sz="1600" b="0" dirty="0">
                <a:solidFill>
                  <a:srgbClr val="D4D4D4"/>
                </a:solidFill>
                <a:effectLst/>
                <a:highlight>
                  <a:srgbClr val="000000"/>
                </a:highlight>
                <a:latin typeface="Consolas" panose="020B0609020204030204" pitchFamily="49" charset="0"/>
              </a:rPr>
              <a:t>=</a:t>
            </a:r>
            <a:r>
              <a:rPr lang="es-ES" sz="1600" b="0" dirty="0">
                <a:solidFill>
                  <a:srgbClr val="B5CEA8"/>
                </a:solidFill>
                <a:effectLst/>
                <a:highlight>
                  <a:srgbClr val="000000"/>
                </a:highlight>
                <a:latin typeface="Consolas" panose="020B0609020204030204" pitchFamily="49" charset="0"/>
              </a:rPr>
              <a:t>90</a:t>
            </a:r>
            <a:r>
              <a:rPr lang="es-ES" sz="1600" b="0" dirty="0">
                <a:solidFill>
                  <a:srgbClr val="FFFFFF"/>
                </a:solidFill>
                <a:effectLst/>
                <a:highlight>
                  <a:srgbClr val="000000"/>
                </a:highlight>
                <a:latin typeface="Consolas" panose="020B0609020204030204" pitchFamily="49" charset="0"/>
              </a:rPr>
              <a:t>)</a:t>
            </a:r>
          </a:p>
          <a:p>
            <a:r>
              <a:rPr lang="es-ES" sz="1600" b="0" dirty="0" err="1">
                <a:solidFill>
                  <a:srgbClr val="4EC9B0"/>
                </a:solidFill>
                <a:effectLst/>
                <a:highlight>
                  <a:srgbClr val="000000"/>
                </a:highlight>
                <a:latin typeface="Consolas" panose="020B0609020204030204" pitchFamily="49" charset="0"/>
              </a:rPr>
              <a:t>plt</a:t>
            </a:r>
            <a:r>
              <a:rPr lang="es-ES" sz="1600" b="0" dirty="0" err="1">
                <a:solidFill>
                  <a:srgbClr val="FFFFFF"/>
                </a:solidFill>
                <a:effectLst/>
                <a:highlight>
                  <a:srgbClr val="000000"/>
                </a:highlight>
                <a:latin typeface="Consolas" panose="020B0609020204030204" pitchFamily="49" charset="0"/>
              </a:rPr>
              <a:t>.</a:t>
            </a:r>
            <a:r>
              <a:rPr lang="es-ES" sz="1600" b="0" dirty="0" err="1">
                <a:solidFill>
                  <a:srgbClr val="DCDCAA"/>
                </a:solidFill>
                <a:effectLst/>
                <a:highlight>
                  <a:srgbClr val="000000"/>
                </a:highlight>
                <a:latin typeface="Consolas" panose="020B0609020204030204" pitchFamily="49" charset="0"/>
              </a:rPr>
              <a:t>show</a:t>
            </a:r>
            <a:r>
              <a:rPr lang="es-ES" sz="1600" b="0" dirty="0">
                <a:solidFill>
                  <a:srgbClr val="FFFFFF"/>
                </a:solidFill>
                <a:effectLst/>
                <a:highlight>
                  <a:srgbClr val="000000"/>
                </a:highlight>
                <a:latin typeface="Consolas" panose="020B0609020204030204" pitchFamily="49" charset="0"/>
              </a:rPr>
              <a:t>()</a:t>
            </a:r>
          </a:p>
          <a:p>
            <a:r>
              <a:rPr lang="es-ES" sz="1600" b="0" dirty="0">
                <a:effectLst/>
                <a:latin typeface="Consolas" panose="020B0609020204030204" pitchFamily="49" charset="0"/>
              </a:rPr>
              <a:t>Predicción y evaluación final</a:t>
            </a:r>
          </a:p>
          <a:p>
            <a:r>
              <a:rPr lang="es-ES" sz="1600" b="0" dirty="0" err="1">
                <a:solidFill>
                  <a:srgbClr val="C586C0"/>
                </a:solidFill>
                <a:effectLst/>
                <a:highlight>
                  <a:srgbClr val="000000"/>
                </a:highlight>
                <a:latin typeface="Consolas" panose="020B0609020204030204" pitchFamily="49" charset="0"/>
              </a:rPr>
              <a:t>from</a:t>
            </a:r>
            <a:r>
              <a:rPr lang="es-ES" sz="1600" b="0" dirty="0">
                <a:solidFill>
                  <a:srgbClr val="FFFFFF"/>
                </a:solidFill>
                <a:effectLst/>
                <a:highlight>
                  <a:srgbClr val="000000"/>
                </a:highlight>
                <a:latin typeface="Consolas" panose="020B0609020204030204" pitchFamily="49" charset="0"/>
              </a:rPr>
              <a:t> </a:t>
            </a:r>
            <a:r>
              <a:rPr lang="es-ES" sz="1600" b="0" dirty="0" err="1">
                <a:solidFill>
                  <a:srgbClr val="4EC9B0"/>
                </a:solidFill>
                <a:effectLst/>
                <a:highlight>
                  <a:srgbClr val="000000"/>
                </a:highlight>
                <a:latin typeface="Consolas" panose="020B0609020204030204" pitchFamily="49" charset="0"/>
              </a:rPr>
              <a:t>sklearn</a:t>
            </a:r>
            <a:r>
              <a:rPr lang="es-ES" sz="1600" b="0" dirty="0" err="1">
                <a:solidFill>
                  <a:srgbClr val="FFFFFF"/>
                </a:solidFill>
                <a:effectLst/>
                <a:highlight>
                  <a:srgbClr val="000000"/>
                </a:highlight>
                <a:latin typeface="Consolas" panose="020B0609020204030204" pitchFamily="49" charset="0"/>
              </a:rPr>
              <a:t>.</a:t>
            </a:r>
            <a:r>
              <a:rPr lang="es-ES" sz="1600" b="0" dirty="0" err="1">
                <a:solidFill>
                  <a:srgbClr val="4EC9B0"/>
                </a:solidFill>
                <a:effectLst/>
                <a:highlight>
                  <a:srgbClr val="000000"/>
                </a:highlight>
                <a:latin typeface="Consolas" panose="020B0609020204030204" pitchFamily="49" charset="0"/>
              </a:rPr>
              <a:t>metrics</a:t>
            </a:r>
            <a:r>
              <a:rPr lang="es-ES" sz="1600" b="0" dirty="0">
                <a:solidFill>
                  <a:srgbClr val="FFFFFF"/>
                </a:solidFill>
                <a:effectLst/>
                <a:highlight>
                  <a:srgbClr val="000000"/>
                </a:highlight>
                <a:latin typeface="Consolas" panose="020B0609020204030204" pitchFamily="49" charset="0"/>
              </a:rPr>
              <a:t> </a:t>
            </a:r>
            <a:r>
              <a:rPr lang="es-ES" sz="1600" b="0" dirty="0" err="1">
                <a:solidFill>
                  <a:srgbClr val="C586C0"/>
                </a:solidFill>
                <a:effectLst/>
                <a:highlight>
                  <a:srgbClr val="000000"/>
                </a:highlight>
                <a:latin typeface="Consolas" panose="020B0609020204030204" pitchFamily="49" charset="0"/>
              </a:rPr>
              <a:t>import</a:t>
            </a:r>
            <a:r>
              <a:rPr lang="es-ES" sz="1600" b="0" dirty="0">
                <a:solidFill>
                  <a:srgbClr val="FFFFFF"/>
                </a:solidFill>
                <a:effectLst/>
                <a:highlight>
                  <a:srgbClr val="000000"/>
                </a:highlight>
                <a:latin typeface="Consolas" panose="020B0609020204030204" pitchFamily="49" charset="0"/>
              </a:rPr>
              <a:t> </a:t>
            </a:r>
            <a:r>
              <a:rPr lang="es-ES" sz="1600" b="0" dirty="0" err="1">
                <a:solidFill>
                  <a:srgbClr val="DCDCAA"/>
                </a:solidFill>
                <a:effectLst/>
                <a:highlight>
                  <a:srgbClr val="000000"/>
                </a:highlight>
                <a:latin typeface="Consolas" panose="020B0609020204030204" pitchFamily="49" charset="0"/>
              </a:rPr>
              <a:t>classification_report</a:t>
            </a:r>
            <a:r>
              <a:rPr lang="es-ES" sz="1600" b="0" dirty="0">
                <a:solidFill>
                  <a:srgbClr val="FFFFFF"/>
                </a:solidFill>
                <a:effectLst/>
                <a:highlight>
                  <a:srgbClr val="000000"/>
                </a:highlight>
                <a:latin typeface="Consolas" panose="020B0609020204030204" pitchFamily="49" charset="0"/>
              </a:rPr>
              <a:t>, </a:t>
            </a:r>
            <a:r>
              <a:rPr lang="es-ES" sz="1600" b="0" dirty="0" err="1">
                <a:solidFill>
                  <a:srgbClr val="DCDCAA"/>
                </a:solidFill>
                <a:effectLst/>
                <a:highlight>
                  <a:srgbClr val="000000"/>
                </a:highlight>
                <a:latin typeface="Consolas" panose="020B0609020204030204" pitchFamily="49" charset="0"/>
              </a:rPr>
              <a:t>roc_auc_score</a:t>
            </a:r>
            <a:endParaRPr lang="es-ES" sz="1600" b="0" dirty="0">
              <a:solidFill>
                <a:srgbClr val="FFFFFF"/>
              </a:solidFill>
              <a:effectLst/>
              <a:highlight>
                <a:srgbClr val="000000"/>
              </a:highlight>
              <a:latin typeface="Consolas" panose="020B0609020204030204" pitchFamily="49" charset="0"/>
            </a:endParaRPr>
          </a:p>
          <a:p>
            <a:br>
              <a:rPr lang="es-ES" sz="1600" b="0" dirty="0">
                <a:solidFill>
                  <a:srgbClr val="FFFFFF"/>
                </a:solidFill>
                <a:effectLst/>
                <a:highlight>
                  <a:srgbClr val="000000"/>
                </a:highlight>
                <a:latin typeface="Consolas" panose="020B0609020204030204" pitchFamily="49" charset="0"/>
              </a:rPr>
            </a:br>
            <a:r>
              <a:rPr lang="es-ES" sz="1600" b="0" dirty="0" err="1">
                <a:solidFill>
                  <a:srgbClr val="9CDCFE"/>
                </a:solidFill>
                <a:effectLst/>
                <a:highlight>
                  <a:srgbClr val="000000"/>
                </a:highlight>
                <a:latin typeface="Consolas" panose="020B0609020204030204" pitchFamily="49" charset="0"/>
              </a:rPr>
              <a:t>y_pred_final</a:t>
            </a:r>
            <a:r>
              <a:rPr lang="es-ES" sz="1600" b="0" dirty="0">
                <a:solidFill>
                  <a:srgbClr val="FFFFFF"/>
                </a:solidFill>
                <a:effectLst/>
                <a:highlight>
                  <a:srgbClr val="000000"/>
                </a:highlight>
                <a:latin typeface="Consolas" panose="020B0609020204030204" pitchFamily="49" charset="0"/>
              </a:rPr>
              <a:t> </a:t>
            </a:r>
            <a:r>
              <a:rPr lang="es-ES" sz="1600" b="0" dirty="0">
                <a:solidFill>
                  <a:srgbClr val="D4D4D4"/>
                </a:solidFill>
                <a:effectLst/>
                <a:highlight>
                  <a:srgbClr val="000000"/>
                </a:highlight>
                <a:latin typeface="Consolas" panose="020B0609020204030204" pitchFamily="49" charset="0"/>
              </a:rPr>
              <a:t>=</a:t>
            </a:r>
            <a:r>
              <a:rPr lang="es-ES" sz="1600" b="0" dirty="0">
                <a:solidFill>
                  <a:srgbClr val="FFFFFF"/>
                </a:solidFill>
                <a:effectLst/>
                <a:highlight>
                  <a:srgbClr val="000000"/>
                </a:highlight>
                <a:latin typeface="Consolas" panose="020B0609020204030204" pitchFamily="49" charset="0"/>
              </a:rPr>
              <a:t> </a:t>
            </a:r>
            <a:r>
              <a:rPr lang="es-ES" sz="1600" b="0" dirty="0" err="1">
                <a:solidFill>
                  <a:srgbClr val="9CDCFE"/>
                </a:solidFill>
                <a:effectLst/>
                <a:highlight>
                  <a:srgbClr val="000000"/>
                </a:highlight>
                <a:latin typeface="Consolas" panose="020B0609020204030204" pitchFamily="49" charset="0"/>
              </a:rPr>
              <a:t>best_model</a:t>
            </a:r>
            <a:r>
              <a:rPr lang="es-ES" sz="1600" b="0" dirty="0" err="1">
                <a:solidFill>
                  <a:srgbClr val="FFFFFF"/>
                </a:solidFill>
                <a:effectLst/>
                <a:highlight>
                  <a:srgbClr val="000000"/>
                </a:highlight>
                <a:latin typeface="Consolas" panose="020B0609020204030204" pitchFamily="49" charset="0"/>
              </a:rPr>
              <a:t>.</a:t>
            </a:r>
            <a:r>
              <a:rPr lang="es-ES" sz="1600" b="0" dirty="0" err="1">
                <a:solidFill>
                  <a:srgbClr val="DCDCAA"/>
                </a:solidFill>
                <a:effectLst/>
                <a:highlight>
                  <a:srgbClr val="000000"/>
                </a:highlight>
                <a:latin typeface="Consolas" panose="020B0609020204030204" pitchFamily="49" charset="0"/>
              </a:rPr>
              <a:t>predict</a:t>
            </a:r>
            <a:r>
              <a:rPr lang="es-ES" sz="1600" b="0" dirty="0">
                <a:solidFill>
                  <a:srgbClr val="FFFFFF"/>
                </a:solidFill>
                <a:effectLst/>
                <a:highlight>
                  <a:srgbClr val="000000"/>
                </a:highlight>
                <a:latin typeface="Consolas" panose="020B0609020204030204" pitchFamily="49" charset="0"/>
              </a:rPr>
              <a:t>(</a:t>
            </a:r>
            <a:r>
              <a:rPr lang="es-ES" sz="1600" b="0" dirty="0" err="1">
                <a:solidFill>
                  <a:srgbClr val="9CDCFE"/>
                </a:solidFill>
                <a:effectLst/>
                <a:highlight>
                  <a:srgbClr val="000000"/>
                </a:highlight>
                <a:latin typeface="Consolas" panose="020B0609020204030204" pitchFamily="49" charset="0"/>
              </a:rPr>
              <a:t>X_test</a:t>
            </a:r>
            <a:r>
              <a:rPr lang="es-ES" sz="1600" b="0" dirty="0">
                <a:solidFill>
                  <a:srgbClr val="FFFFFF"/>
                </a:solidFill>
                <a:effectLst/>
                <a:highlight>
                  <a:srgbClr val="000000"/>
                </a:highlight>
                <a:latin typeface="Consolas" panose="020B0609020204030204" pitchFamily="49" charset="0"/>
              </a:rPr>
              <a:t>)</a:t>
            </a:r>
          </a:p>
          <a:p>
            <a:br>
              <a:rPr lang="es-ES" sz="1600" b="0" dirty="0">
                <a:solidFill>
                  <a:srgbClr val="FFFFFF"/>
                </a:solidFill>
                <a:effectLst/>
                <a:highlight>
                  <a:srgbClr val="000000"/>
                </a:highlight>
                <a:latin typeface="Consolas" panose="020B0609020204030204" pitchFamily="49" charset="0"/>
              </a:rPr>
            </a:br>
            <a:r>
              <a:rPr lang="es-ES" sz="1600" b="0" dirty="0" err="1">
                <a:solidFill>
                  <a:srgbClr val="DCDCAA"/>
                </a:solidFill>
                <a:effectLst/>
                <a:highlight>
                  <a:srgbClr val="000000"/>
                </a:highlight>
                <a:latin typeface="Consolas" panose="020B0609020204030204" pitchFamily="49" charset="0"/>
              </a:rPr>
              <a:t>print</a:t>
            </a:r>
            <a:r>
              <a:rPr lang="es-ES" sz="1600" b="0" dirty="0">
                <a:solidFill>
                  <a:srgbClr val="FFFFFF"/>
                </a:solidFill>
                <a:effectLst/>
                <a:highlight>
                  <a:srgbClr val="000000"/>
                </a:highlight>
                <a:latin typeface="Consolas" panose="020B0609020204030204" pitchFamily="49" charset="0"/>
              </a:rPr>
              <a:t>(</a:t>
            </a:r>
            <a:r>
              <a:rPr lang="es-ES" sz="1600" b="0" dirty="0" err="1">
                <a:solidFill>
                  <a:srgbClr val="DCDCAA"/>
                </a:solidFill>
                <a:effectLst/>
                <a:highlight>
                  <a:srgbClr val="000000"/>
                </a:highlight>
                <a:latin typeface="Consolas" panose="020B0609020204030204" pitchFamily="49" charset="0"/>
              </a:rPr>
              <a:t>classification_report</a:t>
            </a:r>
            <a:r>
              <a:rPr lang="es-ES" sz="1600" b="0" dirty="0">
                <a:solidFill>
                  <a:srgbClr val="FFFFFF"/>
                </a:solidFill>
                <a:effectLst/>
                <a:highlight>
                  <a:srgbClr val="000000"/>
                </a:highlight>
                <a:latin typeface="Consolas" panose="020B0609020204030204" pitchFamily="49" charset="0"/>
              </a:rPr>
              <a:t>(</a:t>
            </a:r>
            <a:r>
              <a:rPr lang="es-ES" sz="1600" b="0" dirty="0" err="1">
                <a:solidFill>
                  <a:srgbClr val="9CDCFE"/>
                </a:solidFill>
                <a:effectLst/>
                <a:highlight>
                  <a:srgbClr val="000000"/>
                </a:highlight>
                <a:latin typeface="Consolas" panose="020B0609020204030204" pitchFamily="49" charset="0"/>
              </a:rPr>
              <a:t>y_test</a:t>
            </a:r>
            <a:r>
              <a:rPr lang="es-ES" sz="1600" b="0" dirty="0">
                <a:solidFill>
                  <a:srgbClr val="FFFFFF"/>
                </a:solidFill>
                <a:effectLst/>
                <a:highlight>
                  <a:srgbClr val="000000"/>
                </a:highlight>
                <a:latin typeface="Consolas" panose="020B0609020204030204" pitchFamily="49" charset="0"/>
              </a:rPr>
              <a:t>, </a:t>
            </a:r>
            <a:r>
              <a:rPr lang="es-ES" sz="1600" b="0" dirty="0" err="1">
                <a:solidFill>
                  <a:srgbClr val="9CDCFE"/>
                </a:solidFill>
                <a:effectLst/>
                <a:highlight>
                  <a:srgbClr val="000000"/>
                </a:highlight>
                <a:latin typeface="Consolas" panose="020B0609020204030204" pitchFamily="49" charset="0"/>
              </a:rPr>
              <a:t>y_pred_final</a:t>
            </a:r>
            <a:r>
              <a:rPr lang="es-ES" sz="1600" b="0" dirty="0">
                <a:solidFill>
                  <a:srgbClr val="FFFFFF"/>
                </a:solidFill>
                <a:effectLst/>
                <a:highlight>
                  <a:srgbClr val="000000"/>
                </a:highlight>
                <a:latin typeface="Consolas" panose="020B0609020204030204" pitchFamily="49" charset="0"/>
              </a:rPr>
              <a:t>))</a:t>
            </a:r>
          </a:p>
          <a:p>
            <a:br>
              <a:rPr lang="es-ES" sz="1600" b="0" dirty="0">
                <a:solidFill>
                  <a:srgbClr val="FFFFFF"/>
                </a:solidFill>
                <a:effectLst/>
                <a:highlight>
                  <a:srgbClr val="000000"/>
                </a:highlight>
                <a:latin typeface="Consolas" panose="020B0609020204030204" pitchFamily="49" charset="0"/>
              </a:rPr>
            </a:br>
            <a:r>
              <a:rPr lang="es-ES" sz="1600" b="0" dirty="0" err="1">
                <a:solidFill>
                  <a:srgbClr val="9CDCFE"/>
                </a:solidFill>
                <a:effectLst/>
                <a:highlight>
                  <a:srgbClr val="000000"/>
                </a:highlight>
                <a:latin typeface="Consolas" panose="020B0609020204030204" pitchFamily="49" charset="0"/>
              </a:rPr>
              <a:t>roc_auc</a:t>
            </a:r>
            <a:r>
              <a:rPr lang="es-ES" sz="1600" b="0" dirty="0">
                <a:solidFill>
                  <a:srgbClr val="FFFFFF"/>
                </a:solidFill>
                <a:effectLst/>
                <a:highlight>
                  <a:srgbClr val="000000"/>
                </a:highlight>
                <a:latin typeface="Consolas" panose="020B0609020204030204" pitchFamily="49" charset="0"/>
              </a:rPr>
              <a:t> </a:t>
            </a:r>
            <a:r>
              <a:rPr lang="es-ES" sz="1600" b="0" dirty="0">
                <a:solidFill>
                  <a:srgbClr val="D4D4D4"/>
                </a:solidFill>
                <a:effectLst/>
                <a:highlight>
                  <a:srgbClr val="000000"/>
                </a:highlight>
                <a:latin typeface="Consolas" panose="020B0609020204030204" pitchFamily="49" charset="0"/>
              </a:rPr>
              <a:t>=</a:t>
            </a:r>
            <a:r>
              <a:rPr lang="es-ES" sz="1600" b="0" dirty="0">
                <a:solidFill>
                  <a:srgbClr val="FFFFFF"/>
                </a:solidFill>
                <a:effectLst/>
                <a:highlight>
                  <a:srgbClr val="000000"/>
                </a:highlight>
                <a:latin typeface="Consolas" panose="020B0609020204030204" pitchFamily="49" charset="0"/>
              </a:rPr>
              <a:t> </a:t>
            </a:r>
            <a:r>
              <a:rPr lang="es-ES" sz="1600" b="0" dirty="0" err="1">
                <a:solidFill>
                  <a:srgbClr val="DCDCAA"/>
                </a:solidFill>
                <a:effectLst/>
                <a:highlight>
                  <a:srgbClr val="000000"/>
                </a:highlight>
                <a:latin typeface="Consolas" panose="020B0609020204030204" pitchFamily="49" charset="0"/>
              </a:rPr>
              <a:t>roc_auc_score</a:t>
            </a:r>
            <a:r>
              <a:rPr lang="es-ES" sz="1600" b="0" dirty="0">
                <a:solidFill>
                  <a:srgbClr val="FFFFFF"/>
                </a:solidFill>
                <a:effectLst/>
                <a:highlight>
                  <a:srgbClr val="000000"/>
                </a:highlight>
                <a:latin typeface="Consolas" panose="020B0609020204030204" pitchFamily="49" charset="0"/>
              </a:rPr>
              <a:t>(</a:t>
            </a:r>
            <a:r>
              <a:rPr lang="es-ES" sz="1600" b="0" dirty="0" err="1">
                <a:solidFill>
                  <a:srgbClr val="9CDCFE"/>
                </a:solidFill>
                <a:effectLst/>
                <a:highlight>
                  <a:srgbClr val="000000"/>
                </a:highlight>
                <a:latin typeface="Consolas" panose="020B0609020204030204" pitchFamily="49" charset="0"/>
              </a:rPr>
              <a:t>y_test</a:t>
            </a:r>
            <a:r>
              <a:rPr lang="es-ES" sz="1600" b="0" dirty="0">
                <a:solidFill>
                  <a:srgbClr val="FFFFFF"/>
                </a:solidFill>
                <a:effectLst/>
                <a:highlight>
                  <a:srgbClr val="000000"/>
                </a:highlight>
                <a:latin typeface="Consolas" panose="020B0609020204030204" pitchFamily="49" charset="0"/>
              </a:rPr>
              <a:t>, </a:t>
            </a:r>
            <a:r>
              <a:rPr lang="es-ES" sz="1600" b="0" dirty="0" err="1">
                <a:solidFill>
                  <a:srgbClr val="9CDCFE"/>
                </a:solidFill>
                <a:effectLst/>
                <a:highlight>
                  <a:srgbClr val="000000"/>
                </a:highlight>
                <a:latin typeface="Consolas" panose="020B0609020204030204" pitchFamily="49" charset="0"/>
              </a:rPr>
              <a:t>best_model</a:t>
            </a:r>
            <a:r>
              <a:rPr lang="es-ES" sz="1600" b="0" dirty="0" err="1">
                <a:solidFill>
                  <a:srgbClr val="FFFFFF"/>
                </a:solidFill>
                <a:effectLst/>
                <a:highlight>
                  <a:srgbClr val="000000"/>
                </a:highlight>
                <a:latin typeface="Consolas" panose="020B0609020204030204" pitchFamily="49" charset="0"/>
              </a:rPr>
              <a:t>.</a:t>
            </a:r>
            <a:r>
              <a:rPr lang="es-ES" sz="1600" b="0" dirty="0" err="1">
                <a:solidFill>
                  <a:srgbClr val="DCDCAA"/>
                </a:solidFill>
                <a:effectLst/>
                <a:highlight>
                  <a:srgbClr val="000000"/>
                </a:highlight>
                <a:latin typeface="Consolas" panose="020B0609020204030204" pitchFamily="49" charset="0"/>
              </a:rPr>
              <a:t>predict_proba</a:t>
            </a:r>
            <a:r>
              <a:rPr lang="es-ES" sz="1600" b="0" dirty="0">
                <a:solidFill>
                  <a:srgbClr val="FFFFFF"/>
                </a:solidFill>
                <a:effectLst/>
                <a:highlight>
                  <a:srgbClr val="000000"/>
                </a:highlight>
                <a:latin typeface="Consolas" panose="020B0609020204030204" pitchFamily="49" charset="0"/>
              </a:rPr>
              <a:t>(</a:t>
            </a:r>
            <a:r>
              <a:rPr lang="es-ES" sz="1600" b="0" dirty="0" err="1">
                <a:solidFill>
                  <a:srgbClr val="9CDCFE"/>
                </a:solidFill>
                <a:effectLst/>
                <a:highlight>
                  <a:srgbClr val="000000"/>
                </a:highlight>
                <a:latin typeface="Consolas" panose="020B0609020204030204" pitchFamily="49" charset="0"/>
              </a:rPr>
              <a:t>X_test</a:t>
            </a:r>
            <a:r>
              <a:rPr lang="es-ES" sz="1600" b="0" dirty="0">
                <a:solidFill>
                  <a:srgbClr val="FFFFFF"/>
                </a:solidFill>
                <a:effectLst/>
                <a:highlight>
                  <a:srgbClr val="000000"/>
                </a:highlight>
                <a:latin typeface="Consolas" panose="020B0609020204030204" pitchFamily="49" charset="0"/>
              </a:rPr>
              <a:t>), </a:t>
            </a:r>
            <a:r>
              <a:rPr lang="es-ES" sz="1600" b="0" dirty="0" err="1">
                <a:solidFill>
                  <a:srgbClr val="9CDCFE"/>
                </a:solidFill>
                <a:effectLst/>
                <a:highlight>
                  <a:srgbClr val="000000"/>
                </a:highlight>
                <a:latin typeface="Consolas" panose="020B0609020204030204" pitchFamily="49" charset="0"/>
              </a:rPr>
              <a:t>multi_class</a:t>
            </a:r>
            <a:r>
              <a:rPr lang="es-ES" sz="1600" b="0" dirty="0">
                <a:solidFill>
                  <a:srgbClr val="D4D4D4"/>
                </a:solidFill>
                <a:effectLst/>
                <a:highlight>
                  <a:srgbClr val="000000"/>
                </a:highlight>
                <a:latin typeface="Consolas" panose="020B0609020204030204" pitchFamily="49" charset="0"/>
              </a:rPr>
              <a:t>=</a:t>
            </a:r>
            <a:r>
              <a:rPr lang="es-ES" sz="1600" b="0" dirty="0">
                <a:solidFill>
                  <a:srgbClr val="CE9178"/>
                </a:solidFill>
                <a:effectLst/>
                <a:highlight>
                  <a:srgbClr val="000000"/>
                </a:highlight>
                <a:latin typeface="Consolas" panose="020B0609020204030204" pitchFamily="49" charset="0"/>
              </a:rPr>
              <a:t>'</a:t>
            </a:r>
            <a:r>
              <a:rPr lang="es-ES" sz="1600" b="0" dirty="0" err="1">
                <a:solidFill>
                  <a:srgbClr val="CE9178"/>
                </a:solidFill>
                <a:effectLst/>
                <a:highlight>
                  <a:srgbClr val="000000"/>
                </a:highlight>
                <a:latin typeface="Consolas" panose="020B0609020204030204" pitchFamily="49" charset="0"/>
              </a:rPr>
              <a:t>ovr</a:t>
            </a:r>
            <a:r>
              <a:rPr lang="es-ES" sz="1600" b="0" dirty="0">
                <a:solidFill>
                  <a:srgbClr val="CE9178"/>
                </a:solidFill>
                <a:effectLst/>
                <a:highlight>
                  <a:srgbClr val="000000"/>
                </a:highlight>
                <a:latin typeface="Consolas" panose="020B0609020204030204" pitchFamily="49" charset="0"/>
              </a:rPr>
              <a:t>'</a:t>
            </a:r>
            <a:r>
              <a:rPr lang="es-ES" sz="1600" b="0" dirty="0">
                <a:solidFill>
                  <a:srgbClr val="FFFFFF"/>
                </a:solidFill>
                <a:effectLst/>
                <a:highlight>
                  <a:srgbClr val="000000"/>
                </a:highlight>
                <a:latin typeface="Consolas" panose="020B0609020204030204" pitchFamily="49" charset="0"/>
              </a:rPr>
              <a:t>)</a:t>
            </a:r>
          </a:p>
          <a:p>
            <a:r>
              <a:rPr lang="es-ES" sz="1600" b="0" dirty="0" err="1">
                <a:solidFill>
                  <a:srgbClr val="DCDCAA"/>
                </a:solidFill>
                <a:effectLst/>
                <a:highlight>
                  <a:srgbClr val="000000"/>
                </a:highlight>
                <a:latin typeface="Consolas" panose="020B0609020204030204" pitchFamily="49" charset="0"/>
              </a:rPr>
              <a:t>print</a:t>
            </a:r>
            <a:r>
              <a:rPr lang="es-ES" sz="1600" b="0" dirty="0">
                <a:solidFill>
                  <a:srgbClr val="FFFFFF"/>
                </a:solidFill>
                <a:effectLst/>
                <a:highlight>
                  <a:srgbClr val="000000"/>
                </a:highlight>
                <a:latin typeface="Consolas" panose="020B0609020204030204" pitchFamily="49" charset="0"/>
              </a:rPr>
              <a:t>(</a:t>
            </a:r>
            <a:r>
              <a:rPr lang="es-ES" sz="1600" b="0" dirty="0">
                <a:solidFill>
                  <a:srgbClr val="CE9178"/>
                </a:solidFill>
                <a:effectLst/>
                <a:highlight>
                  <a:srgbClr val="000000"/>
                </a:highlight>
                <a:latin typeface="Consolas" panose="020B0609020204030204" pitchFamily="49" charset="0"/>
              </a:rPr>
              <a:t>'ROC AUC Score:'</a:t>
            </a:r>
            <a:r>
              <a:rPr lang="es-ES" sz="1600" b="0" dirty="0">
                <a:solidFill>
                  <a:srgbClr val="FFFFFF"/>
                </a:solidFill>
                <a:effectLst/>
                <a:highlight>
                  <a:srgbClr val="000000"/>
                </a:highlight>
                <a:latin typeface="Consolas" panose="020B0609020204030204" pitchFamily="49" charset="0"/>
              </a:rPr>
              <a:t>, </a:t>
            </a:r>
            <a:r>
              <a:rPr lang="es-ES" sz="1600" b="0" dirty="0" err="1">
                <a:solidFill>
                  <a:srgbClr val="9CDCFE"/>
                </a:solidFill>
                <a:effectLst/>
                <a:highlight>
                  <a:srgbClr val="000000"/>
                </a:highlight>
                <a:latin typeface="Consolas" panose="020B0609020204030204" pitchFamily="49" charset="0"/>
              </a:rPr>
              <a:t>roc_auc</a:t>
            </a:r>
            <a:r>
              <a:rPr lang="es-ES" sz="1600" b="0" dirty="0">
                <a:solidFill>
                  <a:srgbClr val="FFFFFF"/>
                </a:solidFill>
                <a:effectLst/>
                <a:highlight>
                  <a:srgbClr val="000000"/>
                </a:highlight>
                <a:latin typeface="Consolas" panose="020B0609020204030204" pitchFamily="49" charset="0"/>
              </a:rPr>
              <a:t>)</a:t>
            </a:r>
          </a:p>
          <a:p>
            <a:endParaRPr lang="es-ES" b="0" dirty="0">
              <a:effectLst/>
              <a:latin typeface="Consolas" panose="020B0609020204030204" pitchFamily="49" charset="0"/>
            </a:endParaRPr>
          </a:p>
        </p:txBody>
      </p:sp>
      <p:sp>
        <p:nvSpPr>
          <p:cNvPr id="4" name="Marcador de contenido 3">
            <a:extLst>
              <a:ext uri="{FF2B5EF4-FFF2-40B4-BE49-F238E27FC236}">
                <a16:creationId xmlns:a16="http://schemas.microsoft.com/office/drawing/2014/main" id="{1985A64E-F6E0-45BE-E943-9BAD63C3F005}"/>
              </a:ext>
            </a:extLst>
          </p:cNvPr>
          <p:cNvSpPr>
            <a:spLocks noGrp="1"/>
          </p:cNvSpPr>
          <p:nvPr>
            <p:ph sz="half" idx="2"/>
          </p:nvPr>
        </p:nvSpPr>
        <p:spPr>
          <a:xfrm>
            <a:off x="7187514" y="270144"/>
            <a:ext cx="5004486" cy="6587855"/>
          </a:xfrm>
        </p:spPr>
        <p:txBody>
          <a:bodyPr>
            <a:normAutofit fontScale="25000" lnSpcReduction="20000"/>
          </a:bodyPr>
          <a:lstStyle/>
          <a:p>
            <a:r>
              <a:rPr lang="es-ES" sz="7200" b="1" dirty="0">
                <a:solidFill>
                  <a:srgbClr val="C00000"/>
                </a:solidFill>
              </a:rPr>
              <a:t>Antes</a:t>
            </a:r>
          </a:p>
          <a:p>
            <a:pPr marL="0" indent="0">
              <a:buNone/>
            </a:pPr>
            <a:r>
              <a:rPr lang="en-US" sz="7200" b="1" dirty="0"/>
              <a:t> </a:t>
            </a:r>
            <a:r>
              <a:rPr lang="en-US" sz="7200" b="1" dirty="0">
                <a:solidFill>
                  <a:srgbClr val="C00000"/>
                </a:solidFill>
              </a:rPr>
              <a:t>| precision | recall | f1-score | support</a:t>
            </a:r>
          </a:p>
          <a:p>
            <a:pPr marL="0" indent="0">
              <a:buNone/>
            </a:pPr>
            <a:r>
              <a:rPr lang="en-US" sz="7200" b="1" dirty="0">
                <a:solidFill>
                  <a:srgbClr val="C00000"/>
                </a:solidFill>
              </a:rPr>
              <a:t>1    |   0.82    |   0.75    |   0.78    |    284</a:t>
            </a:r>
          </a:p>
          <a:p>
            <a:pPr marL="0" indent="0">
              <a:buNone/>
            </a:pPr>
            <a:r>
              <a:rPr lang="en-US" sz="7200" b="1" dirty="0">
                <a:solidFill>
                  <a:srgbClr val="C00000"/>
                </a:solidFill>
              </a:rPr>
              <a:t>2    |   0.55    |   0.37    |   0.44    |    159</a:t>
            </a:r>
          </a:p>
          <a:p>
            <a:pPr marL="0" indent="0">
              <a:buNone/>
            </a:pPr>
            <a:r>
              <a:rPr lang="en-US" sz="7200" b="1" dirty="0">
                <a:solidFill>
                  <a:srgbClr val="C00000"/>
                </a:solidFill>
              </a:rPr>
              <a:t>3    |   0.79    |   0.93    |   0.85    |    442</a:t>
            </a:r>
          </a:p>
          <a:p>
            <a:pPr marL="0" indent="0">
              <a:buNone/>
            </a:pPr>
            <a:endParaRPr lang="en-US" sz="7200" b="1" dirty="0">
              <a:solidFill>
                <a:srgbClr val="C00000"/>
              </a:solidFill>
            </a:endParaRPr>
          </a:p>
          <a:p>
            <a:pPr marL="0" indent="0">
              <a:buNone/>
            </a:pPr>
            <a:r>
              <a:rPr lang="en-US" sz="7200" b="1" dirty="0">
                <a:solidFill>
                  <a:srgbClr val="C00000"/>
                </a:solidFill>
              </a:rPr>
              <a:t>Accuracy	   	|   0.77    |  885</a:t>
            </a:r>
          </a:p>
          <a:p>
            <a:pPr marL="0" indent="0">
              <a:buNone/>
            </a:pPr>
            <a:r>
              <a:rPr lang="en-US" sz="7200" b="1" dirty="0">
                <a:solidFill>
                  <a:srgbClr val="C00000"/>
                </a:solidFill>
              </a:rPr>
              <a:t>macro avg       | 0.72  |  0.68 |   0.69    |   885</a:t>
            </a:r>
          </a:p>
          <a:p>
            <a:pPr marL="0" indent="0">
              <a:buNone/>
            </a:pPr>
            <a:r>
              <a:rPr lang="en-US" sz="7200" b="1" dirty="0">
                <a:solidFill>
                  <a:srgbClr val="C00000"/>
                </a:solidFill>
              </a:rPr>
              <a:t>weighted avg | 0.76  |  0.77 |   0.76    |   885</a:t>
            </a:r>
          </a:p>
          <a:p>
            <a:pPr marL="0" indent="0">
              <a:buNone/>
            </a:pPr>
            <a:r>
              <a:rPr lang="es-ES" sz="7200" b="1" i="0" dirty="0">
                <a:solidFill>
                  <a:srgbClr val="C00000"/>
                </a:solidFill>
                <a:effectLst/>
                <a:latin typeface="Consolas" panose="020B0609020204030204" pitchFamily="49" charset="0"/>
              </a:rPr>
              <a:t>ROC AUC Score: </a:t>
            </a:r>
            <a:r>
              <a:rPr lang="es-ES" sz="7200" b="1" dirty="0">
                <a:solidFill>
                  <a:srgbClr val="C00000"/>
                </a:solidFill>
              </a:rPr>
              <a:t>0.8849948158612722</a:t>
            </a:r>
          </a:p>
          <a:p>
            <a:pPr marL="0" indent="0">
              <a:buNone/>
            </a:pPr>
            <a:endParaRPr lang="es-ES" sz="3600" b="1" dirty="0">
              <a:solidFill>
                <a:srgbClr val="C00000"/>
              </a:solidFill>
            </a:endParaRPr>
          </a:p>
          <a:p>
            <a:r>
              <a:rPr lang="es-ES" sz="7200" b="1" dirty="0"/>
              <a:t>Ahora</a:t>
            </a:r>
            <a:r>
              <a:rPr lang="es-ES" sz="6400" b="1" dirty="0"/>
              <a:t>:</a:t>
            </a:r>
            <a:endParaRPr lang="es-ES" sz="12800" b="1" dirty="0"/>
          </a:p>
          <a:p>
            <a:pPr marL="0" indent="0">
              <a:buNone/>
            </a:pPr>
            <a:r>
              <a:rPr lang="en-US" sz="7200" b="1" dirty="0"/>
              <a:t>    | precision | recall | f1-score | support</a:t>
            </a:r>
          </a:p>
          <a:p>
            <a:pPr marL="0" indent="0">
              <a:buNone/>
            </a:pPr>
            <a:r>
              <a:rPr lang="en-US" sz="7200" b="1" dirty="0"/>
              <a:t>1 |     0.83        |    0.70   |     0.76      |    284</a:t>
            </a:r>
          </a:p>
          <a:p>
            <a:pPr marL="0" indent="0">
              <a:buNone/>
            </a:pPr>
            <a:r>
              <a:rPr lang="en-US" sz="7200" b="1" dirty="0"/>
              <a:t>2 |     0.46        |   0.60    |   0.52        |    159</a:t>
            </a:r>
          </a:p>
          <a:p>
            <a:pPr marL="0" indent="0">
              <a:buNone/>
            </a:pPr>
            <a:r>
              <a:rPr lang="en-US" sz="7200" b="1" dirty="0"/>
              <a:t>3 |     0.85        |   0.84    |    0.84       |    442</a:t>
            </a:r>
          </a:p>
          <a:p>
            <a:pPr marL="0" indent="0">
              <a:buNone/>
            </a:pPr>
            <a:endParaRPr lang="en-US" sz="7200" b="1" dirty="0"/>
          </a:p>
          <a:p>
            <a:pPr marL="0" indent="0">
              <a:buNone/>
            </a:pPr>
            <a:r>
              <a:rPr lang="en-US" sz="7200" b="1" dirty="0"/>
              <a:t>Accuracy		|   0.75   |  885</a:t>
            </a:r>
          </a:p>
          <a:p>
            <a:pPr marL="0" indent="0">
              <a:buNone/>
            </a:pPr>
            <a:r>
              <a:rPr lang="en-US" sz="7200" b="1" dirty="0"/>
              <a:t>macro avg       | 0.71  |  0.71 |   0.71    |   885</a:t>
            </a:r>
          </a:p>
          <a:p>
            <a:pPr marL="0" indent="0">
              <a:buNone/>
            </a:pPr>
            <a:r>
              <a:rPr lang="en-US" sz="7200" b="1" dirty="0"/>
              <a:t>weighted avg | 0.77  |  0.75 |   0.76    |   885</a:t>
            </a:r>
          </a:p>
          <a:p>
            <a:pPr marL="0" indent="0">
              <a:buNone/>
            </a:pPr>
            <a:r>
              <a:rPr lang="es-ES" sz="7200" b="1" i="0" dirty="0">
                <a:effectLst/>
                <a:latin typeface="Consolas" panose="020B0609020204030204" pitchFamily="49" charset="0"/>
              </a:rPr>
              <a:t>ROC AUC Score: 0.8854510552225895</a:t>
            </a:r>
            <a:endParaRPr lang="es-ES" sz="7200" dirty="0"/>
          </a:p>
        </p:txBody>
      </p:sp>
    </p:spTree>
    <p:extLst>
      <p:ext uri="{BB962C8B-B14F-4D97-AF65-F5344CB8AC3E}">
        <p14:creationId xmlns:p14="http://schemas.microsoft.com/office/powerpoint/2010/main" val="2899877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18FCB5E-13A1-C75D-8077-CA6130C38143}"/>
              </a:ext>
            </a:extLst>
          </p:cNvPr>
          <p:cNvSpPr>
            <a:spLocks noGrp="1"/>
          </p:cNvSpPr>
          <p:nvPr>
            <p:ph sz="half" idx="1"/>
          </p:nvPr>
        </p:nvSpPr>
        <p:spPr>
          <a:xfrm>
            <a:off x="455141" y="0"/>
            <a:ext cx="5181600" cy="6858000"/>
          </a:xfrm>
        </p:spPr>
        <p:txBody>
          <a:bodyPr>
            <a:normAutofit fontScale="25000" lnSpcReduction="20000"/>
          </a:bodyPr>
          <a:lstStyle/>
          <a:p>
            <a:r>
              <a:rPr lang="es-ES" b="0" dirty="0" err="1">
                <a:solidFill>
                  <a:srgbClr val="C586C0"/>
                </a:solidFill>
                <a:effectLst/>
                <a:highlight>
                  <a:srgbClr val="000000"/>
                </a:highlight>
                <a:latin typeface="Consolas" panose="020B0609020204030204" pitchFamily="49" charset="0"/>
              </a:rPr>
              <a:t>from</a:t>
            </a:r>
            <a:r>
              <a:rPr lang="es-ES" b="0" dirty="0">
                <a:solidFill>
                  <a:srgbClr val="FFFFFF"/>
                </a:solidFill>
                <a:effectLst/>
                <a:highlight>
                  <a:srgbClr val="000000"/>
                </a:highlight>
                <a:latin typeface="Consolas" panose="020B0609020204030204" pitchFamily="49" charset="0"/>
              </a:rPr>
              <a:t> </a:t>
            </a:r>
            <a:r>
              <a:rPr lang="es-ES" b="0" dirty="0" err="1">
                <a:solidFill>
                  <a:srgbClr val="4EC9B0"/>
                </a:solidFill>
                <a:effectLst/>
                <a:highlight>
                  <a:srgbClr val="000000"/>
                </a:highlight>
                <a:latin typeface="Consolas" panose="020B0609020204030204" pitchFamily="49" charset="0"/>
              </a:rPr>
              <a:t>sklearn</a:t>
            </a:r>
            <a:r>
              <a:rPr lang="es-ES" b="0" dirty="0" err="1">
                <a:solidFill>
                  <a:srgbClr val="FFFFFF"/>
                </a:solidFill>
                <a:effectLst/>
                <a:highlight>
                  <a:srgbClr val="000000"/>
                </a:highlight>
                <a:latin typeface="Consolas" panose="020B0609020204030204" pitchFamily="49" charset="0"/>
              </a:rPr>
              <a:t>.</a:t>
            </a:r>
            <a:r>
              <a:rPr lang="es-ES" b="0" dirty="0" err="1">
                <a:solidFill>
                  <a:srgbClr val="4EC9B0"/>
                </a:solidFill>
                <a:effectLst/>
                <a:highlight>
                  <a:srgbClr val="000000"/>
                </a:highlight>
                <a:latin typeface="Consolas" panose="020B0609020204030204" pitchFamily="49" charset="0"/>
              </a:rPr>
              <a:t>model_selection</a:t>
            </a:r>
            <a:r>
              <a:rPr lang="es-ES" b="0" dirty="0">
                <a:solidFill>
                  <a:srgbClr val="FFFFFF"/>
                </a:solidFill>
                <a:effectLst/>
                <a:highlight>
                  <a:srgbClr val="000000"/>
                </a:highlight>
                <a:latin typeface="Consolas" panose="020B0609020204030204" pitchFamily="49" charset="0"/>
              </a:rPr>
              <a:t> </a:t>
            </a:r>
            <a:r>
              <a:rPr lang="es-ES" b="0" dirty="0" err="1">
                <a:solidFill>
                  <a:srgbClr val="C586C0"/>
                </a:solidFill>
                <a:effectLst/>
                <a:highlight>
                  <a:srgbClr val="000000"/>
                </a:highlight>
                <a:latin typeface="Consolas" panose="020B0609020204030204" pitchFamily="49" charset="0"/>
              </a:rPr>
              <a:t>import</a:t>
            </a:r>
            <a:r>
              <a:rPr lang="es-ES" b="0" dirty="0">
                <a:solidFill>
                  <a:srgbClr val="FFFFFF"/>
                </a:solidFill>
                <a:effectLst/>
                <a:highlight>
                  <a:srgbClr val="000000"/>
                </a:highlight>
                <a:latin typeface="Consolas" panose="020B0609020204030204" pitchFamily="49" charset="0"/>
              </a:rPr>
              <a:t> </a:t>
            </a:r>
            <a:r>
              <a:rPr lang="es-ES" b="0" dirty="0" err="1">
                <a:solidFill>
                  <a:srgbClr val="4EC9B0"/>
                </a:solidFill>
                <a:effectLst/>
                <a:highlight>
                  <a:srgbClr val="000000"/>
                </a:highlight>
                <a:latin typeface="Consolas" panose="020B0609020204030204" pitchFamily="49" charset="0"/>
              </a:rPr>
              <a:t>GridSearchCV</a:t>
            </a:r>
            <a:endParaRPr lang="es-ES" b="0" dirty="0">
              <a:solidFill>
                <a:srgbClr val="FFFFFF"/>
              </a:solidFill>
              <a:effectLst/>
              <a:highlight>
                <a:srgbClr val="000000"/>
              </a:highlight>
              <a:latin typeface="Consolas" panose="020B0609020204030204" pitchFamily="49" charset="0"/>
            </a:endParaRPr>
          </a:p>
          <a:p>
            <a:br>
              <a:rPr lang="es-ES" b="0" dirty="0">
                <a:solidFill>
                  <a:srgbClr val="FFFFFF"/>
                </a:solidFill>
                <a:effectLst/>
                <a:highlight>
                  <a:srgbClr val="000000"/>
                </a:highlight>
                <a:latin typeface="Consolas" panose="020B0609020204030204" pitchFamily="49" charset="0"/>
              </a:rPr>
            </a:br>
            <a:r>
              <a:rPr lang="es-ES" b="0" dirty="0">
                <a:solidFill>
                  <a:srgbClr val="7CA668"/>
                </a:solidFill>
                <a:effectLst/>
                <a:highlight>
                  <a:srgbClr val="000000"/>
                </a:highlight>
                <a:latin typeface="Consolas" panose="020B0609020204030204" pitchFamily="49" charset="0"/>
              </a:rPr>
              <a:t># </a:t>
            </a:r>
            <a:r>
              <a:rPr lang="es-ES" b="0" dirty="0" err="1">
                <a:solidFill>
                  <a:srgbClr val="7CA668"/>
                </a:solidFill>
                <a:effectLst/>
                <a:highlight>
                  <a:srgbClr val="000000"/>
                </a:highlight>
                <a:latin typeface="Consolas" panose="020B0609020204030204" pitchFamily="49" charset="0"/>
              </a:rPr>
              <a:t>Grid</a:t>
            </a:r>
            <a:r>
              <a:rPr lang="es-ES" b="0" dirty="0">
                <a:solidFill>
                  <a:srgbClr val="7CA668"/>
                </a:solidFill>
                <a:effectLst/>
                <a:highlight>
                  <a:srgbClr val="000000"/>
                </a:highlight>
                <a:latin typeface="Consolas" panose="020B0609020204030204" pitchFamily="49" charset="0"/>
              </a:rPr>
              <a:t> </a:t>
            </a:r>
            <a:r>
              <a:rPr lang="es-ES" b="0" dirty="0" err="1">
                <a:solidFill>
                  <a:srgbClr val="7CA668"/>
                </a:solidFill>
                <a:effectLst/>
                <a:highlight>
                  <a:srgbClr val="000000"/>
                </a:highlight>
                <a:latin typeface="Consolas" panose="020B0609020204030204" pitchFamily="49" charset="0"/>
              </a:rPr>
              <a:t>Search</a:t>
            </a:r>
            <a:r>
              <a:rPr lang="es-ES" b="0" dirty="0">
                <a:solidFill>
                  <a:srgbClr val="7CA668"/>
                </a:solidFill>
                <a:effectLst/>
                <a:highlight>
                  <a:srgbClr val="000000"/>
                </a:highlight>
                <a:latin typeface="Consolas" panose="020B0609020204030204" pitchFamily="49" charset="0"/>
              </a:rPr>
              <a:t> para </a:t>
            </a:r>
            <a:r>
              <a:rPr lang="es-ES" b="0" dirty="0" err="1">
                <a:solidFill>
                  <a:srgbClr val="7CA668"/>
                </a:solidFill>
                <a:effectLst/>
                <a:highlight>
                  <a:srgbClr val="000000"/>
                </a:highlight>
                <a:latin typeface="Consolas" panose="020B0609020204030204" pitchFamily="49" charset="0"/>
              </a:rPr>
              <a:t>Random</a:t>
            </a:r>
            <a:r>
              <a:rPr lang="es-ES" b="0" dirty="0">
                <a:solidFill>
                  <a:srgbClr val="7CA668"/>
                </a:solidFill>
                <a:effectLst/>
                <a:highlight>
                  <a:srgbClr val="000000"/>
                </a:highlight>
                <a:latin typeface="Consolas" panose="020B0609020204030204" pitchFamily="49" charset="0"/>
              </a:rPr>
              <a:t> Forest</a:t>
            </a:r>
            <a:endParaRPr lang="es-ES" b="0" dirty="0">
              <a:solidFill>
                <a:srgbClr val="FFFFFF"/>
              </a:solidFill>
              <a:effectLst/>
              <a:highlight>
                <a:srgbClr val="000000"/>
              </a:highlight>
              <a:latin typeface="Consolas" panose="020B0609020204030204" pitchFamily="49" charset="0"/>
            </a:endParaRPr>
          </a:p>
          <a:p>
            <a:r>
              <a:rPr lang="es-ES" b="0" dirty="0" err="1">
                <a:solidFill>
                  <a:srgbClr val="9CDCFE"/>
                </a:solidFill>
                <a:effectLst/>
                <a:highlight>
                  <a:srgbClr val="000000"/>
                </a:highlight>
                <a:latin typeface="Consolas" panose="020B0609020204030204" pitchFamily="49" charset="0"/>
              </a:rPr>
              <a:t>param_grid</a:t>
            </a:r>
            <a:r>
              <a:rPr lang="es-ES" b="0" dirty="0">
                <a:solidFill>
                  <a:srgbClr val="FFFFFF"/>
                </a:solidFill>
                <a:effectLst/>
                <a:highlight>
                  <a:srgbClr val="000000"/>
                </a:highlight>
                <a:latin typeface="Consolas" panose="020B0609020204030204" pitchFamily="49" charset="0"/>
              </a:rPr>
              <a:t> </a:t>
            </a:r>
            <a:r>
              <a:rPr lang="es-ES" b="0" dirty="0">
                <a:solidFill>
                  <a:srgbClr val="D4D4D4"/>
                </a:solidFill>
                <a:effectLst/>
                <a:highlight>
                  <a:srgbClr val="000000"/>
                </a:highlight>
                <a:latin typeface="Consolas" panose="020B0609020204030204" pitchFamily="49" charset="0"/>
              </a:rPr>
              <a:t>=</a:t>
            </a:r>
            <a:r>
              <a:rPr lang="es-ES" b="0" dirty="0">
                <a:solidFill>
                  <a:srgbClr val="FFFFFF"/>
                </a:solidFill>
                <a:effectLst/>
                <a:highlight>
                  <a:srgbClr val="000000"/>
                </a:highlight>
                <a:latin typeface="Consolas" panose="020B0609020204030204" pitchFamily="49" charset="0"/>
              </a:rPr>
              <a:t> {</a:t>
            </a:r>
          </a:p>
          <a:p>
            <a:r>
              <a:rPr lang="es-ES" b="0" dirty="0">
                <a:solidFill>
                  <a:srgbClr val="FFFFFF"/>
                </a:solidFill>
                <a:effectLst/>
                <a:highlight>
                  <a:srgbClr val="000000"/>
                </a:highlight>
                <a:latin typeface="Consolas" panose="020B0609020204030204" pitchFamily="49" charset="0"/>
              </a:rPr>
              <a:t>    </a:t>
            </a:r>
            <a:r>
              <a:rPr lang="es-ES" b="0" dirty="0">
                <a:solidFill>
                  <a:srgbClr val="CE9178"/>
                </a:solidFill>
                <a:effectLst/>
                <a:highlight>
                  <a:srgbClr val="000000"/>
                </a:highlight>
                <a:latin typeface="Consolas" panose="020B0609020204030204" pitchFamily="49" charset="0"/>
              </a:rPr>
              <a:t>'</a:t>
            </a:r>
            <a:r>
              <a:rPr lang="es-ES" b="0" dirty="0" err="1">
                <a:solidFill>
                  <a:srgbClr val="CE9178"/>
                </a:solidFill>
                <a:effectLst/>
                <a:highlight>
                  <a:srgbClr val="000000"/>
                </a:highlight>
                <a:latin typeface="Consolas" panose="020B0609020204030204" pitchFamily="49" charset="0"/>
              </a:rPr>
              <a:t>n_estimators</a:t>
            </a:r>
            <a:r>
              <a:rPr lang="es-ES" b="0" dirty="0">
                <a:solidFill>
                  <a:srgbClr val="CE9178"/>
                </a:solidFill>
                <a:effectLst/>
                <a:highlight>
                  <a:srgbClr val="000000"/>
                </a:highlight>
                <a:latin typeface="Consolas" panose="020B0609020204030204" pitchFamily="49" charset="0"/>
              </a:rPr>
              <a:t>'</a:t>
            </a:r>
            <a:r>
              <a:rPr lang="es-ES" b="0" dirty="0">
                <a:solidFill>
                  <a:srgbClr val="FFFFFF"/>
                </a:solidFill>
                <a:effectLst/>
                <a:highlight>
                  <a:srgbClr val="000000"/>
                </a:highlight>
                <a:latin typeface="Consolas" panose="020B0609020204030204" pitchFamily="49" charset="0"/>
              </a:rPr>
              <a:t>: [</a:t>
            </a:r>
            <a:r>
              <a:rPr lang="es-ES" b="0" dirty="0">
                <a:solidFill>
                  <a:srgbClr val="B5CEA8"/>
                </a:solidFill>
                <a:effectLst/>
                <a:highlight>
                  <a:srgbClr val="000000"/>
                </a:highlight>
                <a:latin typeface="Consolas" panose="020B0609020204030204" pitchFamily="49" charset="0"/>
              </a:rPr>
              <a:t>100</a:t>
            </a:r>
            <a:r>
              <a:rPr lang="es-ES" b="0" dirty="0">
                <a:solidFill>
                  <a:srgbClr val="FFFFFF"/>
                </a:solidFill>
                <a:effectLst/>
                <a:highlight>
                  <a:srgbClr val="000000"/>
                </a:highlight>
                <a:latin typeface="Consolas" panose="020B0609020204030204" pitchFamily="49" charset="0"/>
              </a:rPr>
              <a:t>, </a:t>
            </a:r>
            <a:r>
              <a:rPr lang="es-ES" b="0" dirty="0">
                <a:solidFill>
                  <a:srgbClr val="B5CEA8"/>
                </a:solidFill>
                <a:effectLst/>
                <a:highlight>
                  <a:srgbClr val="000000"/>
                </a:highlight>
                <a:latin typeface="Consolas" panose="020B0609020204030204" pitchFamily="49" charset="0"/>
              </a:rPr>
              <a:t>200</a:t>
            </a:r>
            <a:r>
              <a:rPr lang="es-ES" b="0" dirty="0">
                <a:solidFill>
                  <a:srgbClr val="FFFFFF"/>
                </a:solidFill>
                <a:effectLst/>
                <a:highlight>
                  <a:srgbClr val="000000"/>
                </a:highlight>
                <a:latin typeface="Consolas" panose="020B0609020204030204" pitchFamily="49" charset="0"/>
              </a:rPr>
              <a:t>, </a:t>
            </a:r>
            <a:r>
              <a:rPr lang="es-ES" b="0" dirty="0">
                <a:solidFill>
                  <a:srgbClr val="B5CEA8"/>
                </a:solidFill>
                <a:effectLst/>
                <a:highlight>
                  <a:srgbClr val="000000"/>
                </a:highlight>
                <a:latin typeface="Consolas" panose="020B0609020204030204" pitchFamily="49" charset="0"/>
              </a:rPr>
              <a:t>500</a:t>
            </a:r>
            <a:r>
              <a:rPr lang="es-ES" b="0" dirty="0">
                <a:solidFill>
                  <a:srgbClr val="FFFFFF"/>
                </a:solidFill>
                <a:effectLst/>
                <a:highlight>
                  <a:srgbClr val="000000"/>
                </a:highlight>
                <a:latin typeface="Consolas" panose="020B0609020204030204" pitchFamily="49" charset="0"/>
              </a:rPr>
              <a:t>],</a:t>
            </a:r>
          </a:p>
          <a:p>
            <a:r>
              <a:rPr lang="es-ES" b="0" dirty="0">
                <a:solidFill>
                  <a:srgbClr val="FFFFFF"/>
                </a:solidFill>
                <a:effectLst/>
                <a:highlight>
                  <a:srgbClr val="000000"/>
                </a:highlight>
                <a:latin typeface="Consolas" panose="020B0609020204030204" pitchFamily="49" charset="0"/>
              </a:rPr>
              <a:t>    </a:t>
            </a:r>
            <a:r>
              <a:rPr lang="es-ES" b="0" dirty="0">
                <a:solidFill>
                  <a:srgbClr val="CE9178"/>
                </a:solidFill>
                <a:effectLst/>
                <a:highlight>
                  <a:srgbClr val="000000"/>
                </a:highlight>
                <a:latin typeface="Consolas" panose="020B0609020204030204" pitchFamily="49" charset="0"/>
              </a:rPr>
              <a:t>'</a:t>
            </a:r>
            <a:r>
              <a:rPr lang="es-ES" b="0" dirty="0" err="1">
                <a:solidFill>
                  <a:srgbClr val="CE9178"/>
                </a:solidFill>
                <a:effectLst/>
                <a:highlight>
                  <a:srgbClr val="000000"/>
                </a:highlight>
                <a:latin typeface="Consolas" panose="020B0609020204030204" pitchFamily="49" charset="0"/>
              </a:rPr>
              <a:t>max_features</a:t>
            </a:r>
            <a:r>
              <a:rPr lang="es-ES" b="0" dirty="0">
                <a:solidFill>
                  <a:srgbClr val="CE9178"/>
                </a:solidFill>
                <a:effectLst/>
                <a:highlight>
                  <a:srgbClr val="000000"/>
                </a:highlight>
                <a:latin typeface="Consolas" panose="020B0609020204030204" pitchFamily="49" charset="0"/>
              </a:rPr>
              <a:t>'</a:t>
            </a:r>
            <a:r>
              <a:rPr lang="es-ES" b="0" dirty="0">
                <a:solidFill>
                  <a:srgbClr val="FFFFFF"/>
                </a:solidFill>
                <a:effectLst/>
                <a:highlight>
                  <a:srgbClr val="000000"/>
                </a:highlight>
                <a:latin typeface="Consolas" panose="020B0609020204030204" pitchFamily="49" charset="0"/>
              </a:rPr>
              <a:t>: [</a:t>
            </a:r>
            <a:r>
              <a:rPr lang="es-ES" b="0" dirty="0">
                <a:solidFill>
                  <a:srgbClr val="CE9178"/>
                </a:solidFill>
                <a:effectLst/>
                <a:highlight>
                  <a:srgbClr val="000000"/>
                </a:highlight>
                <a:latin typeface="Consolas" panose="020B0609020204030204" pitchFamily="49" charset="0"/>
              </a:rPr>
              <a:t>'auto'</a:t>
            </a:r>
            <a:r>
              <a:rPr lang="es-ES" b="0" dirty="0">
                <a:solidFill>
                  <a:srgbClr val="FFFFFF"/>
                </a:solidFill>
                <a:effectLst/>
                <a:highlight>
                  <a:srgbClr val="000000"/>
                </a:highlight>
                <a:latin typeface="Consolas" panose="020B0609020204030204" pitchFamily="49" charset="0"/>
              </a:rPr>
              <a:t>, </a:t>
            </a:r>
            <a:r>
              <a:rPr lang="es-ES" b="0" dirty="0">
                <a:solidFill>
                  <a:srgbClr val="CE9178"/>
                </a:solidFill>
                <a:effectLst/>
                <a:highlight>
                  <a:srgbClr val="000000"/>
                </a:highlight>
                <a:latin typeface="Consolas" panose="020B0609020204030204" pitchFamily="49" charset="0"/>
              </a:rPr>
              <a:t>'</a:t>
            </a:r>
            <a:r>
              <a:rPr lang="es-ES" b="0" dirty="0" err="1">
                <a:solidFill>
                  <a:srgbClr val="CE9178"/>
                </a:solidFill>
                <a:effectLst/>
                <a:highlight>
                  <a:srgbClr val="000000"/>
                </a:highlight>
                <a:latin typeface="Consolas" panose="020B0609020204030204" pitchFamily="49" charset="0"/>
              </a:rPr>
              <a:t>sqrt</a:t>
            </a:r>
            <a:r>
              <a:rPr lang="es-ES" b="0" dirty="0">
                <a:solidFill>
                  <a:srgbClr val="CE9178"/>
                </a:solidFill>
                <a:effectLst/>
                <a:highlight>
                  <a:srgbClr val="000000"/>
                </a:highlight>
                <a:latin typeface="Consolas" panose="020B0609020204030204" pitchFamily="49" charset="0"/>
              </a:rPr>
              <a:t>'</a:t>
            </a:r>
            <a:r>
              <a:rPr lang="es-ES" b="0" dirty="0">
                <a:solidFill>
                  <a:srgbClr val="FFFFFF"/>
                </a:solidFill>
                <a:effectLst/>
                <a:highlight>
                  <a:srgbClr val="000000"/>
                </a:highlight>
                <a:latin typeface="Consolas" panose="020B0609020204030204" pitchFamily="49" charset="0"/>
              </a:rPr>
              <a:t>, </a:t>
            </a:r>
            <a:r>
              <a:rPr lang="es-ES" b="0" dirty="0">
                <a:solidFill>
                  <a:srgbClr val="CE9178"/>
                </a:solidFill>
                <a:effectLst/>
                <a:highlight>
                  <a:srgbClr val="000000"/>
                </a:highlight>
                <a:latin typeface="Consolas" panose="020B0609020204030204" pitchFamily="49" charset="0"/>
              </a:rPr>
              <a:t>'log2'</a:t>
            </a:r>
            <a:r>
              <a:rPr lang="es-ES" b="0" dirty="0">
                <a:solidFill>
                  <a:srgbClr val="FFFFFF"/>
                </a:solidFill>
                <a:effectLst/>
                <a:highlight>
                  <a:srgbClr val="000000"/>
                </a:highlight>
                <a:latin typeface="Consolas" panose="020B0609020204030204" pitchFamily="49" charset="0"/>
              </a:rPr>
              <a:t>],</a:t>
            </a:r>
          </a:p>
          <a:p>
            <a:r>
              <a:rPr lang="es-ES" b="0" dirty="0">
                <a:solidFill>
                  <a:srgbClr val="FFFFFF"/>
                </a:solidFill>
                <a:effectLst/>
                <a:highlight>
                  <a:srgbClr val="000000"/>
                </a:highlight>
                <a:latin typeface="Consolas" panose="020B0609020204030204" pitchFamily="49" charset="0"/>
              </a:rPr>
              <a:t>    </a:t>
            </a:r>
            <a:r>
              <a:rPr lang="es-ES" b="0" dirty="0">
                <a:solidFill>
                  <a:srgbClr val="CE9178"/>
                </a:solidFill>
                <a:effectLst/>
                <a:highlight>
                  <a:srgbClr val="000000"/>
                </a:highlight>
                <a:latin typeface="Consolas" panose="020B0609020204030204" pitchFamily="49" charset="0"/>
              </a:rPr>
              <a:t>'</a:t>
            </a:r>
            <a:r>
              <a:rPr lang="es-ES" b="0" dirty="0" err="1">
                <a:solidFill>
                  <a:srgbClr val="CE9178"/>
                </a:solidFill>
                <a:effectLst/>
                <a:highlight>
                  <a:srgbClr val="000000"/>
                </a:highlight>
                <a:latin typeface="Consolas" panose="020B0609020204030204" pitchFamily="49" charset="0"/>
              </a:rPr>
              <a:t>max_depth</a:t>
            </a:r>
            <a:r>
              <a:rPr lang="es-ES" b="0" dirty="0">
                <a:solidFill>
                  <a:srgbClr val="CE9178"/>
                </a:solidFill>
                <a:effectLst/>
                <a:highlight>
                  <a:srgbClr val="000000"/>
                </a:highlight>
                <a:latin typeface="Consolas" panose="020B0609020204030204" pitchFamily="49" charset="0"/>
              </a:rPr>
              <a:t>'</a:t>
            </a:r>
            <a:r>
              <a:rPr lang="es-ES" b="0" dirty="0">
                <a:solidFill>
                  <a:srgbClr val="FFFFFF"/>
                </a:solidFill>
                <a:effectLst/>
                <a:highlight>
                  <a:srgbClr val="000000"/>
                </a:highlight>
                <a:latin typeface="Consolas" panose="020B0609020204030204" pitchFamily="49" charset="0"/>
              </a:rPr>
              <a:t>: [</a:t>
            </a:r>
            <a:r>
              <a:rPr lang="es-ES" b="0" dirty="0">
                <a:solidFill>
                  <a:srgbClr val="B5CEA8"/>
                </a:solidFill>
                <a:effectLst/>
                <a:highlight>
                  <a:srgbClr val="000000"/>
                </a:highlight>
                <a:latin typeface="Consolas" panose="020B0609020204030204" pitchFamily="49" charset="0"/>
              </a:rPr>
              <a:t>4</a:t>
            </a:r>
            <a:r>
              <a:rPr lang="es-ES" b="0" dirty="0">
                <a:solidFill>
                  <a:srgbClr val="FFFFFF"/>
                </a:solidFill>
                <a:effectLst/>
                <a:highlight>
                  <a:srgbClr val="000000"/>
                </a:highlight>
                <a:latin typeface="Consolas" panose="020B0609020204030204" pitchFamily="49" charset="0"/>
              </a:rPr>
              <a:t>, </a:t>
            </a:r>
            <a:r>
              <a:rPr lang="es-ES" b="0" dirty="0">
                <a:solidFill>
                  <a:srgbClr val="B5CEA8"/>
                </a:solidFill>
                <a:effectLst/>
                <a:highlight>
                  <a:srgbClr val="000000"/>
                </a:highlight>
                <a:latin typeface="Consolas" panose="020B0609020204030204" pitchFamily="49" charset="0"/>
              </a:rPr>
              <a:t>5</a:t>
            </a:r>
            <a:r>
              <a:rPr lang="es-ES" b="0" dirty="0">
                <a:solidFill>
                  <a:srgbClr val="FFFFFF"/>
                </a:solidFill>
                <a:effectLst/>
                <a:highlight>
                  <a:srgbClr val="000000"/>
                </a:highlight>
                <a:latin typeface="Consolas" panose="020B0609020204030204" pitchFamily="49" charset="0"/>
              </a:rPr>
              <a:t>, </a:t>
            </a:r>
            <a:r>
              <a:rPr lang="es-ES" b="0" dirty="0">
                <a:solidFill>
                  <a:srgbClr val="B5CEA8"/>
                </a:solidFill>
                <a:effectLst/>
                <a:highlight>
                  <a:srgbClr val="000000"/>
                </a:highlight>
                <a:latin typeface="Consolas" panose="020B0609020204030204" pitchFamily="49" charset="0"/>
              </a:rPr>
              <a:t>6</a:t>
            </a:r>
            <a:r>
              <a:rPr lang="es-ES" b="0" dirty="0">
                <a:solidFill>
                  <a:srgbClr val="FFFFFF"/>
                </a:solidFill>
                <a:effectLst/>
                <a:highlight>
                  <a:srgbClr val="000000"/>
                </a:highlight>
                <a:latin typeface="Consolas" panose="020B0609020204030204" pitchFamily="49" charset="0"/>
              </a:rPr>
              <a:t>, </a:t>
            </a:r>
            <a:r>
              <a:rPr lang="es-ES" b="0" dirty="0">
                <a:solidFill>
                  <a:srgbClr val="B5CEA8"/>
                </a:solidFill>
                <a:effectLst/>
                <a:highlight>
                  <a:srgbClr val="000000"/>
                </a:highlight>
                <a:latin typeface="Consolas" panose="020B0609020204030204" pitchFamily="49" charset="0"/>
              </a:rPr>
              <a:t>7</a:t>
            </a:r>
            <a:r>
              <a:rPr lang="es-ES" b="0" dirty="0">
                <a:solidFill>
                  <a:srgbClr val="FFFFFF"/>
                </a:solidFill>
                <a:effectLst/>
                <a:highlight>
                  <a:srgbClr val="000000"/>
                </a:highlight>
                <a:latin typeface="Consolas" panose="020B0609020204030204" pitchFamily="49" charset="0"/>
              </a:rPr>
              <a:t>, </a:t>
            </a:r>
            <a:r>
              <a:rPr lang="es-ES" b="0" dirty="0">
                <a:solidFill>
                  <a:srgbClr val="B5CEA8"/>
                </a:solidFill>
                <a:effectLst/>
                <a:highlight>
                  <a:srgbClr val="000000"/>
                </a:highlight>
                <a:latin typeface="Consolas" panose="020B0609020204030204" pitchFamily="49" charset="0"/>
              </a:rPr>
              <a:t>8</a:t>
            </a:r>
            <a:r>
              <a:rPr lang="es-ES" b="0" dirty="0">
                <a:solidFill>
                  <a:srgbClr val="FFFFFF"/>
                </a:solidFill>
                <a:effectLst/>
                <a:highlight>
                  <a:srgbClr val="000000"/>
                </a:highlight>
                <a:latin typeface="Consolas" panose="020B0609020204030204" pitchFamily="49" charset="0"/>
              </a:rPr>
              <a:t>],</a:t>
            </a:r>
          </a:p>
          <a:p>
            <a:r>
              <a:rPr lang="es-ES" b="0" dirty="0">
                <a:solidFill>
                  <a:srgbClr val="FFFFFF"/>
                </a:solidFill>
                <a:effectLst/>
                <a:highlight>
                  <a:srgbClr val="000000"/>
                </a:highlight>
                <a:latin typeface="Consolas" panose="020B0609020204030204" pitchFamily="49" charset="0"/>
              </a:rPr>
              <a:t>    </a:t>
            </a:r>
            <a:r>
              <a:rPr lang="es-ES" b="0" dirty="0">
                <a:solidFill>
                  <a:srgbClr val="CE9178"/>
                </a:solidFill>
                <a:effectLst/>
                <a:highlight>
                  <a:srgbClr val="000000"/>
                </a:highlight>
                <a:latin typeface="Consolas" panose="020B0609020204030204" pitchFamily="49" charset="0"/>
              </a:rPr>
              <a:t>'</a:t>
            </a:r>
            <a:r>
              <a:rPr lang="es-ES" b="0" dirty="0" err="1">
                <a:solidFill>
                  <a:srgbClr val="CE9178"/>
                </a:solidFill>
                <a:effectLst/>
                <a:highlight>
                  <a:srgbClr val="000000"/>
                </a:highlight>
                <a:latin typeface="Consolas" panose="020B0609020204030204" pitchFamily="49" charset="0"/>
              </a:rPr>
              <a:t>criterion</a:t>
            </a:r>
            <a:r>
              <a:rPr lang="es-ES" b="0" dirty="0">
                <a:solidFill>
                  <a:srgbClr val="CE9178"/>
                </a:solidFill>
                <a:effectLst/>
                <a:highlight>
                  <a:srgbClr val="000000"/>
                </a:highlight>
                <a:latin typeface="Consolas" panose="020B0609020204030204" pitchFamily="49" charset="0"/>
              </a:rPr>
              <a:t>'</a:t>
            </a:r>
            <a:r>
              <a:rPr lang="es-ES" b="0" dirty="0">
                <a:solidFill>
                  <a:srgbClr val="FFFFFF"/>
                </a:solidFill>
                <a:effectLst/>
                <a:highlight>
                  <a:srgbClr val="000000"/>
                </a:highlight>
                <a:latin typeface="Consolas" panose="020B0609020204030204" pitchFamily="49" charset="0"/>
              </a:rPr>
              <a:t>: [</a:t>
            </a:r>
            <a:r>
              <a:rPr lang="es-ES" b="0" dirty="0">
                <a:solidFill>
                  <a:srgbClr val="CE9178"/>
                </a:solidFill>
                <a:effectLst/>
                <a:highlight>
                  <a:srgbClr val="000000"/>
                </a:highlight>
                <a:latin typeface="Consolas" panose="020B0609020204030204" pitchFamily="49" charset="0"/>
              </a:rPr>
              <a:t>'</a:t>
            </a:r>
            <a:r>
              <a:rPr lang="es-ES" b="0" dirty="0" err="1">
                <a:solidFill>
                  <a:srgbClr val="CE9178"/>
                </a:solidFill>
                <a:effectLst/>
                <a:highlight>
                  <a:srgbClr val="000000"/>
                </a:highlight>
                <a:latin typeface="Consolas" panose="020B0609020204030204" pitchFamily="49" charset="0"/>
              </a:rPr>
              <a:t>gini</a:t>
            </a:r>
            <a:r>
              <a:rPr lang="es-ES" b="0" dirty="0">
                <a:solidFill>
                  <a:srgbClr val="CE9178"/>
                </a:solidFill>
                <a:effectLst/>
                <a:highlight>
                  <a:srgbClr val="000000"/>
                </a:highlight>
                <a:latin typeface="Consolas" panose="020B0609020204030204" pitchFamily="49" charset="0"/>
              </a:rPr>
              <a:t>'</a:t>
            </a:r>
            <a:r>
              <a:rPr lang="es-ES" b="0" dirty="0">
                <a:solidFill>
                  <a:srgbClr val="FFFFFF"/>
                </a:solidFill>
                <a:effectLst/>
                <a:highlight>
                  <a:srgbClr val="000000"/>
                </a:highlight>
                <a:latin typeface="Consolas" panose="020B0609020204030204" pitchFamily="49" charset="0"/>
              </a:rPr>
              <a:t>, </a:t>
            </a:r>
            <a:r>
              <a:rPr lang="es-ES" b="0" dirty="0">
                <a:solidFill>
                  <a:srgbClr val="CE9178"/>
                </a:solidFill>
                <a:effectLst/>
                <a:highlight>
                  <a:srgbClr val="000000"/>
                </a:highlight>
                <a:latin typeface="Consolas" panose="020B0609020204030204" pitchFamily="49" charset="0"/>
              </a:rPr>
              <a:t>'</a:t>
            </a:r>
            <a:r>
              <a:rPr lang="es-ES" b="0" dirty="0" err="1">
                <a:solidFill>
                  <a:srgbClr val="CE9178"/>
                </a:solidFill>
                <a:effectLst/>
                <a:highlight>
                  <a:srgbClr val="000000"/>
                </a:highlight>
                <a:latin typeface="Consolas" panose="020B0609020204030204" pitchFamily="49" charset="0"/>
              </a:rPr>
              <a:t>entropy</a:t>
            </a:r>
            <a:r>
              <a:rPr lang="es-ES" b="0" dirty="0">
                <a:solidFill>
                  <a:srgbClr val="CE9178"/>
                </a:solidFill>
                <a:effectLst/>
                <a:highlight>
                  <a:srgbClr val="000000"/>
                </a:highlight>
                <a:latin typeface="Consolas" panose="020B0609020204030204" pitchFamily="49" charset="0"/>
              </a:rPr>
              <a:t>'</a:t>
            </a:r>
            <a:r>
              <a:rPr lang="es-ES" b="0" dirty="0">
                <a:solidFill>
                  <a:srgbClr val="FFFFFF"/>
                </a:solidFill>
                <a:effectLst/>
                <a:highlight>
                  <a:srgbClr val="000000"/>
                </a:highlight>
                <a:latin typeface="Consolas" panose="020B0609020204030204" pitchFamily="49" charset="0"/>
              </a:rPr>
              <a:t>]</a:t>
            </a:r>
          </a:p>
          <a:p>
            <a:r>
              <a:rPr lang="es-ES" b="0" dirty="0">
                <a:solidFill>
                  <a:srgbClr val="FFFFFF"/>
                </a:solidFill>
                <a:effectLst/>
                <a:highlight>
                  <a:srgbClr val="000000"/>
                </a:highlight>
                <a:latin typeface="Consolas" panose="020B0609020204030204" pitchFamily="49" charset="0"/>
              </a:rPr>
              <a:t>}</a:t>
            </a:r>
          </a:p>
          <a:p>
            <a:br>
              <a:rPr lang="es-ES" b="0" dirty="0">
                <a:solidFill>
                  <a:srgbClr val="FFFFFF"/>
                </a:solidFill>
                <a:effectLst/>
                <a:highlight>
                  <a:srgbClr val="000000"/>
                </a:highlight>
                <a:latin typeface="Consolas" panose="020B0609020204030204" pitchFamily="49" charset="0"/>
              </a:rPr>
            </a:br>
            <a:r>
              <a:rPr lang="es-ES" b="0" dirty="0" err="1">
                <a:solidFill>
                  <a:srgbClr val="9CDCFE"/>
                </a:solidFill>
                <a:effectLst/>
                <a:highlight>
                  <a:srgbClr val="000000"/>
                </a:highlight>
                <a:latin typeface="Consolas" panose="020B0609020204030204" pitchFamily="49" charset="0"/>
              </a:rPr>
              <a:t>grid_search</a:t>
            </a:r>
            <a:r>
              <a:rPr lang="es-ES" b="0" dirty="0">
                <a:solidFill>
                  <a:srgbClr val="FFFFFF"/>
                </a:solidFill>
                <a:effectLst/>
                <a:highlight>
                  <a:srgbClr val="000000"/>
                </a:highlight>
                <a:latin typeface="Consolas" panose="020B0609020204030204" pitchFamily="49" charset="0"/>
              </a:rPr>
              <a:t> </a:t>
            </a:r>
            <a:r>
              <a:rPr lang="es-ES" b="0" dirty="0">
                <a:solidFill>
                  <a:srgbClr val="D4D4D4"/>
                </a:solidFill>
                <a:effectLst/>
                <a:highlight>
                  <a:srgbClr val="000000"/>
                </a:highlight>
                <a:latin typeface="Consolas" panose="020B0609020204030204" pitchFamily="49" charset="0"/>
              </a:rPr>
              <a:t>=</a:t>
            </a:r>
            <a:r>
              <a:rPr lang="es-ES" b="0" dirty="0">
                <a:solidFill>
                  <a:srgbClr val="FFFFFF"/>
                </a:solidFill>
                <a:effectLst/>
                <a:highlight>
                  <a:srgbClr val="000000"/>
                </a:highlight>
                <a:latin typeface="Consolas" panose="020B0609020204030204" pitchFamily="49" charset="0"/>
              </a:rPr>
              <a:t> </a:t>
            </a:r>
            <a:r>
              <a:rPr lang="es-ES" b="0" dirty="0" err="1">
                <a:solidFill>
                  <a:srgbClr val="4EC9B0"/>
                </a:solidFill>
                <a:effectLst/>
                <a:highlight>
                  <a:srgbClr val="000000"/>
                </a:highlight>
                <a:latin typeface="Consolas" panose="020B0609020204030204" pitchFamily="49" charset="0"/>
              </a:rPr>
              <a:t>GridSearchCV</a:t>
            </a:r>
            <a:r>
              <a:rPr lang="es-ES" b="0" dirty="0">
                <a:solidFill>
                  <a:srgbClr val="FFFFFF"/>
                </a:solidFill>
                <a:effectLst/>
                <a:highlight>
                  <a:srgbClr val="000000"/>
                </a:highlight>
                <a:latin typeface="Consolas" panose="020B0609020204030204" pitchFamily="49" charset="0"/>
              </a:rPr>
              <a:t>(</a:t>
            </a:r>
            <a:r>
              <a:rPr lang="es-ES" b="0" dirty="0" err="1">
                <a:solidFill>
                  <a:srgbClr val="9CDCFE"/>
                </a:solidFill>
                <a:effectLst/>
                <a:highlight>
                  <a:srgbClr val="000000"/>
                </a:highlight>
                <a:latin typeface="Consolas" panose="020B0609020204030204" pitchFamily="49" charset="0"/>
              </a:rPr>
              <a:t>estimator</a:t>
            </a:r>
            <a:r>
              <a:rPr lang="es-ES" b="0" dirty="0">
                <a:solidFill>
                  <a:srgbClr val="D4D4D4"/>
                </a:solidFill>
                <a:effectLst/>
                <a:highlight>
                  <a:srgbClr val="000000"/>
                </a:highlight>
                <a:latin typeface="Consolas" panose="020B0609020204030204" pitchFamily="49" charset="0"/>
              </a:rPr>
              <a:t>=</a:t>
            </a:r>
            <a:r>
              <a:rPr lang="es-ES" b="0" dirty="0" err="1">
                <a:solidFill>
                  <a:srgbClr val="9CDCFE"/>
                </a:solidFill>
                <a:effectLst/>
                <a:highlight>
                  <a:srgbClr val="000000"/>
                </a:highlight>
                <a:latin typeface="Consolas" panose="020B0609020204030204" pitchFamily="49" charset="0"/>
              </a:rPr>
              <a:t>model</a:t>
            </a:r>
            <a:r>
              <a:rPr lang="es-ES" b="0" dirty="0">
                <a:solidFill>
                  <a:srgbClr val="FFFFFF"/>
                </a:solidFill>
                <a:effectLst/>
                <a:highlight>
                  <a:srgbClr val="000000"/>
                </a:highlight>
                <a:latin typeface="Consolas" panose="020B0609020204030204" pitchFamily="49" charset="0"/>
              </a:rPr>
              <a:t>, </a:t>
            </a:r>
            <a:r>
              <a:rPr lang="es-ES" b="0" dirty="0" err="1">
                <a:solidFill>
                  <a:srgbClr val="9CDCFE"/>
                </a:solidFill>
                <a:effectLst/>
                <a:highlight>
                  <a:srgbClr val="000000"/>
                </a:highlight>
                <a:latin typeface="Consolas" panose="020B0609020204030204" pitchFamily="49" charset="0"/>
              </a:rPr>
              <a:t>param_grid</a:t>
            </a:r>
            <a:r>
              <a:rPr lang="es-ES" b="0" dirty="0">
                <a:solidFill>
                  <a:srgbClr val="D4D4D4"/>
                </a:solidFill>
                <a:effectLst/>
                <a:highlight>
                  <a:srgbClr val="000000"/>
                </a:highlight>
                <a:latin typeface="Consolas" panose="020B0609020204030204" pitchFamily="49" charset="0"/>
              </a:rPr>
              <a:t>=</a:t>
            </a:r>
            <a:r>
              <a:rPr lang="es-ES" b="0" dirty="0" err="1">
                <a:solidFill>
                  <a:srgbClr val="9CDCFE"/>
                </a:solidFill>
                <a:effectLst/>
                <a:highlight>
                  <a:srgbClr val="000000"/>
                </a:highlight>
                <a:latin typeface="Consolas" panose="020B0609020204030204" pitchFamily="49" charset="0"/>
              </a:rPr>
              <a:t>param_grid</a:t>
            </a:r>
            <a:r>
              <a:rPr lang="es-ES" b="0" dirty="0">
                <a:solidFill>
                  <a:srgbClr val="FFFFFF"/>
                </a:solidFill>
                <a:effectLst/>
                <a:highlight>
                  <a:srgbClr val="000000"/>
                </a:highlight>
                <a:latin typeface="Consolas" panose="020B0609020204030204" pitchFamily="49" charset="0"/>
              </a:rPr>
              <a:t>, </a:t>
            </a:r>
            <a:r>
              <a:rPr lang="es-ES" b="0" dirty="0" err="1">
                <a:solidFill>
                  <a:srgbClr val="9CDCFE"/>
                </a:solidFill>
                <a:effectLst/>
                <a:highlight>
                  <a:srgbClr val="000000"/>
                </a:highlight>
                <a:latin typeface="Consolas" panose="020B0609020204030204" pitchFamily="49" charset="0"/>
              </a:rPr>
              <a:t>cv</a:t>
            </a:r>
            <a:r>
              <a:rPr lang="es-ES" b="0" dirty="0">
                <a:solidFill>
                  <a:srgbClr val="D4D4D4"/>
                </a:solidFill>
                <a:effectLst/>
                <a:highlight>
                  <a:srgbClr val="000000"/>
                </a:highlight>
                <a:latin typeface="Consolas" panose="020B0609020204030204" pitchFamily="49" charset="0"/>
              </a:rPr>
              <a:t>=</a:t>
            </a:r>
            <a:r>
              <a:rPr lang="es-ES" b="0" dirty="0">
                <a:solidFill>
                  <a:srgbClr val="B5CEA8"/>
                </a:solidFill>
                <a:effectLst/>
                <a:highlight>
                  <a:srgbClr val="000000"/>
                </a:highlight>
                <a:latin typeface="Consolas" panose="020B0609020204030204" pitchFamily="49" charset="0"/>
              </a:rPr>
              <a:t>5</a:t>
            </a:r>
            <a:r>
              <a:rPr lang="es-ES" b="0" dirty="0">
                <a:solidFill>
                  <a:srgbClr val="FFFFFF"/>
                </a:solidFill>
                <a:effectLst/>
                <a:highlight>
                  <a:srgbClr val="000000"/>
                </a:highlight>
                <a:latin typeface="Consolas" panose="020B0609020204030204" pitchFamily="49" charset="0"/>
              </a:rPr>
              <a:t>, </a:t>
            </a:r>
            <a:r>
              <a:rPr lang="es-ES" b="0" dirty="0" err="1">
                <a:solidFill>
                  <a:srgbClr val="9CDCFE"/>
                </a:solidFill>
                <a:effectLst/>
                <a:highlight>
                  <a:srgbClr val="000000"/>
                </a:highlight>
                <a:latin typeface="Consolas" panose="020B0609020204030204" pitchFamily="49" charset="0"/>
              </a:rPr>
              <a:t>n_jobs</a:t>
            </a:r>
            <a:r>
              <a:rPr lang="es-ES" b="0" dirty="0">
                <a:solidFill>
                  <a:srgbClr val="D4D4D4"/>
                </a:solidFill>
                <a:effectLst/>
                <a:highlight>
                  <a:srgbClr val="000000"/>
                </a:highlight>
                <a:latin typeface="Consolas" panose="020B0609020204030204" pitchFamily="49" charset="0"/>
              </a:rPr>
              <a:t>=-</a:t>
            </a:r>
            <a:r>
              <a:rPr lang="es-ES" b="0" dirty="0">
                <a:solidFill>
                  <a:srgbClr val="B5CEA8"/>
                </a:solidFill>
                <a:effectLst/>
                <a:highlight>
                  <a:srgbClr val="000000"/>
                </a:highlight>
                <a:latin typeface="Consolas" panose="020B0609020204030204" pitchFamily="49" charset="0"/>
              </a:rPr>
              <a:t>1</a:t>
            </a:r>
            <a:r>
              <a:rPr lang="es-ES" b="0" dirty="0">
                <a:solidFill>
                  <a:srgbClr val="FFFFFF"/>
                </a:solidFill>
                <a:effectLst/>
                <a:highlight>
                  <a:srgbClr val="000000"/>
                </a:highlight>
                <a:latin typeface="Consolas" panose="020B0609020204030204" pitchFamily="49" charset="0"/>
              </a:rPr>
              <a:t>, </a:t>
            </a:r>
            <a:r>
              <a:rPr lang="es-ES" b="0" dirty="0">
                <a:solidFill>
                  <a:srgbClr val="9CDCFE"/>
                </a:solidFill>
                <a:effectLst/>
                <a:highlight>
                  <a:srgbClr val="000000"/>
                </a:highlight>
                <a:latin typeface="Consolas" panose="020B0609020204030204" pitchFamily="49" charset="0"/>
              </a:rPr>
              <a:t>verbose</a:t>
            </a:r>
            <a:r>
              <a:rPr lang="es-ES" b="0" dirty="0">
                <a:solidFill>
                  <a:srgbClr val="D4D4D4"/>
                </a:solidFill>
                <a:effectLst/>
                <a:highlight>
                  <a:srgbClr val="000000"/>
                </a:highlight>
                <a:latin typeface="Consolas" panose="020B0609020204030204" pitchFamily="49" charset="0"/>
              </a:rPr>
              <a:t>=</a:t>
            </a:r>
            <a:r>
              <a:rPr lang="es-ES" b="0" dirty="0">
                <a:solidFill>
                  <a:srgbClr val="B5CEA8"/>
                </a:solidFill>
                <a:effectLst/>
                <a:highlight>
                  <a:srgbClr val="000000"/>
                </a:highlight>
                <a:latin typeface="Consolas" panose="020B0609020204030204" pitchFamily="49" charset="0"/>
              </a:rPr>
              <a:t>2</a:t>
            </a:r>
            <a:r>
              <a:rPr lang="es-ES" b="0" dirty="0">
                <a:solidFill>
                  <a:srgbClr val="FFFFFF"/>
                </a:solidFill>
                <a:effectLst/>
                <a:highlight>
                  <a:srgbClr val="000000"/>
                </a:highlight>
                <a:latin typeface="Consolas" panose="020B0609020204030204" pitchFamily="49" charset="0"/>
              </a:rPr>
              <a:t>)</a:t>
            </a:r>
          </a:p>
          <a:p>
            <a:r>
              <a:rPr lang="es-ES" b="0" dirty="0" err="1">
                <a:solidFill>
                  <a:srgbClr val="9CDCFE"/>
                </a:solidFill>
                <a:effectLst/>
                <a:highlight>
                  <a:srgbClr val="000000"/>
                </a:highlight>
                <a:latin typeface="Consolas" panose="020B0609020204030204" pitchFamily="49" charset="0"/>
              </a:rPr>
              <a:t>grid_search</a:t>
            </a:r>
            <a:r>
              <a:rPr lang="es-ES" b="0" dirty="0" err="1">
                <a:solidFill>
                  <a:srgbClr val="FFFFFF"/>
                </a:solidFill>
                <a:effectLst/>
                <a:highlight>
                  <a:srgbClr val="000000"/>
                </a:highlight>
                <a:latin typeface="Consolas" panose="020B0609020204030204" pitchFamily="49" charset="0"/>
              </a:rPr>
              <a:t>.</a:t>
            </a:r>
            <a:r>
              <a:rPr lang="es-ES" b="0" dirty="0" err="1">
                <a:solidFill>
                  <a:srgbClr val="DCDCAA"/>
                </a:solidFill>
                <a:effectLst/>
                <a:highlight>
                  <a:srgbClr val="000000"/>
                </a:highlight>
                <a:latin typeface="Consolas" panose="020B0609020204030204" pitchFamily="49" charset="0"/>
              </a:rPr>
              <a:t>fit</a:t>
            </a:r>
            <a:r>
              <a:rPr lang="es-ES" b="0" dirty="0">
                <a:solidFill>
                  <a:srgbClr val="FFFFFF"/>
                </a:solidFill>
                <a:effectLst/>
                <a:highlight>
                  <a:srgbClr val="000000"/>
                </a:highlight>
                <a:latin typeface="Consolas" panose="020B0609020204030204" pitchFamily="49" charset="0"/>
              </a:rPr>
              <a:t>(</a:t>
            </a:r>
            <a:r>
              <a:rPr lang="es-ES" b="0" dirty="0" err="1">
                <a:solidFill>
                  <a:srgbClr val="9CDCFE"/>
                </a:solidFill>
                <a:effectLst/>
                <a:highlight>
                  <a:srgbClr val="000000"/>
                </a:highlight>
                <a:latin typeface="Consolas" panose="020B0609020204030204" pitchFamily="49" charset="0"/>
              </a:rPr>
              <a:t>X_train</a:t>
            </a:r>
            <a:r>
              <a:rPr lang="es-ES" b="0" dirty="0">
                <a:solidFill>
                  <a:srgbClr val="FFFFFF"/>
                </a:solidFill>
                <a:effectLst/>
                <a:highlight>
                  <a:srgbClr val="000000"/>
                </a:highlight>
                <a:latin typeface="Consolas" panose="020B0609020204030204" pitchFamily="49" charset="0"/>
              </a:rPr>
              <a:t>, </a:t>
            </a:r>
            <a:r>
              <a:rPr lang="es-ES" b="0" dirty="0" err="1">
                <a:solidFill>
                  <a:srgbClr val="9CDCFE"/>
                </a:solidFill>
                <a:effectLst/>
                <a:highlight>
                  <a:srgbClr val="000000"/>
                </a:highlight>
                <a:latin typeface="Consolas" panose="020B0609020204030204" pitchFamily="49" charset="0"/>
              </a:rPr>
              <a:t>y_train</a:t>
            </a:r>
            <a:r>
              <a:rPr lang="es-ES" b="0" dirty="0">
                <a:solidFill>
                  <a:srgbClr val="FFFFFF"/>
                </a:solidFill>
                <a:effectLst/>
                <a:highlight>
                  <a:srgbClr val="000000"/>
                </a:highlight>
                <a:latin typeface="Consolas" panose="020B0609020204030204" pitchFamily="49" charset="0"/>
              </a:rPr>
              <a:t>)</a:t>
            </a:r>
          </a:p>
          <a:p>
            <a:br>
              <a:rPr lang="es-ES" b="0" dirty="0">
                <a:solidFill>
                  <a:srgbClr val="FFFFFF"/>
                </a:solidFill>
                <a:effectLst/>
                <a:highlight>
                  <a:srgbClr val="000000"/>
                </a:highlight>
                <a:latin typeface="Consolas" panose="020B0609020204030204" pitchFamily="49" charset="0"/>
              </a:rPr>
            </a:br>
            <a:r>
              <a:rPr lang="es-ES" b="0" dirty="0">
                <a:solidFill>
                  <a:srgbClr val="7CA668"/>
                </a:solidFill>
                <a:effectLst/>
                <a:highlight>
                  <a:srgbClr val="000000"/>
                </a:highlight>
                <a:latin typeface="Consolas" panose="020B0609020204030204" pitchFamily="49" charset="0"/>
              </a:rPr>
              <a:t># Mejor modelo</a:t>
            </a:r>
            <a:endParaRPr lang="es-ES" b="0" dirty="0">
              <a:solidFill>
                <a:srgbClr val="FFFFFF"/>
              </a:solidFill>
              <a:effectLst/>
              <a:highlight>
                <a:srgbClr val="000000"/>
              </a:highlight>
              <a:latin typeface="Consolas" panose="020B0609020204030204" pitchFamily="49" charset="0"/>
            </a:endParaRPr>
          </a:p>
          <a:p>
            <a:r>
              <a:rPr lang="es-ES" b="0" dirty="0" err="1">
                <a:solidFill>
                  <a:srgbClr val="9CDCFE"/>
                </a:solidFill>
                <a:effectLst/>
                <a:highlight>
                  <a:srgbClr val="000000"/>
                </a:highlight>
                <a:latin typeface="Consolas" panose="020B0609020204030204" pitchFamily="49" charset="0"/>
              </a:rPr>
              <a:t>best_model</a:t>
            </a:r>
            <a:r>
              <a:rPr lang="es-ES" b="0" dirty="0">
                <a:solidFill>
                  <a:srgbClr val="FFFFFF"/>
                </a:solidFill>
                <a:effectLst/>
                <a:highlight>
                  <a:srgbClr val="000000"/>
                </a:highlight>
                <a:latin typeface="Consolas" panose="020B0609020204030204" pitchFamily="49" charset="0"/>
              </a:rPr>
              <a:t> </a:t>
            </a:r>
            <a:r>
              <a:rPr lang="es-ES" b="0" dirty="0">
                <a:solidFill>
                  <a:srgbClr val="D4D4D4"/>
                </a:solidFill>
                <a:effectLst/>
                <a:highlight>
                  <a:srgbClr val="000000"/>
                </a:highlight>
                <a:latin typeface="Consolas" panose="020B0609020204030204" pitchFamily="49" charset="0"/>
              </a:rPr>
              <a:t>=</a:t>
            </a:r>
            <a:r>
              <a:rPr lang="es-ES" b="0" dirty="0">
                <a:solidFill>
                  <a:srgbClr val="FFFFFF"/>
                </a:solidFill>
                <a:effectLst/>
                <a:highlight>
                  <a:srgbClr val="000000"/>
                </a:highlight>
                <a:latin typeface="Consolas" panose="020B0609020204030204" pitchFamily="49" charset="0"/>
              </a:rPr>
              <a:t> </a:t>
            </a:r>
            <a:r>
              <a:rPr lang="es-ES" b="0" dirty="0" err="1">
                <a:solidFill>
                  <a:srgbClr val="9CDCFE"/>
                </a:solidFill>
                <a:effectLst/>
                <a:highlight>
                  <a:srgbClr val="000000"/>
                </a:highlight>
                <a:latin typeface="Consolas" panose="020B0609020204030204" pitchFamily="49" charset="0"/>
              </a:rPr>
              <a:t>grid_search</a:t>
            </a:r>
            <a:r>
              <a:rPr lang="es-ES" b="0" dirty="0" err="1">
                <a:solidFill>
                  <a:srgbClr val="FFFFFF"/>
                </a:solidFill>
                <a:effectLst/>
                <a:highlight>
                  <a:srgbClr val="000000"/>
                </a:highlight>
                <a:latin typeface="Consolas" panose="020B0609020204030204" pitchFamily="49" charset="0"/>
              </a:rPr>
              <a:t>.</a:t>
            </a:r>
            <a:r>
              <a:rPr lang="es-ES" b="0" dirty="0" err="1">
                <a:solidFill>
                  <a:srgbClr val="9CDCFE"/>
                </a:solidFill>
                <a:effectLst/>
                <a:highlight>
                  <a:srgbClr val="000000"/>
                </a:highlight>
                <a:latin typeface="Consolas" panose="020B0609020204030204" pitchFamily="49" charset="0"/>
              </a:rPr>
              <a:t>best_estimator</a:t>
            </a:r>
            <a:r>
              <a:rPr lang="es-ES" b="0" dirty="0">
                <a:solidFill>
                  <a:srgbClr val="9CDCFE"/>
                </a:solidFill>
                <a:effectLst/>
                <a:highlight>
                  <a:srgbClr val="000000"/>
                </a:highlight>
                <a:latin typeface="Consolas" panose="020B0609020204030204" pitchFamily="49" charset="0"/>
              </a:rPr>
              <a:t>_</a:t>
            </a:r>
            <a:endParaRPr lang="es-ES" b="0" dirty="0">
              <a:solidFill>
                <a:srgbClr val="FFFFFF"/>
              </a:solidFill>
              <a:effectLst/>
              <a:highlight>
                <a:srgbClr val="000000"/>
              </a:highlight>
              <a:latin typeface="Consolas" panose="020B0609020204030204" pitchFamily="49" charset="0"/>
            </a:endParaRPr>
          </a:p>
          <a:p>
            <a:r>
              <a:rPr lang="es-ES" b="0" dirty="0" err="1">
                <a:solidFill>
                  <a:srgbClr val="DCDCAA"/>
                </a:solidFill>
                <a:effectLst/>
                <a:highlight>
                  <a:srgbClr val="000000"/>
                </a:highlight>
                <a:latin typeface="Consolas" panose="020B0609020204030204" pitchFamily="49" charset="0"/>
              </a:rPr>
              <a:t>print</a:t>
            </a:r>
            <a:r>
              <a:rPr lang="es-ES" b="0" dirty="0">
                <a:solidFill>
                  <a:srgbClr val="FFFFFF"/>
                </a:solidFill>
                <a:effectLst/>
                <a:highlight>
                  <a:srgbClr val="000000"/>
                </a:highlight>
                <a:latin typeface="Consolas" panose="020B0609020204030204" pitchFamily="49" charset="0"/>
              </a:rPr>
              <a:t>(</a:t>
            </a:r>
            <a:r>
              <a:rPr lang="es-ES" b="0" dirty="0">
                <a:solidFill>
                  <a:srgbClr val="CE9178"/>
                </a:solidFill>
                <a:effectLst/>
                <a:highlight>
                  <a:srgbClr val="000000"/>
                </a:highlight>
                <a:latin typeface="Consolas" panose="020B0609020204030204" pitchFamily="49" charset="0"/>
              </a:rPr>
              <a:t>"Mejores </a:t>
            </a:r>
            <a:r>
              <a:rPr lang="es-ES" b="0" dirty="0" err="1">
                <a:solidFill>
                  <a:srgbClr val="CE9178"/>
                </a:solidFill>
                <a:effectLst/>
                <a:highlight>
                  <a:srgbClr val="000000"/>
                </a:highlight>
                <a:latin typeface="Consolas" panose="020B0609020204030204" pitchFamily="49" charset="0"/>
              </a:rPr>
              <a:t>hiperparámetros</a:t>
            </a:r>
            <a:r>
              <a:rPr lang="es-ES" b="0" dirty="0">
                <a:solidFill>
                  <a:srgbClr val="CE9178"/>
                </a:solidFill>
                <a:effectLst/>
                <a:highlight>
                  <a:srgbClr val="000000"/>
                </a:highlight>
                <a:latin typeface="Consolas" panose="020B0609020204030204" pitchFamily="49" charset="0"/>
              </a:rPr>
              <a:t>: "</a:t>
            </a:r>
            <a:r>
              <a:rPr lang="es-ES" b="0" dirty="0">
                <a:solidFill>
                  <a:srgbClr val="FFFFFF"/>
                </a:solidFill>
                <a:effectLst/>
                <a:highlight>
                  <a:srgbClr val="000000"/>
                </a:highlight>
                <a:latin typeface="Consolas" panose="020B0609020204030204" pitchFamily="49" charset="0"/>
              </a:rPr>
              <a:t>, </a:t>
            </a:r>
            <a:r>
              <a:rPr lang="es-ES" b="0" dirty="0" err="1">
                <a:solidFill>
                  <a:srgbClr val="9CDCFE"/>
                </a:solidFill>
                <a:effectLst/>
                <a:highlight>
                  <a:srgbClr val="000000"/>
                </a:highlight>
                <a:latin typeface="Consolas" panose="020B0609020204030204" pitchFamily="49" charset="0"/>
              </a:rPr>
              <a:t>grid_search</a:t>
            </a:r>
            <a:r>
              <a:rPr lang="es-ES" b="0" dirty="0" err="1">
                <a:solidFill>
                  <a:srgbClr val="FFFFFF"/>
                </a:solidFill>
                <a:effectLst/>
                <a:highlight>
                  <a:srgbClr val="000000"/>
                </a:highlight>
                <a:latin typeface="Consolas" panose="020B0609020204030204" pitchFamily="49" charset="0"/>
              </a:rPr>
              <a:t>.</a:t>
            </a:r>
            <a:r>
              <a:rPr lang="es-ES" b="0" dirty="0" err="1">
                <a:solidFill>
                  <a:srgbClr val="9CDCFE"/>
                </a:solidFill>
                <a:effectLst/>
                <a:highlight>
                  <a:srgbClr val="000000"/>
                </a:highlight>
                <a:latin typeface="Consolas" panose="020B0609020204030204" pitchFamily="49" charset="0"/>
              </a:rPr>
              <a:t>best_params</a:t>
            </a:r>
            <a:r>
              <a:rPr lang="es-ES" b="0" dirty="0">
                <a:solidFill>
                  <a:srgbClr val="9CDCFE"/>
                </a:solidFill>
                <a:effectLst/>
                <a:highlight>
                  <a:srgbClr val="000000"/>
                </a:highlight>
                <a:latin typeface="Consolas" panose="020B0609020204030204" pitchFamily="49" charset="0"/>
              </a:rPr>
              <a:t>_</a:t>
            </a:r>
            <a:r>
              <a:rPr lang="es-ES" b="0" dirty="0">
                <a:solidFill>
                  <a:srgbClr val="FFFFFF"/>
                </a:solidFill>
                <a:effectLst/>
                <a:highlight>
                  <a:srgbClr val="000000"/>
                </a:highlight>
                <a:latin typeface="Consolas" panose="020B0609020204030204" pitchFamily="49" charset="0"/>
              </a:rPr>
              <a:t>)</a:t>
            </a:r>
          </a:p>
          <a:p>
            <a:r>
              <a:rPr lang="es-ES" b="0" dirty="0">
                <a:effectLst/>
                <a:latin typeface="Consolas" panose="020B0609020204030204" pitchFamily="49" charset="0"/>
              </a:rPr>
              <a:t>Interpretación del modelo</a:t>
            </a:r>
          </a:p>
          <a:p>
            <a:r>
              <a:rPr lang="es-ES" b="0" dirty="0" err="1">
                <a:solidFill>
                  <a:srgbClr val="9CDCFE"/>
                </a:solidFill>
                <a:effectLst/>
                <a:highlight>
                  <a:srgbClr val="000000"/>
                </a:highlight>
                <a:latin typeface="Consolas" panose="020B0609020204030204" pitchFamily="49" charset="0"/>
              </a:rPr>
              <a:t>importances</a:t>
            </a:r>
            <a:r>
              <a:rPr lang="es-ES" b="0" dirty="0">
                <a:solidFill>
                  <a:srgbClr val="FFFFFF"/>
                </a:solidFill>
                <a:effectLst/>
                <a:highlight>
                  <a:srgbClr val="000000"/>
                </a:highlight>
                <a:latin typeface="Consolas" panose="020B0609020204030204" pitchFamily="49" charset="0"/>
              </a:rPr>
              <a:t> </a:t>
            </a:r>
            <a:r>
              <a:rPr lang="es-ES" b="0" dirty="0">
                <a:solidFill>
                  <a:srgbClr val="D4D4D4"/>
                </a:solidFill>
                <a:effectLst/>
                <a:highlight>
                  <a:srgbClr val="000000"/>
                </a:highlight>
                <a:latin typeface="Consolas" panose="020B0609020204030204" pitchFamily="49" charset="0"/>
              </a:rPr>
              <a:t>=</a:t>
            </a:r>
            <a:r>
              <a:rPr lang="es-ES" b="0" dirty="0">
                <a:solidFill>
                  <a:srgbClr val="FFFFFF"/>
                </a:solidFill>
                <a:effectLst/>
                <a:highlight>
                  <a:srgbClr val="000000"/>
                </a:highlight>
                <a:latin typeface="Consolas" panose="020B0609020204030204" pitchFamily="49" charset="0"/>
              </a:rPr>
              <a:t> </a:t>
            </a:r>
            <a:r>
              <a:rPr lang="es-ES" b="0" dirty="0" err="1">
                <a:solidFill>
                  <a:srgbClr val="9CDCFE"/>
                </a:solidFill>
                <a:effectLst/>
                <a:highlight>
                  <a:srgbClr val="000000"/>
                </a:highlight>
                <a:latin typeface="Consolas" panose="020B0609020204030204" pitchFamily="49" charset="0"/>
              </a:rPr>
              <a:t>best_model</a:t>
            </a:r>
            <a:r>
              <a:rPr lang="es-ES" b="0" dirty="0" err="1">
                <a:solidFill>
                  <a:srgbClr val="FFFFFF"/>
                </a:solidFill>
                <a:effectLst/>
                <a:highlight>
                  <a:srgbClr val="000000"/>
                </a:highlight>
                <a:latin typeface="Consolas" panose="020B0609020204030204" pitchFamily="49" charset="0"/>
              </a:rPr>
              <a:t>.</a:t>
            </a:r>
            <a:r>
              <a:rPr lang="es-ES" b="0" dirty="0" err="1">
                <a:solidFill>
                  <a:srgbClr val="9CDCFE"/>
                </a:solidFill>
                <a:effectLst/>
                <a:highlight>
                  <a:srgbClr val="000000"/>
                </a:highlight>
                <a:latin typeface="Consolas" panose="020B0609020204030204" pitchFamily="49" charset="0"/>
              </a:rPr>
              <a:t>feature_importances</a:t>
            </a:r>
            <a:r>
              <a:rPr lang="es-ES" b="0" dirty="0">
                <a:solidFill>
                  <a:srgbClr val="9CDCFE"/>
                </a:solidFill>
                <a:effectLst/>
                <a:highlight>
                  <a:srgbClr val="000000"/>
                </a:highlight>
                <a:latin typeface="Consolas" panose="020B0609020204030204" pitchFamily="49" charset="0"/>
              </a:rPr>
              <a:t>_</a:t>
            </a:r>
            <a:endParaRPr lang="es-ES" b="0" dirty="0">
              <a:solidFill>
                <a:srgbClr val="FFFFFF"/>
              </a:solidFill>
              <a:effectLst/>
              <a:highlight>
                <a:srgbClr val="000000"/>
              </a:highlight>
              <a:latin typeface="Consolas" panose="020B0609020204030204" pitchFamily="49" charset="0"/>
            </a:endParaRPr>
          </a:p>
          <a:p>
            <a:r>
              <a:rPr lang="es-ES" b="0" dirty="0" err="1">
                <a:solidFill>
                  <a:srgbClr val="9CDCFE"/>
                </a:solidFill>
                <a:effectLst/>
                <a:highlight>
                  <a:srgbClr val="000000"/>
                </a:highlight>
                <a:latin typeface="Consolas" panose="020B0609020204030204" pitchFamily="49" charset="0"/>
              </a:rPr>
              <a:t>indices</a:t>
            </a:r>
            <a:r>
              <a:rPr lang="es-ES" b="0" dirty="0">
                <a:solidFill>
                  <a:srgbClr val="FFFFFF"/>
                </a:solidFill>
                <a:effectLst/>
                <a:highlight>
                  <a:srgbClr val="000000"/>
                </a:highlight>
                <a:latin typeface="Consolas" panose="020B0609020204030204" pitchFamily="49" charset="0"/>
              </a:rPr>
              <a:t> </a:t>
            </a:r>
            <a:r>
              <a:rPr lang="es-ES" b="0" dirty="0">
                <a:solidFill>
                  <a:srgbClr val="D4D4D4"/>
                </a:solidFill>
                <a:effectLst/>
                <a:highlight>
                  <a:srgbClr val="000000"/>
                </a:highlight>
                <a:latin typeface="Consolas" panose="020B0609020204030204" pitchFamily="49" charset="0"/>
              </a:rPr>
              <a:t>=</a:t>
            </a:r>
            <a:r>
              <a:rPr lang="es-ES" b="0" dirty="0">
                <a:solidFill>
                  <a:srgbClr val="FFFFFF"/>
                </a:solidFill>
                <a:effectLst/>
                <a:highlight>
                  <a:srgbClr val="000000"/>
                </a:highlight>
                <a:latin typeface="Consolas" panose="020B0609020204030204" pitchFamily="49" charset="0"/>
              </a:rPr>
              <a:t> </a:t>
            </a:r>
            <a:r>
              <a:rPr lang="es-ES" b="0" dirty="0" err="1">
                <a:solidFill>
                  <a:srgbClr val="4EC9B0"/>
                </a:solidFill>
                <a:effectLst/>
                <a:highlight>
                  <a:srgbClr val="000000"/>
                </a:highlight>
                <a:latin typeface="Consolas" panose="020B0609020204030204" pitchFamily="49" charset="0"/>
              </a:rPr>
              <a:t>np</a:t>
            </a:r>
            <a:r>
              <a:rPr lang="es-ES" b="0" dirty="0" err="1">
                <a:solidFill>
                  <a:srgbClr val="FFFFFF"/>
                </a:solidFill>
                <a:effectLst/>
                <a:highlight>
                  <a:srgbClr val="000000"/>
                </a:highlight>
                <a:latin typeface="Consolas" panose="020B0609020204030204" pitchFamily="49" charset="0"/>
              </a:rPr>
              <a:t>.</a:t>
            </a:r>
            <a:r>
              <a:rPr lang="es-ES" b="0" dirty="0" err="1">
                <a:solidFill>
                  <a:srgbClr val="DCDCAA"/>
                </a:solidFill>
                <a:effectLst/>
                <a:highlight>
                  <a:srgbClr val="000000"/>
                </a:highlight>
                <a:latin typeface="Consolas" panose="020B0609020204030204" pitchFamily="49" charset="0"/>
              </a:rPr>
              <a:t>argsort</a:t>
            </a:r>
            <a:r>
              <a:rPr lang="es-ES" b="0" dirty="0">
                <a:solidFill>
                  <a:srgbClr val="FFFFFF"/>
                </a:solidFill>
                <a:effectLst/>
                <a:highlight>
                  <a:srgbClr val="000000"/>
                </a:highlight>
                <a:latin typeface="Consolas" panose="020B0609020204030204" pitchFamily="49" charset="0"/>
              </a:rPr>
              <a:t>(</a:t>
            </a:r>
            <a:r>
              <a:rPr lang="es-ES" b="0" dirty="0" err="1">
                <a:solidFill>
                  <a:srgbClr val="9CDCFE"/>
                </a:solidFill>
                <a:effectLst/>
                <a:highlight>
                  <a:srgbClr val="000000"/>
                </a:highlight>
                <a:latin typeface="Consolas" panose="020B0609020204030204" pitchFamily="49" charset="0"/>
              </a:rPr>
              <a:t>importances</a:t>
            </a:r>
            <a:r>
              <a:rPr lang="es-ES" b="0" dirty="0">
                <a:solidFill>
                  <a:srgbClr val="FFFFFF"/>
                </a:solidFill>
                <a:effectLst/>
                <a:highlight>
                  <a:srgbClr val="000000"/>
                </a:highlight>
                <a:latin typeface="Consolas" panose="020B0609020204030204" pitchFamily="49" charset="0"/>
              </a:rPr>
              <a:t>)[::</a:t>
            </a:r>
            <a:r>
              <a:rPr lang="es-ES" b="0" dirty="0">
                <a:solidFill>
                  <a:srgbClr val="D4D4D4"/>
                </a:solidFill>
                <a:effectLst/>
                <a:highlight>
                  <a:srgbClr val="000000"/>
                </a:highlight>
                <a:latin typeface="Consolas" panose="020B0609020204030204" pitchFamily="49" charset="0"/>
              </a:rPr>
              <a:t>-</a:t>
            </a:r>
            <a:r>
              <a:rPr lang="es-ES" b="0" dirty="0">
                <a:solidFill>
                  <a:srgbClr val="B5CEA8"/>
                </a:solidFill>
                <a:effectLst/>
                <a:highlight>
                  <a:srgbClr val="000000"/>
                </a:highlight>
                <a:latin typeface="Consolas" panose="020B0609020204030204" pitchFamily="49" charset="0"/>
              </a:rPr>
              <a:t>1</a:t>
            </a:r>
            <a:r>
              <a:rPr lang="es-ES" b="0" dirty="0">
                <a:solidFill>
                  <a:srgbClr val="FFFFFF"/>
                </a:solidFill>
                <a:effectLst/>
                <a:highlight>
                  <a:srgbClr val="000000"/>
                </a:highlight>
                <a:latin typeface="Consolas" panose="020B0609020204030204" pitchFamily="49" charset="0"/>
              </a:rPr>
              <a:t>]</a:t>
            </a:r>
          </a:p>
          <a:p>
            <a:br>
              <a:rPr lang="es-ES" b="0" dirty="0">
                <a:solidFill>
                  <a:srgbClr val="FFFFFF"/>
                </a:solidFill>
                <a:effectLst/>
                <a:highlight>
                  <a:srgbClr val="000000"/>
                </a:highlight>
                <a:latin typeface="Consolas" panose="020B0609020204030204" pitchFamily="49" charset="0"/>
              </a:rPr>
            </a:br>
            <a:r>
              <a:rPr lang="es-ES" b="0" dirty="0">
                <a:solidFill>
                  <a:srgbClr val="7CA668"/>
                </a:solidFill>
                <a:effectLst/>
                <a:highlight>
                  <a:srgbClr val="000000"/>
                </a:highlight>
                <a:latin typeface="Consolas" panose="020B0609020204030204" pitchFamily="49" charset="0"/>
              </a:rPr>
              <a:t># Mostrar la importancia de las características</a:t>
            </a:r>
            <a:endParaRPr lang="es-ES" b="0" dirty="0">
              <a:solidFill>
                <a:srgbClr val="FFFFFF"/>
              </a:solidFill>
              <a:effectLst/>
              <a:highlight>
                <a:srgbClr val="000000"/>
              </a:highlight>
              <a:latin typeface="Consolas" panose="020B0609020204030204" pitchFamily="49" charset="0"/>
            </a:endParaRPr>
          </a:p>
          <a:p>
            <a:r>
              <a:rPr lang="es-ES" b="0" dirty="0" err="1">
                <a:solidFill>
                  <a:srgbClr val="4EC9B0"/>
                </a:solidFill>
                <a:effectLst/>
                <a:highlight>
                  <a:srgbClr val="000000"/>
                </a:highlight>
                <a:latin typeface="Consolas" panose="020B0609020204030204" pitchFamily="49" charset="0"/>
              </a:rPr>
              <a:t>plt</a:t>
            </a:r>
            <a:r>
              <a:rPr lang="es-ES" b="0" dirty="0" err="1">
                <a:solidFill>
                  <a:srgbClr val="FFFFFF"/>
                </a:solidFill>
                <a:effectLst/>
                <a:highlight>
                  <a:srgbClr val="000000"/>
                </a:highlight>
                <a:latin typeface="Consolas" panose="020B0609020204030204" pitchFamily="49" charset="0"/>
              </a:rPr>
              <a:t>.</a:t>
            </a:r>
            <a:r>
              <a:rPr lang="es-ES" b="0" dirty="0" err="1">
                <a:solidFill>
                  <a:srgbClr val="DCDCAA"/>
                </a:solidFill>
                <a:effectLst/>
                <a:highlight>
                  <a:srgbClr val="000000"/>
                </a:highlight>
                <a:latin typeface="Consolas" panose="020B0609020204030204" pitchFamily="49" charset="0"/>
              </a:rPr>
              <a:t>figure</a:t>
            </a:r>
            <a:r>
              <a:rPr lang="es-ES" b="0" dirty="0">
                <a:solidFill>
                  <a:srgbClr val="FFFFFF"/>
                </a:solidFill>
                <a:effectLst/>
                <a:highlight>
                  <a:srgbClr val="000000"/>
                </a:highlight>
                <a:latin typeface="Consolas" panose="020B0609020204030204" pitchFamily="49" charset="0"/>
              </a:rPr>
              <a:t>(</a:t>
            </a:r>
            <a:r>
              <a:rPr lang="es-ES" b="0" dirty="0" err="1">
                <a:solidFill>
                  <a:srgbClr val="9CDCFE"/>
                </a:solidFill>
                <a:effectLst/>
                <a:highlight>
                  <a:srgbClr val="000000"/>
                </a:highlight>
                <a:latin typeface="Consolas" panose="020B0609020204030204" pitchFamily="49" charset="0"/>
              </a:rPr>
              <a:t>figsize</a:t>
            </a:r>
            <a:r>
              <a:rPr lang="es-ES" b="0" dirty="0">
                <a:solidFill>
                  <a:srgbClr val="D4D4D4"/>
                </a:solidFill>
                <a:effectLst/>
                <a:highlight>
                  <a:srgbClr val="000000"/>
                </a:highlight>
                <a:latin typeface="Consolas" panose="020B0609020204030204" pitchFamily="49" charset="0"/>
              </a:rPr>
              <a:t>=</a:t>
            </a:r>
            <a:r>
              <a:rPr lang="es-ES" b="0" dirty="0">
                <a:solidFill>
                  <a:srgbClr val="FFFFFF"/>
                </a:solidFill>
                <a:effectLst/>
                <a:highlight>
                  <a:srgbClr val="000000"/>
                </a:highlight>
                <a:latin typeface="Consolas" panose="020B0609020204030204" pitchFamily="49" charset="0"/>
              </a:rPr>
              <a:t>(</a:t>
            </a:r>
            <a:r>
              <a:rPr lang="es-ES" b="0" dirty="0">
                <a:solidFill>
                  <a:srgbClr val="B5CEA8"/>
                </a:solidFill>
                <a:effectLst/>
                <a:highlight>
                  <a:srgbClr val="000000"/>
                </a:highlight>
                <a:latin typeface="Consolas" panose="020B0609020204030204" pitchFamily="49" charset="0"/>
              </a:rPr>
              <a:t>10</a:t>
            </a:r>
            <a:r>
              <a:rPr lang="es-ES" b="0" dirty="0">
                <a:solidFill>
                  <a:srgbClr val="FFFFFF"/>
                </a:solidFill>
                <a:effectLst/>
                <a:highlight>
                  <a:srgbClr val="000000"/>
                </a:highlight>
                <a:latin typeface="Consolas" panose="020B0609020204030204" pitchFamily="49" charset="0"/>
              </a:rPr>
              <a:t>, </a:t>
            </a:r>
            <a:r>
              <a:rPr lang="es-ES" b="0" dirty="0">
                <a:solidFill>
                  <a:srgbClr val="B5CEA8"/>
                </a:solidFill>
                <a:effectLst/>
                <a:highlight>
                  <a:srgbClr val="000000"/>
                </a:highlight>
                <a:latin typeface="Consolas" panose="020B0609020204030204" pitchFamily="49" charset="0"/>
              </a:rPr>
              <a:t>6</a:t>
            </a:r>
            <a:r>
              <a:rPr lang="es-ES" b="0" dirty="0">
                <a:solidFill>
                  <a:srgbClr val="FFFFFF"/>
                </a:solidFill>
                <a:effectLst/>
                <a:highlight>
                  <a:srgbClr val="000000"/>
                </a:highlight>
                <a:latin typeface="Consolas" panose="020B0609020204030204" pitchFamily="49" charset="0"/>
              </a:rPr>
              <a:t>))</a:t>
            </a:r>
          </a:p>
          <a:p>
            <a:r>
              <a:rPr lang="es-ES" b="0" dirty="0" err="1">
                <a:solidFill>
                  <a:srgbClr val="4EC9B0"/>
                </a:solidFill>
                <a:effectLst/>
                <a:highlight>
                  <a:srgbClr val="000000"/>
                </a:highlight>
                <a:latin typeface="Consolas" panose="020B0609020204030204" pitchFamily="49" charset="0"/>
              </a:rPr>
              <a:t>plt</a:t>
            </a:r>
            <a:r>
              <a:rPr lang="es-ES" b="0" dirty="0" err="1">
                <a:solidFill>
                  <a:srgbClr val="FFFFFF"/>
                </a:solidFill>
                <a:effectLst/>
                <a:highlight>
                  <a:srgbClr val="000000"/>
                </a:highlight>
                <a:latin typeface="Consolas" panose="020B0609020204030204" pitchFamily="49" charset="0"/>
              </a:rPr>
              <a:t>.</a:t>
            </a:r>
            <a:r>
              <a:rPr lang="es-ES" b="0" dirty="0" err="1">
                <a:solidFill>
                  <a:srgbClr val="DCDCAA"/>
                </a:solidFill>
                <a:effectLst/>
                <a:highlight>
                  <a:srgbClr val="000000"/>
                </a:highlight>
                <a:latin typeface="Consolas" panose="020B0609020204030204" pitchFamily="49" charset="0"/>
              </a:rPr>
              <a:t>title</a:t>
            </a:r>
            <a:r>
              <a:rPr lang="es-ES" b="0" dirty="0">
                <a:solidFill>
                  <a:srgbClr val="FFFFFF"/>
                </a:solidFill>
                <a:effectLst/>
                <a:highlight>
                  <a:srgbClr val="000000"/>
                </a:highlight>
                <a:latin typeface="Consolas" panose="020B0609020204030204" pitchFamily="49" charset="0"/>
              </a:rPr>
              <a:t>(</a:t>
            </a:r>
            <a:r>
              <a:rPr lang="es-ES" b="0" dirty="0">
                <a:solidFill>
                  <a:srgbClr val="CE9178"/>
                </a:solidFill>
                <a:effectLst/>
                <a:highlight>
                  <a:srgbClr val="000000"/>
                </a:highlight>
                <a:latin typeface="Consolas" panose="020B0609020204030204" pitchFamily="49" charset="0"/>
              </a:rPr>
              <a:t>"</a:t>
            </a:r>
            <a:r>
              <a:rPr lang="es-ES" b="0" dirty="0" err="1">
                <a:solidFill>
                  <a:srgbClr val="CE9178"/>
                </a:solidFill>
                <a:effectLst/>
                <a:highlight>
                  <a:srgbClr val="000000"/>
                </a:highlight>
                <a:latin typeface="Consolas" panose="020B0609020204030204" pitchFamily="49" charset="0"/>
              </a:rPr>
              <a:t>Feature</a:t>
            </a:r>
            <a:r>
              <a:rPr lang="es-ES" b="0" dirty="0">
                <a:solidFill>
                  <a:srgbClr val="CE9178"/>
                </a:solidFill>
                <a:effectLst/>
                <a:highlight>
                  <a:srgbClr val="000000"/>
                </a:highlight>
                <a:latin typeface="Consolas" panose="020B0609020204030204" pitchFamily="49" charset="0"/>
              </a:rPr>
              <a:t> </a:t>
            </a:r>
            <a:r>
              <a:rPr lang="es-ES" b="0" dirty="0" err="1">
                <a:solidFill>
                  <a:srgbClr val="CE9178"/>
                </a:solidFill>
                <a:effectLst/>
                <a:highlight>
                  <a:srgbClr val="000000"/>
                </a:highlight>
                <a:latin typeface="Consolas" panose="020B0609020204030204" pitchFamily="49" charset="0"/>
              </a:rPr>
              <a:t>Importances</a:t>
            </a:r>
            <a:r>
              <a:rPr lang="es-ES" b="0" dirty="0">
                <a:solidFill>
                  <a:srgbClr val="CE9178"/>
                </a:solidFill>
                <a:effectLst/>
                <a:highlight>
                  <a:srgbClr val="000000"/>
                </a:highlight>
                <a:latin typeface="Consolas" panose="020B0609020204030204" pitchFamily="49" charset="0"/>
              </a:rPr>
              <a:t>"</a:t>
            </a:r>
            <a:r>
              <a:rPr lang="es-ES" b="0" dirty="0">
                <a:solidFill>
                  <a:srgbClr val="FFFFFF"/>
                </a:solidFill>
                <a:effectLst/>
                <a:highlight>
                  <a:srgbClr val="000000"/>
                </a:highlight>
                <a:latin typeface="Consolas" panose="020B0609020204030204" pitchFamily="49" charset="0"/>
              </a:rPr>
              <a:t>)</a:t>
            </a:r>
          </a:p>
          <a:p>
            <a:r>
              <a:rPr lang="es-ES" b="0" dirty="0" err="1">
                <a:solidFill>
                  <a:srgbClr val="4EC9B0"/>
                </a:solidFill>
                <a:effectLst/>
                <a:highlight>
                  <a:srgbClr val="000000"/>
                </a:highlight>
                <a:latin typeface="Consolas" panose="020B0609020204030204" pitchFamily="49" charset="0"/>
              </a:rPr>
              <a:t>plt</a:t>
            </a:r>
            <a:r>
              <a:rPr lang="es-ES" b="0" dirty="0" err="1">
                <a:solidFill>
                  <a:srgbClr val="FFFFFF"/>
                </a:solidFill>
                <a:effectLst/>
                <a:highlight>
                  <a:srgbClr val="000000"/>
                </a:highlight>
                <a:latin typeface="Consolas" panose="020B0609020204030204" pitchFamily="49" charset="0"/>
              </a:rPr>
              <a:t>.</a:t>
            </a:r>
            <a:r>
              <a:rPr lang="es-ES" b="0" dirty="0" err="1">
                <a:solidFill>
                  <a:srgbClr val="DCDCAA"/>
                </a:solidFill>
                <a:effectLst/>
                <a:highlight>
                  <a:srgbClr val="000000"/>
                </a:highlight>
                <a:latin typeface="Consolas" panose="020B0609020204030204" pitchFamily="49" charset="0"/>
              </a:rPr>
              <a:t>bar</a:t>
            </a:r>
            <a:r>
              <a:rPr lang="es-ES" b="0" dirty="0">
                <a:solidFill>
                  <a:srgbClr val="FFFFFF"/>
                </a:solidFill>
                <a:effectLst/>
                <a:highlight>
                  <a:srgbClr val="000000"/>
                </a:highlight>
                <a:latin typeface="Consolas" panose="020B0609020204030204" pitchFamily="49" charset="0"/>
              </a:rPr>
              <a:t>(</a:t>
            </a:r>
            <a:r>
              <a:rPr lang="es-ES" b="0" dirty="0" err="1">
                <a:solidFill>
                  <a:srgbClr val="4EC9B0"/>
                </a:solidFill>
                <a:effectLst/>
                <a:highlight>
                  <a:srgbClr val="000000"/>
                </a:highlight>
                <a:latin typeface="Consolas" panose="020B0609020204030204" pitchFamily="49" charset="0"/>
              </a:rPr>
              <a:t>range</a:t>
            </a:r>
            <a:r>
              <a:rPr lang="es-ES" b="0" dirty="0">
                <a:solidFill>
                  <a:srgbClr val="FFFFFF"/>
                </a:solidFill>
                <a:effectLst/>
                <a:highlight>
                  <a:srgbClr val="000000"/>
                </a:highlight>
                <a:latin typeface="Consolas" panose="020B0609020204030204" pitchFamily="49" charset="0"/>
              </a:rPr>
              <a:t>(</a:t>
            </a:r>
            <a:r>
              <a:rPr lang="es-ES" b="0" dirty="0" err="1">
                <a:solidFill>
                  <a:srgbClr val="9CDCFE"/>
                </a:solidFill>
                <a:effectLst/>
                <a:highlight>
                  <a:srgbClr val="000000"/>
                </a:highlight>
                <a:latin typeface="Consolas" panose="020B0609020204030204" pitchFamily="49" charset="0"/>
              </a:rPr>
              <a:t>X</a:t>
            </a:r>
            <a:r>
              <a:rPr lang="es-ES" b="0" dirty="0" err="1">
                <a:solidFill>
                  <a:srgbClr val="FFFFFF"/>
                </a:solidFill>
                <a:effectLst/>
                <a:highlight>
                  <a:srgbClr val="000000"/>
                </a:highlight>
                <a:latin typeface="Consolas" panose="020B0609020204030204" pitchFamily="49" charset="0"/>
              </a:rPr>
              <a:t>.</a:t>
            </a:r>
            <a:r>
              <a:rPr lang="es-ES" b="0" dirty="0" err="1">
                <a:solidFill>
                  <a:srgbClr val="9CDCFE"/>
                </a:solidFill>
                <a:effectLst/>
                <a:highlight>
                  <a:srgbClr val="000000"/>
                </a:highlight>
                <a:latin typeface="Consolas" panose="020B0609020204030204" pitchFamily="49" charset="0"/>
              </a:rPr>
              <a:t>shape</a:t>
            </a:r>
            <a:r>
              <a:rPr lang="es-ES" b="0" dirty="0">
                <a:solidFill>
                  <a:srgbClr val="FFFFFF"/>
                </a:solidFill>
                <a:effectLst/>
                <a:highlight>
                  <a:srgbClr val="000000"/>
                </a:highlight>
                <a:latin typeface="Consolas" panose="020B0609020204030204" pitchFamily="49" charset="0"/>
              </a:rPr>
              <a:t>[</a:t>
            </a:r>
            <a:r>
              <a:rPr lang="es-ES" b="0" dirty="0">
                <a:solidFill>
                  <a:srgbClr val="B5CEA8"/>
                </a:solidFill>
                <a:effectLst/>
                <a:highlight>
                  <a:srgbClr val="000000"/>
                </a:highlight>
                <a:latin typeface="Consolas" panose="020B0609020204030204" pitchFamily="49" charset="0"/>
              </a:rPr>
              <a:t>1</a:t>
            </a:r>
            <a:r>
              <a:rPr lang="es-ES" b="0" dirty="0">
                <a:solidFill>
                  <a:srgbClr val="FFFFFF"/>
                </a:solidFill>
                <a:effectLst/>
                <a:highlight>
                  <a:srgbClr val="000000"/>
                </a:highlight>
                <a:latin typeface="Consolas" panose="020B0609020204030204" pitchFamily="49" charset="0"/>
              </a:rPr>
              <a:t>]), </a:t>
            </a:r>
            <a:r>
              <a:rPr lang="es-ES" b="0" dirty="0" err="1">
                <a:solidFill>
                  <a:srgbClr val="9CDCFE"/>
                </a:solidFill>
                <a:effectLst/>
                <a:highlight>
                  <a:srgbClr val="000000"/>
                </a:highlight>
                <a:latin typeface="Consolas" panose="020B0609020204030204" pitchFamily="49" charset="0"/>
              </a:rPr>
              <a:t>importances</a:t>
            </a:r>
            <a:r>
              <a:rPr lang="es-ES" b="0" dirty="0">
                <a:solidFill>
                  <a:srgbClr val="FFFFFF"/>
                </a:solidFill>
                <a:effectLst/>
                <a:highlight>
                  <a:srgbClr val="000000"/>
                </a:highlight>
                <a:latin typeface="Consolas" panose="020B0609020204030204" pitchFamily="49" charset="0"/>
              </a:rPr>
              <a:t>[</a:t>
            </a:r>
            <a:r>
              <a:rPr lang="es-ES" b="0" dirty="0" err="1">
                <a:solidFill>
                  <a:srgbClr val="9CDCFE"/>
                </a:solidFill>
                <a:effectLst/>
                <a:highlight>
                  <a:srgbClr val="000000"/>
                </a:highlight>
                <a:latin typeface="Consolas" panose="020B0609020204030204" pitchFamily="49" charset="0"/>
              </a:rPr>
              <a:t>indices</a:t>
            </a:r>
            <a:r>
              <a:rPr lang="es-ES" b="0" dirty="0">
                <a:solidFill>
                  <a:srgbClr val="FFFFFF"/>
                </a:solidFill>
                <a:effectLst/>
                <a:highlight>
                  <a:srgbClr val="000000"/>
                </a:highlight>
                <a:latin typeface="Consolas" panose="020B0609020204030204" pitchFamily="49" charset="0"/>
              </a:rPr>
              <a:t>], </a:t>
            </a:r>
            <a:r>
              <a:rPr lang="es-ES" b="0" dirty="0" err="1">
                <a:solidFill>
                  <a:srgbClr val="9CDCFE"/>
                </a:solidFill>
                <a:effectLst/>
                <a:highlight>
                  <a:srgbClr val="000000"/>
                </a:highlight>
                <a:latin typeface="Consolas" panose="020B0609020204030204" pitchFamily="49" charset="0"/>
              </a:rPr>
              <a:t>align</a:t>
            </a:r>
            <a:r>
              <a:rPr lang="es-ES" b="0" dirty="0">
                <a:solidFill>
                  <a:srgbClr val="D4D4D4"/>
                </a:solidFill>
                <a:effectLst/>
                <a:highlight>
                  <a:srgbClr val="000000"/>
                </a:highlight>
                <a:latin typeface="Consolas" panose="020B0609020204030204" pitchFamily="49" charset="0"/>
              </a:rPr>
              <a:t>=</a:t>
            </a:r>
            <a:r>
              <a:rPr lang="es-ES" b="0" dirty="0">
                <a:solidFill>
                  <a:srgbClr val="CE9178"/>
                </a:solidFill>
                <a:effectLst/>
                <a:highlight>
                  <a:srgbClr val="000000"/>
                </a:highlight>
                <a:latin typeface="Consolas" panose="020B0609020204030204" pitchFamily="49" charset="0"/>
              </a:rPr>
              <a:t>"center"</a:t>
            </a:r>
            <a:r>
              <a:rPr lang="es-ES" b="0" dirty="0">
                <a:solidFill>
                  <a:srgbClr val="FFFFFF"/>
                </a:solidFill>
                <a:effectLst/>
                <a:highlight>
                  <a:srgbClr val="000000"/>
                </a:highlight>
                <a:latin typeface="Consolas" panose="020B0609020204030204" pitchFamily="49" charset="0"/>
              </a:rPr>
              <a:t>)</a:t>
            </a:r>
          </a:p>
          <a:p>
            <a:r>
              <a:rPr lang="es-ES" b="0" dirty="0" err="1">
                <a:solidFill>
                  <a:srgbClr val="4EC9B0"/>
                </a:solidFill>
                <a:effectLst/>
                <a:highlight>
                  <a:srgbClr val="000000"/>
                </a:highlight>
                <a:latin typeface="Consolas" panose="020B0609020204030204" pitchFamily="49" charset="0"/>
              </a:rPr>
              <a:t>plt</a:t>
            </a:r>
            <a:r>
              <a:rPr lang="es-ES" b="0" dirty="0" err="1">
                <a:solidFill>
                  <a:srgbClr val="FFFFFF"/>
                </a:solidFill>
                <a:effectLst/>
                <a:highlight>
                  <a:srgbClr val="000000"/>
                </a:highlight>
                <a:latin typeface="Consolas" panose="020B0609020204030204" pitchFamily="49" charset="0"/>
              </a:rPr>
              <a:t>.</a:t>
            </a:r>
            <a:r>
              <a:rPr lang="es-ES" b="0" dirty="0" err="1">
                <a:solidFill>
                  <a:srgbClr val="DCDCAA"/>
                </a:solidFill>
                <a:effectLst/>
                <a:highlight>
                  <a:srgbClr val="000000"/>
                </a:highlight>
                <a:latin typeface="Consolas" panose="020B0609020204030204" pitchFamily="49" charset="0"/>
              </a:rPr>
              <a:t>xticks</a:t>
            </a:r>
            <a:r>
              <a:rPr lang="es-ES" b="0" dirty="0">
                <a:solidFill>
                  <a:srgbClr val="FFFFFF"/>
                </a:solidFill>
                <a:effectLst/>
                <a:highlight>
                  <a:srgbClr val="000000"/>
                </a:highlight>
                <a:latin typeface="Consolas" panose="020B0609020204030204" pitchFamily="49" charset="0"/>
              </a:rPr>
              <a:t>(</a:t>
            </a:r>
            <a:r>
              <a:rPr lang="es-ES" b="0" dirty="0" err="1">
                <a:solidFill>
                  <a:srgbClr val="4EC9B0"/>
                </a:solidFill>
                <a:effectLst/>
                <a:highlight>
                  <a:srgbClr val="000000"/>
                </a:highlight>
                <a:latin typeface="Consolas" panose="020B0609020204030204" pitchFamily="49" charset="0"/>
              </a:rPr>
              <a:t>range</a:t>
            </a:r>
            <a:r>
              <a:rPr lang="es-ES" b="0" dirty="0">
                <a:solidFill>
                  <a:srgbClr val="FFFFFF"/>
                </a:solidFill>
                <a:effectLst/>
                <a:highlight>
                  <a:srgbClr val="000000"/>
                </a:highlight>
                <a:latin typeface="Consolas" panose="020B0609020204030204" pitchFamily="49" charset="0"/>
              </a:rPr>
              <a:t>(</a:t>
            </a:r>
            <a:r>
              <a:rPr lang="es-ES" b="0" dirty="0" err="1">
                <a:solidFill>
                  <a:srgbClr val="9CDCFE"/>
                </a:solidFill>
                <a:effectLst/>
                <a:highlight>
                  <a:srgbClr val="000000"/>
                </a:highlight>
                <a:latin typeface="Consolas" panose="020B0609020204030204" pitchFamily="49" charset="0"/>
              </a:rPr>
              <a:t>X</a:t>
            </a:r>
            <a:r>
              <a:rPr lang="es-ES" b="0" dirty="0" err="1">
                <a:solidFill>
                  <a:srgbClr val="FFFFFF"/>
                </a:solidFill>
                <a:effectLst/>
                <a:highlight>
                  <a:srgbClr val="000000"/>
                </a:highlight>
                <a:latin typeface="Consolas" panose="020B0609020204030204" pitchFamily="49" charset="0"/>
              </a:rPr>
              <a:t>.</a:t>
            </a:r>
            <a:r>
              <a:rPr lang="es-ES" b="0" dirty="0" err="1">
                <a:solidFill>
                  <a:srgbClr val="9CDCFE"/>
                </a:solidFill>
                <a:effectLst/>
                <a:highlight>
                  <a:srgbClr val="000000"/>
                </a:highlight>
                <a:latin typeface="Consolas" panose="020B0609020204030204" pitchFamily="49" charset="0"/>
              </a:rPr>
              <a:t>shape</a:t>
            </a:r>
            <a:r>
              <a:rPr lang="es-ES" b="0" dirty="0">
                <a:solidFill>
                  <a:srgbClr val="FFFFFF"/>
                </a:solidFill>
                <a:effectLst/>
                <a:highlight>
                  <a:srgbClr val="000000"/>
                </a:highlight>
                <a:latin typeface="Consolas" panose="020B0609020204030204" pitchFamily="49" charset="0"/>
              </a:rPr>
              <a:t>[</a:t>
            </a:r>
            <a:r>
              <a:rPr lang="es-ES" b="0" dirty="0">
                <a:solidFill>
                  <a:srgbClr val="B5CEA8"/>
                </a:solidFill>
                <a:effectLst/>
                <a:highlight>
                  <a:srgbClr val="000000"/>
                </a:highlight>
                <a:latin typeface="Consolas" panose="020B0609020204030204" pitchFamily="49" charset="0"/>
              </a:rPr>
              <a:t>1</a:t>
            </a:r>
            <a:r>
              <a:rPr lang="es-ES" b="0" dirty="0">
                <a:solidFill>
                  <a:srgbClr val="FFFFFF"/>
                </a:solidFill>
                <a:effectLst/>
                <a:highlight>
                  <a:srgbClr val="000000"/>
                </a:highlight>
                <a:latin typeface="Consolas" panose="020B0609020204030204" pitchFamily="49" charset="0"/>
              </a:rPr>
              <a:t>]), </a:t>
            </a:r>
            <a:r>
              <a:rPr lang="es-ES" b="0" dirty="0" err="1">
                <a:solidFill>
                  <a:srgbClr val="9CDCFE"/>
                </a:solidFill>
                <a:effectLst/>
                <a:highlight>
                  <a:srgbClr val="000000"/>
                </a:highlight>
                <a:latin typeface="Consolas" panose="020B0609020204030204" pitchFamily="49" charset="0"/>
              </a:rPr>
              <a:t>indices</a:t>
            </a:r>
            <a:r>
              <a:rPr lang="es-ES" b="0" dirty="0">
                <a:solidFill>
                  <a:srgbClr val="FFFFFF"/>
                </a:solidFill>
                <a:effectLst/>
                <a:highlight>
                  <a:srgbClr val="000000"/>
                </a:highlight>
                <a:latin typeface="Consolas" panose="020B0609020204030204" pitchFamily="49" charset="0"/>
              </a:rPr>
              <a:t>, </a:t>
            </a:r>
            <a:r>
              <a:rPr lang="es-ES" b="0" dirty="0" err="1">
                <a:solidFill>
                  <a:srgbClr val="9CDCFE"/>
                </a:solidFill>
                <a:effectLst/>
                <a:highlight>
                  <a:srgbClr val="000000"/>
                </a:highlight>
                <a:latin typeface="Consolas" panose="020B0609020204030204" pitchFamily="49" charset="0"/>
              </a:rPr>
              <a:t>rotation</a:t>
            </a:r>
            <a:r>
              <a:rPr lang="es-ES" b="0" dirty="0">
                <a:solidFill>
                  <a:srgbClr val="D4D4D4"/>
                </a:solidFill>
                <a:effectLst/>
                <a:highlight>
                  <a:srgbClr val="000000"/>
                </a:highlight>
                <a:latin typeface="Consolas" panose="020B0609020204030204" pitchFamily="49" charset="0"/>
              </a:rPr>
              <a:t>=</a:t>
            </a:r>
            <a:r>
              <a:rPr lang="es-ES" b="0" dirty="0">
                <a:solidFill>
                  <a:srgbClr val="B5CEA8"/>
                </a:solidFill>
                <a:effectLst/>
                <a:highlight>
                  <a:srgbClr val="000000"/>
                </a:highlight>
                <a:latin typeface="Consolas" panose="020B0609020204030204" pitchFamily="49" charset="0"/>
              </a:rPr>
              <a:t>90</a:t>
            </a:r>
            <a:r>
              <a:rPr lang="es-ES" b="0" dirty="0">
                <a:solidFill>
                  <a:srgbClr val="FFFFFF"/>
                </a:solidFill>
                <a:effectLst/>
                <a:highlight>
                  <a:srgbClr val="000000"/>
                </a:highlight>
                <a:latin typeface="Consolas" panose="020B0609020204030204" pitchFamily="49" charset="0"/>
              </a:rPr>
              <a:t>)</a:t>
            </a:r>
          </a:p>
          <a:p>
            <a:r>
              <a:rPr lang="es-ES" b="0" dirty="0" err="1">
                <a:solidFill>
                  <a:srgbClr val="4EC9B0"/>
                </a:solidFill>
                <a:effectLst/>
                <a:highlight>
                  <a:srgbClr val="000000"/>
                </a:highlight>
                <a:latin typeface="Consolas" panose="020B0609020204030204" pitchFamily="49" charset="0"/>
              </a:rPr>
              <a:t>plt</a:t>
            </a:r>
            <a:r>
              <a:rPr lang="es-ES" b="0" dirty="0" err="1">
                <a:solidFill>
                  <a:srgbClr val="FFFFFF"/>
                </a:solidFill>
                <a:effectLst/>
                <a:highlight>
                  <a:srgbClr val="000000"/>
                </a:highlight>
                <a:latin typeface="Consolas" panose="020B0609020204030204" pitchFamily="49" charset="0"/>
              </a:rPr>
              <a:t>.</a:t>
            </a:r>
            <a:r>
              <a:rPr lang="es-ES" b="0" dirty="0" err="1">
                <a:solidFill>
                  <a:srgbClr val="DCDCAA"/>
                </a:solidFill>
                <a:effectLst/>
                <a:highlight>
                  <a:srgbClr val="000000"/>
                </a:highlight>
                <a:latin typeface="Consolas" panose="020B0609020204030204" pitchFamily="49" charset="0"/>
              </a:rPr>
              <a:t>show</a:t>
            </a:r>
            <a:r>
              <a:rPr lang="es-ES" b="0" dirty="0">
                <a:solidFill>
                  <a:srgbClr val="FFFFFF"/>
                </a:solidFill>
                <a:effectLst/>
                <a:highlight>
                  <a:srgbClr val="000000"/>
                </a:highlight>
                <a:latin typeface="Consolas" panose="020B0609020204030204" pitchFamily="49" charset="0"/>
              </a:rPr>
              <a:t>()</a:t>
            </a:r>
          </a:p>
          <a:p>
            <a:r>
              <a:rPr lang="es-ES" b="0" dirty="0">
                <a:effectLst/>
                <a:latin typeface="Consolas" panose="020B0609020204030204" pitchFamily="49" charset="0"/>
              </a:rPr>
              <a:t>Predicción y evaluación final</a:t>
            </a:r>
          </a:p>
          <a:p>
            <a:r>
              <a:rPr lang="es-ES" b="0" dirty="0" err="1">
                <a:solidFill>
                  <a:srgbClr val="C586C0"/>
                </a:solidFill>
                <a:effectLst/>
                <a:highlight>
                  <a:srgbClr val="000000"/>
                </a:highlight>
                <a:latin typeface="Consolas" panose="020B0609020204030204" pitchFamily="49" charset="0"/>
              </a:rPr>
              <a:t>from</a:t>
            </a:r>
            <a:r>
              <a:rPr lang="es-ES" b="0" dirty="0">
                <a:solidFill>
                  <a:srgbClr val="FFFFFF"/>
                </a:solidFill>
                <a:effectLst/>
                <a:highlight>
                  <a:srgbClr val="000000"/>
                </a:highlight>
                <a:latin typeface="Consolas" panose="020B0609020204030204" pitchFamily="49" charset="0"/>
              </a:rPr>
              <a:t> </a:t>
            </a:r>
            <a:r>
              <a:rPr lang="es-ES" b="0" dirty="0" err="1">
                <a:solidFill>
                  <a:srgbClr val="4EC9B0"/>
                </a:solidFill>
                <a:effectLst/>
                <a:highlight>
                  <a:srgbClr val="000000"/>
                </a:highlight>
                <a:latin typeface="Consolas" panose="020B0609020204030204" pitchFamily="49" charset="0"/>
              </a:rPr>
              <a:t>sklearn</a:t>
            </a:r>
            <a:r>
              <a:rPr lang="es-ES" b="0" dirty="0" err="1">
                <a:solidFill>
                  <a:srgbClr val="FFFFFF"/>
                </a:solidFill>
                <a:effectLst/>
                <a:highlight>
                  <a:srgbClr val="000000"/>
                </a:highlight>
                <a:latin typeface="Consolas" panose="020B0609020204030204" pitchFamily="49" charset="0"/>
              </a:rPr>
              <a:t>.</a:t>
            </a:r>
            <a:r>
              <a:rPr lang="es-ES" b="0" dirty="0" err="1">
                <a:solidFill>
                  <a:srgbClr val="4EC9B0"/>
                </a:solidFill>
                <a:effectLst/>
                <a:highlight>
                  <a:srgbClr val="000000"/>
                </a:highlight>
                <a:latin typeface="Consolas" panose="020B0609020204030204" pitchFamily="49" charset="0"/>
              </a:rPr>
              <a:t>metrics</a:t>
            </a:r>
            <a:r>
              <a:rPr lang="es-ES" b="0" dirty="0">
                <a:solidFill>
                  <a:srgbClr val="FFFFFF"/>
                </a:solidFill>
                <a:effectLst/>
                <a:highlight>
                  <a:srgbClr val="000000"/>
                </a:highlight>
                <a:latin typeface="Consolas" panose="020B0609020204030204" pitchFamily="49" charset="0"/>
              </a:rPr>
              <a:t> </a:t>
            </a:r>
            <a:r>
              <a:rPr lang="es-ES" b="0" dirty="0" err="1">
                <a:solidFill>
                  <a:srgbClr val="C586C0"/>
                </a:solidFill>
                <a:effectLst/>
                <a:highlight>
                  <a:srgbClr val="000000"/>
                </a:highlight>
                <a:latin typeface="Consolas" panose="020B0609020204030204" pitchFamily="49" charset="0"/>
              </a:rPr>
              <a:t>import</a:t>
            </a:r>
            <a:r>
              <a:rPr lang="es-ES" b="0" dirty="0">
                <a:solidFill>
                  <a:srgbClr val="FFFFFF"/>
                </a:solidFill>
                <a:effectLst/>
                <a:highlight>
                  <a:srgbClr val="000000"/>
                </a:highlight>
                <a:latin typeface="Consolas" panose="020B0609020204030204" pitchFamily="49" charset="0"/>
              </a:rPr>
              <a:t> </a:t>
            </a:r>
            <a:r>
              <a:rPr lang="es-ES" b="0" dirty="0" err="1">
                <a:solidFill>
                  <a:srgbClr val="DCDCAA"/>
                </a:solidFill>
                <a:effectLst/>
                <a:highlight>
                  <a:srgbClr val="000000"/>
                </a:highlight>
                <a:latin typeface="Consolas" panose="020B0609020204030204" pitchFamily="49" charset="0"/>
              </a:rPr>
              <a:t>classification_report</a:t>
            </a:r>
            <a:r>
              <a:rPr lang="es-ES" b="0" dirty="0">
                <a:solidFill>
                  <a:srgbClr val="FFFFFF"/>
                </a:solidFill>
                <a:effectLst/>
                <a:highlight>
                  <a:srgbClr val="000000"/>
                </a:highlight>
                <a:latin typeface="Consolas" panose="020B0609020204030204" pitchFamily="49" charset="0"/>
              </a:rPr>
              <a:t>, </a:t>
            </a:r>
            <a:r>
              <a:rPr lang="es-ES" b="0" dirty="0" err="1">
                <a:solidFill>
                  <a:srgbClr val="DCDCAA"/>
                </a:solidFill>
                <a:effectLst/>
                <a:highlight>
                  <a:srgbClr val="000000"/>
                </a:highlight>
                <a:latin typeface="Consolas" panose="020B0609020204030204" pitchFamily="49" charset="0"/>
              </a:rPr>
              <a:t>roc_auc_score</a:t>
            </a:r>
            <a:endParaRPr lang="es-ES" b="0" dirty="0">
              <a:solidFill>
                <a:srgbClr val="FFFFFF"/>
              </a:solidFill>
              <a:effectLst/>
              <a:highlight>
                <a:srgbClr val="000000"/>
              </a:highlight>
              <a:latin typeface="Consolas" panose="020B0609020204030204" pitchFamily="49" charset="0"/>
            </a:endParaRPr>
          </a:p>
          <a:p>
            <a:br>
              <a:rPr lang="es-ES" b="0" dirty="0">
                <a:solidFill>
                  <a:srgbClr val="FFFFFF"/>
                </a:solidFill>
                <a:effectLst/>
                <a:highlight>
                  <a:srgbClr val="000000"/>
                </a:highlight>
                <a:latin typeface="Consolas" panose="020B0609020204030204" pitchFamily="49" charset="0"/>
              </a:rPr>
            </a:br>
            <a:r>
              <a:rPr lang="es-ES" b="0" dirty="0" err="1">
                <a:solidFill>
                  <a:srgbClr val="9CDCFE"/>
                </a:solidFill>
                <a:effectLst/>
                <a:highlight>
                  <a:srgbClr val="000000"/>
                </a:highlight>
                <a:latin typeface="Consolas" panose="020B0609020204030204" pitchFamily="49" charset="0"/>
              </a:rPr>
              <a:t>y_pred_final</a:t>
            </a:r>
            <a:r>
              <a:rPr lang="es-ES" b="0" dirty="0">
                <a:solidFill>
                  <a:srgbClr val="FFFFFF"/>
                </a:solidFill>
                <a:effectLst/>
                <a:highlight>
                  <a:srgbClr val="000000"/>
                </a:highlight>
                <a:latin typeface="Consolas" panose="020B0609020204030204" pitchFamily="49" charset="0"/>
              </a:rPr>
              <a:t> </a:t>
            </a:r>
            <a:r>
              <a:rPr lang="es-ES" b="0" dirty="0">
                <a:solidFill>
                  <a:srgbClr val="D4D4D4"/>
                </a:solidFill>
                <a:effectLst/>
                <a:highlight>
                  <a:srgbClr val="000000"/>
                </a:highlight>
                <a:latin typeface="Consolas" panose="020B0609020204030204" pitchFamily="49" charset="0"/>
              </a:rPr>
              <a:t>=</a:t>
            </a:r>
            <a:r>
              <a:rPr lang="es-ES" b="0" dirty="0">
                <a:solidFill>
                  <a:srgbClr val="FFFFFF"/>
                </a:solidFill>
                <a:effectLst/>
                <a:highlight>
                  <a:srgbClr val="000000"/>
                </a:highlight>
                <a:latin typeface="Consolas" panose="020B0609020204030204" pitchFamily="49" charset="0"/>
              </a:rPr>
              <a:t> </a:t>
            </a:r>
            <a:r>
              <a:rPr lang="es-ES" b="0" dirty="0" err="1">
                <a:solidFill>
                  <a:srgbClr val="9CDCFE"/>
                </a:solidFill>
                <a:effectLst/>
                <a:highlight>
                  <a:srgbClr val="000000"/>
                </a:highlight>
                <a:latin typeface="Consolas" panose="020B0609020204030204" pitchFamily="49" charset="0"/>
              </a:rPr>
              <a:t>best_model</a:t>
            </a:r>
            <a:r>
              <a:rPr lang="es-ES" b="0" dirty="0" err="1">
                <a:solidFill>
                  <a:srgbClr val="FFFFFF"/>
                </a:solidFill>
                <a:effectLst/>
                <a:highlight>
                  <a:srgbClr val="000000"/>
                </a:highlight>
                <a:latin typeface="Consolas" panose="020B0609020204030204" pitchFamily="49" charset="0"/>
              </a:rPr>
              <a:t>.</a:t>
            </a:r>
            <a:r>
              <a:rPr lang="es-ES" b="0" dirty="0" err="1">
                <a:solidFill>
                  <a:srgbClr val="DCDCAA"/>
                </a:solidFill>
                <a:effectLst/>
                <a:highlight>
                  <a:srgbClr val="000000"/>
                </a:highlight>
                <a:latin typeface="Consolas" panose="020B0609020204030204" pitchFamily="49" charset="0"/>
              </a:rPr>
              <a:t>predict</a:t>
            </a:r>
            <a:r>
              <a:rPr lang="es-ES" b="0" dirty="0">
                <a:solidFill>
                  <a:srgbClr val="FFFFFF"/>
                </a:solidFill>
                <a:effectLst/>
                <a:highlight>
                  <a:srgbClr val="000000"/>
                </a:highlight>
                <a:latin typeface="Consolas" panose="020B0609020204030204" pitchFamily="49" charset="0"/>
              </a:rPr>
              <a:t>(</a:t>
            </a:r>
            <a:r>
              <a:rPr lang="es-ES" b="0" dirty="0" err="1">
                <a:solidFill>
                  <a:srgbClr val="9CDCFE"/>
                </a:solidFill>
                <a:effectLst/>
                <a:highlight>
                  <a:srgbClr val="000000"/>
                </a:highlight>
                <a:latin typeface="Consolas" panose="020B0609020204030204" pitchFamily="49" charset="0"/>
              </a:rPr>
              <a:t>X_test</a:t>
            </a:r>
            <a:r>
              <a:rPr lang="es-ES" b="0" dirty="0">
                <a:solidFill>
                  <a:srgbClr val="FFFFFF"/>
                </a:solidFill>
                <a:effectLst/>
                <a:highlight>
                  <a:srgbClr val="000000"/>
                </a:highlight>
                <a:latin typeface="Consolas" panose="020B0609020204030204" pitchFamily="49" charset="0"/>
              </a:rPr>
              <a:t>)</a:t>
            </a:r>
          </a:p>
          <a:p>
            <a:br>
              <a:rPr lang="es-ES" b="0" dirty="0">
                <a:solidFill>
                  <a:srgbClr val="FFFFFF"/>
                </a:solidFill>
                <a:effectLst/>
                <a:highlight>
                  <a:srgbClr val="000000"/>
                </a:highlight>
                <a:latin typeface="Consolas" panose="020B0609020204030204" pitchFamily="49" charset="0"/>
              </a:rPr>
            </a:br>
            <a:r>
              <a:rPr lang="es-ES" b="0" dirty="0" err="1">
                <a:solidFill>
                  <a:srgbClr val="DCDCAA"/>
                </a:solidFill>
                <a:effectLst/>
                <a:highlight>
                  <a:srgbClr val="000000"/>
                </a:highlight>
                <a:latin typeface="Consolas" panose="020B0609020204030204" pitchFamily="49" charset="0"/>
              </a:rPr>
              <a:t>print</a:t>
            </a:r>
            <a:r>
              <a:rPr lang="es-ES" b="0" dirty="0">
                <a:solidFill>
                  <a:srgbClr val="FFFFFF"/>
                </a:solidFill>
                <a:effectLst/>
                <a:highlight>
                  <a:srgbClr val="000000"/>
                </a:highlight>
                <a:latin typeface="Consolas" panose="020B0609020204030204" pitchFamily="49" charset="0"/>
              </a:rPr>
              <a:t>(</a:t>
            </a:r>
            <a:r>
              <a:rPr lang="es-ES" b="0" dirty="0" err="1">
                <a:solidFill>
                  <a:srgbClr val="DCDCAA"/>
                </a:solidFill>
                <a:effectLst/>
                <a:highlight>
                  <a:srgbClr val="000000"/>
                </a:highlight>
                <a:latin typeface="Consolas" panose="020B0609020204030204" pitchFamily="49" charset="0"/>
              </a:rPr>
              <a:t>classification_report</a:t>
            </a:r>
            <a:r>
              <a:rPr lang="es-ES" b="0" dirty="0">
                <a:solidFill>
                  <a:srgbClr val="FFFFFF"/>
                </a:solidFill>
                <a:effectLst/>
                <a:highlight>
                  <a:srgbClr val="000000"/>
                </a:highlight>
                <a:latin typeface="Consolas" panose="020B0609020204030204" pitchFamily="49" charset="0"/>
              </a:rPr>
              <a:t>(</a:t>
            </a:r>
            <a:r>
              <a:rPr lang="es-ES" b="0" dirty="0" err="1">
                <a:solidFill>
                  <a:srgbClr val="9CDCFE"/>
                </a:solidFill>
                <a:effectLst/>
                <a:highlight>
                  <a:srgbClr val="000000"/>
                </a:highlight>
                <a:latin typeface="Consolas" panose="020B0609020204030204" pitchFamily="49" charset="0"/>
              </a:rPr>
              <a:t>y_test</a:t>
            </a:r>
            <a:r>
              <a:rPr lang="es-ES" b="0" dirty="0">
                <a:solidFill>
                  <a:srgbClr val="FFFFFF"/>
                </a:solidFill>
                <a:effectLst/>
                <a:highlight>
                  <a:srgbClr val="000000"/>
                </a:highlight>
                <a:latin typeface="Consolas" panose="020B0609020204030204" pitchFamily="49" charset="0"/>
              </a:rPr>
              <a:t>, </a:t>
            </a:r>
            <a:r>
              <a:rPr lang="es-ES" b="0" dirty="0" err="1">
                <a:solidFill>
                  <a:srgbClr val="9CDCFE"/>
                </a:solidFill>
                <a:effectLst/>
                <a:highlight>
                  <a:srgbClr val="000000"/>
                </a:highlight>
                <a:latin typeface="Consolas" panose="020B0609020204030204" pitchFamily="49" charset="0"/>
              </a:rPr>
              <a:t>y_pred_final</a:t>
            </a:r>
            <a:r>
              <a:rPr lang="es-ES" b="0" dirty="0">
                <a:solidFill>
                  <a:srgbClr val="FFFFFF"/>
                </a:solidFill>
                <a:effectLst/>
                <a:highlight>
                  <a:srgbClr val="000000"/>
                </a:highlight>
                <a:latin typeface="Consolas" panose="020B0609020204030204" pitchFamily="49" charset="0"/>
              </a:rPr>
              <a:t>))</a:t>
            </a:r>
          </a:p>
          <a:p>
            <a:br>
              <a:rPr lang="es-ES" b="0" dirty="0">
                <a:solidFill>
                  <a:srgbClr val="FFFFFF"/>
                </a:solidFill>
                <a:effectLst/>
                <a:highlight>
                  <a:srgbClr val="000000"/>
                </a:highlight>
                <a:latin typeface="Consolas" panose="020B0609020204030204" pitchFamily="49" charset="0"/>
              </a:rPr>
            </a:br>
            <a:r>
              <a:rPr lang="es-ES" b="0" dirty="0" err="1">
                <a:solidFill>
                  <a:srgbClr val="9CDCFE"/>
                </a:solidFill>
                <a:effectLst/>
                <a:highlight>
                  <a:srgbClr val="000000"/>
                </a:highlight>
                <a:latin typeface="Consolas" panose="020B0609020204030204" pitchFamily="49" charset="0"/>
              </a:rPr>
              <a:t>roc_auc</a:t>
            </a:r>
            <a:r>
              <a:rPr lang="es-ES" b="0" dirty="0">
                <a:solidFill>
                  <a:srgbClr val="FFFFFF"/>
                </a:solidFill>
                <a:effectLst/>
                <a:highlight>
                  <a:srgbClr val="000000"/>
                </a:highlight>
                <a:latin typeface="Consolas" panose="020B0609020204030204" pitchFamily="49" charset="0"/>
              </a:rPr>
              <a:t> </a:t>
            </a:r>
            <a:r>
              <a:rPr lang="es-ES" b="0" dirty="0">
                <a:solidFill>
                  <a:srgbClr val="D4D4D4"/>
                </a:solidFill>
                <a:effectLst/>
                <a:highlight>
                  <a:srgbClr val="000000"/>
                </a:highlight>
                <a:latin typeface="Consolas" panose="020B0609020204030204" pitchFamily="49" charset="0"/>
              </a:rPr>
              <a:t>=</a:t>
            </a:r>
            <a:r>
              <a:rPr lang="es-ES" b="0" dirty="0">
                <a:solidFill>
                  <a:srgbClr val="FFFFFF"/>
                </a:solidFill>
                <a:effectLst/>
                <a:highlight>
                  <a:srgbClr val="000000"/>
                </a:highlight>
                <a:latin typeface="Consolas" panose="020B0609020204030204" pitchFamily="49" charset="0"/>
              </a:rPr>
              <a:t> </a:t>
            </a:r>
            <a:r>
              <a:rPr lang="es-ES" b="0" dirty="0" err="1">
                <a:solidFill>
                  <a:srgbClr val="DCDCAA"/>
                </a:solidFill>
                <a:effectLst/>
                <a:highlight>
                  <a:srgbClr val="000000"/>
                </a:highlight>
                <a:latin typeface="Consolas" panose="020B0609020204030204" pitchFamily="49" charset="0"/>
              </a:rPr>
              <a:t>roc_auc_score</a:t>
            </a:r>
            <a:r>
              <a:rPr lang="es-ES" b="0" dirty="0">
                <a:solidFill>
                  <a:srgbClr val="FFFFFF"/>
                </a:solidFill>
                <a:effectLst/>
                <a:highlight>
                  <a:srgbClr val="000000"/>
                </a:highlight>
                <a:latin typeface="Consolas" panose="020B0609020204030204" pitchFamily="49" charset="0"/>
              </a:rPr>
              <a:t>(</a:t>
            </a:r>
            <a:r>
              <a:rPr lang="es-ES" b="0" dirty="0" err="1">
                <a:solidFill>
                  <a:srgbClr val="9CDCFE"/>
                </a:solidFill>
                <a:effectLst/>
                <a:highlight>
                  <a:srgbClr val="000000"/>
                </a:highlight>
                <a:latin typeface="Consolas" panose="020B0609020204030204" pitchFamily="49" charset="0"/>
              </a:rPr>
              <a:t>y_test</a:t>
            </a:r>
            <a:r>
              <a:rPr lang="es-ES" b="0" dirty="0">
                <a:solidFill>
                  <a:srgbClr val="FFFFFF"/>
                </a:solidFill>
                <a:effectLst/>
                <a:highlight>
                  <a:srgbClr val="000000"/>
                </a:highlight>
                <a:latin typeface="Consolas" panose="020B0609020204030204" pitchFamily="49" charset="0"/>
              </a:rPr>
              <a:t>, </a:t>
            </a:r>
            <a:r>
              <a:rPr lang="es-ES" b="0" dirty="0" err="1">
                <a:solidFill>
                  <a:srgbClr val="9CDCFE"/>
                </a:solidFill>
                <a:effectLst/>
                <a:highlight>
                  <a:srgbClr val="000000"/>
                </a:highlight>
                <a:latin typeface="Consolas" panose="020B0609020204030204" pitchFamily="49" charset="0"/>
              </a:rPr>
              <a:t>best_model</a:t>
            </a:r>
            <a:r>
              <a:rPr lang="es-ES" b="0" dirty="0" err="1">
                <a:solidFill>
                  <a:srgbClr val="FFFFFF"/>
                </a:solidFill>
                <a:effectLst/>
                <a:highlight>
                  <a:srgbClr val="000000"/>
                </a:highlight>
                <a:latin typeface="Consolas" panose="020B0609020204030204" pitchFamily="49" charset="0"/>
              </a:rPr>
              <a:t>.</a:t>
            </a:r>
            <a:r>
              <a:rPr lang="es-ES" b="0" dirty="0" err="1">
                <a:solidFill>
                  <a:srgbClr val="DCDCAA"/>
                </a:solidFill>
                <a:effectLst/>
                <a:highlight>
                  <a:srgbClr val="000000"/>
                </a:highlight>
                <a:latin typeface="Consolas" panose="020B0609020204030204" pitchFamily="49" charset="0"/>
              </a:rPr>
              <a:t>predict_proba</a:t>
            </a:r>
            <a:r>
              <a:rPr lang="es-ES" b="0" dirty="0">
                <a:solidFill>
                  <a:srgbClr val="FFFFFF"/>
                </a:solidFill>
                <a:effectLst/>
                <a:highlight>
                  <a:srgbClr val="000000"/>
                </a:highlight>
                <a:latin typeface="Consolas" panose="020B0609020204030204" pitchFamily="49" charset="0"/>
              </a:rPr>
              <a:t>(</a:t>
            </a:r>
            <a:r>
              <a:rPr lang="es-ES" b="0" dirty="0" err="1">
                <a:solidFill>
                  <a:srgbClr val="9CDCFE"/>
                </a:solidFill>
                <a:effectLst/>
                <a:highlight>
                  <a:srgbClr val="000000"/>
                </a:highlight>
                <a:latin typeface="Consolas" panose="020B0609020204030204" pitchFamily="49" charset="0"/>
              </a:rPr>
              <a:t>X_test</a:t>
            </a:r>
            <a:r>
              <a:rPr lang="es-ES" b="0" dirty="0">
                <a:solidFill>
                  <a:srgbClr val="FFFFFF"/>
                </a:solidFill>
                <a:effectLst/>
                <a:highlight>
                  <a:srgbClr val="000000"/>
                </a:highlight>
                <a:latin typeface="Consolas" panose="020B0609020204030204" pitchFamily="49" charset="0"/>
              </a:rPr>
              <a:t>), </a:t>
            </a:r>
            <a:r>
              <a:rPr lang="es-ES" b="0" dirty="0" err="1">
                <a:solidFill>
                  <a:srgbClr val="9CDCFE"/>
                </a:solidFill>
                <a:effectLst/>
                <a:highlight>
                  <a:srgbClr val="000000"/>
                </a:highlight>
                <a:latin typeface="Consolas" panose="020B0609020204030204" pitchFamily="49" charset="0"/>
              </a:rPr>
              <a:t>multi_class</a:t>
            </a:r>
            <a:r>
              <a:rPr lang="es-ES" b="0" dirty="0">
                <a:solidFill>
                  <a:srgbClr val="D4D4D4"/>
                </a:solidFill>
                <a:effectLst/>
                <a:highlight>
                  <a:srgbClr val="000000"/>
                </a:highlight>
                <a:latin typeface="Consolas" panose="020B0609020204030204" pitchFamily="49" charset="0"/>
              </a:rPr>
              <a:t>=</a:t>
            </a:r>
            <a:r>
              <a:rPr lang="es-ES" b="0" dirty="0">
                <a:solidFill>
                  <a:srgbClr val="CE9178"/>
                </a:solidFill>
                <a:effectLst/>
                <a:highlight>
                  <a:srgbClr val="000000"/>
                </a:highlight>
                <a:latin typeface="Consolas" panose="020B0609020204030204" pitchFamily="49" charset="0"/>
              </a:rPr>
              <a:t>'</a:t>
            </a:r>
            <a:r>
              <a:rPr lang="es-ES" b="0" dirty="0" err="1">
                <a:solidFill>
                  <a:srgbClr val="CE9178"/>
                </a:solidFill>
                <a:effectLst/>
                <a:highlight>
                  <a:srgbClr val="000000"/>
                </a:highlight>
                <a:latin typeface="Consolas" panose="020B0609020204030204" pitchFamily="49" charset="0"/>
              </a:rPr>
              <a:t>ovr</a:t>
            </a:r>
            <a:r>
              <a:rPr lang="es-ES" b="0" dirty="0">
                <a:solidFill>
                  <a:srgbClr val="CE9178"/>
                </a:solidFill>
                <a:effectLst/>
                <a:highlight>
                  <a:srgbClr val="000000"/>
                </a:highlight>
                <a:latin typeface="Consolas" panose="020B0609020204030204" pitchFamily="49" charset="0"/>
              </a:rPr>
              <a:t>'</a:t>
            </a:r>
            <a:r>
              <a:rPr lang="es-ES" b="0" dirty="0">
                <a:solidFill>
                  <a:srgbClr val="FFFFFF"/>
                </a:solidFill>
                <a:effectLst/>
                <a:highlight>
                  <a:srgbClr val="000000"/>
                </a:highlight>
                <a:latin typeface="Consolas" panose="020B0609020204030204" pitchFamily="49" charset="0"/>
              </a:rPr>
              <a:t>)</a:t>
            </a:r>
          </a:p>
          <a:p>
            <a:r>
              <a:rPr lang="es-ES" b="0" dirty="0" err="1">
                <a:solidFill>
                  <a:srgbClr val="DCDCAA"/>
                </a:solidFill>
                <a:effectLst/>
                <a:highlight>
                  <a:srgbClr val="000000"/>
                </a:highlight>
                <a:latin typeface="Consolas" panose="020B0609020204030204" pitchFamily="49" charset="0"/>
              </a:rPr>
              <a:t>print</a:t>
            </a:r>
            <a:r>
              <a:rPr lang="es-ES" b="0" dirty="0">
                <a:solidFill>
                  <a:srgbClr val="FFFFFF"/>
                </a:solidFill>
                <a:effectLst/>
                <a:highlight>
                  <a:srgbClr val="000000"/>
                </a:highlight>
                <a:latin typeface="Consolas" panose="020B0609020204030204" pitchFamily="49" charset="0"/>
              </a:rPr>
              <a:t>(</a:t>
            </a:r>
            <a:r>
              <a:rPr lang="es-ES" b="0" dirty="0">
                <a:solidFill>
                  <a:srgbClr val="CE9178"/>
                </a:solidFill>
                <a:effectLst/>
                <a:highlight>
                  <a:srgbClr val="000000"/>
                </a:highlight>
                <a:latin typeface="Consolas" panose="020B0609020204030204" pitchFamily="49" charset="0"/>
              </a:rPr>
              <a:t>'ROC AUC Score:'</a:t>
            </a:r>
            <a:r>
              <a:rPr lang="es-ES" b="0" dirty="0">
                <a:solidFill>
                  <a:srgbClr val="FFFFFF"/>
                </a:solidFill>
                <a:effectLst/>
                <a:highlight>
                  <a:srgbClr val="000000"/>
                </a:highlight>
                <a:latin typeface="Consolas" panose="020B0609020204030204" pitchFamily="49" charset="0"/>
              </a:rPr>
              <a:t>, </a:t>
            </a:r>
            <a:r>
              <a:rPr lang="es-ES" b="0" dirty="0" err="1">
                <a:solidFill>
                  <a:srgbClr val="9CDCFE"/>
                </a:solidFill>
                <a:effectLst/>
                <a:highlight>
                  <a:srgbClr val="000000"/>
                </a:highlight>
                <a:latin typeface="Consolas" panose="020B0609020204030204" pitchFamily="49" charset="0"/>
              </a:rPr>
              <a:t>roc_auc</a:t>
            </a:r>
            <a:r>
              <a:rPr lang="es-ES" b="0" dirty="0">
                <a:solidFill>
                  <a:srgbClr val="FFFFFF"/>
                </a:solidFill>
                <a:effectLst/>
                <a:highlight>
                  <a:srgbClr val="000000"/>
                </a:highlight>
                <a:latin typeface="Consolas" panose="020B0609020204030204" pitchFamily="49" charset="0"/>
              </a:rPr>
              <a:t>)</a:t>
            </a:r>
          </a:p>
          <a:p>
            <a:endParaRPr lang="es-ES" dirty="0"/>
          </a:p>
        </p:txBody>
      </p:sp>
      <p:sp>
        <p:nvSpPr>
          <p:cNvPr id="6" name="Marcador de contenido 5">
            <a:extLst>
              <a:ext uri="{FF2B5EF4-FFF2-40B4-BE49-F238E27FC236}">
                <a16:creationId xmlns:a16="http://schemas.microsoft.com/office/drawing/2014/main" id="{8EFD6659-C417-543F-7B78-EE3785B9762A}"/>
              </a:ext>
            </a:extLst>
          </p:cNvPr>
          <p:cNvSpPr>
            <a:spLocks noGrp="1"/>
          </p:cNvSpPr>
          <p:nvPr>
            <p:ph sz="half" idx="2"/>
          </p:nvPr>
        </p:nvSpPr>
        <p:spPr/>
        <p:txBody>
          <a:bodyPr/>
          <a:lstStyle/>
          <a:p>
            <a:r>
              <a:rPr lang="es-ES" dirty="0"/>
              <a:t>Lo de arriba. Revisar documento en </a:t>
            </a:r>
            <a:r>
              <a:rPr lang="es-ES" dirty="0" err="1"/>
              <a:t>sara.mallaina</a:t>
            </a:r>
            <a:r>
              <a:rPr lang="es-ES" dirty="0"/>
              <a:t> con esto. ‘</a:t>
            </a:r>
            <a:r>
              <a:rPr lang="es-ES"/>
              <a:t>revisar.pdf’</a:t>
            </a:r>
            <a:endParaRPr lang="es-ES" dirty="0"/>
          </a:p>
          <a:p>
            <a:pPr marL="0" indent="0">
              <a:buNone/>
            </a:pPr>
            <a:endParaRPr lang="es-ES" dirty="0"/>
          </a:p>
        </p:txBody>
      </p:sp>
    </p:spTree>
    <p:extLst>
      <p:ext uri="{BB962C8B-B14F-4D97-AF65-F5344CB8AC3E}">
        <p14:creationId xmlns:p14="http://schemas.microsoft.com/office/powerpoint/2010/main" val="3742313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F27DEF-6427-0B7A-F751-5316F21BF59C}"/>
              </a:ext>
            </a:extLst>
          </p:cNvPr>
          <p:cNvSpPr>
            <a:spLocks noGrp="1"/>
          </p:cNvSpPr>
          <p:nvPr>
            <p:ph type="title"/>
          </p:nvPr>
        </p:nvSpPr>
        <p:spPr/>
        <p:txBody>
          <a:bodyPr/>
          <a:lstStyle/>
          <a:p>
            <a:r>
              <a:rPr lang="es-ES" dirty="0"/>
              <a:t>Información adicional</a:t>
            </a:r>
          </a:p>
        </p:txBody>
      </p:sp>
      <p:sp>
        <p:nvSpPr>
          <p:cNvPr id="3" name="Marcador de contenido 2">
            <a:extLst>
              <a:ext uri="{FF2B5EF4-FFF2-40B4-BE49-F238E27FC236}">
                <a16:creationId xmlns:a16="http://schemas.microsoft.com/office/drawing/2014/main" id="{08460EBF-2F4E-DBFC-5FB2-865DF9A83330}"/>
              </a:ext>
            </a:extLst>
          </p:cNvPr>
          <p:cNvSpPr>
            <a:spLocks noGrp="1"/>
          </p:cNvSpPr>
          <p:nvPr>
            <p:ph idx="1"/>
          </p:nvPr>
        </p:nvSpPr>
        <p:spPr/>
        <p:txBody>
          <a:bodyPr/>
          <a:lstStyle/>
          <a:p>
            <a:r>
              <a:rPr lang="es-ES" sz="2800" dirty="0"/>
              <a:t> El conjunto de datos tiene 37 columnas y 4424 estudiantes.  </a:t>
            </a:r>
          </a:p>
          <a:p>
            <a:r>
              <a:rPr lang="es-ES" sz="2800" dirty="0"/>
              <a:t>No tiene valores nulos.</a:t>
            </a:r>
          </a:p>
          <a:p>
            <a:r>
              <a:rPr lang="es-ES" dirty="0"/>
              <a:t>Tiene dos columnas de tipo ‘</a:t>
            </a:r>
            <a:r>
              <a:rPr lang="es-ES" dirty="0" err="1"/>
              <a:t>object</a:t>
            </a:r>
            <a:r>
              <a:rPr lang="es-ES" dirty="0"/>
              <a:t>’: 'Unidades curriculares 1º </a:t>
            </a:r>
            <a:r>
              <a:rPr lang="es-ES" dirty="0" err="1"/>
              <a:t>sem</a:t>
            </a:r>
            <a:r>
              <a:rPr lang="es-ES" dirty="0"/>
              <a:t> (grado)’ y 'Unidades curriculares 2º </a:t>
            </a:r>
            <a:r>
              <a:rPr lang="es-ES" dirty="0" err="1"/>
              <a:t>sem</a:t>
            </a:r>
            <a:r>
              <a:rPr lang="es-ES" dirty="0"/>
              <a:t> (grado)’ porque en algunos números usa , en vez de . </a:t>
            </a:r>
            <a:r>
              <a:rPr lang="es-ES" dirty="0" err="1"/>
              <a:t>Ej</a:t>
            </a:r>
            <a:r>
              <a:rPr lang="es-ES" dirty="0"/>
              <a:t>: 2678,90. Las transformo en float64.</a:t>
            </a:r>
            <a:endParaRPr lang="es-ES" sz="2800" dirty="0"/>
          </a:p>
          <a:p>
            <a:endParaRPr lang="es-ES" dirty="0"/>
          </a:p>
        </p:txBody>
      </p:sp>
    </p:spTree>
    <p:extLst>
      <p:ext uri="{BB962C8B-B14F-4D97-AF65-F5344CB8AC3E}">
        <p14:creationId xmlns:p14="http://schemas.microsoft.com/office/powerpoint/2010/main" val="1304767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979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07B40A-7D7E-0978-2F8E-5E1955ADABB1}"/>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8B799970-D51F-231A-F509-5C85B1BBCEFA}"/>
              </a:ext>
            </a:extLst>
          </p:cNvPr>
          <p:cNvSpPr>
            <a:spLocks noGrp="1"/>
          </p:cNvSpPr>
          <p:nvPr>
            <p:ph sz="half" idx="1"/>
          </p:nvPr>
        </p:nvSpPr>
        <p:spPr/>
        <p:txBody>
          <a:bodyPr>
            <a:normAutofit fontScale="55000" lnSpcReduction="20000"/>
          </a:bodyPr>
          <a:lstStyle/>
          <a:p>
            <a:r>
              <a:rPr lang="es-ES" b="1" dirty="0"/>
              <a:t>Conclusión</a:t>
            </a:r>
          </a:p>
          <a:p>
            <a:pPr>
              <a:buFont typeface="Arial" panose="020B0604020202020204" pitchFamily="34" charset="0"/>
              <a:buChar char="•"/>
            </a:pPr>
            <a:r>
              <a:rPr lang="es-ES" b="1" dirty="0"/>
              <a:t>Sí, puedes confiar en que tu modelo clasifica bien, pero con algunas reservas</a:t>
            </a:r>
            <a:r>
              <a:rPr lang="es-ES" dirty="0"/>
              <a:t>.</a:t>
            </a:r>
          </a:p>
          <a:p>
            <a:pPr marL="742950" lvl="1" indent="-285750">
              <a:buFont typeface="Arial" panose="020B0604020202020204" pitchFamily="34" charset="0"/>
              <a:buChar char="•"/>
            </a:pPr>
            <a:r>
              <a:rPr lang="es-ES" b="1" dirty="0"/>
              <a:t>Fuerte Desempeño en Clases 1 y 3</a:t>
            </a:r>
            <a:r>
              <a:rPr lang="es-ES" dirty="0"/>
              <a:t>: Tu modelo tiene un buen desempeño en la clasificación de las clases 1 y 3, como lo indican las métricas de precisión, </a:t>
            </a:r>
            <a:r>
              <a:rPr lang="es-ES" dirty="0" err="1"/>
              <a:t>recall</a:t>
            </a:r>
            <a:r>
              <a:rPr lang="es-ES" dirty="0"/>
              <a:t>, F1-score y el alto ROC AUC.</a:t>
            </a:r>
          </a:p>
          <a:p>
            <a:pPr marL="742950" lvl="1" indent="-285750">
              <a:buFont typeface="Arial" panose="020B0604020202020204" pitchFamily="34" charset="0"/>
              <a:buChar char="•"/>
            </a:pPr>
            <a:r>
              <a:rPr lang="es-ES" b="1" dirty="0"/>
              <a:t>Desempeño Débil en Clase 2</a:t>
            </a:r>
            <a:r>
              <a:rPr lang="es-ES" dirty="0"/>
              <a:t>: La clase 2 tiene métricas significativamente más bajas, especialmente en términos de </a:t>
            </a:r>
            <a:r>
              <a:rPr lang="es-ES" dirty="0" err="1"/>
              <a:t>recall</a:t>
            </a:r>
            <a:r>
              <a:rPr lang="es-ES" dirty="0"/>
              <a:t> (0.37) y precisión (0.55). Esto significa que tu modelo está teniendo dificultades para identificar correctamente las instancias de la clase 2 y a menudo confunde estas instancias con otras clases.</a:t>
            </a:r>
          </a:p>
          <a:p>
            <a:pPr marL="0" indent="0">
              <a:buNone/>
            </a:pPr>
            <a:endParaRPr lang="es-ES" dirty="0"/>
          </a:p>
        </p:txBody>
      </p:sp>
      <p:sp>
        <p:nvSpPr>
          <p:cNvPr id="4" name="Marcador de contenido 3">
            <a:extLst>
              <a:ext uri="{FF2B5EF4-FFF2-40B4-BE49-F238E27FC236}">
                <a16:creationId xmlns:a16="http://schemas.microsoft.com/office/drawing/2014/main" id="{243822CC-6E3E-AA14-6DD9-69F227B62362}"/>
              </a:ext>
            </a:extLst>
          </p:cNvPr>
          <p:cNvSpPr>
            <a:spLocks noGrp="1"/>
          </p:cNvSpPr>
          <p:nvPr>
            <p:ph sz="half" idx="2"/>
          </p:nvPr>
        </p:nvSpPr>
        <p:spPr/>
        <p:txBody>
          <a:bodyPr>
            <a:normAutofit fontScale="55000" lnSpcReduction="20000"/>
          </a:bodyPr>
          <a:lstStyle/>
          <a:p>
            <a:r>
              <a:rPr lang="es-ES" b="1" dirty="0"/>
              <a:t>Recomendaciones</a:t>
            </a:r>
          </a:p>
          <a:p>
            <a:pPr>
              <a:buFont typeface="+mj-lt"/>
              <a:buAutoNum type="arabicPeriod"/>
            </a:pPr>
            <a:r>
              <a:rPr lang="es-ES" b="1" dirty="0" err="1"/>
              <a:t>Rebalancear</a:t>
            </a:r>
            <a:r>
              <a:rPr lang="es-ES" b="1" dirty="0"/>
              <a:t> los datos</a:t>
            </a:r>
            <a:r>
              <a:rPr lang="es-ES" dirty="0"/>
              <a:t>: Considera técnicas como el </a:t>
            </a:r>
            <a:r>
              <a:rPr lang="es-ES" dirty="0" err="1"/>
              <a:t>sobremuestreo</a:t>
            </a:r>
            <a:r>
              <a:rPr lang="es-ES" dirty="0"/>
              <a:t> de la clase 2 o el submuestreo de otras clases, o incluso usar técnicas de generación de datos sintéticos como SMOTE para mejorar el desempeño en la clase 2.</a:t>
            </a:r>
          </a:p>
          <a:p>
            <a:pPr>
              <a:buFont typeface="+mj-lt"/>
              <a:buAutoNum type="arabicPeriod"/>
            </a:pPr>
            <a:r>
              <a:rPr lang="es-ES" b="1" dirty="0"/>
              <a:t>Ajustar </a:t>
            </a:r>
            <a:r>
              <a:rPr lang="es-ES" b="1" dirty="0" err="1"/>
              <a:t>hiperparámetros</a:t>
            </a:r>
            <a:r>
              <a:rPr lang="es-ES" dirty="0"/>
              <a:t>: Podrías experimentar ajustando los </a:t>
            </a:r>
            <a:r>
              <a:rPr lang="es-ES" dirty="0" err="1"/>
              <a:t>hiperparámetros</a:t>
            </a:r>
            <a:r>
              <a:rPr lang="es-ES" dirty="0"/>
              <a:t> del </a:t>
            </a:r>
            <a:r>
              <a:rPr lang="es-ES" dirty="0" err="1"/>
              <a:t>RandomForestClassifier</a:t>
            </a:r>
            <a:r>
              <a:rPr lang="es-ES" dirty="0"/>
              <a:t> o probar con otros algoritmos para ver si mejoras el desempeño.</a:t>
            </a:r>
          </a:p>
          <a:p>
            <a:pPr>
              <a:buFont typeface="+mj-lt"/>
              <a:buAutoNum type="arabicPeriod"/>
            </a:pPr>
            <a:r>
              <a:rPr lang="es-ES" b="1" dirty="0"/>
              <a:t>Ingeniería de características</a:t>
            </a:r>
            <a:r>
              <a:rPr lang="es-ES" dirty="0"/>
              <a:t>: Revisa si puedes crear nuevas características que ayuden a mejorar la separabilidad entre las clases, especialmente para la clase 2.</a:t>
            </a:r>
          </a:p>
          <a:p>
            <a:pPr>
              <a:buFont typeface="+mj-lt"/>
              <a:buAutoNum type="arabicPeriod"/>
            </a:pPr>
            <a:r>
              <a:rPr lang="es-ES" b="1" dirty="0"/>
              <a:t>Análisis de errores</a:t>
            </a:r>
            <a:r>
              <a:rPr lang="es-ES" dirty="0"/>
              <a:t>: Revisa ejemplos específicos donde el modelo falla para la clase 2 y considera si hay patrones comunes o si necesitas ajustar la forma en que se procesan los datos.</a:t>
            </a:r>
          </a:p>
          <a:p>
            <a:r>
              <a:rPr lang="es-ES" dirty="0"/>
              <a:t>Al final, aunque tu modelo tiene un desempeño global decente, la clase 2 necesita más atención. Asegúrate de que el modelo se alinee con los objetivos y necesidades específicas de tu aplicación</a:t>
            </a:r>
          </a:p>
          <a:p>
            <a:pPr marL="0" indent="0">
              <a:buNone/>
            </a:pPr>
            <a:endParaRPr lang="es-ES" dirty="0"/>
          </a:p>
        </p:txBody>
      </p:sp>
    </p:spTree>
    <p:extLst>
      <p:ext uri="{BB962C8B-B14F-4D97-AF65-F5344CB8AC3E}">
        <p14:creationId xmlns:p14="http://schemas.microsoft.com/office/powerpoint/2010/main" val="1213650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6F0E28-D1B6-1C28-407D-11C31AA82E79}"/>
              </a:ext>
            </a:extLst>
          </p:cNvPr>
          <p:cNvSpPr>
            <a:spLocks noGrp="1"/>
          </p:cNvSpPr>
          <p:nvPr>
            <p:ph type="title"/>
          </p:nvPr>
        </p:nvSpPr>
        <p:spPr/>
        <p:txBody>
          <a:bodyPr/>
          <a:lstStyle/>
          <a:p>
            <a:r>
              <a:rPr lang="es-ES" dirty="0"/>
              <a:t>Código</a:t>
            </a:r>
          </a:p>
        </p:txBody>
      </p:sp>
      <p:sp>
        <p:nvSpPr>
          <p:cNvPr id="3" name="Marcador de contenido 2">
            <a:extLst>
              <a:ext uri="{FF2B5EF4-FFF2-40B4-BE49-F238E27FC236}">
                <a16:creationId xmlns:a16="http://schemas.microsoft.com/office/drawing/2014/main" id="{0A275B8E-E68E-D334-5DCF-48FBFFA5CE0B}"/>
              </a:ext>
            </a:extLst>
          </p:cNvPr>
          <p:cNvSpPr>
            <a:spLocks noGrp="1"/>
          </p:cNvSpPr>
          <p:nvPr>
            <p:ph idx="1"/>
          </p:nvPr>
        </p:nvSpPr>
        <p:spPr/>
        <p:txBody>
          <a:bodyPr/>
          <a:lstStyle/>
          <a:p>
            <a:r>
              <a:rPr lang="es-ES" dirty="0"/>
              <a:t>Codifico la columna Blanco a: </a:t>
            </a:r>
            <a:r>
              <a:rPr lang="en-US" dirty="0"/>
              <a:t>Dropout': 1, 'Enrolled': 2, y 'Graduate’: 3 </a:t>
            </a:r>
            <a:r>
              <a:rPr lang="es-ES" dirty="0"/>
              <a:t>para poder trabajar con ella.</a:t>
            </a:r>
          </a:p>
        </p:txBody>
      </p:sp>
    </p:spTree>
    <p:extLst>
      <p:ext uri="{BB962C8B-B14F-4D97-AF65-F5344CB8AC3E}">
        <p14:creationId xmlns:p14="http://schemas.microsoft.com/office/powerpoint/2010/main" val="1743793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F65610-46FE-B6BE-2981-5195A697930C}"/>
              </a:ext>
            </a:extLst>
          </p:cNvPr>
          <p:cNvSpPr>
            <a:spLocks noGrp="1"/>
          </p:cNvSpPr>
          <p:nvPr>
            <p:ph type="title"/>
          </p:nvPr>
        </p:nvSpPr>
        <p:spPr/>
        <p:txBody>
          <a:bodyPr/>
          <a:lstStyle/>
          <a:p>
            <a:r>
              <a:rPr lang="es-ES" dirty="0"/>
              <a:t>Escalo las variables necesarias:</a:t>
            </a:r>
          </a:p>
        </p:txBody>
      </p:sp>
      <p:sp>
        <p:nvSpPr>
          <p:cNvPr id="3" name="Marcador de contenido 2">
            <a:extLst>
              <a:ext uri="{FF2B5EF4-FFF2-40B4-BE49-F238E27FC236}">
                <a16:creationId xmlns:a16="http://schemas.microsoft.com/office/drawing/2014/main" id="{72392C1D-6CA0-1D9E-B449-D83296634C34}"/>
              </a:ext>
            </a:extLst>
          </p:cNvPr>
          <p:cNvSpPr>
            <a:spLocks noGrp="1"/>
          </p:cNvSpPr>
          <p:nvPr>
            <p:ph idx="1"/>
          </p:nvPr>
        </p:nvSpPr>
        <p:spPr>
          <a:xfrm>
            <a:off x="838200" y="1490870"/>
            <a:ext cx="10515600" cy="4810539"/>
          </a:xfrm>
        </p:spPr>
        <p:txBody>
          <a:bodyPr>
            <a:noAutofit/>
          </a:bodyPr>
          <a:lstStyle/>
          <a:p>
            <a:r>
              <a:rPr lang="es-ES" sz="1200" dirty="0"/>
              <a:t>'Nota de ingreso', </a:t>
            </a:r>
          </a:p>
          <a:p>
            <a:r>
              <a:rPr lang="es-ES" sz="1200" dirty="0"/>
              <a:t>    'Edad en el momento de la inscripción', </a:t>
            </a:r>
          </a:p>
          <a:p>
            <a:r>
              <a:rPr lang="es-ES" sz="1200" dirty="0"/>
              <a:t>    'Unidades curriculares 1er semestre(acreditado)',</a:t>
            </a:r>
          </a:p>
          <a:p>
            <a:r>
              <a:rPr lang="es-ES" sz="1200" dirty="0"/>
              <a:t>    'Unidades curriculares 1º semestre (matriculado)',</a:t>
            </a:r>
          </a:p>
          <a:p>
            <a:r>
              <a:rPr lang="es-ES" sz="1200" dirty="0"/>
              <a:t>    'Unidades curriculares 1º semestre (evaluaciones)',</a:t>
            </a:r>
          </a:p>
          <a:p>
            <a:r>
              <a:rPr lang="es-ES" sz="1200" dirty="0"/>
              <a:t>    'Unidades curriculares 1º </a:t>
            </a:r>
            <a:r>
              <a:rPr lang="es-ES" sz="1200" dirty="0" err="1"/>
              <a:t>sem</a:t>
            </a:r>
            <a:r>
              <a:rPr lang="es-ES" sz="1200" dirty="0"/>
              <a:t> (aprobado)',</a:t>
            </a:r>
          </a:p>
          <a:p>
            <a:r>
              <a:rPr lang="es-ES" sz="1200" dirty="0"/>
              <a:t>    'Unidades curriculares 1º </a:t>
            </a:r>
            <a:r>
              <a:rPr lang="es-ES" sz="1200" dirty="0" err="1"/>
              <a:t>sem</a:t>
            </a:r>
            <a:r>
              <a:rPr lang="es-ES" sz="1200" dirty="0"/>
              <a:t> (grado)',</a:t>
            </a:r>
          </a:p>
          <a:p>
            <a:r>
              <a:rPr lang="es-ES" sz="1200" dirty="0"/>
              <a:t>    'Unidades curriculares 1º </a:t>
            </a:r>
            <a:r>
              <a:rPr lang="es-ES" sz="1200" dirty="0" err="1"/>
              <a:t>sem</a:t>
            </a:r>
            <a:r>
              <a:rPr lang="es-ES" sz="1200" dirty="0"/>
              <a:t> (sin evaluaciones)',</a:t>
            </a:r>
          </a:p>
          <a:p>
            <a:r>
              <a:rPr lang="es-ES" sz="1200" dirty="0"/>
              <a:t>    'Unidades curriculares 2º </a:t>
            </a:r>
            <a:r>
              <a:rPr lang="es-ES" sz="1200" dirty="0" err="1"/>
              <a:t>sem</a:t>
            </a:r>
            <a:r>
              <a:rPr lang="es-ES" sz="1200" dirty="0"/>
              <a:t> (acreditado)',</a:t>
            </a:r>
          </a:p>
          <a:p>
            <a:r>
              <a:rPr lang="es-ES" sz="1200" dirty="0"/>
              <a:t>    'Unidades curriculares 2º </a:t>
            </a:r>
            <a:r>
              <a:rPr lang="es-ES" sz="1200" dirty="0" err="1"/>
              <a:t>sem</a:t>
            </a:r>
            <a:r>
              <a:rPr lang="es-ES" sz="1200" dirty="0"/>
              <a:t> (matriculados)',</a:t>
            </a:r>
          </a:p>
          <a:p>
            <a:r>
              <a:rPr lang="es-ES" sz="1200" dirty="0"/>
              <a:t>    'Unidades curriculares 2º </a:t>
            </a:r>
            <a:r>
              <a:rPr lang="es-ES" sz="1200" dirty="0" err="1"/>
              <a:t>sem</a:t>
            </a:r>
            <a:r>
              <a:rPr lang="es-ES" sz="1200" dirty="0"/>
              <a:t> (evaluaciones)',</a:t>
            </a:r>
          </a:p>
          <a:p>
            <a:r>
              <a:rPr lang="es-ES" sz="1200" dirty="0"/>
              <a:t>    'Unidades curriculares 2º </a:t>
            </a:r>
            <a:r>
              <a:rPr lang="es-ES" sz="1200" dirty="0" err="1"/>
              <a:t>sem</a:t>
            </a:r>
            <a:r>
              <a:rPr lang="es-ES" sz="1200" dirty="0"/>
              <a:t> (aprobado)',</a:t>
            </a:r>
          </a:p>
          <a:p>
            <a:r>
              <a:rPr lang="es-ES" sz="1200" dirty="0"/>
              <a:t>    'Unidades curriculares 2º </a:t>
            </a:r>
            <a:r>
              <a:rPr lang="es-ES" sz="1200" dirty="0" err="1"/>
              <a:t>sem</a:t>
            </a:r>
            <a:r>
              <a:rPr lang="es-ES" sz="1200" dirty="0"/>
              <a:t> (grado)',</a:t>
            </a:r>
          </a:p>
          <a:p>
            <a:r>
              <a:rPr lang="es-ES" sz="1200" dirty="0"/>
              <a:t>    'Unidades curriculares 2º </a:t>
            </a:r>
            <a:r>
              <a:rPr lang="es-ES" sz="1200" dirty="0" err="1"/>
              <a:t>sem</a:t>
            </a:r>
            <a:r>
              <a:rPr lang="es-ES" sz="1200" dirty="0"/>
              <a:t> (sin evaluaciones)', </a:t>
            </a:r>
          </a:p>
          <a:p>
            <a:r>
              <a:rPr lang="es-ES" sz="1200" dirty="0"/>
              <a:t>    'Tasa de desempleo',</a:t>
            </a:r>
          </a:p>
          <a:p>
            <a:r>
              <a:rPr lang="es-ES" sz="1200" dirty="0"/>
              <a:t>    'Tasa de inflación', </a:t>
            </a:r>
          </a:p>
          <a:p>
            <a:r>
              <a:rPr lang="es-ES" sz="1200" dirty="0"/>
              <a:t>    'PIB'</a:t>
            </a:r>
          </a:p>
        </p:txBody>
      </p:sp>
    </p:spTree>
    <p:extLst>
      <p:ext uri="{BB962C8B-B14F-4D97-AF65-F5344CB8AC3E}">
        <p14:creationId xmlns:p14="http://schemas.microsoft.com/office/powerpoint/2010/main" val="3970818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D06942-867A-F07F-B16E-11CC6EFD6F49}"/>
              </a:ext>
            </a:extLst>
          </p:cNvPr>
          <p:cNvSpPr>
            <a:spLocks noGrp="1"/>
          </p:cNvSpPr>
          <p:nvPr>
            <p:ph type="title"/>
          </p:nvPr>
        </p:nvSpPr>
        <p:spPr/>
        <p:txBody>
          <a:bodyPr/>
          <a:lstStyle/>
          <a:p>
            <a:r>
              <a:rPr lang="es-ES" dirty="0"/>
              <a:t>Analizo la variable Blanco/situación:</a:t>
            </a:r>
          </a:p>
        </p:txBody>
      </p:sp>
      <p:pic>
        <p:nvPicPr>
          <p:cNvPr id="5" name="Marcador de contenido 4">
            <a:extLst>
              <a:ext uri="{FF2B5EF4-FFF2-40B4-BE49-F238E27FC236}">
                <a16:creationId xmlns:a16="http://schemas.microsoft.com/office/drawing/2014/main" id="{0FDD6C12-A89E-42B5-9D38-CB67E57AE2B3}"/>
              </a:ext>
            </a:extLst>
          </p:cNvPr>
          <p:cNvPicPr>
            <a:picLocks noGrp="1" noChangeAspect="1"/>
          </p:cNvPicPr>
          <p:nvPr>
            <p:ph idx="1"/>
          </p:nvPr>
        </p:nvPicPr>
        <p:blipFill>
          <a:blip r:embed="rId2"/>
          <a:stretch>
            <a:fillRect/>
          </a:stretch>
        </p:blipFill>
        <p:spPr>
          <a:xfrm>
            <a:off x="57317" y="2141537"/>
            <a:ext cx="6819733" cy="4351338"/>
          </a:xfrm>
        </p:spPr>
      </p:pic>
      <p:pic>
        <p:nvPicPr>
          <p:cNvPr id="9" name="Imagen 8">
            <a:extLst>
              <a:ext uri="{FF2B5EF4-FFF2-40B4-BE49-F238E27FC236}">
                <a16:creationId xmlns:a16="http://schemas.microsoft.com/office/drawing/2014/main" id="{E361E00C-0EB0-91F4-EF47-847B3A2DFC92}"/>
              </a:ext>
            </a:extLst>
          </p:cNvPr>
          <p:cNvPicPr>
            <a:picLocks noChangeAspect="1"/>
          </p:cNvPicPr>
          <p:nvPr/>
        </p:nvPicPr>
        <p:blipFill>
          <a:blip r:embed="rId3"/>
          <a:stretch>
            <a:fillRect/>
          </a:stretch>
        </p:blipFill>
        <p:spPr>
          <a:xfrm>
            <a:off x="7219667" y="1769509"/>
            <a:ext cx="4788656" cy="4881394"/>
          </a:xfrm>
          <a:prstGeom prst="rect">
            <a:avLst/>
          </a:prstGeom>
        </p:spPr>
      </p:pic>
    </p:spTree>
    <p:extLst>
      <p:ext uri="{BB962C8B-B14F-4D97-AF65-F5344CB8AC3E}">
        <p14:creationId xmlns:p14="http://schemas.microsoft.com/office/powerpoint/2010/main" val="1501778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D7ACF9-5BB8-37ED-67D0-00EC758048D3}"/>
              </a:ext>
            </a:extLst>
          </p:cNvPr>
          <p:cNvSpPr>
            <a:spLocks noGrp="1"/>
          </p:cNvSpPr>
          <p:nvPr>
            <p:ph type="title"/>
          </p:nvPr>
        </p:nvSpPr>
        <p:spPr/>
        <p:txBody>
          <a:bodyPr/>
          <a:lstStyle/>
          <a:p>
            <a:r>
              <a:rPr lang="es-ES" dirty="0"/>
              <a:t>Analizo la variable Genero:</a:t>
            </a:r>
          </a:p>
        </p:txBody>
      </p:sp>
      <p:sp>
        <p:nvSpPr>
          <p:cNvPr id="3" name="Marcador de contenido 2">
            <a:extLst>
              <a:ext uri="{FF2B5EF4-FFF2-40B4-BE49-F238E27FC236}">
                <a16:creationId xmlns:a16="http://schemas.microsoft.com/office/drawing/2014/main" id="{BFB39860-0ED7-BA83-E851-F687950C4327}"/>
              </a:ext>
            </a:extLst>
          </p:cNvPr>
          <p:cNvSpPr>
            <a:spLocks noGrp="1"/>
          </p:cNvSpPr>
          <p:nvPr>
            <p:ph idx="1"/>
          </p:nvPr>
        </p:nvSpPr>
        <p:spPr>
          <a:xfrm>
            <a:off x="838200" y="1825625"/>
            <a:ext cx="5025887" cy="4351338"/>
          </a:xfrm>
        </p:spPr>
        <p:txBody>
          <a:bodyPr/>
          <a:lstStyle/>
          <a:p>
            <a:r>
              <a:rPr lang="es-ES" dirty="0"/>
              <a:t>Son 1556 hombres y 2869 mujeres.</a:t>
            </a:r>
          </a:p>
          <a:p>
            <a:r>
              <a:rPr lang="es-ES" dirty="0"/>
              <a:t>Saco las proporciones de género para que se vean reales.</a:t>
            </a:r>
          </a:p>
          <a:p>
            <a:pPr marL="0" indent="0">
              <a:buNone/>
            </a:pPr>
            <a:endParaRPr lang="es-ES" dirty="0"/>
          </a:p>
        </p:txBody>
      </p:sp>
      <p:pic>
        <p:nvPicPr>
          <p:cNvPr id="5" name="Imagen 4">
            <a:extLst>
              <a:ext uri="{FF2B5EF4-FFF2-40B4-BE49-F238E27FC236}">
                <a16:creationId xmlns:a16="http://schemas.microsoft.com/office/drawing/2014/main" id="{B08BD939-B37C-45C4-FD32-5A5BF5545B25}"/>
              </a:ext>
            </a:extLst>
          </p:cNvPr>
          <p:cNvPicPr>
            <a:picLocks noChangeAspect="1"/>
          </p:cNvPicPr>
          <p:nvPr/>
        </p:nvPicPr>
        <p:blipFill>
          <a:blip r:embed="rId2"/>
          <a:stretch>
            <a:fillRect/>
          </a:stretch>
        </p:blipFill>
        <p:spPr>
          <a:xfrm>
            <a:off x="5295900" y="2534145"/>
            <a:ext cx="6896100" cy="4323855"/>
          </a:xfrm>
          <a:prstGeom prst="rect">
            <a:avLst/>
          </a:prstGeom>
        </p:spPr>
      </p:pic>
    </p:spTree>
    <p:extLst>
      <p:ext uri="{BB962C8B-B14F-4D97-AF65-F5344CB8AC3E}">
        <p14:creationId xmlns:p14="http://schemas.microsoft.com/office/powerpoint/2010/main" val="861797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3073AD-A29C-FCDA-0CAA-73BC0460B29D}"/>
              </a:ext>
            </a:extLst>
          </p:cNvPr>
          <p:cNvSpPr>
            <a:spLocks noGrp="1"/>
          </p:cNvSpPr>
          <p:nvPr>
            <p:ph type="title"/>
          </p:nvPr>
        </p:nvSpPr>
        <p:spPr/>
        <p:txBody>
          <a:bodyPr/>
          <a:lstStyle/>
          <a:p>
            <a:r>
              <a:rPr lang="es-ES" dirty="0"/>
              <a:t>Analizo la variable Nota de ingreso:</a:t>
            </a:r>
          </a:p>
        </p:txBody>
      </p:sp>
      <p:pic>
        <p:nvPicPr>
          <p:cNvPr id="5" name="Marcador de contenido 4">
            <a:extLst>
              <a:ext uri="{FF2B5EF4-FFF2-40B4-BE49-F238E27FC236}">
                <a16:creationId xmlns:a16="http://schemas.microsoft.com/office/drawing/2014/main" id="{BE8B650B-8827-53F9-8B9B-F3648F5D606B}"/>
              </a:ext>
            </a:extLst>
          </p:cNvPr>
          <p:cNvPicPr>
            <a:picLocks noGrp="1" noChangeAspect="1"/>
          </p:cNvPicPr>
          <p:nvPr>
            <p:ph sz="half" idx="1"/>
          </p:nvPr>
        </p:nvPicPr>
        <p:blipFill>
          <a:blip r:embed="rId2"/>
          <a:stretch>
            <a:fillRect/>
          </a:stretch>
        </p:blipFill>
        <p:spPr>
          <a:xfrm>
            <a:off x="162339" y="1962703"/>
            <a:ext cx="6768301" cy="3689360"/>
          </a:xfrm>
        </p:spPr>
      </p:pic>
      <p:sp>
        <p:nvSpPr>
          <p:cNvPr id="10" name="Marcador de contenido 9">
            <a:extLst>
              <a:ext uri="{FF2B5EF4-FFF2-40B4-BE49-F238E27FC236}">
                <a16:creationId xmlns:a16="http://schemas.microsoft.com/office/drawing/2014/main" id="{E0325048-6310-E4C2-5496-8A1FD9601B5D}"/>
              </a:ext>
            </a:extLst>
          </p:cNvPr>
          <p:cNvSpPr>
            <a:spLocks noGrp="1"/>
          </p:cNvSpPr>
          <p:nvPr>
            <p:ph sz="half" idx="2"/>
          </p:nvPr>
        </p:nvSpPr>
        <p:spPr>
          <a:xfrm>
            <a:off x="6679096" y="1690688"/>
            <a:ext cx="5512904" cy="5167312"/>
          </a:xfrm>
        </p:spPr>
        <p:txBody>
          <a:bodyPr>
            <a:noAutofit/>
          </a:bodyPr>
          <a:lstStyle/>
          <a:p>
            <a:pPr algn="just"/>
            <a:r>
              <a:rPr lang="es-ES" sz="1800" dirty="0"/>
              <a:t>- La mediana (línea central) la tienen las tres situaciones parecidas; siendo Abandono la más baja y Graduado la más alta. Esto nos dice que los graduados han tenido una nota de ingreso más alta, y los que han abandonado más baja.   </a:t>
            </a:r>
          </a:p>
          <a:p>
            <a:pPr algn="just"/>
            <a:r>
              <a:rPr lang="es-ES" sz="1800" dirty="0"/>
              <a:t>- El rango (bigotes) muestra la variabilidad, Abandono parece tener una mayor variabilidad, lo que nos puede sugerir que los estudiantes con una mayor diversidad en las notas tienden a abandonar. Las cajas de Matriculado y Graduado son muy similares y más cortas; nos sugiere que hay menos variabilidad (grupo más homogéneo); es decir, la mayoría de los estudiantes tienen notas dentro de un rango más estrecho.   </a:t>
            </a:r>
          </a:p>
          <a:p>
            <a:pPr algn="just"/>
            <a:r>
              <a:rPr lang="es-ES" sz="1800" dirty="0"/>
              <a:t>- Los valores atípicos (</a:t>
            </a:r>
            <a:r>
              <a:rPr lang="es-ES" sz="1800" dirty="0" err="1"/>
              <a:t>Outliers</a:t>
            </a:r>
            <a:r>
              <a:rPr lang="es-ES" sz="1800" dirty="0"/>
              <a:t>) nos muestran  que hay estudiantes con notas de ingreso significativamente más altas en cada una de las situaciones.</a:t>
            </a:r>
          </a:p>
        </p:txBody>
      </p:sp>
    </p:spTree>
    <p:extLst>
      <p:ext uri="{BB962C8B-B14F-4D97-AF65-F5344CB8AC3E}">
        <p14:creationId xmlns:p14="http://schemas.microsoft.com/office/powerpoint/2010/main" val="3469162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EA8C5A-9508-FE38-EED6-8A1EED0441BD}"/>
              </a:ext>
            </a:extLst>
          </p:cNvPr>
          <p:cNvSpPr>
            <a:spLocks noGrp="1"/>
          </p:cNvSpPr>
          <p:nvPr>
            <p:ph type="title"/>
          </p:nvPr>
        </p:nvSpPr>
        <p:spPr/>
        <p:txBody>
          <a:bodyPr/>
          <a:lstStyle/>
          <a:p>
            <a:r>
              <a:rPr lang="es-ES" dirty="0"/>
              <a:t>Notas de ingreso</a:t>
            </a:r>
          </a:p>
        </p:txBody>
      </p:sp>
      <p:pic>
        <p:nvPicPr>
          <p:cNvPr id="6" name="Marcador de contenido 5">
            <a:extLst>
              <a:ext uri="{FF2B5EF4-FFF2-40B4-BE49-F238E27FC236}">
                <a16:creationId xmlns:a16="http://schemas.microsoft.com/office/drawing/2014/main" id="{7994AE1F-BD1F-4C6B-F887-3EA4DFFE7043}"/>
              </a:ext>
            </a:extLst>
          </p:cNvPr>
          <p:cNvPicPr>
            <a:picLocks noGrp="1" noChangeAspect="1"/>
          </p:cNvPicPr>
          <p:nvPr>
            <p:ph sz="half" idx="1"/>
          </p:nvPr>
        </p:nvPicPr>
        <p:blipFill>
          <a:blip r:embed="rId2"/>
          <a:stretch>
            <a:fillRect/>
          </a:stretch>
        </p:blipFill>
        <p:spPr>
          <a:xfrm>
            <a:off x="162338" y="3429001"/>
            <a:ext cx="5772177" cy="3274466"/>
          </a:xfrm>
        </p:spPr>
      </p:pic>
      <p:sp>
        <p:nvSpPr>
          <p:cNvPr id="4" name="Marcador de contenido 3">
            <a:extLst>
              <a:ext uri="{FF2B5EF4-FFF2-40B4-BE49-F238E27FC236}">
                <a16:creationId xmlns:a16="http://schemas.microsoft.com/office/drawing/2014/main" id="{3B14C148-3752-2BB4-24A7-B16312664094}"/>
              </a:ext>
            </a:extLst>
          </p:cNvPr>
          <p:cNvSpPr>
            <a:spLocks noGrp="1"/>
          </p:cNvSpPr>
          <p:nvPr>
            <p:ph sz="half" idx="2"/>
          </p:nvPr>
        </p:nvSpPr>
        <p:spPr/>
        <p:txBody>
          <a:bodyPr/>
          <a:lstStyle/>
          <a:p>
            <a:endParaRPr lang="es-ES" dirty="0"/>
          </a:p>
        </p:txBody>
      </p:sp>
    </p:spTree>
    <p:extLst>
      <p:ext uri="{BB962C8B-B14F-4D97-AF65-F5344CB8AC3E}">
        <p14:creationId xmlns:p14="http://schemas.microsoft.com/office/powerpoint/2010/main" val="140749140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1721</TotalTime>
  <Words>3124</Words>
  <Application>Microsoft Office PowerPoint</Application>
  <PresentationFormat>Panorámica</PresentationFormat>
  <Paragraphs>283</Paragraphs>
  <Slides>31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31</vt:i4>
      </vt:variant>
    </vt:vector>
  </HeadingPairs>
  <TitlesOfParts>
    <vt:vector size="36" baseType="lpstr">
      <vt:lpstr>Aptos</vt:lpstr>
      <vt:lpstr>Aptos Display</vt:lpstr>
      <vt:lpstr>Arial</vt:lpstr>
      <vt:lpstr>Consolas</vt:lpstr>
      <vt:lpstr>Tema de Office</vt:lpstr>
      <vt:lpstr>Deserción escolar y éxito académico de los estudiantes</vt:lpstr>
      <vt:lpstr>Datos</vt:lpstr>
      <vt:lpstr>Información adicional</vt:lpstr>
      <vt:lpstr>Código</vt:lpstr>
      <vt:lpstr>Escalo las variables necesarias:</vt:lpstr>
      <vt:lpstr>Analizo la variable Blanco/situación:</vt:lpstr>
      <vt:lpstr>Analizo la variable Genero:</vt:lpstr>
      <vt:lpstr>Analizo la variable Nota de ingreso:</vt:lpstr>
      <vt:lpstr>Notas de ingreso</vt:lpstr>
      <vt:lpstr>Análisis de Nacionalidad:</vt:lpstr>
      <vt:lpstr>Presentación de PowerPoint</vt:lpstr>
      <vt:lpstr>Analizo Edad en el momento de la inscripción:</vt:lpstr>
      <vt:lpstr>Analizo la variable: Necesidades educativas especiales:</vt:lpstr>
      <vt:lpstr>Analizo: 1º semestre(matriculado), (aprobado) y 2º semestre(matriculado), (aprobado)</vt:lpstr>
      <vt:lpstr>Analizo la variable Curso:</vt:lpstr>
      <vt:lpstr>Presentación de PowerPoint</vt:lpstr>
      <vt:lpstr>Mapa de correlaciones</vt:lpstr>
      <vt:lpstr>Mapa de correlaciones más altas:</vt:lpstr>
      <vt:lpstr>Random Forest para evaluar la importancia de las variables:</vt:lpstr>
      <vt:lpstr>Eliminación de variables:</vt:lpstr>
      <vt:lpstr>Correlograma sin las variables:  Me quedo con (4424, 26)</vt:lpstr>
      <vt:lpstr>Preparo los datos para entrenar el modelo</vt:lpstr>
      <vt:lpstr>Presentación de PowerPoint</vt:lpstr>
      <vt:lpstr>Matriz de confusión</vt:lpstr>
      <vt:lpstr>Reporte de clasificación:</vt:lpstr>
      <vt:lpstr>Métricas de clasificación:</vt:lpstr>
      <vt:lpstr>Curva ROC</vt:lpstr>
      <vt:lpstr>Mejoro el modelo (Ajuste de hiperparámetros)</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sara mallaina</dc:creator>
  <cp:lastModifiedBy>sara mallaina</cp:lastModifiedBy>
  <cp:revision>9</cp:revision>
  <dcterms:created xsi:type="dcterms:W3CDTF">2024-08-23T08:49:49Z</dcterms:created>
  <dcterms:modified xsi:type="dcterms:W3CDTF">2024-08-24T13:31:26Z</dcterms:modified>
</cp:coreProperties>
</file>