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304" r:id="rId34"/>
    <p:sldId id="299" r:id="rId35"/>
    <p:sldId id="297" r:id="rId36"/>
    <p:sldId id="298" r:id="rId37"/>
    <p:sldId id="269" r:id="rId38"/>
    <p:sldId id="302" r:id="rId39"/>
    <p:sldId id="274" r:id="rId40"/>
    <p:sldId id="305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to </a:t>
          </a:r>
          <a:r>
            <a:rPr lang="it-IT" dirty="0" err="1"/>
            <a:t>notify</a:t>
          </a:r>
          <a:r>
            <a:rPr lang="it-IT" dirty="0"/>
            <a:t> the user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 (</a:t>
          </a:r>
          <a:r>
            <a:rPr lang="it-IT" dirty="0" err="1"/>
            <a:t>rain</a:t>
          </a:r>
          <a:r>
            <a:rPr lang="it-IT" dirty="0"/>
            <a:t> coming in a </a:t>
          </a:r>
          <a:r>
            <a:rPr lang="it-IT" dirty="0" err="1"/>
            <a:t>few</a:t>
          </a:r>
          <a:r>
            <a:rPr lang="it-IT" dirty="0"/>
            <a:t> hours), </a:t>
          </a:r>
          <a:r>
            <a:rPr lang="it-IT" dirty="0" err="1"/>
            <a:t>actual</a:t>
          </a:r>
          <a:r>
            <a:rPr lang="it-IT" dirty="0"/>
            <a:t> </a:t>
          </a:r>
          <a:r>
            <a:rPr lang="it-IT" dirty="0" err="1"/>
            <a:t>rain</a:t>
          </a:r>
          <a:r>
            <a:rPr lang="it-IT" dirty="0"/>
            <a:t> and community events </a:t>
          </a:r>
          <a:endParaRPr lang="en-US" dirty="0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 dirty="0"/>
            <a:t>New functionalities for the mobile application to give more reliable information,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 dirty="0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 dirty="0"/>
            <a:t>Improve scalability and performances of Flask Restful APIs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AF11A9A6-DD1A-4533-8B1E-C36371540A6D}">
      <dgm:prSet/>
      <dgm:spPr/>
      <dgm:t>
        <a:bodyPr/>
        <a:lstStyle/>
        <a:p>
          <a:r>
            <a:rPr lang="en-US" dirty="0"/>
            <a:t>Wireless connections</a:t>
          </a:r>
        </a:p>
      </dgm:t>
    </dgm:pt>
    <dgm:pt modelId="{5C7368CC-BD8E-4D9D-8719-3220FB961AA2}" type="parTrans" cxnId="{995EF600-D3F1-4BC2-A6AC-E2B940B80815}">
      <dgm:prSet/>
      <dgm:spPr/>
      <dgm:t>
        <a:bodyPr/>
        <a:lstStyle/>
        <a:p>
          <a:endParaRPr lang="it-IT"/>
        </a:p>
      </dgm:t>
    </dgm:pt>
    <dgm:pt modelId="{B8323A81-C6F2-437B-8873-1A37D2E8D444}" type="sibTrans" cxnId="{995EF600-D3F1-4BC2-A6AC-E2B940B80815}">
      <dgm:prSet/>
      <dgm:spPr/>
      <dgm:t>
        <a:bodyPr/>
        <a:lstStyle/>
        <a:p>
          <a:endParaRPr lang="it-IT"/>
        </a:p>
      </dgm:t>
    </dgm:pt>
    <dgm:pt modelId="{66F3F24E-2502-4475-B31F-31DBB694BEFA}">
      <dgm:prSet/>
      <dgm:spPr/>
      <dgm:t>
        <a:bodyPr/>
        <a:lstStyle/>
        <a:p>
          <a:r>
            <a:rPr lang="en-US" dirty="0"/>
            <a:t>Predictions based on the type of clothing item</a:t>
          </a:r>
        </a:p>
      </dgm:t>
    </dgm:pt>
    <dgm:pt modelId="{335E3C9C-611C-4221-A994-059FC04183D8}" type="parTrans" cxnId="{BF7BD919-56E7-4090-86E2-31C9E178C9E9}">
      <dgm:prSet/>
      <dgm:spPr/>
      <dgm:t>
        <a:bodyPr/>
        <a:lstStyle/>
        <a:p>
          <a:endParaRPr lang="it-IT"/>
        </a:p>
      </dgm:t>
    </dgm:pt>
    <dgm:pt modelId="{803F8129-47DE-4DCB-925A-46B35B2EC28C}" type="sibTrans" cxnId="{BF7BD919-56E7-4090-86E2-31C9E178C9E9}">
      <dgm:prSet/>
      <dgm:spPr/>
      <dgm:t>
        <a:bodyPr/>
        <a:lstStyle/>
        <a:p>
          <a:endParaRPr lang="it-IT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E27C790E-A926-4F30-A8D0-9B661315F259}" type="pres">
      <dgm:prSet presAssocID="{41525171-7499-4B81-9E2B-AAB97782EB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599A2CA6-8FD5-47C7-A505-C1D81C739534}" type="pres">
      <dgm:prSet presAssocID="{AF11A9A6-DD1A-4533-8B1E-C36371540A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B8A5CB-B3DA-4020-B1AE-513E21F5974A}" type="pres">
      <dgm:prSet presAssocID="{B8323A81-C6F2-437B-8873-1A37D2E8D444}" presName="spacer" presStyleCnt="0"/>
      <dgm:spPr/>
    </dgm:pt>
    <dgm:pt modelId="{02918C32-07F7-4072-AB64-6C90C4608732}" type="pres">
      <dgm:prSet presAssocID="{392737F4-50C0-4EDD-A4B5-735FD259EA4C}" presName="parentText" presStyleLbl="node1" presStyleIdx="2" presStyleCnt="4" custLinFactNeighborX="-300">
        <dgm:presLayoutVars>
          <dgm:chMax val="0"/>
          <dgm:bulletEnabled val="1"/>
        </dgm:presLayoutVars>
      </dgm:prSet>
      <dgm:spPr/>
    </dgm:pt>
    <dgm:pt modelId="{F3C69EC6-5005-4928-A0AA-4EA6601ED6C5}" type="pres">
      <dgm:prSet presAssocID="{0FAA9A59-260F-4432-8690-8C31FE33C8F2}" presName="spacer" presStyleCnt="0"/>
      <dgm:spPr/>
    </dgm:pt>
    <dgm:pt modelId="{34E455B3-7606-41AC-8B27-C1A87E5994F3}" type="pres">
      <dgm:prSet presAssocID="{66F3F24E-2502-4475-B31F-31DBB694BE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5EF600-D3F1-4BC2-A6AC-E2B940B80815}" srcId="{806CCEA2-9AB4-4B4E-8669-45AF576BEF58}" destId="{AF11A9A6-DD1A-4533-8B1E-C36371540A6D}" srcOrd="1" destOrd="0" parTransId="{5C7368CC-BD8E-4D9D-8719-3220FB961AA2}" sibTransId="{B8323A81-C6F2-437B-8873-1A37D2E8D444}"/>
    <dgm:cxn modelId="{BC95BD09-7052-4007-A7CB-CC7F5FC1FDEA}" type="presOf" srcId="{AF11A9A6-DD1A-4533-8B1E-C36371540A6D}" destId="{599A2CA6-8FD5-47C7-A505-C1D81C739534}" srcOrd="0" destOrd="0" presId="urn:microsoft.com/office/officeart/2005/8/layout/vList2"/>
    <dgm:cxn modelId="{DB7DA219-5AFA-4CA3-9DBB-38827C345C57}" srcId="{806CCEA2-9AB4-4B4E-8669-45AF576BEF58}" destId="{392737F4-50C0-4EDD-A4B5-735FD259EA4C}" srcOrd="2" destOrd="0" parTransId="{BC5DB26B-8BF7-471B-A879-2C51CAB8C906}" sibTransId="{0FAA9A59-260F-4432-8690-8C31FE33C8F2}"/>
    <dgm:cxn modelId="{BF7BD919-56E7-4090-86E2-31C9E178C9E9}" srcId="{806CCEA2-9AB4-4B4E-8669-45AF576BEF58}" destId="{66F3F24E-2502-4475-B31F-31DBB694BEFA}" srcOrd="3" destOrd="0" parTransId="{335E3C9C-611C-4221-A994-059FC04183D8}" sibTransId="{803F8129-47DE-4DCB-925A-46B35B2EC28C}"/>
    <dgm:cxn modelId="{DC68D170-0A22-46AD-A264-48B4BAB6CE79}" srcId="{806CCEA2-9AB4-4B4E-8669-45AF576BEF58}" destId="{41525171-7499-4B81-9E2B-AAB97782EB40}" srcOrd="0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B81285DE-D6B2-481D-8953-AABDC19B1FD0}" type="presOf" srcId="{66F3F24E-2502-4475-B31F-31DBB694BEFA}" destId="{34E455B3-7606-41AC-8B27-C1A87E5994F3}" srcOrd="0" destOrd="0" presId="urn:microsoft.com/office/officeart/2005/8/layout/vList2"/>
    <dgm:cxn modelId="{972C327C-024B-40AE-AFB2-AB3A467838FB}" type="presParOf" srcId="{FAA287C1-1BC9-443F-BB83-5E9C96921477}" destId="{E27C790E-A926-4F30-A8D0-9B661315F259}" srcOrd="0" destOrd="0" presId="urn:microsoft.com/office/officeart/2005/8/layout/vList2"/>
    <dgm:cxn modelId="{866C8934-AEC4-4690-9AB4-CDE085733723}" type="presParOf" srcId="{FAA287C1-1BC9-443F-BB83-5E9C96921477}" destId="{4F6EAD86-0DB6-474F-9F7D-AEF4180A8CD2}" srcOrd="1" destOrd="0" presId="urn:microsoft.com/office/officeart/2005/8/layout/vList2"/>
    <dgm:cxn modelId="{E2D8C356-5DF0-4F00-9352-58628AE09257}" type="presParOf" srcId="{FAA287C1-1BC9-443F-BB83-5E9C96921477}" destId="{599A2CA6-8FD5-47C7-A505-C1D81C739534}" srcOrd="2" destOrd="0" presId="urn:microsoft.com/office/officeart/2005/8/layout/vList2"/>
    <dgm:cxn modelId="{9E5920B4-5BF2-4036-A99B-C18158FBF35D}" type="presParOf" srcId="{FAA287C1-1BC9-443F-BB83-5E9C96921477}" destId="{7EB8A5CB-B3DA-4020-B1AE-513E21F5974A}" srcOrd="3" destOrd="0" presId="urn:microsoft.com/office/officeart/2005/8/layout/vList2"/>
    <dgm:cxn modelId="{D7340608-28A5-4CF9-8976-A26A723D0E86}" type="presParOf" srcId="{FAA287C1-1BC9-443F-BB83-5E9C96921477}" destId="{02918C32-07F7-4072-AB64-6C90C4608732}" srcOrd="4" destOrd="0" presId="urn:microsoft.com/office/officeart/2005/8/layout/vList2"/>
    <dgm:cxn modelId="{7130BD47-01E3-4AEB-A38D-9AC170A25FA5}" type="presParOf" srcId="{FAA287C1-1BC9-443F-BB83-5E9C96921477}" destId="{F3C69EC6-5005-4928-A0AA-4EA6601ED6C5}" srcOrd="5" destOrd="0" presId="urn:microsoft.com/office/officeart/2005/8/layout/vList2"/>
    <dgm:cxn modelId="{B5FF950E-3F9D-4774-AEBB-4FAE4FA01DA3}" type="presParOf" srcId="{FAA287C1-1BC9-443F-BB83-5E9C96921477}" destId="{34E455B3-7606-41AC-8B27-C1A87E5994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/>
            <a:t>Capacitive Moisture Soil Sensor</a:t>
          </a:r>
          <a:endParaRPr lang="en-US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 16 X 2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</a:t>
          </a:r>
          <a:r>
            <a:rPr lang="it-IT" dirty="0" err="1"/>
            <a:t>through</a:t>
          </a:r>
          <a:r>
            <a:rPr lang="it-IT" dirty="0"/>
            <a:t>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messages</a:t>
          </a:r>
          <a:r>
            <a:rPr lang="it-IT" sz="2000" kern="1200" dirty="0"/>
            <a:t> to </a:t>
          </a:r>
          <a:r>
            <a:rPr lang="it-IT" sz="2000" kern="1200" dirty="0" err="1"/>
            <a:t>notify</a:t>
          </a:r>
          <a:r>
            <a:rPr lang="it-IT" sz="2000" kern="1200" dirty="0"/>
            <a:t> the user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 (</a:t>
          </a:r>
          <a:r>
            <a:rPr lang="it-IT" sz="2000" kern="1200" dirty="0" err="1"/>
            <a:t>rain</a:t>
          </a:r>
          <a:r>
            <a:rPr lang="it-IT" sz="2000" kern="1200" dirty="0"/>
            <a:t> coming in a </a:t>
          </a:r>
          <a:r>
            <a:rPr lang="it-IT" sz="2000" kern="1200" dirty="0" err="1"/>
            <a:t>few</a:t>
          </a:r>
          <a:r>
            <a:rPr lang="it-IT" sz="2000" kern="1200" dirty="0"/>
            <a:t> hours), </a:t>
          </a:r>
          <a:r>
            <a:rPr lang="it-IT" sz="2000" kern="1200" dirty="0" err="1"/>
            <a:t>actual</a:t>
          </a:r>
          <a:r>
            <a:rPr lang="it-IT" sz="2000" kern="1200" dirty="0"/>
            <a:t> </a:t>
          </a:r>
          <a:r>
            <a:rPr lang="it-IT" sz="2000" kern="1200" dirty="0" err="1"/>
            <a:t>rain</a:t>
          </a:r>
          <a:r>
            <a:rPr lang="it-IT" sz="2000" kern="1200" dirty="0"/>
            <a:t> and community events </a:t>
          </a:r>
          <a:endParaRPr lang="en-US" sz="2000" kern="1200" dirty="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48284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AI, ML and DL (Recurrent neural networks) </a:t>
          </a:r>
          <a:r>
            <a:rPr lang="en-US" sz="2300" kern="1200" dirty="0">
              <a:sym typeface="Wingdings" panose="05000000000000000000" pitchFamily="2" charset="2"/>
            </a:rPr>
            <a:t></a:t>
          </a:r>
          <a:r>
            <a:rPr lang="en-US" sz="2300" kern="1200" dirty="0"/>
            <a:t> predict drying times with a correlation to the environment</a:t>
          </a:r>
        </a:p>
      </dsp:txBody>
      <dsp:txXfrm>
        <a:off x="61741" y="110025"/>
        <a:ext cx="6331505" cy="1141288"/>
      </dsp:txXfrm>
    </dsp:sp>
    <dsp:sp modelId="{8A0EE3E2-5811-46C7-BC08-F94EE98CE209}">
      <dsp:nvSpPr>
        <dsp:cNvPr id="0" name=""/>
        <dsp:cNvSpPr/>
      </dsp:nvSpPr>
      <dsp:spPr>
        <a:xfrm>
          <a:off x="0" y="1379295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Integration of other AWS services for Artificial Intelligence and Internet of Things</a:t>
          </a:r>
        </a:p>
      </dsp:txBody>
      <dsp:txXfrm>
        <a:off x="61741" y="1441036"/>
        <a:ext cx="6331505" cy="1141288"/>
      </dsp:txXfrm>
    </dsp:sp>
    <dsp:sp modelId="{05B0955A-516D-4A9A-AB42-10B91F3DEDE7}">
      <dsp:nvSpPr>
        <dsp:cNvPr id="0" name=""/>
        <dsp:cNvSpPr/>
      </dsp:nvSpPr>
      <dsp:spPr>
        <a:xfrm>
          <a:off x="0" y="2710305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New functionalities for the mobile application to give more reliable information, security and privacy of the sensible data</a:t>
          </a:r>
        </a:p>
      </dsp:txBody>
      <dsp:txXfrm>
        <a:off x="61741" y="2772046"/>
        <a:ext cx="6331505" cy="11412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790E-A926-4F30-A8D0-9B661315F259}">
      <dsp:nvSpPr>
        <dsp:cNvPr id="0" name=""/>
        <dsp:cNvSpPr/>
      </dsp:nvSpPr>
      <dsp:spPr>
        <a:xfrm>
          <a:off x="0" y="41764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Waterproof system evolution, usage of smart sensors for collecting data and multiple concurrent drying cycles for user</a:t>
          </a:r>
        </a:p>
      </dsp:txBody>
      <dsp:txXfrm>
        <a:off x="36896" y="454538"/>
        <a:ext cx="6366387" cy="682028"/>
      </dsp:txXfrm>
    </dsp:sp>
    <dsp:sp modelId="{599A2CA6-8FD5-47C7-A505-C1D81C739534}">
      <dsp:nvSpPr>
        <dsp:cNvPr id="0" name=""/>
        <dsp:cNvSpPr/>
      </dsp:nvSpPr>
      <dsp:spPr>
        <a:xfrm>
          <a:off x="0" y="122818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Wireless connections</a:t>
          </a:r>
        </a:p>
      </dsp:txBody>
      <dsp:txXfrm>
        <a:off x="36896" y="1265078"/>
        <a:ext cx="6366387" cy="682028"/>
      </dsp:txXfrm>
    </dsp:sp>
    <dsp:sp modelId="{02918C32-07F7-4072-AB64-6C90C4608732}">
      <dsp:nvSpPr>
        <dsp:cNvPr id="0" name=""/>
        <dsp:cNvSpPr/>
      </dsp:nvSpPr>
      <dsp:spPr>
        <a:xfrm>
          <a:off x="0" y="203872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scalability and performances of Flask Restful APIs</a:t>
          </a:r>
        </a:p>
      </dsp:txBody>
      <dsp:txXfrm>
        <a:off x="36896" y="2075618"/>
        <a:ext cx="6366387" cy="682028"/>
      </dsp:txXfrm>
    </dsp:sp>
    <dsp:sp modelId="{34E455B3-7606-41AC-8B27-C1A87E5994F3}">
      <dsp:nvSpPr>
        <dsp:cNvPr id="0" name=""/>
        <dsp:cNvSpPr/>
      </dsp:nvSpPr>
      <dsp:spPr>
        <a:xfrm>
          <a:off x="0" y="284926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Predictions based on the type of clothing item</a:t>
          </a:r>
        </a:p>
      </dsp:txBody>
      <dsp:txXfrm>
        <a:off x="36896" y="2886158"/>
        <a:ext cx="6366387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Capacitive Moisture Soil Sensor</a:t>
          </a:r>
          <a:endParaRPr lang="en-US" sz="2800" kern="120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 16 X 2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</a:t>
          </a:r>
          <a:r>
            <a:rPr lang="it-IT" sz="1900" kern="1200" dirty="0" err="1"/>
            <a:t>through</a:t>
          </a:r>
          <a:r>
            <a:rPr lang="it-IT" sz="1900" kern="1200" dirty="0"/>
            <a:t>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4.xml"/><Relationship Id="rId7" Type="http://schemas.openxmlformats.org/officeDocument/2006/relationships/image" Target="../media/image9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microcontroller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the </a:t>
            </a:r>
            <a:r>
              <a:rPr lang="it-IT" sz="2400" dirty="0" err="1"/>
              <a:t>actuators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97" y="1875716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45A860-D2F6-A3AE-1C60-AC8A5D8EE0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 rot="19627245">
            <a:off x="7124788" y="2155467"/>
            <a:ext cx="830126" cy="1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367905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14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39374-213C-B027-720B-E9196DAA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990"/>
          <a:stretch/>
        </p:blipFill>
        <p:spPr>
          <a:xfrm>
            <a:off x="842772" y="870037"/>
            <a:ext cx="5092361" cy="51179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E8AB9A-38FA-418E-5300-1D346447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7" t="-2" r="51279" b="3"/>
          <a:stretch/>
        </p:blipFill>
        <p:spPr>
          <a:xfrm>
            <a:off x="6405824" y="841248"/>
            <a:ext cx="4791058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world.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from API.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48 hours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service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E51D4D-B937-DC1E-F4AC-ED8118E3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1265761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5081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sz="5400" b="1" i="1" dirty="0" err="1"/>
              <a:t>Thunkable</a:t>
            </a:r>
            <a:endParaRPr lang="it-IT" sz="5400" b="1" i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260176-732F-2383-B072-22B69F1D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8999"/>
          <a:stretch/>
        </p:blipFill>
        <p:spPr>
          <a:xfrm>
            <a:off x="324106" y="853145"/>
            <a:ext cx="4165458" cy="4651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F2C180-20D5-58CB-2F57-D7976FA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</a:rPr>
              <a:t>Thunkable</a:t>
            </a:r>
            <a:r>
              <a:rPr lang="en-US" sz="2400" b="0" i="0" dirty="0">
                <a:effectLst/>
              </a:rPr>
              <a:t> is a no-code platform that allows users to create and publish their own mobile apps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has an intuitive drag-and-drop interface and a library of pre-built components that users can use to build their apps (design and blocks)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Support for both iOS and Android app development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allows for integration with a variety of third-party services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938934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3" y="228985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A4807-E25C-BB88-1F22-844D3920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Future </a:t>
            </a:r>
            <a:r>
              <a:rPr lang="it-IT" sz="5400" b="1" i="1" dirty="0" err="1"/>
              <a:t>evolution</a:t>
            </a:r>
            <a:endParaRPr lang="it-IT" sz="5400" b="1" i="1" dirty="0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51A22E5D-86DB-5225-51BE-35575D0C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81315"/>
              </p:ext>
            </p:extLst>
          </p:nvPr>
        </p:nvGraphicFramePr>
        <p:xfrm>
          <a:off x="1096963" y="1846263"/>
          <a:ext cx="6440179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E682B4B4-2A3E-9A93-3855-9996468C4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0368" y="2290070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5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838</TotalTime>
  <Words>1291</Words>
  <Application>Microsoft Office PowerPoint</Application>
  <PresentationFormat>Widescreen</PresentationFormat>
  <Paragraphs>139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Söhne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Thunkable</vt:lpstr>
      <vt:lpstr>Future evolution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205</cp:revision>
  <dcterms:created xsi:type="dcterms:W3CDTF">2023-01-25T14:26:43Z</dcterms:created>
  <dcterms:modified xsi:type="dcterms:W3CDTF">2023-02-17T08:50:30Z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