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65" r:id="rId21"/>
    <p:sldId id="275" r:id="rId22"/>
    <p:sldId id="267" r:id="rId23"/>
    <p:sldId id="290" r:id="rId24"/>
    <p:sldId id="264" r:id="rId25"/>
    <p:sldId id="263" r:id="rId26"/>
    <p:sldId id="260" r:id="rId27"/>
    <p:sldId id="261" r:id="rId28"/>
    <p:sldId id="259" r:id="rId29"/>
    <p:sldId id="262" r:id="rId30"/>
    <p:sldId id="269" r:id="rId31"/>
    <p:sldId id="268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3F5"/>
    <a:srgbClr val="48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A536F-7207-4984-AB03-23AA957640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57AD-FA2F-459B-85D7-F6136C4919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b="0" i="0" dirty="0"/>
            <a:t>Web </a:t>
          </a:r>
          <a:r>
            <a:rPr lang="it-IT" sz="1800" b="0" i="0" dirty="0" err="1"/>
            <a:t>application</a:t>
          </a:r>
          <a:r>
            <a:rPr lang="en-US" sz="1800" dirty="0"/>
            <a:t> </a:t>
          </a:r>
          <a:r>
            <a:rPr lang="en-US" sz="1800" b="0" i="0" dirty="0"/>
            <a:t>framework for building scalable, high-performance, and easy-to-deploy RESTful APIs by providing a simple and flexible framework for handling HTTP requests and responses</a:t>
          </a:r>
          <a:endParaRPr lang="en-US" sz="1800" dirty="0"/>
        </a:p>
      </dgm:t>
    </dgm:pt>
    <dgm:pt modelId="{B5E6AF4B-FB64-4F77-84B6-678CC93BFCD1}" type="parTrans" cxnId="{F78AA250-61ED-4F78-B427-DCA18BEF2E0E}">
      <dgm:prSet/>
      <dgm:spPr/>
      <dgm:t>
        <a:bodyPr/>
        <a:lstStyle/>
        <a:p>
          <a:endParaRPr lang="en-US"/>
        </a:p>
      </dgm:t>
    </dgm:pt>
    <dgm:pt modelId="{A1795476-F053-45A7-8144-112402A1B98C}" type="sibTrans" cxnId="{F78AA250-61ED-4F78-B427-DCA18BEF2E0E}">
      <dgm:prSet/>
      <dgm:spPr/>
      <dgm:t>
        <a:bodyPr/>
        <a:lstStyle/>
        <a:p>
          <a:endParaRPr lang="en-US"/>
        </a:p>
      </dgm:t>
    </dgm:pt>
    <dgm:pt modelId="{4748DB8F-2A0E-4958-B283-93311156D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RESTful APIs use HTTP methods (such as GET, POST, PUT, DELETE, etc.) to perform operations on resources, where resources are identified by URIs (Uniform Resource Identifiers)</a:t>
          </a:r>
          <a:endParaRPr lang="en-US" dirty="0"/>
        </a:p>
      </dgm:t>
    </dgm:pt>
    <dgm:pt modelId="{6A427F0F-6BA6-4E2A-806D-AB07C2FA1126}" type="parTrans" cxnId="{94AE36F4-944F-4772-B714-7DE276751159}">
      <dgm:prSet/>
      <dgm:spPr/>
      <dgm:t>
        <a:bodyPr/>
        <a:lstStyle/>
        <a:p>
          <a:endParaRPr lang="en-US"/>
        </a:p>
      </dgm:t>
    </dgm:pt>
    <dgm:pt modelId="{03D35811-61A0-4B40-B7FD-D57DBD8FE87C}" type="sibTrans" cxnId="{94AE36F4-944F-4772-B714-7DE276751159}">
      <dgm:prSet/>
      <dgm:spPr/>
      <dgm:t>
        <a:bodyPr/>
        <a:lstStyle/>
        <a:p>
          <a:endParaRPr lang="en-US"/>
        </a:p>
      </dgm:t>
    </dgm:pt>
    <dgm:pt modelId="{16B82B02-03E5-4CF3-A3B8-B69437F3BAB1}" type="pres">
      <dgm:prSet presAssocID="{198A536F-7207-4984-AB03-23AA95764048}" presName="root" presStyleCnt="0">
        <dgm:presLayoutVars>
          <dgm:dir/>
          <dgm:resizeHandles val="exact"/>
        </dgm:presLayoutVars>
      </dgm:prSet>
      <dgm:spPr/>
    </dgm:pt>
    <dgm:pt modelId="{3501B552-4362-4C8F-8A19-8E8D605E069A}" type="pres">
      <dgm:prSet presAssocID="{10D757AD-FA2F-459B-85D7-F6136C49191A}" presName="compNode" presStyleCnt="0"/>
      <dgm:spPr/>
    </dgm:pt>
    <dgm:pt modelId="{60795DCC-7E12-4158-BDC5-12286D94584E}" type="pres">
      <dgm:prSet presAssocID="{10D757AD-FA2F-459B-85D7-F6136C49191A}" presName="bgRect" presStyleLbl="bgShp" presStyleIdx="0" presStyleCnt="2" custScaleY="183586"/>
      <dgm:spPr>
        <a:solidFill>
          <a:srgbClr val="CCE3F5"/>
        </a:solidFill>
      </dgm:spPr>
    </dgm:pt>
    <dgm:pt modelId="{0FDC58DD-F29B-4FCD-A57C-4453A592D04A}" type="pres">
      <dgm:prSet presAssocID="{10D757AD-FA2F-459B-85D7-F6136C4919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7522FC-ABE0-472C-868F-B7A9A9366CD1}" type="pres">
      <dgm:prSet presAssocID="{10D757AD-FA2F-459B-85D7-F6136C49191A}" presName="spaceRect" presStyleCnt="0"/>
      <dgm:spPr/>
    </dgm:pt>
    <dgm:pt modelId="{F10FA26F-A33A-42FC-996B-AB91A404BDDD}" type="pres">
      <dgm:prSet presAssocID="{10D757AD-FA2F-459B-85D7-F6136C49191A}" presName="parTx" presStyleLbl="revTx" presStyleIdx="0" presStyleCnt="2" custLinFactNeighborX="-290" custLinFactNeighborY="-14962">
        <dgm:presLayoutVars>
          <dgm:chMax val="0"/>
          <dgm:chPref val="0"/>
        </dgm:presLayoutVars>
      </dgm:prSet>
      <dgm:spPr/>
    </dgm:pt>
    <dgm:pt modelId="{5E1C0123-484C-461E-8397-F05A7001A67C}" type="pres">
      <dgm:prSet presAssocID="{A1795476-F053-45A7-8144-112402A1B98C}" presName="sibTrans" presStyleCnt="0"/>
      <dgm:spPr/>
    </dgm:pt>
    <dgm:pt modelId="{398DD7F7-2698-48EC-B0A0-CC6C4BCCCDF1}" type="pres">
      <dgm:prSet presAssocID="{4748DB8F-2A0E-4958-B283-93311156D991}" presName="compNode" presStyleCnt="0"/>
      <dgm:spPr/>
    </dgm:pt>
    <dgm:pt modelId="{D6595036-79C9-40F6-B263-E73EA1B2ED0A}" type="pres">
      <dgm:prSet presAssocID="{4748DB8F-2A0E-4958-B283-93311156D991}" presName="bgRect" presStyleLbl="bgShp" presStyleIdx="1" presStyleCnt="2" custScaleY="184984"/>
      <dgm:spPr/>
    </dgm:pt>
    <dgm:pt modelId="{A6659CE4-8088-42B6-9A01-3445516F3823}" type="pres">
      <dgm:prSet presAssocID="{4748DB8F-2A0E-4958-B283-93311156D9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ADFA71-C017-43AD-BB1C-B74C1FF430A2}" type="pres">
      <dgm:prSet presAssocID="{4748DB8F-2A0E-4958-B283-93311156D991}" presName="spaceRect" presStyleCnt="0"/>
      <dgm:spPr/>
    </dgm:pt>
    <dgm:pt modelId="{65595606-9220-4190-8C6E-64A172AD5BFB}" type="pres">
      <dgm:prSet presAssocID="{4748DB8F-2A0E-4958-B283-93311156D991}" presName="parTx" presStyleLbl="revTx" presStyleIdx="1" presStyleCnt="2" custLinFactNeighborX="-290" custLinFactNeighborY="-15935">
        <dgm:presLayoutVars>
          <dgm:chMax val="0"/>
          <dgm:chPref val="0"/>
        </dgm:presLayoutVars>
      </dgm:prSet>
      <dgm:spPr/>
    </dgm:pt>
  </dgm:ptLst>
  <dgm:cxnLst>
    <dgm:cxn modelId="{C9A24622-2205-4EA1-B130-97576C128DAD}" type="presOf" srcId="{4748DB8F-2A0E-4958-B283-93311156D991}" destId="{65595606-9220-4190-8C6E-64A172AD5BFB}" srcOrd="0" destOrd="0" presId="urn:microsoft.com/office/officeart/2018/2/layout/IconVerticalSolidList"/>
    <dgm:cxn modelId="{F78AA250-61ED-4F78-B427-DCA18BEF2E0E}" srcId="{198A536F-7207-4984-AB03-23AA95764048}" destId="{10D757AD-FA2F-459B-85D7-F6136C49191A}" srcOrd="0" destOrd="0" parTransId="{B5E6AF4B-FB64-4F77-84B6-678CC93BFCD1}" sibTransId="{A1795476-F053-45A7-8144-112402A1B98C}"/>
    <dgm:cxn modelId="{53E0CE91-1C13-4CFE-934E-3CEF66285CBB}" type="presOf" srcId="{198A536F-7207-4984-AB03-23AA95764048}" destId="{16B82B02-03E5-4CF3-A3B8-B69437F3BAB1}" srcOrd="0" destOrd="0" presId="urn:microsoft.com/office/officeart/2018/2/layout/IconVerticalSolidList"/>
    <dgm:cxn modelId="{144F27CB-A9F5-4A7D-94C1-CD76ED0A7F55}" type="presOf" srcId="{10D757AD-FA2F-459B-85D7-F6136C49191A}" destId="{F10FA26F-A33A-42FC-996B-AB91A404BDDD}" srcOrd="0" destOrd="0" presId="urn:microsoft.com/office/officeart/2018/2/layout/IconVerticalSolidList"/>
    <dgm:cxn modelId="{94AE36F4-944F-4772-B714-7DE276751159}" srcId="{198A536F-7207-4984-AB03-23AA95764048}" destId="{4748DB8F-2A0E-4958-B283-93311156D991}" srcOrd="1" destOrd="0" parTransId="{6A427F0F-6BA6-4E2A-806D-AB07C2FA1126}" sibTransId="{03D35811-61A0-4B40-B7FD-D57DBD8FE87C}"/>
    <dgm:cxn modelId="{19FE2E37-EF47-4CFA-ADFC-303EB976B271}" type="presParOf" srcId="{16B82B02-03E5-4CF3-A3B8-B69437F3BAB1}" destId="{3501B552-4362-4C8F-8A19-8E8D605E069A}" srcOrd="0" destOrd="0" presId="urn:microsoft.com/office/officeart/2018/2/layout/IconVerticalSolidList"/>
    <dgm:cxn modelId="{902FFF39-FB53-4BE0-83A4-7584223BBB30}" type="presParOf" srcId="{3501B552-4362-4C8F-8A19-8E8D605E069A}" destId="{60795DCC-7E12-4158-BDC5-12286D94584E}" srcOrd="0" destOrd="0" presId="urn:microsoft.com/office/officeart/2018/2/layout/IconVerticalSolidList"/>
    <dgm:cxn modelId="{D67E91F1-6BAE-4090-B564-9BC3CD96B38A}" type="presParOf" srcId="{3501B552-4362-4C8F-8A19-8E8D605E069A}" destId="{0FDC58DD-F29B-4FCD-A57C-4453A592D04A}" srcOrd="1" destOrd="0" presId="urn:microsoft.com/office/officeart/2018/2/layout/IconVerticalSolidList"/>
    <dgm:cxn modelId="{3136AB75-38BB-4977-9A01-7FBE8A72037C}" type="presParOf" srcId="{3501B552-4362-4C8F-8A19-8E8D605E069A}" destId="{5A7522FC-ABE0-472C-868F-B7A9A9366CD1}" srcOrd="2" destOrd="0" presId="urn:microsoft.com/office/officeart/2018/2/layout/IconVerticalSolidList"/>
    <dgm:cxn modelId="{0360AA27-DA7D-4791-8E1F-1FB382226A3E}" type="presParOf" srcId="{3501B552-4362-4C8F-8A19-8E8D605E069A}" destId="{F10FA26F-A33A-42FC-996B-AB91A404BDDD}" srcOrd="3" destOrd="0" presId="urn:microsoft.com/office/officeart/2018/2/layout/IconVerticalSolidList"/>
    <dgm:cxn modelId="{F839EB13-8545-4ED7-B98C-6A8BA92F5CF8}" type="presParOf" srcId="{16B82B02-03E5-4CF3-A3B8-B69437F3BAB1}" destId="{5E1C0123-484C-461E-8397-F05A7001A67C}" srcOrd="1" destOrd="0" presId="urn:microsoft.com/office/officeart/2018/2/layout/IconVerticalSolidList"/>
    <dgm:cxn modelId="{6E15EDAE-5122-4EED-8CF1-82D59219E94A}" type="presParOf" srcId="{16B82B02-03E5-4CF3-A3B8-B69437F3BAB1}" destId="{398DD7F7-2698-48EC-B0A0-CC6C4BCCCDF1}" srcOrd="2" destOrd="0" presId="urn:microsoft.com/office/officeart/2018/2/layout/IconVerticalSolidList"/>
    <dgm:cxn modelId="{9BA78245-288A-4FF5-974C-4A1C4FC4C172}" type="presParOf" srcId="{398DD7F7-2698-48EC-B0A0-CC6C4BCCCDF1}" destId="{D6595036-79C9-40F6-B263-E73EA1B2ED0A}" srcOrd="0" destOrd="0" presId="urn:microsoft.com/office/officeart/2018/2/layout/IconVerticalSolidList"/>
    <dgm:cxn modelId="{A3264B0C-CFC3-4D99-9DAB-22CE32C3923D}" type="presParOf" srcId="{398DD7F7-2698-48EC-B0A0-CC6C4BCCCDF1}" destId="{A6659CE4-8088-42B6-9A01-3445516F3823}" srcOrd="1" destOrd="0" presId="urn:microsoft.com/office/officeart/2018/2/layout/IconVerticalSolidList"/>
    <dgm:cxn modelId="{5D6D0F23-65FC-4E15-AF5B-50C3E2A9B5F9}" type="presParOf" srcId="{398DD7F7-2698-48EC-B0A0-CC6C4BCCCDF1}" destId="{56ADFA71-C017-43AD-BB1C-B74C1FF430A2}" srcOrd="2" destOrd="0" presId="urn:microsoft.com/office/officeart/2018/2/layout/IconVerticalSolidList"/>
    <dgm:cxn modelId="{8188CE82-F665-44E9-B5B0-C56539B90C91}" type="presParOf" srcId="{398DD7F7-2698-48EC-B0A0-CC6C4BCCCDF1}" destId="{65595606-9220-4190-8C6E-64A172AD5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B21FC-1FFB-4486-92AA-3CCAC974F2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B6A22-F80C-4E5F-8080-4F130CBD7D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Database used to store data in a persistent way</a:t>
          </a:r>
          <a:endParaRPr lang="en-US"/>
        </a:p>
      </dgm:t>
    </dgm:pt>
    <dgm:pt modelId="{DD040104-9C31-41EA-8F10-E9095DA8F0C1}" type="parTrans" cxnId="{1E610F9D-8963-4F24-9A09-5C8E0FC71EE3}">
      <dgm:prSet/>
      <dgm:spPr/>
      <dgm:t>
        <a:bodyPr/>
        <a:lstStyle/>
        <a:p>
          <a:endParaRPr lang="en-US"/>
        </a:p>
      </dgm:t>
    </dgm:pt>
    <dgm:pt modelId="{21788862-DC74-4F44-859C-A4D5715265D6}" type="sibTrans" cxnId="{1E610F9D-8963-4F24-9A09-5C8E0FC71EE3}">
      <dgm:prSet/>
      <dgm:spPr/>
      <dgm:t>
        <a:bodyPr/>
        <a:lstStyle/>
        <a:p>
          <a:endParaRPr lang="en-US"/>
        </a:p>
      </dgm:t>
    </dgm:pt>
    <dgm:pt modelId="{798CC6B2-D7A1-4D5D-846C-6B9480D972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Schema is masked by Flask Restful APIs</a:t>
          </a:r>
          <a:endParaRPr lang="en-US"/>
        </a:p>
      </dgm:t>
    </dgm:pt>
    <dgm:pt modelId="{EC8EFC2C-76BC-4389-A023-A2F89F6F27E6}" type="parTrans" cxnId="{59795A83-DAA2-482C-8A07-52F28BEA2247}">
      <dgm:prSet/>
      <dgm:spPr/>
      <dgm:t>
        <a:bodyPr/>
        <a:lstStyle/>
        <a:p>
          <a:endParaRPr lang="en-US"/>
        </a:p>
      </dgm:t>
    </dgm:pt>
    <dgm:pt modelId="{63A34766-2D55-4CC9-AFAA-624FF2446A9E}" type="sibTrans" cxnId="{59795A83-DAA2-482C-8A07-52F28BEA2247}">
      <dgm:prSet/>
      <dgm:spPr/>
      <dgm:t>
        <a:bodyPr/>
        <a:lstStyle/>
        <a:p>
          <a:endParaRPr lang="en-US"/>
        </a:p>
      </dgm:t>
    </dgm:pt>
    <dgm:pt modelId="{C5C22710-9AFE-452A-A6CB-183965A88718}" type="pres">
      <dgm:prSet presAssocID="{E93B21FC-1FFB-4486-92AA-3CCAC974F22F}" presName="root" presStyleCnt="0">
        <dgm:presLayoutVars>
          <dgm:dir/>
          <dgm:resizeHandles val="exact"/>
        </dgm:presLayoutVars>
      </dgm:prSet>
      <dgm:spPr/>
    </dgm:pt>
    <dgm:pt modelId="{8C990A34-46D0-49A0-98C5-6FC0D9850016}" type="pres">
      <dgm:prSet presAssocID="{D17B6A22-F80C-4E5F-8080-4F130CBD7D65}" presName="compNode" presStyleCnt="0"/>
      <dgm:spPr/>
    </dgm:pt>
    <dgm:pt modelId="{EF598729-CCF0-44FD-8CB3-9868ED06284D}" type="pres">
      <dgm:prSet presAssocID="{D17B6A22-F80C-4E5F-8080-4F130CBD7D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36426-FFCE-4F09-9AD4-642AE138AB74}" type="pres">
      <dgm:prSet presAssocID="{D17B6A22-F80C-4E5F-8080-4F130CBD7D65}" presName="spaceRect" presStyleCnt="0"/>
      <dgm:spPr/>
    </dgm:pt>
    <dgm:pt modelId="{4AB60B65-AB5F-48E4-869E-D665848E5A4E}" type="pres">
      <dgm:prSet presAssocID="{D17B6A22-F80C-4E5F-8080-4F130CBD7D65}" presName="textRect" presStyleLbl="revTx" presStyleIdx="0" presStyleCnt="2">
        <dgm:presLayoutVars>
          <dgm:chMax val="1"/>
          <dgm:chPref val="1"/>
        </dgm:presLayoutVars>
      </dgm:prSet>
      <dgm:spPr/>
    </dgm:pt>
    <dgm:pt modelId="{3A8FA701-8C3F-4CAE-8295-BF8F3055F1A7}" type="pres">
      <dgm:prSet presAssocID="{21788862-DC74-4F44-859C-A4D5715265D6}" presName="sibTrans" presStyleCnt="0"/>
      <dgm:spPr/>
    </dgm:pt>
    <dgm:pt modelId="{0573300E-153F-4650-8C7C-614C0EDE63BB}" type="pres">
      <dgm:prSet presAssocID="{798CC6B2-D7A1-4D5D-846C-6B9480D972F1}" presName="compNode" presStyleCnt="0"/>
      <dgm:spPr/>
    </dgm:pt>
    <dgm:pt modelId="{C6CA4C77-7537-4706-A954-01FAB55090BF}" type="pres">
      <dgm:prSet presAssocID="{798CC6B2-D7A1-4D5D-846C-6B9480D97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raccio"/>
        </a:ext>
      </dgm:extLst>
    </dgm:pt>
    <dgm:pt modelId="{1B252588-776B-491F-98ED-5F8445B4C262}" type="pres">
      <dgm:prSet presAssocID="{798CC6B2-D7A1-4D5D-846C-6B9480D972F1}" presName="spaceRect" presStyleCnt="0"/>
      <dgm:spPr/>
    </dgm:pt>
    <dgm:pt modelId="{95CF5C4B-2FF2-4A5C-A423-D38B425BF5F3}" type="pres">
      <dgm:prSet presAssocID="{798CC6B2-D7A1-4D5D-846C-6B9480D97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83B51F-880C-4F71-8DE9-069C9BB0ECFC}" type="presOf" srcId="{E93B21FC-1FFB-4486-92AA-3CCAC974F22F}" destId="{C5C22710-9AFE-452A-A6CB-183965A88718}" srcOrd="0" destOrd="0" presId="urn:microsoft.com/office/officeart/2018/2/layout/IconLabelList"/>
    <dgm:cxn modelId="{BE32FB30-7820-4859-8AB2-3363EFD8E333}" type="presOf" srcId="{798CC6B2-D7A1-4D5D-846C-6B9480D972F1}" destId="{95CF5C4B-2FF2-4A5C-A423-D38B425BF5F3}" srcOrd="0" destOrd="0" presId="urn:microsoft.com/office/officeart/2018/2/layout/IconLabelList"/>
    <dgm:cxn modelId="{3771134D-3E9E-43C9-96DD-4EAC97B1BC6D}" type="presOf" srcId="{D17B6A22-F80C-4E5F-8080-4F130CBD7D65}" destId="{4AB60B65-AB5F-48E4-869E-D665848E5A4E}" srcOrd="0" destOrd="0" presId="urn:microsoft.com/office/officeart/2018/2/layout/IconLabelList"/>
    <dgm:cxn modelId="{59795A83-DAA2-482C-8A07-52F28BEA2247}" srcId="{E93B21FC-1FFB-4486-92AA-3CCAC974F22F}" destId="{798CC6B2-D7A1-4D5D-846C-6B9480D972F1}" srcOrd="1" destOrd="0" parTransId="{EC8EFC2C-76BC-4389-A023-A2F89F6F27E6}" sibTransId="{63A34766-2D55-4CC9-AFAA-624FF2446A9E}"/>
    <dgm:cxn modelId="{1E610F9D-8963-4F24-9A09-5C8E0FC71EE3}" srcId="{E93B21FC-1FFB-4486-92AA-3CCAC974F22F}" destId="{D17B6A22-F80C-4E5F-8080-4F130CBD7D65}" srcOrd="0" destOrd="0" parTransId="{DD040104-9C31-41EA-8F10-E9095DA8F0C1}" sibTransId="{21788862-DC74-4F44-859C-A4D5715265D6}"/>
    <dgm:cxn modelId="{980F625E-766F-4B6F-A430-7EBC6A76FA89}" type="presParOf" srcId="{C5C22710-9AFE-452A-A6CB-183965A88718}" destId="{8C990A34-46D0-49A0-98C5-6FC0D9850016}" srcOrd="0" destOrd="0" presId="urn:microsoft.com/office/officeart/2018/2/layout/IconLabelList"/>
    <dgm:cxn modelId="{EF450E2D-C6AB-436C-AB73-88E5166CC98D}" type="presParOf" srcId="{8C990A34-46D0-49A0-98C5-6FC0D9850016}" destId="{EF598729-CCF0-44FD-8CB3-9868ED06284D}" srcOrd="0" destOrd="0" presId="urn:microsoft.com/office/officeart/2018/2/layout/IconLabelList"/>
    <dgm:cxn modelId="{12BE98E4-13B1-476D-9249-1D644BD85B14}" type="presParOf" srcId="{8C990A34-46D0-49A0-98C5-6FC0D9850016}" destId="{5CE36426-FFCE-4F09-9AD4-642AE138AB74}" srcOrd="1" destOrd="0" presId="urn:microsoft.com/office/officeart/2018/2/layout/IconLabelList"/>
    <dgm:cxn modelId="{6C5D2EDD-2F79-4F63-9230-0ED5C8FF8DA5}" type="presParOf" srcId="{8C990A34-46D0-49A0-98C5-6FC0D9850016}" destId="{4AB60B65-AB5F-48E4-869E-D665848E5A4E}" srcOrd="2" destOrd="0" presId="urn:microsoft.com/office/officeart/2018/2/layout/IconLabelList"/>
    <dgm:cxn modelId="{535DA27A-0498-4C75-A915-2914281B1687}" type="presParOf" srcId="{C5C22710-9AFE-452A-A6CB-183965A88718}" destId="{3A8FA701-8C3F-4CAE-8295-BF8F3055F1A7}" srcOrd="1" destOrd="0" presId="urn:microsoft.com/office/officeart/2018/2/layout/IconLabelList"/>
    <dgm:cxn modelId="{C08FB6AC-7CF5-47DC-9451-617E4DC10F85}" type="presParOf" srcId="{C5C22710-9AFE-452A-A6CB-183965A88718}" destId="{0573300E-153F-4650-8C7C-614C0EDE63BB}" srcOrd="2" destOrd="0" presId="urn:microsoft.com/office/officeart/2018/2/layout/IconLabelList"/>
    <dgm:cxn modelId="{8E9B1E0B-0778-4CFA-B3A5-7510C4ACD706}" type="presParOf" srcId="{0573300E-153F-4650-8C7C-614C0EDE63BB}" destId="{C6CA4C77-7537-4706-A954-01FAB55090BF}" srcOrd="0" destOrd="0" presId="urn:microsoft.com/office/officeart/2018/2/layout/IconLabelList"/>
    <dgm:cxn modelId="{FECD7751-99BD-4B30-AD6A-54014C590E06}" type="presParOf" srcId="{0573300E-153F-4650-8C7C-614C0EDE63BB}" destId="{1B252588-776B-491F-98ED-5F8445B4C262}" srcOrd="1" destOrd="0" presId="urn:microsoft.com/office/officeart/2018/2/layout/IconLabelList"/>
    <dgm:cxn modelId="{4D245961-71E4-4498-B42F-2D6E0034084A}" type="presParOf" srcId="{0573300E-153F-4650-8C7C-614C0EDE63BB}" destId="{95CF5C4B-2FF2-4A5C-A423-D38B425B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5DCC-7E12-4158-BDC5-12286D94584E}">
      <dsp:nvSpPr>
        <dsp:cNvPr id="0" name=""/>
        <dsp:cNvSpPr/>
      </dsp:nvSpPr>
      <dsp:spPr>
        <a:xfrm>
          <a:off x="0" y="514102"/>
          <a:ext cx="7182034" cy="1434677"/>
        </a:xfrm>
        <a:prstGeom prst="roundRect">
          <a:avLst>
            <a:gd name="adj" fmla="val 10000"/>
          </a:avLst>
        </a:prstGeom>
        <a:solidFill>
          <a:srgbClr val="CCE3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58DD-F29B-4FCD-A57C-4453A592D04A}">
      <dsp:nvSpPr>
        <dsp:cNvPr id="0" name=""/>
        <dsp:cNvSpPr/>
      </dsp:nvSpPr>
      <dsp:spPr>
        <a:xfrm>
          <a:off x="236395" y="1016535"/>
          <a:ext cx="430231" cy="429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A26F-A33A-42FC-996B-AB91A404BDDD}">
      <dsp:nvSpPr>
        <dsp:cNvPr id="0" name=""/>
        <dsp:cNvSpPr/>
      </dsp:nvSpPr>
      <dsp:spPr>
        <a:xfrm>
          <a:off x="885257" y="682330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Web </a:t>
          </a:r>
          <a:r>
            <a:rPr lang="it-IT" sz="1800" b="0" i="0" kern="1200" dirty="0" err="1"/>
            <a:t>application</a:t>
          </a:r>
          <a:r>
            <a:rPr lang="en-US" sz="1800" kern="1200" dirty="0"/>
            <a:t> </a:t>
          </a:r>
          <a:r>
            <a:rPr lang="en-US" sz="1800" b="0" i="0" kern="1200" dirty="0"/>
            <a:t>framework for building scalable, high-performance, and easy-to-deploy RESTful APIs by providing a simple and flexible framework for handling HTTP requests and responses</a:t>
          </a:r>
          <a:endParaRPr lang="en-US" sz="1800" kern="1200" dirty="0"/>
        </a:p>
      </dsp:txBody>
      <dsp:txXfrm>
        <a:off x="885257" y="682330"/>
        <a:ext cx="6126033" cy="1058504"/>
      </dsp:txXfrm>
    </dsp:sp>
    <dsp:sp modelId="{D6595036-79C9-40F6-B263-E73EA1B2ED0A}">
      <dsp:nvSpPr>
        <dsp:cNvPr id="0" name=""/>
        <dsp:cNvSpPr/>
      </dsp:nvSpPr>
      <dsp:spPr>
        <a:xfrm>
          <a:off x="0" y="2177645"/>
          <a:ext cx="7182034" cy="1445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CE4-8088-42B6-9A01-3445516F3823}">
      <dsp:nvSpPr>
        <dsp:cNvPr id="0" name=""/>
        <dsp:cNvSpPr/>
      </dsp:nvSpPr>
      <dsp:spPr>
        <a:xfrm>
          <a:off x="236395" y="2685541"/>
          <a:ext cx="430231" cy="429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606-9220-4190-8C6E-64A172AD5BFB}">
      <dsp:nvSpPr>
        <dsp:cNvPr id="0" name=""/>
        <dsp:cNvSpPr/>
      </dsp:nvSpPr>
      <dsp:spPr>
        <a:xfrm>
          <a:off x="885257" y="2341037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RESTful APIs use HTTP methods (such as GET, POST, PUT, DELETE, etc.) to perform operations on resources, where resources are identified by URIs (Uniform Resource Identifiers)</a:t>
          </a:r>
          <a:endParaRPr lang="en-US" sz="1700" kern="1200" dirty="0"/>
        </a:p>
      </dsp:txBody>
      <dsp:txXfrm>
        <a:off x="885257" y="2341037"/>
        <a:ext cx="6126033" cy="10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8729-CCF0-44FD-8CB3-9868ED06284D}">
      <dsp:nvSpPr>
        <dsp:cNvPr id="0" name=""/>
        <dsp:cNvSpPr/>
      </dsp:nvSpPr>
      <dsp:spPr>
        <a:xfrm>
          <a:off x="776619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0B65-AB5F-48E4-869E-D665848E5A4E}">
      <dsp:nvSpPr>
        <dsp:cNvPr id="0" name=""/>
        <dsp:cNvSpPr/>
      </dsp:nvSpPr>
      <dsp:spPr>
        <a:xfrm>
          <a:off x="43400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Database used to store data in a persistent way</a:t>
          </a:r>
          <a:endParaRPr lang="en-US" sz="2100" kern="1200"/>
        </a:p>
      </dsp:txBody>
      <dsp:txXfrm>
        <a:off x="43400" y="3087007"/>
        <a:ext cx="2666250" cy="720000"/>
      </dsp:txXfrm>
    </dsp:sp>
    <dsp:sp modelId="{C6CA4C77-7537-4706-A954-01FAB55090BF}">
      <dsp:nvSpPr>
        <dsp:cNvPr id="0" name=""/>
        <dsp:cNvSpPr/>
      </dsp:nvSpPr>
      <dsp:spPr>
        <a:xfrm>
          <a:off x="3909463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5C4B-2FF2-4A5C-A423-D38B425BF5F3}">
      <dsp:nvSpPr>
        <dsp:cNvPr id="0" name=""/>
        <dsp:cNvSpPr/>
      </dsp:nvSpPr>
      <dsp:spPr>
        <a:xfrm>
          <a:off x="3176244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Schema is masked by Flask Restful APIs</a:t>
          </a:r>
          <a:endParaRPr lang="en-US" sz="2100" kern="1200"/>
        </a:p>
      </dsp:txBody>
      <dsp:txXfrm>
        <a:off x="3176244" y="3087007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46CE8A-6D0F-4E60-AF1A-138C0F0EC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FC04B2-5222-4CBD-8AB3-506B5AF1A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2526D-5313-A5F3-8BA7-AC55EE7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StendApp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E849-E77C-0718-433F-F23EE7C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You</a:t>
            </a:r>
            <a:r>
              <a:rPr lang="it-IT" sz="2400" dirty="0">
                <a:solidFill>
                  <a:srgbClr val="FFFFFF"/>
                </a:solidFill>
              </a:rPr>
              <a:t> can login </a:t>
            </a:r>
            <a:r>
              <a:rPr lang="it-IT" sz="2400" dirty="0" err="1">
                <a:solidFill>
                  <a:srgbClr val="FFFFFF"/>
                </a:solidFill>
              </a:rPr>
              <a:t>into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to monitor the status of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Stend</a:t>
            </a:r>
            <a:r>
              <a:rPr lang="it-IT" sz="2400" dirty="0">
                <a:solidFill>
                  <a:srgbClr val="FFFFFF"/>
                </a:solidFill>
              </a:rPr>
              <a:t>-ino</a:t>
            </a: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Predict</a:t>
            </a:r>
            <a:r>
              <a:rPr lang="it-IT" sz="2400" dirty="0">
                <a:solidFill>
                  <a:srgbClr val="FFFFFF"/>
                </a:solidFill>
              </a:rPr>
              <a:t> the best moment to dry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clothes</a:t>
            </a:r>
            <a:r>
              <a:rPr lang="it-IT" sz="2400" dirty="0">
                <a:solidFill>
                  <a:srgbClr val="FFFFFF"/>
                </a:solidFill>
              </a:rPr>
              <a:t> with a forecast </a:t>
            </a:r>
            <a:r>
              <a:rPr lang="it-IT" sz="2400" dirty="0" err="1">
                <a:solidFill>
                  <a:srgbClr val="FFFFFF"/>
                </a:solidFill>
              </a:rPr>
              <a:t>function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Manage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and </a:t>
            </a:r>
            <a:r>
              <a:rPr lang="it-IT" sz="2400" dirty="0" err="1">
                <a:solidFill>
                  <a:srgbClr val="FFFFFF"/>
                </a:solidFill>
              </a:rPr>
              <a:t>change</a:t>
            </a:r>
            <a:r>
              <a:rPr lang="it-IT" sz="2400" dirty="0">
                <a:solidFill>
                  <a:srgbClr val="FFFFFF"/>
                </a:solidFill>
              </a:rPr>
              <a:t> user information 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89EF9-B3B6-43B5-B53E-205F8261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Elemento grafico 27" descr="Selfie con riempimento a tinta unita">
            <a:extLst>
              <a:ext uri="{FF2B5EF4-FFF2-40B4-BE49-F238E27FC236}">
                <a16:creationId xmlns:a16="http://schemas.microsoft.com/office/drawing/2014/main" id="{14C5D10D-23C1-B70A-6451-6FF2DF63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27" y="1860981"/>
            <a:ext cx="3136037" cy="31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7C522F-7994-5946-732D-82EB9B4D133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4BBFAA-C4F3-C8F2-C2BA-A32A1AA9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2" y="1315954"/>
            <a:ext cx="2473200" cy="4320000"/>
          </a:xfrm>
          <a:prstGeom prst="rect">
            <a:avLst/>
          </a:prstGeom>
        </p:spPr>
      </p:pic>
      <p:pic>
        <p:nvPicPr>
          <p:cNvPr id="7" name="Immagine 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D71DE6D9-DAF6-ABC9-5B2D-43ECBF04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7" y="1315956"/>
            <a:ext cx="2505960" cy="43200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27DB053-8045-05E2-BA41-24B7B9E9467C}"/>
              </a:ext>
            </a:extLst>
          </p:cNvPr>
          <p:cNvSpPr/>
          <p:nvPr/>
        </p:nvSpPr>
        <p:spPr>
          <a:xfrm>
            <a:off x="7439487" y="4250444"/>
            <a:ext cx="3544855" cy="2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3BE21BE9-D54B-F3D3-7EBF-586EDB4AE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1" y="1315956"/>
            <a:ext cx="2505960" cy="4320000"/>
          </a:xfrm>
          <a:prstGeom prst="rect">
            <a:avLst/>
          </a:prstGeom>
        </p:spPr>
      </p:pic>
      <p:pic>
        <p:nvPicPr>
          <p:cNvPr id="6" name="Immagine 5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06C5C95B-2397-CC9B-9932-528188E3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2" y="1315954"/>
            <a:ext cx="250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87CA3-EAD8-D786-B839-9CA1891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9" y="578978"/>
            <a:ext cx="6640211" cy="1666501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rgbClr val="FFFFFF"/>
                </a:solidFill>
              </a:rPr>
              <a:t>@the_smart_stendino_bot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DB13A-1C62-6336-3D4B-10BA28CF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9" y="2688498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Every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functionality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StendApp</a:t>
            </a:r>
            <a:r>
              <a:rPr lang="it-IT" sz="2400" dirty="0">
                <a:solidFill>
                  <a:srgbClr val="FFFFFF"/>
                </a:solidFill>
              </a:rPr>
              <a:t> can be </a:t>
            </a:r>
            <a:r>
              <a:rPr lang="it-IT" sz="2400" dirty="0" err="1">
                <a:solidFill>
                  <a:srgbClr val="FFFFFF"/>
                </a:solidFill>
              </a:rPr>
              <a:t>performed</a:t>
            </a:r>
            <a:r>
              <a:rPr lang="it-IT" sz="2400" dirty="0">
                <a:solidFill>
                  <a:srgbClr val="FFFFFF"/>
                </a:solidFill>
              </a:rPr>
              <a:t> with a </a:t>
            </a:r>
            <a:r>
              <a:rPr lang="it-IT" sz="2400" dirty="0" err="1">
                <a:solidFill>
                  <a:srgbClr val="FFFFFF"/>
                </a:solidFill>
              </a:rPr>
              <a:t>telegram</a:t>
            </a:r>
            <a:r>
              <a:rPr lang="it-IT" sz="2400" dirty="0">
                <a:solidFill>
                  <a:srgbClr val="FFFFFF"/>
                </a:solidFill>
              </a:rPr>
              <a:t> bot </a:t>
            </a:r>
            <a:r>
              <a:rPr lang="it-IT" sz="2400" dirty="0" err="1">
                <a:solidFill>
                  <a:srgbClr val="FFFFFF"/>
                </a:solidFill>
              </a:rPr>
              <a:t>without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having</a:t>
            </a:r>
            <a:r>
              <a:rPr lang="it-IT" sz="2400" dirty="0">
                <a:solidFill>
                  <a:srgbClr val="FFFFFF"/>
                </a:solidFill>
              </a:rPr>
              <a:t> to download </a:t>
            </a:r>
            <a:r>
              <a:rPr lang="it-IT" sz="2400" dirty="0" err="1">
                <a:solidFill>
                  <a:srgbClr val="FFFFFF"/>
                </a:solidFill>
              </a:rPr>
              <a:t>another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application</a:t>
            </a:r>
            <a:r>
              <a:rPr lang="it-IT" sz="2400" dirty="0">
                <a:solidFill>
                  <a:srgbClr val="FFFFFF"/>
                </a:solidFill>
              </a:rPr>
              <a:t> on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Inviare con riempimento a tinta unita">
            <a:extLst>
              <a:ext uri="{FF2B5EF4-FFF2-40B4-BE49-F238E27FC236}">
                <a16:creationId xmlns:a16="http://schemas.microsoft.com/office/drawing/2014/main" id="{2C9F7043-496E-582C-C9BE-1F85348E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E13F7-3087-254A-9A4C-A11E49EA32A7}"/>
              </a:ext>
            </a:extLst>
          </p:cNvPr>
          <p:cNvSpPr/>
          <p:nvPr/>
        </p:nvSpPr>
        <p:spPr>
          <a:xfrm>
            <a:off x="4458115" y="2122533"/>
            <a:ext cx="3480318" cy="39683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Elemento grafico 2" descr="Registrarsi con riempimento a tinta unita">
            <a:extLst>
              <a:ext uri="{FF2B5EF4-FFF2-40B4-BE49-F238E27FC236}">
                <a16:creationId xmlns:a16="http://schemas.microsoft.com/office/drawing/2014/main" id="{B6EF5B88-27B3-9FED-AF80-D955F70F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894" y="265805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BEF1ED4B-3752-419F-A8E6-F221D652F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45" y="2679131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C434B34E-C372-06C1-4008-BA85D038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750" y="2623646"/>
            <a:ext cx="914400" cy="914400"/>
          </a:xfrm>
          <a:prstGeom prst="rect">
            <a:avLst/>
          </a:prstGeom>
        </p:spPr>
      </p:pic>
      <p:pic>
        <p:nvPicPr>
          <p:cNvPr id="8" name="Elemento grafico 7" descr="Sincronizzazione cloud con riempimento a tinta unita">
            <a:extLst>
              <a:ext uri="{FF2B5EF4-FFF2-40B4-BE49-F238E27FC236}">
                <a16:creationId xmlns:a16="http://schemas.microsoft.com/office/drawing/2014/main" id="{30C79B62-36A7-C521-8B25-AF687F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2145" y="2361146"/>
            <a:ext cx="2477499" cy="2477499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1AC38F2B-91C5-0216-F610-E1448226A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974" y="263444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Portatile con riempimento a tinta unita">
            <a:extLst>
              <a:ext uri="{FF2B5EF4-FFF2-40B4-BE49-F238E27FC236}">
                <a16:creationId xmlns:a16="http://schemas.microsoft.com/office/drawing/2014/main" id="{FC64AF79-3F4E-CADC-29F2-6A06A4784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19" y="262364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Intelligenza artificiale con riempimento a tinta unita">
            <a:extLst>
              <a:ext uri="{FF2B5EF4-FFF2-40B4-BE49-F238E27FC236}">
                <a16:creationId xmlns:a16="http://schemas.microsoft.com/office/drawing/2014/main" id="{B49D5766-C20D-6A52-87A8-8548FAF00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474" y="4880499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B48B3B27-3CBA-4DF5-242C-F95A76484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6707" y="273425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e coperto con riempimento a tinta unita">
            <a:extLst>
              <a:ext uri="{FF2B5EF4-FFF2-40B4-BE49-F238E27FC236}">
                <a16:creationId xmlns:a16="http://schemas.microsoft.com/office/drawing/2014/main" id="{9E45AAE0-E821-510C-BD95-15A18FA7D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9114" y="488049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C394B7C8-4DDF-0064-9BED-83A272E53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1294" y="4880499"/>
            <a:ext cx="914400" cy="914400"/>
          </a:xfrm>
          <a:prstGeom prst="rect">
            <a:avLst/>
          </a:prstGeom>
        </p:spPr>
      </p:pic>
      <p:pic>
        <p:nvPicPr>
          <p:cNvPr id="27" name="Elemento grafico 26" descr="Termometro con riempimento a tinta unita">
            <a:extLst>
              <a:ext uri="{FF2B5EF4-FFF2-40B4-BE49-F238E27FC236}">
                <a16:creationId xmlns:a16="http://schemas.microsoft.com/office/drawing/2014/main" id="{D1F598AE-F329-DC06-74B8-C75DED28F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145" y="459583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Lampadina fluorescente con riempimento a tinta unita">
            <a:extLst>
              <a:ext uri="{FF2B5EF4-FFF2-40B4-BE49-F238E27FC236}">
                <a16:creationId xmlns:a16="http://schemas.microsoft.com/office/drawing/2014/main" id="{62693512-2FB2-B892-06F1-6E836AA507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9750" y="45980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Web design con riempimento a tinta unita">
            <a:extLst>
              <a:ext uri="{FF2B5EF4-FFF2-40B4-BE49-F238E27FC236}">
                <a16:creationId xmlns:a16="http://schemas.microsoft.com/office/drawing/2014/main" id="{045CB5AC-CBCE-00E9-2D85-28B668F1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2638" y="4140856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eb design con riempimento a tinta unita">
            <a:extLst>
              <a:ext uri="{FF2B5EF4-FFF2-40B4-BE49-F238E27FC236}">
                <a16:creationId xmlns:a16="http://schemas.microsoft.com/office/drawing/2014/main" id="{813C8D63-A4B1-93CE-BEB2-E5F31CEA5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6340" y="414085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Web design con riempimento a tinta unita">
            <a:extLst>
              <a:ext uri="{FF2B5EF4-FFF2-40B4-BE49-F238E27FC236}">
                <a16:creationId xmlns:a16="http://schemas.microsoft.com/office/drawing/2014/main" id="{38C9AF70-096F-D34D-B3CC-8D8775E234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1074" y="1557646"/>
            <a:ext cx="914400" cy="914400"/>
          </a:xfrm>
          <a:prstGeom prst="rect">
            <a:avLst/>
          </a:prstGeom>
        </p:spPr>
      </p:pic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AC1DB83-5BED-347F-0A87-0DE9570E7606}"/>
              </a:ext>
            </a:extLst>
          </p:cNvPr>
          <p:cNvCxnSpPr/>
          <p:nvPr/>
        </p:nvCxnSpPr>
        <p:spPr>
          <a:xfrm flipV="1">
            <a:off x="1552345" y="3764132"/>
            <a:ext cx="0" cy="64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C210886-F934-87DE-7635-DD01E4C172B4}"/>
              </a:ext>
            </a:extLst>
          </p:cNvPr>
          <p:cNvCxnSpPr/>
          <p:nvPr/>
        </p:nvCxnSpPr>
        <p:spPr>
          <a:xfrm>
            <a:off x="2139518" y="3136331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648EE5C-41D9-824F-4BF4-A077667466B0}"/>
              </a:ext>
            </a:extLst>
          </p:cNvPr>
          <p:cNvCxnSpPr>
            <a:cxnSpLocks/>
          </p:cNvCxnSpPr>
          <p:nvPr/>
        </p:nvCxnSpPr>
        <p:spPr>
          <a:xfrm>
            <a:off x="3408608" y="3599895"/>
            <a:ext cx="588892" cy="48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C0638299-2B4E-6D05-5256-2DEC1843C25F}"/>
              </a:ext>
            </a:extLst>
          </p:cNvPr>
          <p:cNvCxnSpPr>
            <a:cxnSpLocks/>
          </p:cNvCxnSpPr>
          <p:nvPr/>
        </p:nvCxnSpPr>
        <p:spPr>
          <a:xfrm flipV="1">
            <a:off x="10856950" y="3764132"/>
            <a:ext cx="0" cy="64807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060EAF8-38D2-E3B7-9CD2-E55427F1490C}"/>
              </a:ext>
            </a:extLst>
          </p:cNvPr>
          <p:cNvCxnSpPr/>
          <p:nvPr/>
        </p:nvCxnSpPr>
        <p:spPr>
          <a:xfrm>
            <a:off x="9607118" y="3095641"/>
            <a:ext cx="64807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8AE6866-7624-CBDD-C678-9B73211F2C15}"/>
              </a:ext>
            </a:extLst>
          </p:cNvPr>
          <p:cNvCxnSpPr>
            <a:cxnSpLocks/>
          </p:cNvCxnSpPr>
          <p:nvPr/>
        </p:nvCxnSpPr>
        <p:spPr>
          <a:xfrm flipV="1">
            <a:off x="8422848" y="3634878"/>
            <a:ext cx="532149" cy="5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2680ED08-1185-5842-B8CB-8BD43211091C}"/>
              </a:ext>
            </a:extLst>
          </p:cNvPr>
          <p:cNvCxnSpPr>
            <a:stCxn id="15" idx="1"/>
          </p:cNvCxnSpPr>
          <p:nvPr/>
        </p:nvCxnSpPr>
        <p:spPr>
          <a:xfrm>
            <a:off x="5106314" y="723005"/>
            <a:ext cx="914400" cy="914400"/>
          </a:xfrm>
          <a:prstGeom prst="bentConnector3">
            <a:avLst>
              <a:gd name="adj1" fmla="val -10825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194A20E-F7CC-1E0C-2A2E-85294F408EC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454066" y="723005"/>
            <a:ext cx="621228" cy="914400"/>
          </a:xfrm>
          <a:prstGeom prst="bentConnector4">
            <a:avLst>
              <a:gd name="adj1" fmla="val -162554"/>
              <a:gd name="adj2" fmla="val 10121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0AB3AD-FAF6-78B3-D792-64BDE42E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8" t="1" r="-730" b="-2"/>
          <a:stretch/>
        </p:blipFill>
        <p:spPr>
          <a:xfrm>
            <a:off x="733697" y="1539099"/>
            <a:ext cx="5706708" cy="37798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FBD669-FC9E-7163-95D2-31F991F8AB70}"/>
              </a:ext>
            </a:extLst>
          </p:cNvPr>
          <p:cNvSpPr/>
          <p:nvPr/>
        </p:nvSpPr>
        <p:spPr>
          <a:xfrm>
            <a:off x="7723573" y="2019219"/>
            <a:ext cx="4175774" cy="36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670B9-127D-EE86-7D1F-F6F4C200364B}"/>
              </a:ext>
            </a:extLst>
          </p:cNvPr>
          <p:cNvSpPr txBox="1"/>
          <p:nvPr/>
        </p:nvSpPr>
        <p:spPr>
          <a:xfrm>
            <a:off x="7616562" y="1593910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 to manage sensors and actuators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with the bridge via serial port in order to send and receive data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setup </a:t>
            </a:r>
          </a:p>
        </p:txBody>
      </p:sp>
    </p:spTree>
    <p:extLst>
      <p:ext uri="{BB962C8B-B14F-4D97-AF65-F5344CB8AC3E}">
        <p14:creationId xmlns:p14="http://schemas.microsoft.com/office/powerpoint/2010/main" val="6546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C13BA4-41AC-47A5-9D90-36CE11E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5400" b="1" i="1" dirty="0"/>
              <a:t>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91B3A-E493-34C4-8B44-4931AE779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9520" b="-1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CBFB1-21A3-94F7-C002-8DB2C8E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Manages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microcontroller</a:t>
            </a:r>
            <a:r>
              <a:rPr lang="it-IT" sz="2400" dirty="0"/>
              <a:t> and the cloud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from the </a:t>
            </a:r>
            <a:r>
              <a:rPr lang="it-IT" sz="2400" dirty="0" err="1"/>
              <a:t>sensors</a:t>
            </a:r>
            <a:r>
              <a:rPr lang="it-IT" sz="2400" dirty="0"/>
              <a:t> to the server and </a:t>
            </a:r>
            <a:r>
              <a:rPr lang="it-IT" sz="2400" dirty="0" err="1"/>
              <a:t>it</a:t>
            </a:r>
            <a:r>
              <a:rPr lang="it-IT" sz="2400" dirty="0"/>
              <a:t> handles the </a:t>
            </a:r>
            <a:r>
              <a:rPr lang="it-IT" sz="2400" dirty="0" err="1"/>
              <a:t>drying</a:t>
            </a:r>
            <a:r>
              <a:rPr lang="it-IT" sz="2400" dirty="0"/>
              <a:t>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to the </a:t>
            </a:r>
            <a:r>
              <a:rPr lang="it-IT" sz="2400" dirty="0" err="1"/>
              <a:t>actuators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control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behaviour</a:t>
            </a:r>
            <a:endParaRPr lang="it-IT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7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D360D7-486F-4881-4256-D62F7E4F1399}"/>
              </a:ext>
            </a:extLst>
          </p:cNvPr>
          <p:cNvSpPr/>
          <p:nvPr/>
        </p:nvSpPr>
        <p:spPr>
          <a:xfrm>
            <a:off x="4850325" y="1846006"/>
            <a:ext cx="6338657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8A78DE9D-8D8C-9BE4-9527-4D20C47D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31761"/>
              </p:ext>
            </p:extLst>
          </p:nvPr>
        </p:nvGraphicFramePr>
        <p:xfrm>
          <a:off x="4714044" y="1508655"/>
          <a:ext cx="7182034" cy="413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Cloud computing con riempimento a tinta unita">
            <a:extLst>
              <a:ext uri="{FF2B5EF4-FFF2-40B4-BE49-F238E27FC236}">
                <a16:creationId xmlns:a16="http://schemas.microsoft.com/office/drawing/2014/main" id="{9DD8F928-39D0-3E08-689A-2D62BFEB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731" y="1954842"/>
            <a:ext cx="2948315" cy="29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4" y="415656"/>
            <a:ext cx="5858770" cy="16859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379977-C313-9C1E-310B-77E2C4EBCF9E}"/>
              </a:ext>
            </a:extLst>
          </p:cNvPr>
          <p:cNvSpPr/>
          <p:nvPr/>
        </p:nvSpPr>
        <p:spPr>
          <a:xfrm>
            <a:off x="461639" y="2477074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7C489-CBA1-0D4B-1123-F2434598A329}"/>
              </a:ext>
            </a:extLst>
          </p:cNvPr>
          <p:cNvSpPr txBox="1"/>
          <p:nvPr/>
        </p:nvSpPr>
        <p:spPr>
          <a:xfrm>
            <a:off x="519343" y="2977863"/>
            <a:ext cx="328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Tool for documenting and testing REST APIs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581FD60-C0C7-259A-483A-2817D3FEAEED}"/>
              </a:ext>
            </a:extLst>
          </p:cNvPr>
          <p:cNvSpPr/>
          <p:nvPr/>
        </p:nvSpPr>
        <p:spPr>
          <a:xfrm>
            <a:off x="8330214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640EF50-7124-1650-3AA9-B2BD21EE3A81}"/>
              </a:ext>
            </a:extLst>
          </p:cNvPr>
          <p:cNvSpPr/>
          <p:nvPr/>
        </p:nvSpPr>
        <p:spPr>
          <a:xfrm>
            <a:off x="4395926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8D2430-41A5-90F6-4894-6CA545665727}"/>
              </a:ext>
            </a:extLst>
          </p:cNvPr>
          <p:cNvSpPr txBox="1"/>
          <p:nvPr/>
        </p:nvSpPr>
        <p:spPr>
          <a:xfrm>
            <a:off x="4432546" y="2977863"/>
            <a:ext cx="332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D83D46-B892-4003-FA20-7D64B49398BB}"/>
              </a:ext>
            </a:extLst>
          </p:cNvPr>
          <p:cNvSpPr txBox="1"/>
          <p:nvPr/>
        </p:nvSpPr>
        <p:spPr>
          <a:xfrm>
            <a:off x="8462638" y="2977863"/>
            <a:ext cx="313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0" i="0" dirty="0" err="1">
                <a:effectLst/>
              </a:rPr>
              <a:t>Swagger</a:t>
            </a:r>
            <a:r>
              <a:rPr lang="it-IT" sz="2000" b="0" i="0" dirty="0">
                <a:effectLst/>
              </a:rPr>
              <a:t> helps </a:t>
            </a:r>
            <a:r>
              <a:rPr lang="en-GB" sz="2000" b="0" i="0" dirty="0">
                <a:effectLst/>
              </a:rPr>
              <a:t>enforce</a:t>
            </a:r>
            <a:r>
              <a:rPr lang="it-IT" sz="2000" b="0" i="0" dirty="0">
                <a:effectLst/>
              </a:rPr>
              <a:t> </a:t>
            </a:r>
            <a:r>
              <a:rPr lang="en-GB" sz="2000" b="0" i="0" dirty="0">
                <a:effectLst/>
              </a:rPr>
              <a:t>consistent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documentation</a:t>
            </a:r>
            <a:r>
              <a:rPr lang="it-IT" sz="2000" b="0" i="0" dirty="0">
                <a:effectLst/>
              </a:rPr>
              <a:t> and </a:t>
            </a:r>
            <a:r>
              <a:rPr lang="it-IT" sz="2000" b="0" i="0" dirty="0" err="1">
                <a:effectLst/>
              </a:rPr>
              <a:t>request</a:t>
            </a:r>
            <a:r>
              <a:rPr lang="it-IT" sz="2000" b="0" i="0" dirty="0">
                <a:effectLst/>
              </a:rPr>
              <a:t>/</a:t>
            </a:r>
            <a:r>
              <a:rPr lang="it-IT" sz="2000" b="0" i="0" dirty="0" err="1">
                <a:effectLst/>
              </a:rPr>
              <a:t>response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structures</a:t>
            </a:r>
            <a:r>
              <a:rPr lang="it-IT" sz="2000" b="0" i="0" dirty="0">
                <a:effectLst/>
              </a:rPr>
              <a:t> for </a:t>
            </a:r>
            <a:r>
              <a:rPr lang="it-IT" sz="2000" b="0" i="0" dirty="0" err="1">
                <a:effectLst/>
              </a:rPr>
              <a:t>your</a:t>
            </a:r>
            <a:r>
              <a:rPr lang="it-IT" sz="2000" b="0" i="0" dirty="0">
                <a:effectLst/>
              </a:rPr>
              <a:t> API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E48BF7-8CCB-1647-9F25-DC536F2F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it-IT" dirty="0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E1573FD-8661-115B-CB58-B78937C7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1791070"/>
            <a:ext cx="4913790" cy="3275860"/>
          </a:xfrm>
          <a:prstGeom prst="rect">
            <a:avLst/>
          </a:prstGeom>
        </p:spPr>
      </p:pic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B90271A1-B6FD-924A-321D-8BF4733D0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3046"/>
              </p:ext>
            </p:extLst>
          </p:nvPr>
        </p:nvGraphicFramePr>
        <p:xfrm>
          <a:off x="5592933" y="751344"/>
          <a:ext cx="588589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28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Elastic</a:t>
            </a:r>
            <a:r>
              <a:rPr lang="it-IT" sz="5400" b="1" i="1" dirty="0"/>
              <a:t> </a:t>
            </a:r>
            <a:r>
              <a:rPr lang="it-IT" sz="5400" b="1" i="1" dirty="0" err="1"/>
              <a:t>BeanStalk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CAFF61-2C01-B6A3-DCEC-CE0A30EBA3AA}"/>
              </a:ext>
            </a:extLst>
          </p:cNvPr>
          <p:cNvSpPr txBox="1"/>
          <p:nvPr/>
        </p:nvSpPr>
        <p:spPr>
          <a:xfrm>
            <a:off x="3639845" y="2219417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 </a:t>
            </a:r>
            <a:r>
              <a:rPr lang="it-IT" dirty="0" err="1"/>
              <a:t>ThinkerCad</a:t>
            </a:r>
            <a:r>
              <a:rPr lang="it-IT" dirty="0"/>
              <a:t> o prototipo</a:t>
            </a:r>
          </a:p>
        </p:txBody>
      </p:sp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4E22D2-ABC5-6F2A-F411-9863A9AF8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sz="2800" dirty="0"/>
              <a:t>DHT11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Capacitive </a:t>
            </a:r>
            <a:r>
              <a:rPr lang="it-IT" sz="2800" dirty="0" err="1"/>
              <a:t>Moisture</a:t>
            </a:r>
            <a:r>
              <a:rPr lang="it-IT" sz="2800" dirty="0"/>
              <a:t> </a:t>
            </a:r>
            <a:r>
              <a:rPr lang="it-IT" sz="2800" dirty="0" err="1"/>
              <a:t>Soil</a:t>
            </a:r>
            <a:r>
              <a:rPr lang="it-IT" sz="2800" dirty="0"/>
              <a:t>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Force Sensitive </a:t>
            </a:r>
            <a:r>
              <a:rPr lang="it-IT" sz="2800" dirty="0" err="1"/>
              <a:t>Resistor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</a:t>
            </a:r>
            <a:r>
              <a:rPr lang="it-IT" sz="2800" dirty="0" err="1"/>
              <a:t>Rain</a:t>
            </a:r>
            <a:r>
              <a:rPr lang="it-IT" sz="2800" dirty="0"/>
              <a:t> Sensor ( FC-37 )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15CA79-7B92-61B7-E213-8F0CCEA0A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Attuators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0B48AB-7A74-EA04-02C5-4543C6396E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Telegram</a:t>
            </a:r>
            <a:r>
              <a:rPr lang="it-IT" dirty="0"/>
              <a:t> 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B06658-F9EC-D14B-3926-5F7AA8C44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925671-1D52-2828-212F-327E8EC9D3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2631CB1-228B-3FAC-B032-37DAC335B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27" y="905933"/>
            <a:ext cx="1023295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E00213-228E-EE07-5AD8-EFFE6A001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AI</a:t>
            </a:r>
          </a:p>
          <a:p>
            <a:r>
              <a:rPr lang="en-US"/>
              <a:t>Integration of other AWS services</a:t>
            </a:r>
          </a:p>
          <a:p>
            <a:r>
              <a:rPr lang="en-US"/>
              <a:t>New functionalities</a:t>
            </a:r>
          </a:p>
          <a:p>
            <a:r>
              <a:rPr lang="en-US"/>
              <a:t>Waterproof smart sensors</a:t>
            </a:r>
          </a:p>
        </p:txBody>
      </p:sp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182" y="578665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7" y="1631982"/>
            <a:ext cx="3389051" cy="33721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561</TotalTime>
  <Words>687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StendApp</vt:lpstr>
      <vt:lpstr>Presentazione standard di PowerPoint</vt:lpstr>
      <vt:lpstr>@the_smart_stendino_bot</vt:lpstr>
      <vt:lpstr>Architecture</vt:lpstr>
      <vt:lpstr>Presentazione standard di PowerPoint</vt:lpstr>
      <vt:lpstr>Presentazione standard di PowerPoint</vt:lpstr>
      <vt:lpstr>Bridge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AWS</vt:lpstr>
      <vt:lpstr>Elastic BeanStalk</vt:lpstr>
      <vt:lpstr>Prototype</vt:lpstr>
      <vt:lpstr>Presentazione standard di PowerPoint</vt:lpstr>
      <vt:lpstr>Sensors</vt:lpstr>
      <vt:lpstr>Attuators</vt:lpstr>
      <vt:lpstr>Telegram bot</vt:lpstr>
      <vt:lpstr>Presentazione standard di PowerPoint</vt:lpstr>
      <vt:lpstr>Future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114</cp:revision>
  <dcterms:created xsi:type="dcterms:W3CDTF">2023-01-25T14:26:43Z</dcterms:created>
  <dcterms:modified xsi:type="dcterms:W3CDTF">2023-02-14T11:27:54Z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