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6858000" cy="9144000"/>
  <p:embeddedFontLst>
    <p:embeddedFont>
      <p:font typeface="Nunito Bold Bold" charset="1" panose="00000000000000000000"/>
      <p:regular r:id="rId29"/>
    </p:embeddedFont>
    <p:embeddedFont>
      <p:font typeface="Nunito Bold" charset="1" panose="00000800000000000000"/>
      <p:regular r:id="rId30"/>
    </p:embeddedFont>
    <p:embeddedFont>
      <p:font typeface="Nunito" charset="1" panose="00000500000000000000"/>
      <p:regular r:id="rId31"/>
    </p:embeddedFont>
    <p:embeddedFont>
      <p:font typeface="Arimo Bold" charset="1" panose="020B0704020202020204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45.png" Type="http://schemas.openxmlformats.org/officeDocument/2006/relationships/image"/><Relationship Id="rId9" Target="../media/image4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4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48.png" Type="http://schemas.openxmlformats.org/officeDocument/2006/relationships/image"/><Relationship Id="rId5" Target="../media/image49.png" Type="http://schemas.openxmlformats.org/officeDocument/2006/relationships/image"/><Relationship Id="rId6" Target="../media/image50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1.png" Type="http://schemas.openxmlformats.org/officeDocument/2006/relationships/image"/><Relationship Id="rId3" Target="../media/image52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1.png" Type="http://schemas.openxmlformats.org/officeDocument/2006/relationships/image"/><Relationship Id="rId3" Target="../media/image52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1.png" Type="http://schemas.openxmlformats.org/officeDocument/2006/relationships/image"/><Relationship Id="rId3" Target="../media/image52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3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33.png" Type="http://schemas.openxmlformats.org/officeDocument/2006/relationships/image"/><Relationship Id="rId13" Target="../media/image34.svg" Type="http://schemas.openxmlformats.org/officeDocument/2006/relationships/image"/><Relationship Id="rId14" Target="../media/image5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14" Target="../media/image9.png" Type="http://schemas.openxmlformats.org/officeDocument/2006/relationships/image"/><Relationship Id="rId15" Target="../media/image10.svg" Type="http://schemas.openxmlformats.org/officeDocument/2006/relationships/image"/><Relationship Id="rId16" Target="../media/image11.png" Type="http://schemas.openxmlformats.org/officeDocument/2006/relationships/image"/><Relationship Id="rId17" Target="../media/image12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21.png" Type="http://schemas.openxmlformats.org/officeDocument/2006/relationships/image"/><Relationship Id="rId20" Target="../media/image15.png" Type="http://schemas.openxmlformats.org/officeDocument/2006/relationships/image"/><Relationship Id="rId21" Target="../media/image16.svg" Type="http://schemas.openxmlformats.org/officeDocument/2006/relationships/image"/><Relationship Id="rId3" Target="../media/image2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5.png" Type="http://schemas.openxmlformats.org/officeDocument/2006/relationships/image"/><Relationship Id="rId5" Target="../media/image5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7.png" Type="http://schemas.openxmlformats.org/officeDocument/2006/relationships/image"/><Relationship Id="rId9" Target="../media/image58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7.png" Type="http://schemas.openxmlformats.org/officeDocument/2006/relationships/image"/><Relationship Id="rId7" Target="../media/image38.svg" Type="http://schemas.openxmlformats.org/officeDocument/2006/relationships/image"/><Relationship Id="rId8" Target="../media/image39.png" Type="http://schemas.openxmlformats.org/officeDocument/2006/relationships/image"/><Relationship Id="rId9" Target="../media/image40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svg" Type="http://schemas.openxmlformats.org/officeDocument/2006/relationships/image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59.png" Type="http://schemas.openxmlformats.org/officeDocument/2006/relationships/image"/><Relationship Id="rId5" Target="../media/image60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61.png" Type="http://schemas.openxmlformats.org/officeDocument/2006/relationships/image"/><Relationship Id="rId9" Target="../media/image25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6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29.png" Type="http://schemas.openxmlformats.org/officeDocument/2006/relationships/image"/><Relationship Id="rId9" Target="../media/image3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33.png" Type="http://schemas.openxmlformats.org/officeDocument/2006/relationships/image"/><Relationship Id="rId9" Target="../media/image3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7.png" Type="http://schemas.openxmlformats.org/officeDocument/2006/relationships/image"/><Relationship Id="rId7" Target="../media/image38.svg" Type="http://schemas.openxmlformats.org/officeDocument/2006/relationships/image"/><Relationship Id="rId8" Target="../media/image39.png" Type="http://schemas.openxmlformats.org/officeDocument/2006/relationships/image"/><Relationship Id="rId9" Target="../media/image4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41.png" Type="http://schemas.openxmlformats.org/officeDocument/2006/relationships/image"/><Relationship Id="rId9" Target="../media/image4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43.png" Type="http://schemas.openxmlformats.org/officeDocument/2006/relationships/image"/><Relationship Id="rId7" Target="../media/image4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D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6534662">
            <a:off x="10637397" y="-6260415"/>
            <a:ext cx="11159046" cy="12081644"/>
          </a:xfrm>
          <a:custGeom>
            <a:avLst/>
            <a:gdLst/>
            <a:ahLst/>
            <a:cxnLst/>
            <a:rect r="r" b="b" t="t" l="l"/>
            <a:pathLst>
              <a:path h="12081644" w="11159046">
                <a:moveTo>
                  <a:pt x="0" y="12081645"/>
                </a:moveTo>
                <a:lnTo>
                  <a:pt x="11159046" y="12081645"/>
                </a:lnTo>
                <a:lnTo>
                  <a:pt x="11159046" y="0"/>
                </a:lnTo>
                <a:lnTo>
                  <a:pt x="0" y="0"/>
                </a:lnTo>
                <a:lnTo>
                  <a:pt x="0" y="1208164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477909">
            <a:off x="-5893489" y="2480644"/>
            <a:ext cx="13865152" cy="15011484"/>
          </a:xfrm>
          <a:custGeom>
            <a:avLst/>
            <a:gdLst/>
            <a:ahLst/>
            <a:cxnLst/>
            <a:rect r="r" b="b" t="t" l="l"/>
            <a:pathLst>
              <a:path h="15011484" w="13865152">
                <a:moveTo>
                  <a:pt x="0" y="0"/>
                </a:moveTo>
                <a:lnTo>
                  <a:pt x="13865152" y="0"/>
                </a:lnTo>
                <a:lnTo>
                  <a:pt x="13865152" y="15011484"/>
                </a:lnTo>
                <a:lnTo>
                  <a:pt x="0" y="150114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619130" y="3607385"/>
            <a:ext cx="11485489" cy="266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99"/>
              </a:lnSpc>
            </a:pPr>
            <a:r>
              <a:rPr lang="en-US" b="true" sz="5679">
                <a:solidFill>
                  <a:srgbClr val="2D799C"/>
                </a:solidFill>
                <a:latin typeface="Nunito Bold Bold"/>
                <a:ea typeface="Nunito Bold Bold"/>
                <a:cs typeface="Nunito Bold Bold"/>
                <a:sym typeface="Nunito Bold Bold"/>
              </a:rPr>
              <a:t>SISTEMA DE DIAGNÓSTICO DE LA DIABETES CON MANEJO DE INCERTIDUMBRE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1324296">
            <a:off x="536087" y="3797131"/>
            <a:ext cx="2143032" cy="1971589"/>
          </a:xfrm>
          <a:custGeom>
            <a:avLst/>
            <a:gdLst/>
            <a:ahLst/>
            <a:cxnLst/>
            <a:rect r="r" b="b" t="t" l="l"/>
            <a:pathLst>
              <a:path h="1971589" w="2143032">
                <a:moveTo>
                  <a:pt x="0" y="0"/>
                </a:moveTo>
                <a:lnTo>
                  <a:pt x="2143032" y="0"/>
                </a:lnTo>
                <a:lnTo>
                  <a:pt x="2143032" y="1971589"/>
                </a:lnTo>
                <a:lnTo>
                  <a:pt x="0" y="19715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69782">
            <a:off x="15977386" y="1270972"/>
            <a:ext cx="1362403" cy="2531492"/>
          </a:xfrm>
          <a:custGeom>
            <a:avLst/>
            <a:gdLst/>
            <a:ahLst/>
            <a:cxnLst/>
            <a:rect r="r" b="b" t="t" l="l"/>
            <a:pathLst>
              <a:path h="2531492" w="1362403">
                <a:moveTo>
                  <a:pt x="0" y="0"/>
                </a:moveTo>
                <a:lnTo>
                  <a:pt x="1362403" y="0"/>
                </a:lnTo>
                <a:lnTo>
                  <a:pt x="1362403" y="2531492"/>
                </a:lnTo>
                <a:lnTo>
                  <a:pt x="0" y="25314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257292">
            <a:off x="16142981" y="3470715"/>
            <a:ext cx="1470624" cy="2191987"/>
          </a:xfrm>
          <a:custGeom>
            <a:avLst/>
            <a:gdLst/>
            <a:ahLst/>
            <a:cxnLst/>
            <a:rect r="r" b="b" t="t" l="l"/>
            <a:pathLst>
              <a:path h="2191987" w="1470624">
                <a:moveTo>
                  <a:pt x="0" y="0"/>
                </a:moveTo>
                <a:lnTo>
                  <a:pt x="1470624" y="0"/>
                </a:lnTo>
                <a:lnTo>
                  <a:pt x="1470624" y="2191988"/>
                </a:lnTo>
                <a:lnTo>
                  <a:pt x="0" y="21919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209316" y="397869"/>
            <a:ext cx="1180961" cy="2662002"/>
          </a:xfrm>
          <a:custGeom>
            <a:avLst/>
            <a:gdLst/>
            <a:ahLst/>
            <a:cxnLst/>
            <a:rect r="r" b="b" t="t" l="l"/>
            <a:pathLst>
              <a:path h="2662002" w="1180961">
                <a:moveTo>
                  <a:pt x="0" y="0"/>
                </a:moveTo>
                <a:lnTo>
                  <a:pt x="1180961" y="0"/>
                </a:lnTo>
                <a:lnTo>
                  <a:pt x="1180961" y="2662002"/>
                </a:lnTo>
                <a:lnTo>
                  <a:pt x="0" y="266200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2030729">
            <a:off x="5297911" y="7627946"/>
            <a:ext cx="1460273" cy="2294715"/>
          </a:xfrm>
          <a:custGeom>
            <a:avLst/>
            <a:gdLst/>
            <a:ahLst/>
            <a:cxnLst/>
            <a:rect r="r" b="b" t="t" l="l"/>
            <a:pathLst>
              <a:path h="2294715" w="1460273">
                <a:moveTo>
                  <a:pt x="0" y="0"/>
                </a:moveTo>
                <a:lnTo>
                  <a:pt x="1460273" y="0"/>
                </a:lnTo>
                <a:lnTo>
                  <a:pt x="1460273" y="2294715"/>
                </a:lnTo>
                <a:lnTo>
                  <a:pt x="0" y="229471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938460">
            <a:off x="652866" y="5688678"/>
            <a:ext cx="3497479" cy="4049712"/>
          </a:xfrm>
          <a:custGeom>
            <a:avLst/>
            <a:gdLst/>
            <a:ahLst/>
            <a:cxnLst/>
            <a:rect r="r" b="b" t="t" l="l"/>
            <a:pathLst>
              <a:path h="4049712" w="3497479">
                <a:moveTo>
                  <a:pt x="0" y="0"/>
                </a:moveTo>
                <a:lnTo>
                  <a:pt x="3497479" y="0"/>
                </a:lnTo>
                <a:lnTo>
                  <a:pt x="3497479" y="4049713"/>
                </a:lnTo>
                <a:lnTo>
                  <a:pt x="0" y="404971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2208347">
            <a:off x="8086668" y="8109490"/>
            <a:ext cx="495646" cy="1919755"/>
          </a:xfrm>
          <a:custGeom>
            <a:avLst/>
            <a:gdLst/>
            <a:ahLst/>
            <a:cxnLst/>
            <a:rect r="r" b="b" t="t" l="l"/>
            <a:pathLst>
              <a:path h="1919755" w="495646">
                <a:moveTo>
                  <a:pt x="0" y="0"/>
                </a:moveTo>
                <a:lnTo>
                  <a:pt x="495646" y="0"/>
                </a:lnTo>
                <a:lnTo>
                  <a:pt x="495646" y="1919756"/>
                </a:lnTo>
                <a:lnTo>
                  <a:pt x="0" y="191975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6593113">
            <a:off x="11553448" y="228694"/>
            <a:ext cx="525989" cy="2277903"/>
          </a:xfrm>
          <a:custGeom>
            <a:avLst/>
            <a:gdLst/>
            <a:ahLst/>
            <a:cxnLst/>
            <a:rect r="r" b="b" t="t" l="l"/>
            <a:pathLst>
              <a:path h="2277903" w="525989">
                <a:moveTo>
                  <a:pt x="0" y="0"/>
                </a:moveTo>
                <a:lnTo>
                  <a:pt x="525989" y="0"/>
                </a:lnTo>
                <a:lnTo>
                  <a:pt x="525989" y="2277903"/>
                </a:lnTo>
                <a:lnTo>
                  <a:pt x="0" y="227790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648388" y="6360296"/>
            <a:ext cx="11426973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b="true">
                <a:solidFill>
                  <a:srgbClr val="5C3224"/>
                </a:solidFill>
                <a:latin typeface="Nunito Bold"/>
                <a:ea typeface="Nunito Bold"/>
                <a:cs typeface="Nunito Bold"/>
                <a:sym typeface="Nunito Bold"/>
              </a:rPr>
              <a:t>Valeria Lagos Molins</a:t>
            </a:r>
          </a:p>
          <a:p>
            <a:pPr algn="ctr">
              <a:lnSpc>
                <a:spcPts val="3840"/>
              </a:lnSpc>
            </a:pPr>
            <a:r>
              <a:rPr lang="en-US" sz="3200" b="true">
                <a:solidFill>
                  <a:srgbClr val="5C3224"/>
                </a:solidFill>
                <a:latin typeface="Nunito Bold"/>
                <a:ea typeface="Nunito Bold"/>
                <a:cs typeface="Nunito Bold"/>
                <a:sym typeface="Nunito Bold"/>
              </a:rPr>
              <a:t>Sara Porto Álvarez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-9907623">
            <a:off x="14414719" y="906365"/>
            <a:ext cx="1470624" cy="2191987"/>
          </a:xfrm>
          <a:custGeom>
            <a:avLst/>
            <a:gdLst/>
            <a:ahLst/>
            <a:cxnLst/>
            <a:rect r="r" b="b" t="t" l="l"/>
            <a:pathLst>
              <a:path h="2191987" w="1470624">
                <a:moveTo>
                  <a:pt x="0" y="0"/>
                </a:moveTo>
                <a:lnTo>
                  <a:pt x="1470625" y="0"/>
                </a:lnTo>
                <a:lnTo>
                  <a:pt x="1470625" y="2191987"/>
                </a:lnTo>
                <a:lnTo>
                  <a:pt x="0" y="219198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394497" y="3059871"/>
            <a:ext cx="11426973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5C3224"/>
                </a:solidFill>
                <a:latin typeface="Nunito"/>
                <a:ea typeface="Nunito"/>
                <a:cs typeface="Nunito"/>
                <a:sym typeface="Nunito"/>
              </a:rPr>
              <a:t>Razonamiento Con Incertidumbre, 3º GRIA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799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097147">
            <a:off x="-4977984" y="-3197881"/>
            <a:ext cx="17288011" cy="14647660"/>
          </a:xfrm>
          <a:custGeom>
            <a:avLst/>
            <a:gdLst/>
            <a:ahLst/>
            <a:cxnLst/>
            <a:rect r="r" b="b" t="t" l="l"/>
            <a:pathLst>
              <a:path h="14647660" w="17288011">
                <a:moveTo>
                  <a:pt x="0" y="0"/>
                </a:moveTo>
                <a:lnTo>
                  <a:pt x="17288011" y="0"/>
                </a:lnTo>
                <a:lnTo>
                  <a:pt x="17288011" y="14647660"/>
                </a:lnTo>
                <a:lnTo>
                  <a:pt x="0" y="146476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550232" y="2328314"/>
            <a:ext cx="8235478" cy="4295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36"/>
              </a:lnSpc>
            </a:pPr>
            <a:r>
              <a:rPr lang="en-US" b="true" sz="9068">
                <a:solidFill>
                  <a:srgbClr val="FFC9B3"/>
                </a:solidFill>
                <a:latin typeface="Nunito Bold Bold"/>
                <a:ea typeface="Nunito Bold Bold"/>
                <a:cs typeface="Nunito Bold Bold"/>
                <a:sym typeface="Nunito Bold Bold"/>
              </a:rPr>
              <a:t>REDES BAYESIANAS DEL SISTEMA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363327" y="6935953"/>
            <a:ext cx="2082878" cy="984633"/>
          </a:xfrm>
          <a:custGeom>
            <a:avLst/>
            <a:gdLst/>
            <a:ahLst/>
            <a:cxnLst/>
            <a:rect r="r" b="b" t="t" l="l"/>
            <a:pathLst>
              <a:path h="984633" w="2082878">
                <a:moveTo>
                  <a:pt x="0" y="0"/>
                </a:moveTo>
                <a:lnTo>
                  <a:pt x="2082878" y="0"/>
                </a:lnTo>
                <a:lnTo>
                  <a:pt x="2082878" y="984633"/>
                </a:lnTo>
                <a:lnTo>
                  <a:pt x="0" y="9846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6793149">
            <a:off x="13648912" y="6418903"/>
            <a:ext cx="7527211" cy="8149539"/>
          </a:xfrm>
          <a:custGeom>
            <a:avLst/>
            <a:gdLst/>
            <a:ahLst/>
            <a:cxnLst/>
            <a:rect r="r" b="b" t="t" l="l"/>
            <a:pathLst>
              <a:path h="8149539" w="7527211">
                <a:moveTo>
                  <a:pt x="0" y="0"/>
                </a:moveTo>
                <a:lnTo>
                  <a:pt x="7527211" y="0"/>
                </a:lnTo>
                <a:lnTo>
                  <a:pt x="7527211" y="8149540"/>
                </a:lnTo>
                <a:lnTo>
                  <a:pt x="0" y="81495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6342428">
            <a:off x="-3763605" y="-4074770"/>
            <a:ext cx="7527211" cy="8149539"/>
          </a:xfrm>
          <a:custGeom>
            <a:avLst/>
            <a:gdLst/>
            <a:ahLst/>
            <a:cxnLst/>
            <a:rect r="r" b="b" t="t" l="l"/>
            <a:pathLst>
              <a:path h="8149539" w="7527211">
                <a:moveTo>
                  <a:pt x="0" y="0"/>
                </a:moveTo>
                <a:lnTo>
                  <a:pt x="7527210" y="0"/>
                </a:lnTo>
                <a:lnTo>
                  <a:pt x="7527210" y="8149540"/>
                </a:lnTo>
                <a:lnTo>
                  <a:pt x="0" y="81495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51425" y="2143291"/>
            <a:ext cx="5592468" cy="10569956"/>
          </a:xfrm>
          <a:custGeom>
            <a:avLst/>
            <a:gdLst/>
            <a:ahLst/>
            <a:cxnLst/>
            <a:rect r="r" b="b" t="t" l="l"/>
            <a:pathLst>
              <a:path h="10569956" w="5592468">
                <a:moveTo>
                  <a:pt x="0" y="0"/>
                </a:moveTo>
                <a:lnTo>
                  <a:pt x="5592468" y="0"/>
                </a:lnTo>
                <a:lnTo>
                  <a:pt x="5592468" y="10569957"/>
                </a:lnTo>
                <a:lnTo>
                  <a:pt x="0" y="105699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D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785627">
            <a:off x="8391144" y="-1463946"/>
            <a:ext cx="16333616" cy="13839027"/>
          </a:xfrm>
          <a:custGeom>
            <a:avLst/>
            <a:gdLst/>
            <a:ahLst/>
            <a:cxnLst/>
            <a:rect r="r" b="b" t="t" l="l"/>
            <a:pathLst>
              <a:path h="13839027" w="16333616">
                <a:moveTo>
                  <a:pt x="0" y="0"/>
                </a:moveTo>
                <a:lnTo>
                  <a:pt x="16333617" y="0"/>
                </a:lnTo>
                <a:lnTo>
                  <a:pt x="16333617" y="13839028"/>
                </a:lnTo>
                <a:lnTo>
                  <a:pt x="0" y="138390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588600">
            <a:off x="-3254820" y="-4702591"/>
            <a:ext cx="7540651" cy="8164091"/>
          </a:xfrm>
          <a:custGeom>
            <a:avLst/>
            <a:gdLst/>
            <a:ahLst/>
            <a:cxnLst/>
            <a:rect r="r" b="b" t="t" l="l"/>
            <a:pathLst>
              <a:path h="8164091" w="7540651">
                <a:moveTo>
                  <a:pt x="0" y="0"/>
                </a:moveTo>
                <a:lnTo>
                  <a:pt x="7540651" y="0"/>
                </a:lnTo>
                <a:lnTo>
                  <a:pt x="7540651" y="8164091"/>
                </a:lnTo>
                <a:lnTo>
                  <a:pt x="0" y="81640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407063"/>
            <a:ext cx="9694433" cy="1960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50"/>
              </a:lnSpc>
            </a:pPr>
            <a:r>
              <a:rPr lang="en-US" sz="6200" b="true">
                <a:solidFill>
                  <a:srgbClr val="2D799C"/>
                </a:solidFill>
                <a:latin typeface="Nunito Bold Bold"/>
                <a:ea typeface="Nunito Bold Bold"/>
                <a:cs typeface="Nunito Bold Bold"/>
                <a:sym typeface="Nunito Bold Bold"/>
              </a:rPr>
              <a:t>RED BAYESIANA 1, </a:t>
            </a:r>
          </a:p>
          <a:p>
            <a:pPr algn="l">
              <a:lnSpc>
                <a:spcPts val="7750"/>
              </a:lnSpc>
            </a:pPr>
            <a:r>
              <a:rPr lang="en-US" sz="6200" b="true">
                <a:solidFill>
                  <a:srgbClr val="2D799C"/>
                </a:solidFill>
                <a:latin typeface="Nunito Bold Bold"/>
                <a:ea typeface="Nunito Bold Bold"/>
                <a:cs typeface="Nunito Bold Bold"/>
                <a:sym typeface="Nunito Bold Bold"/>
              </a:rPr>
              <a:t>DIAGNÓSTICO BÁSICO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6412279">
            <a:off x="15235726" y="-4682119"/>
            <a:ext cx="7708051" cy="8345331"/>
          </a:xfrm>
          <a:custGeom>
            <a:avLst/>
            <a:gdLst/>
            <a:ahLst/>
            <a:cxnLst/>
            <a:rect r="r" b="b" t="t" l="l"/>
            <a:pathLst>
              <a:path h="8345331" w="7708051">
                <a:moveTo>
                  <a:pt x="0" y="0"/>
                </a:moveTo>
                <a:lnTo>
                  <a:pt x="7708051" y="0"/>
                </a:lnTo>
                <a:lnTo>
                  <a:pt x="7708051" y="8345331"/>
                </a:lnTo>
                <a:lnTo>
                  <a:pt x="0" y="83453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3497571"/>
            <a:ext cx="15757188" cy="6145303"/>
          </a:xfrm>
          <a:custGeom>
            <a:avLst/>
            <a:gdLst/>
            <a:ahLst/>
            <a:cxnLst/>
            <a:rect r="r" b="b" t="t" l="l"/>
            <a:pathLst>
              <a:path h="6145303" w="15757188">
                <a:moveTo>
                  <a:pt x="0" y="0"/>
                </a:moveTo>
                <a:lnTo>
                  <a:pt x="15757188" y="0"/>
                </a:lnTo>
                <a:lnTo>
                  <a:pt x="15757188" y="6145303"/>
                </a:lnTo>
                <a:lnTo>
                  <a:pt x="0" y="61453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D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588600">
            <a:off x="-3254820" y="-4702591"/>
            <a:ext cx="7540651" cy="8164091"/>
          </a:xfrm>
          <a:custGeom>
            <a:avLst/>
            <a:gdLst/>
            <a:ahLst/>
            <a:cxnLst/>
            <a:rect r="r" b="b" t="t" l="l"/>
            <a:pathLst>
              <a:path h="8164091" w="7540651">
                <a:moveTo>
                  <a:pt x="0" y="0"/>
                </a:moveTo>
                <a:lnTo>
                  <a:pt x="7540651" y="0"/>
                </a:lnTo>
                <a:lnTo>
                  <a:pt x="7540651" y="8164091"/>
                </a:lnTo>
                <a:lnTo>
                  <a:pt x="0" y="8164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12279">
            <a:off x="15235726" y="-4682119"/>
            <a:ext cx="7708051" cy="8345331"/>
          </a:xfrm>
          <a:custGeom>
            <a:avLst/>
            <a:gdLst/>
            <a:ahLst/>
            <a:cxnLst/>
            <a:rect r="r" b="b" t="t" l="l"/>
            <a:pathLst>
              <a:path h="8345331" w="7708051">
                <a:moveTo>
                  <a:pt x="0" y="0"/>
                </a:moveTo>
                <a:lnTo>
                  <a:pt x="7708051" y="0"/>
                </a:lnTo>
                <a:lnTo>
                  <a:pt x="7708051" y="8345331"/>
                </a:lnTo>
                <a:lnTo>
                  <a:pt x="0" y="8345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92517" y="3745378"/>
            <a:ext cx="16709816" cy="5875785"/>
          </a:xfrm>
          <a:custGeom>
            <a:avLst/>
            <a:gdLst/>
            <a:ahLst/>
            <a:cxnLst/>
            <a:rect r="r" b="b" t="t" l="l"/>
            <a:pathLst>
              <a:path h="5875785" w="16709816">
                <a:moveTo>
                  <a:pt x="0" y="0"/>
                </a:moveTo>
                <a:lnTo>
                  <a:pt x="16709816" y="0"/>
                </a:lnTo>
                <a:lnTo>
                  <a:pt x="16709816" y="5875786"/>
                </a:lnTo>
                <a:lnTo>
                  <a:pt x="0" y="58757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2351616" y="8461276"/>
            <a:ext cx="5445505" cy="1594048"/>
          </a:xfrm>
          <a:custGeom>
            <a:avLst/>
            <a:gdLst/>
            <a:ahLst/>
            <a:cxnLst/>
            <a:rect r="r" b="b" t="t" l="l"/>
            <a:pathLst>
              <a:path h="1594048" w="5445505">
                <a:moveTo>
                  <a:pt x="0" y="0"/>
                </a:moveTo>
                <a:lnTo>
                  <a:pt x="5445505" y="0"/>
                </a:lnTo>
                <a:lnTo>
                  <a:pt x="5445505" y="1594048"/>
                </a:lnTo>
                <a:lnTo>
                  <a:pt x="0" y="15940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407063"/>
            <a:ext cx="14045668" cy="1960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50"/>
              </a:lnSpc>
            </a:pPr>
            <a:r>
              <a:rPr lang="en-US" sz="6200" b="true">
                <a:solidFill>
                  <a:srgbClr val="2D799C"/>
                </a:solidFill>
                <a:latin typeface="Nunito Bold Bold"/>
                <a:ea typeface="Nunito Bold Bold"/>
                <a:cs typeface="Nunito Bold Bold"/>
                <a:sym typeface="Nunito Bold Bold"/>
              </a:rPr>
              <a:t>RED BAYESIANA 2, </a:t>
            </a:r>
          </a:p>
          <a:p>
            <a:pPr algn="l">
              <a:lnSpc>
                <a:spcPts val="7750"/>
              </a:lnSpc>
            </a:pPr>
            <a:r>
              <a:rPr lang="en-US" sz="6200" b="true">
                <a:solidFill>
                  <a:srgbClr val="2D799C"/>
                </a:solidFill>
                <a:latin typeface="Nunito Bold Bold"/>
                <a:ea typeface="Nunito Bold Bold"/>
                <a:cs typeface="Nunito Bold Bold"/>
                <a:sym typeface="Nunito Bold Bold"/>
              </a:rPr>
              <a:t>DIAGNÓSTICO CLÍNICO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D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785627">
            <a:off x="10806707" y="-1614816"/>
            <a:ext cx="15953106" cy="13516632"/>
          </a:xfrm>
          <a:custGeom>
            <a:avLst/>
            <a:gdLst/>
            <a:ahLst/>
            <a:cxnLst/>
            <a:rect r="r" b="b" t="t" l="l"/>
            <a:pathLst>
              <a:path h="13516632" w="15953106">
                <a:moveTo>
                  <a:pt x="0" y="0"/>
                </a:moveTo>
                <a:lnTo>
                  <a:pt x="15953106" y="0"/>
                </a:lnTo>
                <a:lnTo>
                  <a:pt x="15953106" y="13516632"/>
                </a:lnTo>
                <a:lnTo>
                  <a:pt x="0" y="13516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12279">
            <a:off x="15235726" y="-4682119"/>
            <a:ext cx="7708051" cy="8345331"/>
          </a:xfrm>
          <a:custGeom>
            <a:avLst/>
            <a:gdLst/>
            <a:ahLst/>
            <a:cxnLst/>
            <a:rect r="r" b="b" t="t" l="l"/>
            <a:pathLst>
              <a:path h="8345331" w="7708051">
                <a:moveTo>
                  <a:pt x="0" y="0"/>
                </a:moveTo>
                <a:lnTo>
                  <a:pt x="7708051" y="0"/>
                </a:lnTo>
                <a:lnTo>
                  <a:pt x="7708051" y="8345331"/>
                </a:lnTo>
                <a:lnTo>
                  <a:pt x="0" y="83453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355800" y="2488127"/>
            <a:ext cx="5731062" cy="8565446"/>
          </a:xfrm>
          <a:custGeom>
            <a:avLst/>
            <a:gdLst/>
            <a:ahLst/>
            <a:cxnLst/>
            <a:rect r="r" b="b" t="t" l="l"/>
            <a:pathLst>
              <a:path h="8565446" w="5731062">
                <a:moveTo>
                  <a:pt x="0" y="0"/>
                </a:moveTo>
                <a:lnTo>
                  <a:pt x="5731062" y="0"/>
                </a:lnTo>
                <a:lnTo>
                  <a:pt x="5731062" y="8565445"/>
                </a:lnTo>
                <a:lnTo>
                  <a:pt x="0" y="85654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588600">
            <a:off x="-3770326" y="-4914365"/>
            <a:ext cx="7540651" cy="8164091"/>
          </a:xfrm>
          <a:custGeom>
            <a:avLst/>
            <a:gdLst/>
            <a:ahLst/>
            <a:cxnLst/>
            <a:rect r="r" b="b" t="t" l="l"/>
            <a:pathLst>
              <a:path h="8164091" w="7540651">
                <a:moveTo>
                  <a:pt x="0" y="0"/>
                </a:moveTo>
                <a:lnTo>
                  <a:pt x="7540652" y="0"/>
                </a:lnTo>
                <a:lnTo>
                  <a:pt x="7540652" y="8164090"/>
                </a:lnTo>
                <a:lnTo>
                  <a:pt x="0" y="81640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60343" y="1167320"/>
            <a:ext cx="11562015" cy="979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50"/>
              </a:lnSpc>
            </a:pPr>
            <a:r>
              <a:rPr lang="en-US" b="true" sz="6200">
                <a:solidFill>
                  <a:srgbClr val="2D799C"/>
                </a:solidFill>
                <a:latin typeface="Nunito Bold Bold"/>
                <a:ea typeface="Nunito Bold Bold"/>
                <a:cs typeface="Nunito Bold Bold"/>
                <a:sym typeface="Nunito Bold Bold"/>
              </a:rPr>
              <a:t>PROBABILIDADES A PRIORI</a:t>
            </a:r>
          </a:p>
        </p:txBody>
      </p: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794521" y="3069624"/>
          <a:ext cx="4237938" cy="2296605"/>
        </p:xfrm>
        <a:graphic>
          <a:graphicData uri="http://schemas.openxmlformats.org/drawingml/2006/table">
            <a:tbl>
              <a:tblPr/>
              <a:tblGrid>
                <a:gridCol w="2118969"/>
                <a:gridCol w="2118969"/>
              </a:tblGrid>
              <a:tr h="114830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20"/>
                        </a:lnSpc>
                        <a:defRPr/>
                      </a:pPr>
                      <a:r>
                        <a:rPr lang="en-US" sz="2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P(age=0)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780"/>
                        </a:lnSpc>
                        <a:defRPr/>
                      </a:pPr>
                      <a:r>
                        <a:rPr lang="en-US" sz="27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P(age=1)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8E8"/>
                    </a:solidFill>
                  </a:tcPr>
                </a:tc>
              </a:tr>
              <a:tr h="114830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20"/>
                        </a:lnSpc>
                        <a:defRPr/>
                      </a:pPr>
                      <a:r>
                        <a:rPr lang="en-US" sz="2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1000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atig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794521" y="2531780"/>
            <a:ext cx="2515761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5C3224"/>
                </a:solidFill>
                <a:latin typeface="Nunito Bold"/>
                <a:ea typeface="Nunito Bold"/>
                <a:cs typeface="Nunito Bold"/>
                <a:sym typeface="Nunito Bold"/>
              </a:rPr>
              <a:t>Edad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902700" y="2531780"/>
            <a:ext cx="2515761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5C3224"/>
                </a:solidFill>
                <a:latin typeface="Nunito Bold"/>
                <a:ea typeface="Nunito Bold"/>
                <a:cs typeface="Nunito Bold"/>
                <a:sym typeface="Nunito Bold"/>
              </a:rPr>
              <a:t>IMC</a:t>
            </a:r>
          </a:p>
        </p:txBody>
      </p: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2884915" y="4189352"/>
          <a:ext cx="2147544" cy="1176878"/>
        </p:xfrm>
        <a:graphic>
          <a:graphicData uri="http://schemas.openxmlformats.org/drawingml/2006/table">
            <a:tbl>
              <a:tblPr/>
              <a:tblGrid>
                <a:gridCol w="2118406"/>
              </a:tblGrid>
              <a:tr h="64953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5902700" y="3041049"/>
          <a:ext cx="7341989" cy="2296605"/>
        </p:xfrm>
        <a:graphic>
          <a:graphicData uri="http://schemas.openxmlformats.org/drawingml/2006/table">
            <a:tbl>
              <a:tblPr/>
              <a:tblGrid>
                <a:gridCol w="2447330"/>
                <a:gridCol w="2447330"/>
                <a:gridCol w="2447330"/>
              </a:tblGrid>
              <a:tr h="114830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20"/>
                        </a:lnSpc>
                        <a:defRPr/>
                      </a:pPr>
                      <a:r>
                        <a:rPr lang="en-US" sz="2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P(bmi=0)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780"/>
                        </a:lnSpc>
                        <a:defRPr/>
                      </a:pPr>
                      <a:r>
                        <a:rPr lang="en-US" sz="27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P(bmi=1)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780"/>
                        </a:lnSpc>
                        <a:defRPr/>
                      </a:pPr>
                      <a:r>
                        <a:rPr lang="en-US" sz="27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P(bmi=2)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8E8"/>
                    </a:solidFill>
                  </a:tcPr>
                </a:tc>
              </a:tr>
              <a:tr h="114830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20"/>
                        </a:lnSpc>
                        <a:defRPr/>
                      </a:pPr>
                      <a:r>
                        <a:rPr lang="en-US" sz="2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0.55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0.37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0.08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794521" y="6847050"/>
          <a:ext cx="4237938" cy="2296605"/>
        </p:xfrm>
        <a:graphic>
          <a:graphicData uri="http://schemas.openxmlformats.org/drawingml/2006/table">
            <a:tbl>
              <a:tblPr/>
              <a:tblGrid>
                <a:gridCol w="2118969"/>
                <a:gridCol w="2118969"/>
              </a:tblGrid>
              <a:tr h="114830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20"/>
                        </a:lnSpc>
                        <a:defRPr/>
                      </a:pPr>
                      <a:r>
                        <a:rPr lang="en-US" sz="2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P(p_d=0)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780"/>
                        </a:lnSpc>
                        <a:defRPr/>
                      </a:pPr>
                      <a:r>
                        <a:rPr lang="en-US" sz="27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P(d_d=1)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8E8"/>
                    </a:solidFill>
                  </a:tcPr>
                </a:tc>
              </a:tr>
              <a:tr h="114830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20"/>
                        </a:lnSpc>
                        <a:defRPr/>
                      </a:pPr>
                      <a:r>
                        <a:rPr lang="en-US" sz="2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0.99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0.01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13" id="13"/>
          <p:cNvGraphicFramePr>
            <a:graphicFrameLocks noGrp="true"/>
          </p:cNvGraphicFramePr>
          <p:nvPr/>
        </p:nvGraphicFramePr>
        <p:xfrm>
          <a:off x="6136878" y="6847050"/>
          <a:ext cx="4237938" cy="2296605"/>
        </p:xfrm>
        <a:graphic>
          <a:graphicData uri="http://schemas.openxmlformats.org/drawingml/2006/table">
            <a:tbl>
              <a:tblPr/>
              <a:tblGrid>
                <a:gridCol w="2118969"/>
                <a:gridCol w="2118969"/>
              </a:tblGrid>
              <a:tr h="114830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20"/>
                        </a:lnSpc>
                        <a:defRPr/>
                      </a:pPr>
                      <a:r>
                        <a:rPr lang="en-US" sz="2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P(f_h=0)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780"/>
                        </a:lnSpc>
                        <a:defRPr/>
                      </a:pPr>
                      <a:r>
                        <a:rPr lang="en-US" sz="27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P(f_h=1)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8E8"/>
                    </a:solidFill>
                  </a:tcPr>
                </a:tc>
              </a:tr>
              <a:tr h="114830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20"/>
                        </a:lnSpc>
                        <a:defRPr/>
                      </a:pPr>
                      <a:r>
                        <a:rPr lang="en-US" sz="2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TextBox 14" id="14"/>
          <p:cNvSpPr txBox="true"/>
          <p:nvPr/>
        </p:nvSpPr>
        <p:spPr>
          <a:xfrm rot="0">
            <a:off x="794521" y="5747230"/>
            <a:ext cx="5922044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5C3224"/>
                </a:solidFill>
                <a:latin typeface="Nunito Bold"/>
                <a:ea typeface="Nunito Bold"/>
                <a:cs typeface="Nunito Bold"/>
                <a:sym typeface="Nunito Bold"/>
              </a:rPr>
              <a:t>Enfermedad / Lesión</a:t>
            </a:r>
          </a:p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5C3224"/>
                </a:solidFill>
                <a:latin typeface="Nunito Bold"/>
                <a:ea typeface="Nunito Bold"/>
                <a:cs typeface="Nunito Bold"/>
                <a:sym typeface="Nunito Bold"/>
              </a:rPr>
              <a:t>del páncreas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136878" y="6268565"/>
            <a:ext cx="5097326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5C3224"/>
                </a:solidFill>
                <a:latin typeface="Nunito Bold"/>
                <a:ea typeface="Nunito Bold"/>
                <a:cs typeface="Nunito Bold"/>
                <a:sym typeface="Nunito Bold"/>
              </a:rPr>
              <a:t>Antecedentes familiares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D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785627">
            <a:off x="10806707" y="-1614816"/>
            <a:ext cx="15953106" cy="13516632"/>
          </a:xfrm>
          <a:custGeom>
            <a:avLst/>
            <a:gdLst/>
            <a:ahLst/>
            <a:cxnLst/>
            <a:rect r="r" b="b" t="t" l="l"/>
            <a:pathLst>
              <a:path h="13516632" w="15953106">
                <a:moveTo>
                  <a:pt x="0" y="0"/>
                </a:moveTo>
                <a:lnTo>
                  <a:pt x="15953106" y="0"/>
                </a:lnTo>
                <a:lnTo>
                  <a:pt x="15953106" y="13516632"/>
                </a:lnTo>
                <a:lnTo>
                  <a:pt x="0" y="13516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12279">
            <a:off x="15235726" y="-4682119"/>
            <a:ext cx="7708051" cy="8345331"/>
          </a:xfrm>
          <a:custGeom>
            <a:avLst/>
            <a:gdLst/>
            <a:ahLst/>
            <a:cxnLst/>
            <a:rect r="r" b="b" t="t" l="l"/>
            <a:pathLst>
              <a:path h="8345331" w="7708051">
                <a:moveTo>
                  <a:pt x="0" y="0"/>
                </a:moveTo>
                <a:lnTo>
                  <a:pt x="7708051" y="0"/>
                </a:lnTo>
                <a:lnTo>
                  <a:pt x="7708051" y="8345331"/>
                </a:lnTo>
                <a:lnTo>
                  <a:pt x="0" y="83453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88600">
            <a:off x="-3770326" y="-4914365"/>
            <a:ext cx="7540651" cy="8164091"/>
          </a:xfrm>
          <a:custGeom>
            <a:avLst/>
            <a:gdLst/>
            <a:ahLst/>
            <a:cxnLst/>
            <a:rect r="r" b="b" t="t" l="l"/>
            <a:pathLst>
              <a:path h="8164091" w="7540651">
                <a:moveTo>
                  <a:pt x="0" y="0"/>
                </a:moveTo>
                <a:lnTo>
                  <a:pt x="7540652" y="0"/>
                </a:lnTo>
                <a:lnTo>
                  <a:pt x="7540652" y="8164090"/>
                </a:lnTo>
                <a:lnTo>
                  <a:pt x="0" y="81640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290173" y="2249958"/>
          <a:ext cx="7984947" cy="7706643"/>
        </p:xfrm>
        <a:graphic>
          <a:graphicData uri="http://schemas.openxmlformats.org/drawingml/2006/table">
            <a:tbl>
              <a:tblPr/>
              <a:tblGrid>
                <a:gridCol w="1154689"/>
                <a:gridCol w="1154689"/>
                <a:gridCol w="1154689"/>
                <a:gridCol w="1154689"/>
                <a:gridCol w="1683095"/>
                <a:gridCol w="1683095"/>
              </a:tblGrid>
              <a:tr h="126002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age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A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bmi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A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pancreas_diseases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A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family_history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A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P(diabetes=1)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P(diabetes=0)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8E8"/>
                    </a:solidFill>
                  </a:tcPr>
                </a:tc>
              </a:tr>
              <a:tr h="53721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0.98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0.02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721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1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0.95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0.05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721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1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0.93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0.07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721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1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1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0.88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0.12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721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1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0.90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0.10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721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1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1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0.85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0.15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721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1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1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0.83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0.17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721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1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1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1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0.75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0.25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721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2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0.80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0.20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721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2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1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0.70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0.30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721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2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1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0.65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0.35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721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2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1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1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0.50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0.50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8684445" y="2249958"/>
          <a:ext cx="8155499" cy="7706643"/>
        </p:xfrm>
        <a:graphic>
          <a:graphicData uri="http://schemas.openxmlformats.org/drawingml/2006/table">
            <a:tbl>
              <a:tblPr/>
              <a:tblGrid>
                <a:gridCol w="1160352"/>
                <a:gridCol w="1160352"/>
                <a:gridCol w="1160352"/>
                <a:gridCol w="1160352"/>
                <a:gridCol w="1749446"/>
                <a:gridCol w="1764645"/>
              </a:tblGrid>
              <a:tr h="124105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age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A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bmi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A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pancreas_diseases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A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family_history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A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P(diabetes=1)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P(diabetes=0)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8E8"/>
                    </a:solidFill>
                  </a:tcPr>
                </a:tc>
              </a:tr>
              <a:tr h="53879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1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0.90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0.10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879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1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1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0.85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0.15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879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1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1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0.80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0.20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879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1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1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1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0.70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0.30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879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1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1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0.75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0.25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879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1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1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1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0.65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0.35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879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1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1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1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0.60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0.40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879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1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1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1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1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0.45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0.55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879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1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2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0.50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0.50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879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1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2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1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0.35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0.65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879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1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2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1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0.30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0.70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879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1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2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1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1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0.20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0.80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TextBox 7" id="7"/>
          <p:cNvSpPr txBox="true"/>
          <p:nvPr/>
        </p:nvSpPr>
        <p:spPr>
          <a:xfrm rot="0">
            <a:off x="375166" y="1399058"/>
            <a:ext cx="16464779" cy="85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74"/>
              </a:lnSpc>
            </a:pPr>
            <a:r>
              <a:rPr lang="en-US" sz="5499" b="true">
                <a:solidFill>
                  <a:srgbClr val="2D799C"/>
                </a:solidFill>
                <a:latin typeface="Nunito Bold Bold"/>
                <a:ea typeface="Nunito Bold Bold"/>
                <a:cs typeface="Nunito Bold Bold"/>
                <a:sym typeface="Nunito Bold Bold"/>
              </a:rPr>
              <a:t>PROBABILIDAD CONDICIONAL DE DIABETES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D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785627">
            <a:off x="10571811" y="-1955920"/>
            <a:ext cx="15953106" cy="13516632"/>
          </a:xfrm>
          <a:custGeom>
            <a:avLst/>
            <a:gdLst/>
            <a:ahLst/>
            <a:cxnLst/>
            <a:rect r="r" b="b" t="t" l="l"/>
            <a:pathLst>
              <a:path h="13516632" w="15953106">
                <a:moveTo>
                  <a:pt x="0" y="0"/>
                </a:moveTo>
                <a:lnTo>
                  <a:pt x="15953107" y="0"/>
                </a:lnTo>
                <a:lnTo>
                  <a:pt x="15953107" y="13516631"/>
                </a:lnTo>
                <a:lnTo>
                  <a:pt x="0" y="135166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12279">
            <a:off x="15235726" y="-4682119"/>
            <a:ext cx="7708051" cy="8345331"/>
          </a:xfrm>
          <a:custGeom>
            <a:avLst/>
            <a:gdLst/>
            <a:ahLst/>
            <a:cxnLst/>
            <a:rect r="r" b="b" t="t" l="l"/>
            <a:pathLst>
              <a:path h="8345331" w="7708051">
                <a:moveTo>
                  <a:pt x="0" y="0"/>
                </a:moveTo>
                <a:lnTo>
                  <a:pt x="7708051" y="0"/>
                </a:lnTo>
                <a:lnTo>
                  <a:pt x="7708051" y="8345331"/>
                </a:lnTo>
                <a:lnTo>
                  <a:pt x="0" y="83453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88600">
            <a:off x="-3770326" y="-4914365"/>
            <a:ext cx="7540651" cy="8164091"/>
          </a:xfrm>
          <a:custGeom>
            <a:avLst/>
            <a:gdLst/>
            <a:ahLst/>
            <a:cxnLst/>
            <a:rect r="r" b="b" t="t" l="l"/>
            <a:pathLst>
              <a:path h="8164091" w="7540651">
                <a:moveTo>
                  <a:pt x="0" y="0"/>
                </a:moveTo>
                <a:lnTo>
                  <a:pt x="7540652" y="0"/>
                </a:lnTo>
                <a:lnTo>
                  <a:pt x="7540652" y="8164090"/>
                </a:lnTo>
                <a:lnTo>
                  <a:pt x="0" y="81640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449111" y="1830725"/>
            <a:ext cx="4256159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5C3224"/>
                </a:solidFill>
                <a:latin typeface="Nunito Bold"/>
                <a:ea typeface="Nunito Bold"/>
                <a:cs typeface="Nunito Bold"/>
                <a:sym typeface="Nunito Bold"/>
              </a:rPr>
              <a:t>Frecuencia de sed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68214" y="6068858"/>
            <a:ext cx="5922044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5C3224"/>
                </a:solidFill>
                <a:latin typeface="Nunito Bold"/>
                <a:ea typeface="Nunito Bold"/>
                <a:cs typeface="Nunito Bold"/>
                <a:sym typeface="Nunito Bold"/>
              </a:rPr>
              <a:t>Frecuencia de fatiga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449111" y="6068858"/>
            <a:ext cx="5097326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5C3224"/>
                </a:solidFill>
                <a:latin typeface="Nunito Bold"/>
                <a:ea typeface="Nunito Bold"/>
                <a:cs typeface="Nunito Bold"/>
                <a:sym typeface="Nunito Bold"/>
              </a:rPr>
              <a:t>Frecuencia de  hambre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5588600">
            <a:off x="-3617926" y="-4761965"/>
            <a:ext cx="7540651" cy="8164091"/>
          </a:xfrm>
          <a:custGeom>
            <a:avLst/>
            <a:gdLst/>
            <a:ahLst/>
            <a:cxnLst/>
            <a:rect r="r" b="b" t="t" l="l"/>
            <a:pathLst>
              <a:path h="8164091" w="7540651">
                <a:moveTo>
                  <a:pt x="0" y="0"/>
                </a:moveTo>
                <a:lnTo>
                  <a:pt x="7540652" y="0"/>
                </a:lnTo>
                <a:lnTo>
                  <a:pt x="7540652" y="8164090"/>
                </a:lnTo>
                <a:lnTo>
                  <a:pt x="0" y="81640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68214" y="1830725"/>
            <a:ext cx="510817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5C3224"/>
                </a:solidFill>
                <a:latin typeface="Nunito Bold"/>
                <a:ea typeface="Nunito Bold"/>
                <a:cs typeface="Nunito Bold"/>
                <a:sym typeface="Nunito Bold"/>
              </a:rPr>
              <a:t>Frecuencia de micción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59626" y="908070"/>
            <a:ext cx="14338980" cy="979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50"/>
              </a:lnSpc>
            </a:pPr>
            <a:r>
              <a:rPr lang="en-US" sz="6200" b="true">
                <a:solidFill>
                  <a:srgbClr val="2D799C"/>
                </a:solidFill>
                <a:latin typeface="Nunito Bold Bold"/>
                <a:ea typeface="Nunito Bold Bold"/>
                <a:cs typeface="Nunito Bold Bold"/>
                <a:sym typeface="Nunito Bold Bold"/>
              </a:rPr>
              <a:t>PROBABILIDADES A POSTERIORI</a:t>
            </a:r>
          </a:p>
        </p:txBody>
      </p:sp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9436803" y="2368570"/>
          <a:ext cx="8536935" cy="2995984"/>
        </p:xfrm>
        <a:graphic>
          <a:graphicData uri="http://schemas.openxmlformats.org/drawingml/2006/table">
            <a:tbl>
              <a:tblPr/>
              <a:tblGrid>
                <a:gridCol w="1851501"/>
                <a:gridCol w="2239743"/>
                <a:gridCol w="2222846"/>
                <a:gridCol w="2222846"/>
              </a:tblGrid>
              <a:tr h="99866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diabetes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A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P(thirst=0)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P(thirst=1)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P(thirst=2)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8E8"/>
                    </a:solidFill>
                  </a:tcPr>
                </a:tc>
              </a:tr>
              <a:tr h="99866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866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559626" y="2368570"/>
          <a:ext cx="8536935" cy="2995984"/>
        </p:xfrm>
        <a:graphic>
          <a:graphicData uri="http://schemas.openxmlformats.org/drawingml/2006/table">
            <a:tbl>
              <a:tblPr/>
              <a:tblGrid>
                <a:gridCol w="1851501"/>
                <a:gridCol w="2239743"/>
                <a:gridCol w="2222846"/>
                <a:gridCol w="2222846"/>
              </a:tblGrid>
              <a:tr h="99866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diabetes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A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P(u_f=0)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P(u_f=1)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P(u_f=2)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8E8"/>
                    </a:solidFill>
                  </a:tcPr>
                </a:tc>
              </a:tr>
              <a:tr h="99866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866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13" id="13"/>
          <p:cNvGraphicFramePr>
            <a:graphicFrameLocks noGrp="true"/>
          </p:cNvGraphicFramePr>
          <p:nvPr/>
        </p:nvGraphicFramePr>
        <p:xfrm>
          <a:off x="559626" y="6606702"/>
          <a:ext cx="8536935" cy="2995984"/>
        </p:xfrm>
        <a:graphic>
          <a:graphicData uri="http://schemas.openxmlformats.org/drawingml/2006/table">
            <a:tbl>
              <a:tblPr/>
              <a:tblGrid>
                <a:gridCol w="1851501"/>
                <a:gridCol w="2239743"/>
                <a:gridCol w="2222846"/>
                <a:gridCol w="2222846"/>
              </a:tblGrid>
              <a:tr h="99866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diabetes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A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P(fatig=0)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P(fatig=1)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P(fatig=2)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8E8"/>
                    </a:solidFill>
                  </a:tcPr>
                </a:tc>
              </a:tr>
              <a:tr h="99866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866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14" id="14"/>
          <p:cNvGraphicFramePr>
            <a:graphicFrameLocks noGrp="true"/>
          </p:cNvGraphicFramePr>
          <p:nvPr/>
        </p:nvGraphicFramePr>
        <p:xfrm>
          <a:off x="9449111" y="6606702"/>
          <a:ext cx="8536935" cy="2995984"/>
        </p:xfrm>
        <a:graphic>
          <a:graphicData uri="http://schemas.openxmlformats.org/drawingml/2006/table">
            <a:tbl>
              <a:tblPr/>
              <a:tblGrid>
                <a:gridCol w="1851501"/>
                <a:gridCol w="2239743"/>
                <a:gridCol w="2222846"/>
                <a:gridCol w="2222846"/>
              </a:tblGrid>
              <a:tr h="99866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diabetes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A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P(eat=0)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P(eat=1)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P(eat=2)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8E8"/>
                    </a:solidFill>
                  </a:tcPr>
                </a:tc>
              </a:tr>
              <a:tr h="99866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866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D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785627">
            <a:off x="10571811" y="-1955920"/>
            <a:ext cx="15953106" cy="13516632"/>
          </a:xfrm>
          <a:custGeom>
            <a:avLst/>
            <a:gdLst/>
            <a:ahLst/>
            <a:cxnLst/>
            <a:rect r="r" b="b" t="t" l="l"/>
            <a:pathLst>
              <a:path h="13516632" w="15953106">
                <a:moveTo>
                  <a:pt x="0" y="0"/>
                </a:moveTo>
                <a:lnTo>
                  <a:pt x="15953107" y="0"/>
                </a:lnTo>
                <a:lnTo>
                  <a:pt x="15953107" y="13516631"/>
                </a:lnTo>
                <a:lnTo>
                  <a:pt x="0" y="135166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12279">
            <a:off x="15235726" y="-4682119"/>
            <a:ext cx="7708051" cy="8345331"/>
          </a:xfrm>
          <a:custGeom>
            <a:avLst/>
            <a:gdLst/>
            <a:ahLst/>
            <a:cxnLst/>
            <a:rect r="r" b="b" t="t" l="l"/>
            <a:pathLst>
              <a:path h="8345331" w="7708051">
                <a:moveTo>
                  <a:pt x="0" y="0"/>
                </a:moveTo>
                <a:lnTo>
                  <a:pt x="7708051" y="0"/>
                </a:lnTo>
                <a:lnTo>
                  <a:pt x="7708051" y="8345331"/>
                </a:lnTo>
                <a:lnTo>
                  <a:pt x="0" y="83453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88600">
            <a:off x="-3770326" y="-4914365"/>
            <a:ext cx="7540651" cy="8164091"/>
          </a:xfrm>
          <a:custGeom>
            <a:avLst/>
            <a:gdLst/>
            <a:ahLst/>
            <a:cxnLst/>
            <a:rect r="r" b="b" t="t" l="l"/>
            <a:pathLst>
              <a:path h="8164091" w="7540651">
                <a:moveTo>
                  <a:pt x="0" y="0"/>
                </a:moveTo>
                <a:lnTo>
                  <a:pt x="7540652" y="0"/>
                </a:lnTo>
                <a:lnTo>
                  <a:pt x="7540652" y="8164090"/>
                </a:lnTo>
                <a:lnTo>
                  <a:pt x="0" y="81640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449111" y="1830725"/>
            <a:ext cx="4256159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5C3224"/>
                </a:solidFill>
                <a:latin typeface="Nunito Bold"/>
                <a:ea typeface="Nunito Bold"/>
                <a:cs typeface="Nunito Bold"/>
                <a:sym typeface="Nunito Bold"/>
              </a:rPr>
              <a:t>Enfermedades relacionadas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68214" y="6068858"/>
            <a:ext cx="5922044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5C3224"/>
                </a:solidFill>
                <a:latin typeface="Nunito Bold"/>
                <a:ea typeface="Nunito Bold"/>
                <a:cs typeface="Nunito Bold"/>
                <a:sym typeface="Nunito Bold"/>
              </a:rPr>
              <a:t>Presión sanguínea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449111" y="6068858"/>
            <a:ext cx="5097326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5C3224"/>
                </a:solidFill>
                <a:latin typeface="Nunito Bold"/>
                <a:ea typeface="Nunito Bold"/>
                <a:cs typeface="Nunito Bold"/>
                <a:sym typeface="Nunito Bold"/>
              </a:rPr>
              <a:t>Glucosa en sangre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5588600">
            <a:off x="-3617926" y="-4761965"/>
            <a:ext cx="7540651" cy="8164091"/>
          </a:xfrm>
          <a:custGeom>
            <a:avLst/>
            <a:gdLst/>
            <a:ahLst/>
            <a:cxnLst/>
            <a:rect r="r" b="b" t="t" l="l"/>
            <a:pathLst>
              <a:path h="8164091" w="7540651">
                <a:moveTo>
                  <a:pt x="0" y="0"/>
                </a:moveTo>
                <a:lnTo>
                  <a:pt x="7540652" y="0"/>
                </a:lnTo>
                <a:lnTo>
                  <a:pt x="7540652" y="8164090"/>
                </a:lnTo>
                <a:lnTo>
                  <a:pt x="0" y="81640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68214" y="1830725"/>
            <a:ext cx="7160902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5C3224"/>
                </a:solidFill>
                <a:latin typeface="Nunito Bold"/>
                <a:ea typeface="Nunito Bold"/>
                <a:cs typeface="Nunito Bold"/>
                <a:sym typeface="Nunito Bold"/>
              </a:rPr>
              <a:t>Pérdida de peso inexplicada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59626" y="908070"/>
            <a:ext cx="14338980" cy="979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50"/>
              </a:lnSpc>
            </a:pPr>
            <a:r>
              <a:rPr lang="en-US" sz="6200" b="true">
                <a:solidFill>
                  <a:srgbClr val="2D799C"/>
                </a:solidFill>
                <a:latin typeface="Nunito Bold Bold"/>
                <a:ea typeface="Nunito Bold Bold"/>
                <a:cs typeface="Nunito Bold Bold"/>
                <a:sym typeface="Nunito Bold Bold"/>
              </a:rPr>
              <a:t>PROBABILIDADES A POSTERIORI</a:t>
            </a:r>
          </a:p>
        </p:txBody>
      </p:sp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9436803" y="2368570"/>
          <a:ext cx="8536935" cy="2995984"/>
        </p:xfrm>
        <a:graphic>
          <a:graphicData uri="http://schemas.openxmlformats.org/drawingml/2006/table">
            <a:tbl>
              <a:tblPr/>
              <a:tblGrid>
                <a:gridCol w="2503313"/>
                <a:gridCol w="3028234"/>
                <a:gridCol w="3005388"/>
              </a:tblGrid>
              <a:tr h="99866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diabetes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A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P(s_d=0)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P(s_d=1)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8E8"/>
                    </a:solidFill>
                  </a:tcPr>
                </a:tc>
              </a:tr>
              <a:tr h="99866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866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559626" y="2368570"/>
          <a:ext cx="8536935" cy="2995984"/>
        </p:xfrm>
        <a:graphic>
          <a:graphicData uri="http://schemas.openxmlformats.org/drawingml/2006/table">
            <a:tbl>
              <a:tblPr/>
              <a:tblGrid>
                <a:gridCol w="2503313"/>
                <a:gridCol w="3028234"/>
                <a:gridCol w="3005388"/>
              </a:tblGrid>
              <a:tr h="99866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diabetes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A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P(w_l=0)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P(w_l=1)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8E8"/>
                    </a:solidFill>
                  </a:tcPr>
                </a:tc>
              </a:tr>
              <a:tr h="99866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866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13" id="13"/>
          <p:cNvGraphicFramePr>
            <a:graphicFrameLocks noGrp="true"/>
          </p:cNvGraphicFramePr>
          <p:nvPr/>
        </p:nvGraphicFramePr>
        <p:xfrm>
          <a:off x="559626" y="6606702"/>
          <a:ext cx="8536935" cy="2995984"/>
        </p:xfrm>
        <a:graphic>
          <a:graphicData uri="http://schemas.openxmlformats.org/drawingml/2006/table">
            <a:tbl>
              <a:tblPr/>
              <a:tblGrid>
                <a:gridCol w="1851501"/>
                <a:gridCol w="2239743"/>
                <a:gridCol w="2222846"/>
                <a:gridCol w="2222846"/>
              </a:tblGrid>
              <a:tr h="99866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diabetes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8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P(b_p=0)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724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P(p_b=1)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724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P(p_b=2)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724B"/>
                    </a:solidFill>
                  </a:tcPr>
                </a:tc>
              </a:tr>
              <a:tr h="99866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866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14" id="14"/>
          <p:cNvGraphicFramePr>
            <a:graphicFrameLocks noGrp="true"/>
          </p:cNvGraphicFramePr>
          <p:nvPr/>
        </p:nvGraphicFramePr>
        <p:xfrm>
          <a:off x="9449111" y="6606702"/>
          <a:ext cx="8536935" cy="2995984"/>
        </p:xfrm>
        <a:graphic>
          <a:graphicData uri="http://schemas.openxmlformats.org/drawingml/2006/table">
            <a:tbl>
              <a:tblPr/>
              <a:tblGrid>
                <a:gridCol w="2503313"/>
                <a:gridCol w="3028234"/>
                <a:gridCol w="3005388"/>
              </a:tblGrid>
              <a:tr h="99866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diabetes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8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P(glucose=0)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724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P(glucose=1)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724B"/>
                    </a:solidFill>
                  </a:tcPr>
                </a:tc>
              </a:tr>
              <a:tr h="99866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866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Nunito Bold Bold"/>
                          <a:ea typeface="Nunito Bold Bold"/>
                          <a:cs typeface="Nunito Bold Bold"/>
                          <a:sym typeface="Nunito Bold Bold"/>
                        </a:rPr>
                        <a:t>0.6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D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100000">
            <a:off x="-3762117" y="5970932"/>
            <a:ext cx="13483298" cy="14598059"/>
          </a:xfrm>
          <a:custGeom>
            <a:avLst/>
            <a:gdLst/>
            <a:ahLst/>
            <a:cxnLst/>
            <a:rect r="r" b="b" t="t" l="l"/>
            <a:pathLst>
              <a:path h="14598059" w="13483298">
                <a:moveTo>
                  <a:pt x="0" y="0"/>
                </a:moveTo>
                <a:lnTo>
                  <a:pt x="13483298" y="0"/>
                </a:lnTo>
                <a:lnTo>
                  <a:pt x="13483298" y="14598059"/>
                </a:lnTo>
                <a:lnTo>
                  <a:pt x="0" y="145980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012735">
            <a:off x="8331452" y="-10675299"/>
            <a:ext cx="13483298" cy="14598059"/>
          </a:xfrm>
          <a:custGeom>
            <a:avLst/>
            <a:gdLst/>
            <a:ahLst/>
            <a:cxnLst/>
            <a:rect r="r" b="b" t="t" l="l"/>
            <a:pathLst>
              <a:path h="14598059" w="13483298">
                <a:moveTo>
                  <a:pt x="0" y="0"/>
                </a:moveTo>
                <a:lnTo>
                  <a:pt x="13483299" y="0"/>
                </a:lnTo>
                <a:lnTo>
                  <a:pt x="13483299" y="14598059"/>
                </a:lnTo>
                <a:lnTo>
                  <a:pt x="0" y="145980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79230" y="1748181"/>
            <a:ext cx="14729539" cy="8027599"/>
          </a:xfrm>
          <a:custGeom>
            <a:avLst/>
            <a:gdLst/>
            <a:ahLst/>
            <a:cxnLst/>
            <a:rect r="r" b="b" t="t" l="l"/>
            <a:pathLst>
              <a:path h="8027599" w="14729539">
                <a:moveTo>
                  <a:pt x="0" y="0"/>
                </a:moveTo>
                <a:lnTo>
                  <a:pt x="14729540" y="0"/>
                </a:lnTo>
                <a:lnTo>
                  <a:pt x="14729540" y="8027599"/>
                </a:lnTo>
                <a:lnTo>
                  <a:pt x="0" y="802759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301030" y="768376"/>
            <a:ext cx="9685940" cy="979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50"/>
              </a:lnSpc>
            </a:pPr>
            <a:r>
              <a:rPr lang="en-US" b="true" sz="6200">
                <a:solidFill>
                  <a:srgbClr val="2D799C"/>
                </a:solidFill>
                <a:latin typeface="Nunito Bold Bold"/>
                <a:ea typeface="Nunito Bold Bold"/>
                <a:cs typeface="Nunito Bold Bold"/>
                <a:sym typeface="Nunito Bold Bold"/>
              </a:rPr>
              <a:t>DIAGRAMA DE CLASES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D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555465">
            <a:off x="-7140892" y="2332960"/>
            <a:ext cx="15401505" cy="16674858"/>
          </a:xfrm>
          <a:custGeom>
            <a:avLst/>
            <a:gdLst/>
            <a:ahLst/>
            <a:cxnLst/>
            <a:rect r="r" b="b" t="t" l="l"/>
            <a:pathLst>
              <a:path h="16674858" w="15401505">
                <a:moveTo>
                  <a:pt x="0" y="0"/>
                </a:moveTo>
                <a:lnTo>
                  <a:pt x="15401505" y="0"/>
                </a:lnTo>
                <a:lnTo>
                  <a:pt x="15401505" y="16674858"/>
                </a:lnTo>
                <a:lnTo>
                  <a:pt x="0" y="166748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381267">
            <a:off x="7695561" y="-11646070"/>
            <a:ext cx="15574725" cy="16862400"/>
          </a:xfrm>
          <a:custGeom>
            <a:avLst/>
            <a:gdLst/>
            <a:ahLst/>
            <a:cxnLst/>
            <a:rect r="r" b="b" t="t" l="l"/>
            <a:pathLst>
              <a:path h="16862400" w="15574725">
                <a:moveTo>
                  <a:pt x="0" y="0"/>
                </a:moveTo>
                <a:lnTo>
                  <a:pt x="15574725" y="0"/>
                </a:lnTo>
                <a:lnTo>
                  <a:pt x="15574725" y="16862400"/>
                </a:lnTo>
                <a:lnTo>
                  <a:pt x="0" y="16862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976321">
            <a:off x="2430944" y="6578626"/>
            <a:ext cx="2436144" cy="2241253"/>
          </a:xfrm>
          <a:custGeom>
            <a:avLst/>
            <a:gdLst/>
            <a:ahLst/>
            <a:cxnLst/>
            <a:rect r="r" b="b" t="t" l="l"/>
            <a:pathLst>
              <a:path h="2241253" w="2436144">
                <a:moveTo>
                  <a:pt x="0" y="0"/>
                </a:moveTo>
                <a:lnTo>
                  <a:pt x="2436144" y="0"/>
                </a:lnTo>
                <a:lnTo>
                  <a:pt x="2436144" y="2241252"/>
                </a:lnTo>
                <a:lnTo>
                  <a:pt x="0" y="22412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25819" y="3164495"/>
            <a:ext cx="1187562" cy="2676882"/>
          </a:xfrm>
          <a:custGeom>
            <a:avLst/>
            <a:gdLst/>
            <a:ahLst/>
            <a:cxnLst/>
            <a:rect r="r" b="b" t="t" l="l"/>
            <a:pathLst>
              <a:path h="2676882" w="1187562">
                <a:moveTo>
                  <a:pt x="0" y="0"/>
                </a:moveTo>
                <a:lnTo>
                  <a:pt x="1187562" y="0"/>
                </a:lnTo>
                <a:lnTo>
                  <a:pt x="1187562" y="2676882"/>
                </a:lnTo>
                <a:lnTo>
                  <a:pt x="0" y="26768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6337500">
            <a:off x="1078081" y="5186238"/>
            <a:ext cx="1470601" cy="2191952"/>
          </a:xfrm>
          <a:custGeom>
            <a:avLst/>
            <a:gdLst/>
            <a:ahLst/>
            <a:cxnLst/>
            <a:rect r="r" b="b" t="t" l="l"/>
            <a:pathLst>
              <a:path h="2191952" w="1470601">
                <a:moveTo>
                  <a:pt x="0" y="0"/>
                </a:moveTo>
                <a:lnTo>
                  <a:pt x="1470601" y="0"/>
                </a:lnTo>
                <a:lnTo>
                  <a:pt x="1470601" y="2191952"/>
                </a:lnTo>
                <a:lnTo>
                  <a:pt x="0" y="219195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07315" y="344975"/>
            <a:ext cx="8056042" cy="2950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49"/>
              </a:lnSpc>
            </a:pPr>
            <a:r>
              <a:rPr lang="en-US" b="true" sz="9399">
                <a:solidFill>
                  <a:srgbClr val="2D799C"/>
                </a:solidFill>
                <a:latin typeface="Nunito Bold Bold"/>
                <a:ea typeface="Nunito Bold Bold"/>
                <a:cs typeface="Nunito Bold Bold"/>
                <a:sym typeface="Nunito Bold Bold"/>
              </a:rPr>
              <a:t>DIAGRAMA </a:t>
            </a:r>
          </a:p>
          <a:p>
            <a:pPr algn="ctr">
              <a:lnSpc>
                <a:spcPts val="11749"/>
              </a:lnSpc>
            </a:pPr>
            <a:r>
              <a:rPr lang="en-US" b="true" sz="9399">
                <a:solidFill>
                  <a:srgbClr val="2D799C"/>
                </a:solidFill>
                <a:latin typeface="Nunito Bold Bold"/>
                <a:ea typeface="Nunito Bold Bold"/>
                <a:cs typeface="Nunito Bold Bold"/>
                <a:sym typeface="Nunito Bold Bold"/>
              </a:rPr>
              <a:t>DE FLUJO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5484717" y="3164495"/>
            <a:ext cx="2538202" cy="7122505"/>
          </a:xfrm>
          <a:custGeom>
            <a:avLst/>
            <a:gdLst/>
            <a:ahLst/>
            <a:cxnLst/>
            <a:rect r="r" b="b" t="t" l="l"/>
            <a:pathLst>
              <a:path h="7122505" w="2538202">
                <a:moveTo>
                  <a:pt x="0" y="0"/>
                </a:moveTo>
                <a:lnTo>
                  <a:pt x="2538202" y="0"/>
                </a:lnTo>
                <a:lnTo>
                  <a:pt x="2538202" y="7122505"/>
                </a:lnTo>
                <a:lnTo>
                  <a:pt x="0" y="712250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863358" y="124842"/>
            <a:ext cx="9347250" cy="10037316"/>
          </a:xfrm>
          <a:custGeom>
            <a:avLst/>
            <a:gdLst/>
            <a:ahLst/>
            <a:cxnLst/>
            <a:rect r="r" b="b" t="t" l="l"/>
            <a:pathLst>
              <a:path h="10037316" w="9347250">
                <a:moveTo>
                  <a:pt x="0" y="0"/>
                </a:moveTo>
                <a:lnTo>
                  <a:pt x="9347250" y="0"/>
                </a:lnTo>
                <a:lnTo>
                  <a:pt x="9347250" y="10037316"/>
                </a:lnTo>
                <a:lnTo>
                  <a:pt x="0" y="1003731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D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17829" y="3523798"/>
            <a:ext cx="10997002" cy="3239403"/>
            <a:chOff x="0" y="0"/>
            <a:chExt cx="2896330" cy="8531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96330" cy="853176"/>
            </a:xfrm>
            <a:custGeom>
              <a:avLst/>
              <a:gdLst/>
              <a:ahLst/>
              <a:cxnLst/>
              <a:rect r="r" b="b" t="t" l="l"/>
              <a:pathLst>
                <a:path h="853176" w="2896330">
                  <a:moveTo>
                    <a:pt x="8448" y="0"/>
                  </a:moveTo>
                  <a:lnTo>
                    <a:pt x="2887881" y="0"/>
                  </a:lnTo>
                  <a:cubicBezTo>
                    <a:pt x="2890122" y="0"/>
                    <a:pt x="2892271" y="890"/>
                    <a:pt x="2893855" y="2474"/>
                  </a:cubicBezTo>
                  <a:cubicBezTo>
                    <a:pt x="2895440" y="4059"/>
                    <a:pt x="2896330" y="6207"/>
                    <a:pt x="2896330" y="8448"/>
                  </a:cubicBezTo>
                  <a:lnTo>
                    <a:pt x="2896330" y="844728"/>
                  </a:lnTo>
                  <a:cubicBezTo>
                    <a:pt x="2896330" y="846969"/>
                    <a:pt x="2895440" y="849118"/>
                    <a:pt x="2893855" y="850702"/>
                  </a:cubicBezTo>
                  <a:cubicBezTo>
                    <a:pt x="2892271" y="852286"/>
                    <a:pt x="2890122" y="853176"/>
                    <a:pt x="2887881" y="853176"/>
                  </a:cubicBezTo>
                  <a:lnTo>
                    <a:pt x="8448" y="853176"/>
                  </a:lnTo>
                  <a:cubicBezTo>
                    <a:pt x="6207" y="853176"/>
                    <a:pt x="4059" y="852286"/>
                    <a:pt x="2474" y="850702"/>
                  </a:cubicBezTo>
                  <a:cubicBezTo>
                    <a:pt x="890" y="849118"/>
                    <a:pt x="0" y="846969"/>
                    <a:pt x="0" y="844728"/>
                  </a:cubicBezTo>
                  <a:lnTo>
                    <a:pt x="0" y="8448"/>
                  </a:lnTo>
                  <a:cubicBezTo>
                    <a:pt x="0" y="6207"/>
                    <a:pt x="890" y="4059"/>
                    <a:pt x="2474" y="2474"/>
                  </a:cubicBezTo>
                  <a:cubicBezTo>
                    <a:pt x="4059" y="890"/>
                    <a:pt x="6207" y="0"/>
                    <a:pt x="8448" y="0"/>
                  </a:cubicBezTo>
                  <a:close/>
                </a:path>
              </a:pathLst>
            </a:custGeom>
            <a:solidFill>
              <a:srgbClr val="A5DAF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896330" cy="9103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734061" indent="-367031" lvl="1">
                <a:lnSpc>
                  <a:spcPts val="4760"/>
                </a:lnSpc>
                <a:buFont typeface="Arial"/>
                <a:buChar char="•"/>
              </a:pPr>
              <a:r>
                <a:rPr lang="en-US" b="true" sz="3400">
                  <a:solidFill>
                    <a:srgbClr val="5C3224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Cuestionario</a:t>
              </a:r>
              <a:r>
                <a:rPr lang="en-US" sz="3400">
                  <a:solidFill>
                    <a:srgbClr val="5C3224"/>
                  </a:solidFill>
                  <a:latin typeface="Nunito"/>
                  <a:ea typeface="Nunito"/>
                  <a:cs typeface="Nunito"/>
                  <a:sym typeface="Nunito"/>
                </a:rPr>
                <a:t> y </a:t>
              </a:r>
              <a:r>
                <a:rPr lang="en-US" b="true" sz="3400">
                  <a:solidFill>
                    <a:srgbClr val="5C3224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CSV</a:t>
              </a:r>
              <a:r>
                <a:rPr lang="en-US" sz="3400">
                  <a:solidFill>
                    <a:srgbClr val="5C3224"/>
                  </a:solidFill>
                  <a:latin typeface="Nunito"/>
                  <a:ea typeface="Nunito"/>
                  <a:cs typeface="Nunito"/>
                  <a:sym typeface="Nunito"/>
                </a:rPr>
                <a:t>: ¿Mismas probabilidades?</a:t>
              </a:r>
            </a:p>
            <a:p>
              <a:pPr algn="l">
                <a:lnSpc>
                  <a:spcPts val="2100"/>
                </a:lnSpc>
              </a:pPr>
            </a:p>
            <a:p>
              <a:pPr algn="l" marL="734061" indent="-367031" lvl="1">
                <a:lnSpc>
                  <a:spcPts val="4760"/>
                </a:lnSpc>
                <a:buFont typeface="Arial"/>
                <a:buChar char="•"/>
              </a:pPr>
              <a:r>
                <a:rPr lang="en-US" sz="3400">
                  <a:solidFill>
                    <a:srgbClr val="5C3224"/>
                  </a:solidFill>
                  <a:latin typeface="Nunito"/>
                  <a:ea typeface="Nunito"/>
                  <a:cs typeface="Nunito"/>
                  <a:sym typeface="Nunito"/>
                </a:rPr>
                <a:t> Ejemplos de</a:t>
              </a:r>
              <a:r>
                <a:rPr lang="en-US" b="true" sz="3400">
                  <a:solidFill>
                    <a:srgbClr val="5C3224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 casos reales</a:t>
              </a:r>
            </a:p>
            <a:p>
              <a:pPr algn="l">
                <a:lnSpc>
                  <a:spcPts val="2100"/>
                </a:lnSpc>
              </a:pPr>
            </a:p>
            <a:p>
              <a:pPr algn="l" marL="734061" indent="-367031" lvl="1">
                <a:lnSpc>
                  <a:spcPts val="4760"/>
                </a:lnSpc>
                <a:buFont typeface="Arial"/>
                <a:buChar char="•"/>
              </a:pPr>
              <a:r>
                <a:rPr lang="en-US" b="true" sz="3400">
                  <a:solidFill>
                    <a:srgbClr val="5C3224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Pruebas</a:t>
              </a:r>
              <a:r>
                <a:rPr lang="en-US" sz="3400">
                  <a:solidFill>
                    <a:srgbClr val="5C3224"/>
                  </a:solidFill>
                  <a:latin typeface="Nunito"/>
                  <a:ea typeface="Nunito"/>
                  <a:cs typeface="Nunito"/>
                  <a:sym typeface="Nunito"/>
                </a:rPr>
                <a:t> más </a:t>
              </a:r>
              <a:r>
                <a:rPr lang="en-US" b="true" sz="3400">
                  <a:solidFill>
                    <a:srgbClr val="5C3224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exhaustivas</a:t>
              </a:r>
              <a:r>
                <a:rPr lang="en-US" sz="3400">
                  <a:solidFill>
                    <a:srgbClr val="5C3224"/>
                  </a:solidFill>
                  <a:latin typeface="Nunito"/>
                  <a:ea typeface="Nunito"/>
                  <a:cs typeface="Nunito"/>
                  <a:sym typeface="Nunito"/>
                </a:rPr>
                <a:t> con </a:t>
              </a:r>
              <a:r>
                <a:rPr lang="en-US" b="true" sz="3400">
                  <a:solidFill>
                    <a:srgbClr val="5C3224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CSV</a:t>
              </a:r>
              <a:r>
                <a:rPr lang="en-US" sz="3400">
                  <a:solidFill>
                    <a:srgbClr val="5C3224"/>
                  </a:solidFill>
                  <a:latin typeface="Nunito"/>
                  <a:ea typeface="Nunito"/>
                  <a:cs typeface="Nunito"/>
                  <a:sym typeface="Nunito"/>
                </a:rPr>
                <a:t>, comprobando probabilidades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664512">
            <a:off x="-6482015" y="-1201226"/>
            <a:ext cx="16333616" cy="13839027"/>
          </a:xfrm>
          <a:custGeom>
            <a:avLst/>
            <a:gdLst/>
            <a:ahLst/>
            <a:cxnLst/>
            <a:rect r="r" b="b" t="t" l="l"/>
            <a:pathLst>
              <a:path h="13839027" w="16333616">
                <a:moveTo>
                  <a:pt x="0" y="0"/>
                </a:moveTo>
                <a:lnTo>
                  <a:pt x="16333616" y="0"/>
                </a:lnTo>
                <a:lnTo>
                  <a:pt x="16333616" y="13839027"/>
                </a:lnTo>
                <a:lnTo>
                  <a:pt x="0" y="138390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677382">
            <a:off x="-5004519" y="3130542"/>
            <a:ext cx="11064688" cy="11979485"/>
          </a:xfrm>
          <a:custGeom>
            <a:avLst/>
            <a:gdLst/>
            <a:ahLst/>
            <a:cxnLst/>
            <a:rect r="r" b="b" t="t" l="l"/>
            <a:pathLst>
              <a:path h="11979485" w="11064688">
                <a:moveTo>
                  <a:pt x="0" y="0"/>
                </a:moveTo>
                <a:lnTo>
                  <a:pt x="11064688" y="0"/>
                </a:lnTo>
                <a:lnTo>
                  <a:pt x="11064688" y="11979486"/>
                </a:lnTo>
                <a:lnTo>
                  <a:pt x="0" y="119794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73750">
            <a:off x="85531" y="3356818"/>
            <a:ext cx="7011008" cy="7289328"/>
          </a:xfrm>
          <a:custGeom>
            <a:avLst/>
            <a:gdLst/>
            <a:ahLst/>
            <a:cxnLst/>
            <a:rect r="r" b="b" t="t" l="l"/>
            <a:pathLst>
              <a:path h="7289328" w="7011008">
                <a:moveTo>
                  <a:pt x="0" y="0"/>
                </a:moveTo>
                <a:lnTo>
                  <a:pt x="7011008" y="0"/>
                </a:lnTo>
                <a:lnTo>
                  <a:pt x="7011008" y="7289328"/>
                </a:lnTo>
                <a:lnTo>
                  <a:pt x="0" y="72893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032965" y="2321494"/>
            <a:ext cx="9685940" cy="979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50"/>
              </a:lnSpc>
            </a:pPr>
            <a:r>
              <a:rPr lang="en-US" b="true" sz="6200">
                <a:solidFill>
                  <a:srgbClr val="2D799C"/>
                </a:solidFill>
                <a:latin typeface="Nunito Bold Bold"/>
                <a:ea typeface="Nunito Bold Bold"/>
                <a:cs typeface="Nunito Bold Bold"/>
                <a:sym typeface="Nunito Bold Bold"/>
              </a:rPr>
              <a:t>PRUEBAS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6793149">
            <a:off x="13648912" y="6418903"/>
            <a:ext cx="7527211" cy="8149539"/>
          </a:xfrm>
          <a:custGeom>
            <a:avLst/>
            <a:gdLst/>
            <a:ahLst/>
            <a:cxnLst/>
            <a:rect r="r" b="b" t="t" l="l"/>
            <a:pathLst>
              <a:path h="8149539" w="7527211">
                <a:moveTo>
                  <a:pt x="0" y="0"/>
                </a:moveTo>
                <a:lnTo>
                  <a:pt x="7527211" y="0"/>
                </a:lnTo>
                <a:lnTo>
                  <a:pt x="7527211" y="8149540"/>
                </a:lnTo>
                <a:lnTo>
                  <a:pt x="0" y="81495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799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24395" y="1627379"/>
            <a:ext cx="9285360" cy="1217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49"/>
              </a:lnSpc>
            </a:pPr>
            <a:r>
              <a:rPr lang="en-US" sz="7799" b="true">
                <a:solidFill>
                  <a:srgbClr val="FFC9B3"/>
                </a:solidFill>
                <a:latin typeface="Nunito Bold Bold"/>
                <a:ea typeface="Nunito Bold Bold"/>
                <a:cs typeface="Nunito Bold Bold"/>
                <a:sym typeface="Nunito Bold Bold"/>
              </a:rPr>
              <a:t>ÍNDICE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25734" y="2878872"/>
            <a:ext cx="10282682" cy="6230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59185" indent="-479593" lvl="1">
              <a:lnSpc>
                <a:spcPts val="6219"/>
              </a:lnSpc>
              <a:buFont typeface="Arial"/>
              <a:buChar char="•"/>
            </a:pPr>
            <a:r>
              <a:rPr lang="en-US" sz="4442">
                <a:solidFill>
                  <a:srgbClr val="FFC9B3"/>
                </a:solidFill>
                <a:latin typeface="Nunito"/>
                <a:ea typeface="Nunito"/>
                <a:cs typeface="Nunito"/>
                <a:sym typeface="Nunito"/>
              </a:rPr>
              <a:t>Nuestro sistema</a:t>
            </a:r>
          </a:p>
          <a:p>
            <a:pPr algn="l" marL="959185" indent="-479593" lvl="1">
              <a:lnSpc>
                <a:spcPts val="6219"/>
              </a:lnSpc>
              <a:buFont typeface="Arial"/>
              <a:buChar char="•"/>
            </a:pPr>
            <a:r>
              <a:rPr lang="en-US" sz="4442">
                <a:solidFill>
                  <a:srgbClr val="FFC9B3"/>
                </a:solidFill>
                <a:latin typeface="Nunito"/>
                <a:ea typeface="Nunito"/>
                <a:cs typeface="Nunito"/>
                <a:sym typeface="Nunito"/>
              </a:rPr>
              <a:t>Conceptos básicos</a:t>
            </a:r>
          </a:p>
          <a:p>
            <a:pPr algn="l" marL="959185" indent="-479593" lvl="1">
              <a:lnSpc>
                <a:spcPts val="6219"/>
              </a:lnSpc>
              <a:buFont typeface="Arial"/>
              <a:buChar char="•"/>
            </a:pPr>
            <a:r>
              <a:rPr lang="en-US" sz="4442">
                <a:solidFill>
                  <a:srgbClr val="FFC9B3"/>
                </a:solidFill>
                <a:latin typeface="Nunito"/>
                <a:ea typeface="Nunito"/>
                <a:cs typeface="Nunito"/>
                <a:sym typeface="Nunito"/>
              </a:rPr>
              <a:t>Parámetros utilizados</a:t>
            </a:r>
          </a:p>
          <a:p>
            <a:pPr algn="l" marL="959185" indent="-479593" lvl="1">
              <a:lnSpc>
                <a:spcPts val="6219"/>
              </a:lnSpc>
              <a:buFont typeface="Arial"/>
              <a:buChar char="•"/>
            </a:pPr>
            <a:r>
              <a:rPr lang="en-US" sz="4442">
                <a:solidFill>
                  <a:srgbClr val="FFC9B3"/>
                </a:solidFill>
                <a:latin typeface="Nunito"/>
                <a:ea typeface="Nunito"/>
                <a:cs typeface="Nunito"/>
                <a:sym typeface="Nunito"/>
              </a:rPr>
              <a:t>Redes Bayesianas y CPDs</a:t>
            </a:r>
          </a:p>
          <a:p>
            <a:pPr algn="l" marL="959185" indent="-479593" lvl="1">
              <a:lnSpc>
                <a:spcPts val="6219"/>
              </a:lnSpc>
              <a:buFont typeface="Arial"/>
              <a:buChar char="•"/>
            </a:pPr>
            <a:r>
              <a:rPr lang="en-US" sz="4442">
                <a:solidFill>
                  <a:srgbClr val="FFC9B3"/>
                </a:solidFill>
                <a:latin typeface="Nunito"/>
                <a:ea typeface="Nunito"/>
                <a:cs typeface="Nunito"/>
                <a:sym typeface="Nunito"/>
              </a:rPr>
              <a:t>Diagramas de clases y flujo</a:t>
            </a:r>
          </a:p>
          <a:p>
            <a:pPr algn="l" marL="959185" indent="-479593" lvl="1">
              <a:lnSpc>
                <a:spcPts val="6219"/>
              </a:lnSpc>
              <a:buFont typeface="Arial"/>
              <a:buChar char="•"/>
            </a:pPr>
            <a:r>
              <a:rPr lang="en-US" sz="4442">
                <a:solidFill>
                  <a:srgbClr val="FFC9B3"/>
                </a:solidFill>
                <a:latin typeface="Nunito"/>
                <a:ea typeface="Nunito"/>
                <a:cs typeface="Nunito"/>
                <a:sym typeface="Nunito"/>
              </a:rPr>
              <a:t>Pruebas realizadas</a:t>
            </a:r>
          </a:p>
          <a:p>
            <a:pPr algn="l" marL="959185" indent="-479593" lvl="1">
              <a:lnSpc>
                <a:spcPts val="6219"/>
              </a:lnSpc>
              <a:buFont typeface="Arial"/>
              <a:buChar char="•"/>
            </a:pPr>
            <a:r>
              <a:rPr lang="en-US" sz="4442">
                <a:solidFill>
                  <a:srgbClr val="FFC9B3"/>
                </a:solidFill>
                <a:latin typeface="Nunito"/>
                <a:ea typeface="Nunito"/>
                <a:cs typeface="Nunito"/>
                <a:sym typeface="Nunito"/>
              </a:rPr>
              <a:t>Dificultades y conclusiones</a:t>
            </a:r>
          </a:p>
          <a:p>
            <a:pPr algn="l" marL="959185" indent="-479593" lvl="1">
              <a:lnSpc>
                <a:spcPts val="6219"/>
              </a:lnSpc>
              <a:buFont typeface="Arial"/>
              <a:buChar char="•"/>
            </a:pPr>
            <a:r>
              <a:rPr lang="en-US" sz="4442">
                <a:solidFill>
                  <a:srgbClr val="FFC9B3"/>
                </a:solidFill>
                <a:latin typeface="Nunito"/>
                <a:ea typeface="Nunito"/>
                <a:cs typeface="Nunito"/>
                <a:sym typeface="Nunito"/>
              </a:rPr>
              <a:t>Un ejemplo de ejecución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4816066">
            <a:off x="7720133" y="-2011109"/>
            <a:ext cx="16888561" cy="14309217"/>
          </a:xfrm>
          <a:custGeom>
            <a:avLst/>
            <a:gdLst/>
            <a:ahLst/>
            <a:cxnLst/>
            <a:rect r="r" b="b" t="t" l="l"/>
            <a:pathLst>
              <a:path h="14309217" w="16888561">
                <a:moveTo>
                  <a:pt x="0" y="0"/>
                </a:moveTo>
                <a:lnTo>
                  <a:pt x="16888561" y="0"/>
                </a:lnTo>
                <a:lnTo>
                  <a:pt x="16888561" y="14309218"/>
                </a:lnTo>
                <a:lnTo>
                  <a:pt x="0" y="14309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324296">
            <a:off x="11006456" y="3811847"/>
            <a:ext cx="2143032" cy="1971589"/>
          </a:xfrm>
          <a:custGeom>
            <a:avLst/>
            <a:gdLst/>
            <a:ahLst/>
            <a:cxnLst/>
            <a:rect r="r" b="b" t="t" l="l"/>
            <a:pathLst>
              <a:path h="1971589" w="2143032">
                <a:moveTo>
                  <a:pt x="0" y="0"/>
                </a:moveTo>
                <a:lnTo>
                  <a:pt x="2143032" y="0"/>
                </a:lnTo>
                <a:lnTo>
                  <a:pt x="2143032" y="1971589"/>
                </a:lnTo>
                <a:lnTo>
                  <a:pt x="0" y="19715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047205">
            <a:off x="12453930" y="5728976"/>
            <a:ext cx="9043410" cy="9791094"/>
          </a:xfrm>
          <a:custGeom>
            <a:avLst/>
            <a:gdLst/>
            <a:ahLst/>
            <a:cxnLst/>
            <a:rect r="r" b="b" t="t" l="l"/>
            <a:pathLst>
              <a:path h="9791094" w="9043410">
                <a:moveTo>
                  <a:pt x="0" y="0"/>
                </a:moveTo>
                <a:lnTo>
                  <a:pt x="9043410" y="0"/>
                </a:lnTo>
                <a:lnTo>
                  <a:pt x="9043410" y="9791094"/>
                </a:lnTo>
                <a:lnTo>
                  <a:pt x="0" y="97910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410219">
            <a:off x="15723655" y="3406228"/>
            <a:ext cx="1460273" cy="2294715"/>
          </a:xfrm>
          <a:custGeom>
            <a:avLst/>
            <a:gdLst/>
            <a:ahLst/>
            <a:cxnLst/>
            <a:rect r="r" b="b" t="t" l="l"/>
            <a:pathLst>
              <a:path h="2294715" w="1460273">
                <a:moveTo>
                  <a:pt x="0" y="0"/>
                </a:moveTo>
                <a:lnTo>
                  <a:pt x="1460273" y="0"/>
                </a:lnTo>
                <a:lnTo>
                  <a:pt x="1460273" y="2294715"/>
                </a:lnTo>
                <a:lnTo>
                  <a:pt x="0" y="22947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881308">
            <a:off x="16205968" y="6115462"/>
            <a:ext cx="495646" cy="1919755"/>
          </a:xfrm>
          <a:custGeom>
            <a:avLst/>
            <a:gdLst/>
            <a:ahLst/>
            <a:cxnLst/>
            <a:rect r="r" b="b" t="t" l="l"/>
            <a:pathLst>
              <a:path h="1919755" w="495646">
                <a:moveTo>
                  <a:pt x="0" y="0"/>
                </a:moveTo>
                <a:lnTo>
                  <a:pt x="495646" y="0"/>
                </a:lnTo>
                <a:lnTo>
                  <a:pt x="495646" y="1919755"/>
                </a:lnTo>
                <a:lnTo>
                  <a:pt x="0" y="19197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69782">
            <a:off x="14045811" y="1708376"/>
            <a:ext cx="1362403" cy="2531492"/>
          </a:xfrm>
          <a:custGeom>
            <a:avLst/>
            <a:gdLst/>
            <a:ahLst/>
            <a:cxnLst/>
            <a:rect r="r" b="b" t="t" l="l"/>
            <a:pathLst>
              <a:path h="2531492" w="1362403">
                <a:moveTo>
                  <a:pt x="0" y="0"/>
                </a:moveTo>
                <a:lnTo>
                  <a:pt x="1362404" y="0"/>
                </a:lnTo>
                <a:lnTo>
                  <a:pt x="1362404" y="2531493"/>
                </a:lnTo>
                <a:lnTo>
                  <a:pt x="0" y="253149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3932114">
            <a:off x="15718479" y="1159083"/>
            <a:ext cx="1470624" cy="2191987"/>
          </a:xfrm>
          <a:custGeom>
            <a:avLst/>
            <a:gdLst/>
            <a:ahLst/>
            <a:cxnLst/>
            <a:rect r="r" b="b" t="t" l="l"/>
            <a:pathLst>
              <a:path h="2191987" w="1470624">
                <a:moveTo>
                  <a:pt x="0" y="0"/>
                </a:moveTo>
                <a:lnTo>
                  <a:pt x="1470624" y="0"/>
                </a:lnTo>
                <a:lnTo>
                  <a:pt x="1470624" y="2191987"/>
                </a:lnTo>
                <a:lnTo>
                  <a:pt x="0" y="219198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843487" y="819451"/>
            <a:ext cx="1180961" cy="2662002"/>
          </a:xfrm>
          <a:custGeom>
            <a:avLst/>
            <a:gdLst/>
            <a:ahLst/>
            <a:cxnLst/>
            <a:rect r="r" b="b" t="t" l="l"/>
            <a:pathLst>
              <a:path h="2662002" w="1180961">
                <a:moveTo>
                  <a:pt x="0" y="0"/>
                </a:moveTo>
                <a:lnTo>
                  <a:pt x="1180960" y="0"/>
                </a:lnTo>
                <a:lnTo>
                  <a:pt x="1180960" y="2662001"/>
                </a:lnTo>
                <a:lnTo>
                  <a:pt x="0" y="266200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3492097">
            <a:off x="10273047" y="1011500"/>
            <a:ext cx="525989" cy="2277903"/>
          </a:xfrm>
          <a:custGeom>
            <a:avLst/>
            <a:gdLst/>
            <a:ahLst/>
            <a:cxnLst/>
            <a:rect r="r" b="b" t="t" l="l"/>
            <a:pathLst>
              <a:path h="2277903" w="525989">
                <a:moveTo>
                  <a:pt x="0" y="0"/>
                </a:moveTo>
                <a:lnTo>
                  <a:pt x="525988" y="0"/>
                </a:lnTo>
                <a:lnTo>
                  <a:pt x="525988" y="2277903"/>
                </a:lnTo>
                <a:lnTo>
                  <a:pt x="0" y="227790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7467239">
            <a:off x="13018389" y="1338935"/>
            <a:ext cx="1470624" cy="2191987"/>
          </a:xfrm>
          <a:custGeom>
            <a:avLst/>
            <a:gdLst/>
            <a:ahLst/>
            <a:cxnLst/>
            <a:rect r="r" b="b" t="t" l="l"/>
            <a:pathLst>
              <a:path h="2191987" w="1470624">
                <a:moveTo>
                  <a:pt x="0" y="0"/>
                </a:moveTo>
                <a:lnTo>
                  <a:pt x="1470624" y="0"/>
                </a:lnTo>
                <a:lnTo>
                  <a:pt x="1470624" y="2191987"/>
                </a:lnTo>
                <a:lnTo>
                  <a:pt x="0" y="219198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4672712">
            <a:off x="-3172684" y="-6696485"/>
            <a:ext cx="9572748" cy="10364196"/>
          </a:xfrm>
          <a:custGeom>
            <a:avLst/>
            <a:gdLst/>
            <a:ahLst/>
            <a:cxnLst/>
            <a:rect r="r" b="b" t="t" l="l"/>
            <a:pathLst>
              <a:path h="10364196" w="9572748">
                <a:moveTo>
                  <a:pt x="0" y="0"/>
                </a:moveTo>
                <a:lnTo>
                  <a:pt x="9572748" y="0"/>
                </a:lnTo>
                <a:lnTo>
                  <a:pt x="9572748" y="10364196"/>
                </a:lnTo>
                <a:lnTo>
                  <a:pt x="0" y="103641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546365">
            <a:off x="12141907" y="5261694"/>
            <a:ext cx="3497479" cy="4049712"/>
          </a:xfrm>
          <a:custGeom>
            <a:avLst/>
            <a:gdLst/>
            <a:ahLst/>
            <a:cxnLst/>
            <a:rect r="r" b="b" t="t" l="l"/>
            <a:pathLst>
              <a:path h="4049712" w="3497479">
                <a:moveTo>
                  <a:pt x="0" y="0"/>
                </a:moveTo>
                <a:lnTo>
                  <a:pt x="3497479" y="0"/>
                </a:lnTo>
                <a:lnTo>
                  <a:pt x="3497479" y="4049713"/>
                </a:lnTo>
                <a:lnTo>
                  <a:pt x="0" y="404971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D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555465">
            <a:off x="-7292450" y="2644006"/>
            <a:ext cx="14755088" cy="15974997"/>
          </a:xfrm>
          <a:custGeom>
            <a:avLst/>
            <a:gdLst/>
            <a:ahLst/>
            <a:cxnLst/>
            <a:rect r="r" b="b" t="t" l="l"/>
            <a:pathLst>
              <a:path h="15974997" w="14755088">
                <a:moveTo>
                  <a:pt x="0" y="0"/>
                </a:moveTo>
                <a:lnTo>
                  <a:pt x="14755088" y="0"/>
                </a:lnTo>
                <a:lnTo>
                  <a:pt x="14755088" y="15974997"/>
                </a:lnTo>
                <a:lnTo>
                  <a:pt x="0" y="15974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5750884"/>
            <a:ext cx="3945425" cy="4686790"/>
          </a:xfrm>
          <a:custGeom>
            <a:avLst/>
            <a:gdLst/>
            <a:ahLst/>
            <a:cxnLst/>
            <a:rect r="r" b="b" t="t" l="l"/>
            <a:pathLst>
              <a:path h="4686790" w="3945425">
                <a:moveTo>
                  <a:pt x="0" y="0"/>
                </a:moveTo>
                <a:lnTo>
                  <a:pt x="3945425" y="0"/>
                </a:lnTo>
                <a:lnTo>
                  <a:pt x="3945425" y="4686789"/>
                </a:lnTo>
                <a:lnTo>
                  <a:pt x="0" y="46867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381267">
            <a:off x="7695561" y="-11646070"/>
            <a:ext cx="15574725" cy="16862400"/>
          </a:xfrm>
          <a:custGeom>
            <a:avLst/>
            <a:gdLst/>
            <a:ahLst/>
            <a:cxnLst/>
            <a:rect r="r" b="b" t="t" l="l"/>
            <a:pathLst>
              <a:path h="16862400" w="15574725">
                <a:moveTo>
                  <a:pt x="0" y="0"/>
                </a:moveTo>
                <a:lnTo>
                  <a:pt x="15574725" y="0"/>
                </a:lnTo>
                <a:lnTo>
                  <a:pt x="15574725" y="16862400"/>
                </a:lnTo>
                <a:lnTo>
                  <a:pt x="0" y="16862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318928" y="1690225"/>
            <a:ext cx="8231212" cy="220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9"/>
              </a:lnSpc>
            </a:pPr>
            <a:r>
              <a:rPr lang="en-US" sz="6999" b="true">
                <a:solidFill>
                  <a:srgbClr val="2D799C"/>
                </a:solidFill>
                <a:latin typeface="Nunito Bold Bold"/>
                <a:ea typeface="Nunito Bold Bold"/>
                <a:cs typeface="Nunito Bold Bold"/>
                <a:sym typeface="Nunito Bold Bold"/>
              </a:rPr>
              <a:t>DIFICULTADES ENCONTRADAS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3318928" y="3893676"/>
            <a:ext cx="11650145" cy="3714416"/>
            <a:chOff x="0" y="0"/>
            <a:chExt cx="3068351" cy="97828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68351" cy="978283"/>
            </a:xfrm>
            <a:custGeom>
              <a:avLst/>
              <a:gdLst/>
              <a:ahLst/>
              <a:cxnLst/>
              <a:rect r="r" b="b" t="t" l="l"/>
              <a:pathLst>
                <a:path h="978283" w="3068351">
                  <a:moveTo>
                    <a:pt x="7974" y="0"/>
                  </a:moveTo>
                  <a:lnTo>
                    <a:pt x="3060377" y="0"/>
                  </a:lnTo>
                  <a:cubicBezTo>
                    <a:pt x="3064781" y="0"/>
                    <a:pt x="3068351" y="3570"/>
                    <a:pt x="3068351" y="7974"/>
                  </a:cubicBezTo>
                  <a:lnTo>
                    <a:pt x="3068351" y="970308"/>
                  </a:lnTo>
                  <a:cubicBezTo>
                    <a:pt x="3068351" y="972423"/>
                    <a:pt x="3067511" y="974451"/>
                    <a:pt x="3066015" y="975947"/>
                  </a:cubicBezTo>
                  <a:cubicBezTo>
                    <a:pt x="3064520" y="977442"/>
                    <a:pt x="3062491" y="978283"/>
                    <a:pt x="3060377" y="978283"/>
                  </a:cubicBezTo>
                  <a:lnTo>
                    <a:pt x="7974" y="978283"/>
                  </a:lnTo>
                  <a:cubicBezTo>
                    <a:pt x="3570" y="978283"/>
                    <a:pt x="0" y="974712"/>
                    <a:pt x="0" y="970308"/>
                  </a:cubicBezTo>
                  <a:lnTo>
                    <a:pt x="0" y="7974"/>
                  </a:lnTo>
                  <a:cubicBezTo>
                    <a:pt x="0" y="3570"/>
                    <a:pt x="3570" y="0"/>
                    <a:pt x="7974" y="0"/>
                  </a:cubicBezTo>
                  <a:close/>
                </a:path>
              </a:pathLst>
            </a:custGeom>
            <a:solidFill>
              <a:srgbClr val="A5DAF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3068351" cy="10354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734061" indent="-367031" lvl="1">
                <a:lnSpc>
                  <a:spcPts val="4760"/>
                </a:lnSpc>
                <a:buFont typeface="Arial"/>
                <a:buChar char="•"/>
              </a:pPr>
              <a:r>
                <a:rPr lang="en-US" sz="3400">
                  <a:solidFill>
                    <a:srgbClr val="5C3224"/>
                  </a:solidFill>
                  <a:latin typeface="Nunito"/>
                  <a:ea typeface="Nunito"/>
                  <a:cs typeface="Nunito"/>
                  <a:sym typeface="Nunito"/>
                </a:rPr>
                <a:t>Diagnóstico de</a:t>
              </a:r>
              <a:r>
                <a:rPr lang="en-US" b="true" sz="3400">
                  <a:solidFill>
                    <a:srgbClr val="5C3224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 varios tipos de diabetes</a:t>
              </a:r>
            </a:p>
            <a:p>
              <a:pPr algn="l">
                <a:lnSpc>
                  <a:spcPts val="2100"/>
                </a:lnSpc>
              </a:pPr>
            </a:p>
            <a:p>
              <a:pPr algn="l" marL="734061" indent="-367031" lvl="1">
                <a:lnSpc>
                  <a:spcPts val="4760"/>
                </a:lnSpc>
                <a:buFont typeface="Arial"/>
                <a:buChar char="•"/>
              </a:pPr>
              <a:r>
                <a:rPr lang="en-US" sz="3400">
                  <a:solidFill>
                    <a:srgbClr val="5C3224"/>
                  </a:solidFill>
                  <a:latin typeface="Nunito"/>
                  <a:ea typeface="Nunito"/>
                  <a:cs typeface="Nunito"/>
                  <a:sym typeface="Nunito"/>
                </a:rPr>
                <a:t>Demasiados </a:t>
              </a:r>
              <a:r>
                <a:rPr lang="en-US" b="true" sz="3400">
                  <a:solidFill>
                    <a:srgbClr val="5C3224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parámetros</a:t>
              </a:r>
            </a:p>
            <a:p>
              <a:pPr algn="l">
                <a:lnSpc>
                  <a:spcPts val="2100"/>
                </a:lnSpc>
              </a:pPr>
            </a:p>
            <a:p>
              <a:pPr algn="l" marL="734061" indent="-367031" lvl="1">
                <a:lnSpc>
                  <a:spcPts val="4760"/>
                </a:lnSpc>
                <a:buFont typeface="Arial"/>
                <a:buChar char="•"/>
              </a:pPr>
              <a:r>
                <a:rPr lang="en-US" sz="3400">
                  <a:solidFill>
                    <a:srgbClr val="5C3224"/>
                  </a:solidFill>
                  <a:latin typeface="Nunito"/>
                  <a:ea typeface="Nunito"/>
                  <a:cs typeface="Nunito"/>
                  <a:sym typeface="Nunito"/>
                </a:rPr>
                <a:t>Búsqueda de </a:t>
              </a:r>
              <a:r>
                <a:rPr lang="en-US" b="true" sz="3400">
                  <a:solidFill>
                    <a:srgbClr val="5C3224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probabilidades</a:t>
              </a:r>
            </a:p>
            <a:p>
              <a:pPr algn="l">
                <a:lnSpc>
                  <a:spcPts val="2100"/>
                </a:lnSpc>
              </a:pPr>
            </a:p>
            <a:p>
              <a:pPr algn="l" marL="734061" indent="-367031" lvl="1">
                <a:lnSpc>
                  <a:spcPts val="4760"/>
                </a:lnSpc>
                <a:buFont typeface="Arial"/>
                <a:buChar char="•"/>
              </a:pPr>
              <a:r>
                <a:rPr lang="en-US" b="true" sz="3400">
                  <a:solidFill>
                    <a:srgbClr val="5C3224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Tiempo</a:t>
              </a:r>
              <a:r>
                <a:rPr lang="en-US" sz="3400">
                  <a:solidFill>
                    <a:srgbClr val="5C3224"/>
                  </a:solidFill>
                  <a:latin typeface="Nunito"/>
                  <a:ea typeface="Nunito"/>
                  <a:cs typeface="Nunito"/>
                  <a:sym typeface="Nunito"/>
                </a:rPr>
                <a:t> de la </a:t>
              </a:r>
              <a:r>
                <a:rPr lang="en-US" b="true" sz="3400">
                  <a:solidFill>
                    <a:srgbClr val="5C3224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primera ejecución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602631" y="2146627"/>
            <a:ext cx="3685369" cy="8140373"/>
          </a:xfrm>
          <a:custGeom>
            <a:avLst/>
            <a:gdLst/>
            <a:ahLst/>
            <a:cxnLst/>
            <a:rect r="r" b="b" t="t" l="l"/>
            <a:pathLst>
              <a:path h="8140373" w="3685369">
                <a:moveTo>
                  <a:pt x="0" y="0"/>
                </a:moveTo>
                <a:lnTo>
                  <a:pt x="3685369" y="0"/>
                </a:lnTo>
                <a:lnTo>
                  <a:pt x="3685369" y="8140373"/>
                </a:lnTo>
                <a:lnTo>
                  <a:pt x="0" y="81403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D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012735">
            <a:off x="8451760" y="-9052976"/>
            <a:ext cx="13483298" cy="14598059"/>
          </a:xfrm>
          <a:custGeom>
            <a:avLst/>
            <a:gdLst/>
            <a:ahLst/>
            <a:cxnLst/>
            <a:rect r="r" b="b" t="t" l="l"/>
            <a:pathLst>
              <a:path h="14598059" w="13483298">
                <a:moveTo>
                  <a:pt x="0" y="0"/>
                </a:moveTo>
                <a:lnTo>
                  <a:pt x="13483298" y="0"/>
                </a:lnTo>
                <a:lnTo>
                  <a:pt x="13483298" y="14598059"/>
                </a:lnTo>
                <a:lnTo>
                  <a:pt x="0" y="145980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100000">
            <a:off x="-3641810" y="7593254"/>
            <a:ext cx="13483298" cy="14598059"/>
          </a:xfrm>
          <a:custGeom>
            <a:avLst/>
            <a:gdLst/>
            <a:ahLst/>
            <a:cxnLst/>
            <a:rect r="r" b="b" t="t" l="l"/>
            <a:pathLst>
              <a:path h="14598059" w="13483298">
                <a:moveTo>
                  <a:pt x="0" y="0"/>
                </a:moveTo>
                <a:lnTo>
                  <a:pt x="13483299" y="0"/>
                </a:lnTo>
                <a:lnTo>
                  <a:pt x="13483299" y="14598059"/>
                </a:lnTo>
                <a:lnTo>
                  <a:pt x="0" y="145980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93006" y="5143500"/>
            <a:ext cx="3770709" cy="5457606"/>
          </a:xfrm>
          <a:custGeom>
            <a:avLst/>
            <a:gdLst/>
            <a:ahLst/>
            <a:cxnLst/>
            <a:rect r="r" b="b" t="t" l="l"/>
            <a:pathLst>
              <a:path h="5457606" w="3770709">
                <a:moveTo>
                  <a:pt x="0" y="0"/>
                </a:moveTo>
                <a:lnTo>
                  <a:pt x="3770710" y="0"/>
                </a:lnTo>
                <a:lnTo>
                  <a:pt x="3770710" y="5457606"/>
                </a:lnTo>
                <a:lnTo>
                  <a:pt x="0" y="54576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15561" y="1302633"/>
            <a:ext cx="2847805" cy="8287263"/>
          </a:xfrm>
          <a:custGeom>
            <a:avLst/>
            <a:gdLst/>
            <a:ahLst/>
            <a:cxnLst/>
            <a:rect r="r" b="b" t="t" l="l"/>
            <a:pathLst>
              <a:path h="8287263" w="2847805">
                <a:moveTo>
                  <a:pt x="0" y="0"/>
                </a:moveTo>
                <a:lnTo>
                  <a:pt x="2847805" y="0"/>
                </a:lnTo>
                <a:lnTo>
                  <a:pt x="2847805" y="8287263"/>
                </a:lnTo>
                <a:lnTo>
                  <a:pt x="0" y="82872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070815" y="3221046"/>
            <a:ext cx="14044746" cy="3909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80" indent="-453390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2D799C"/>
                </a:solidFill>
                <a:latin typeface="Nunito Bold"/>
                <a:ea typeface="Nunito Bold"/>
                <a:cs typeface="Nunito Bold"/>
                <a:sym typeface="Nunito Bold"/>
              </a:rPr>
              <a:t>En general, un </a:t>
            </a:r>
            <a:r>
              <a:rPr lang="en-US" b="true" sz="4200">
                <a:solidFill>
                  <a:srgbClr val="2D799C"/>
                </a:solidFill>
                <a:latin typeface="Nunito Bold Bold"/>
                <a:ea typeface="Nunito Bold Bold"/>
                <a:cs typeface="Nunito Bold Bold"/>
                <a:sym typeface="Nunito Bold Bold"/>
              </a:rPr>
              <a:t>buen sistema </a:t>
            </a:r>
            <a:r>
              <a:rPr lang="en-US" sz="4200">
                <a:solidFill>
                  <a:srgbClr val="2D799C"/>
                </a:solidFill>
                <a:latin typeface="Nunito Bold"/>
                <a:ea typeface="Nunito Bold"/>
                <a:cs typeface="Nunito Bold"/>
                <a:sym typeface="Nunito Bold"/>
              </a:rPr>
              <a:t>de diagnóstico con incertidumbre</a:t>
            </a:r>
          </a:p>
          <a:p>
            <a:pPr algn="l">
              <a:lnSpc>
                <a:spcPts val="5040"/>
              </a:lnSpc>
            </a:pPr>
          </a:p>
          <a:p>
            <a:pPr algn="l" marL="906780" indent="-453390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2D799C"/>
                </a:solidFill>
                <a:latin typeface="Nunito Bold"/>
                <a:ea typeface="Nunito Bold"/>
                <a:cs typeface="Nunito Bold"/>
                <a:sym typeface="Nunito Bold"/>
              </a:rPr>
              <a:t>Implementación correcta de las </a:t>
            </a:r>
            <a:r>
              <a:rPr lang="en-US" b="true" sz="4200">
                <a:solidFill>
                  <a:srgbClr val="2D799C"/>
                </a:solidFill>
                <a:latin typeface="Nunito Bold Bold"/>
                <a:ea typeface="Nunito Bold Bold"/>
                <a:cs typeface="Nunito Bold Bold"/>
                <a:sym typeface="Nunito Bold Bold"/>
              </a:rPr>
              <a:t>redes bayesianas</a:t>
            </a:r>
          </a:p>
          <a:p>
            <a:pPr algn="l">
              <a:lnSpc>
                <a:spcPts val="5040"/>
              </a:lnSpc>
            </a:pPr>
          </a:p>
          <a:p>
            <a:pPr algn="l" marL="906780" indent="-453390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2D799C"/>
                </a:solidFill>
                <a:latin typeface="Nunito Bold"/>
                <a:ea typeface="Nunito Bold"/>
                <a:cs typeface="Nunito Bold"/>
                <a:sym typeface="Nunito Bold"/>
              </a:rPr>
              <a:t>Podrían refinarse las </a:t>
            </a:r>
            <a:r>
              <a:rPr lang="en-US" b="true" sz="4200">
                <a:solidFill>
                  <a:srgbClr val="2D799C"/>
                </a:solidFill>
                <a:latin typeface="Nunito Bold Bold"/>
                <a:ea typeface="Nunito Bold Bold"/>
                <a:cs typeface="Nunito Bold Bold"/>
                <a:sym typeface="Nunito Bold Bold"/>
              </a:rPr>
              <a:t>probabilidades</a:t>
            </a:r>
            <a:r>
              <a:rPr lang="en-US" sz="4200">
                <a:solidFill>
                  <a:srgbClr val="2D799C"/>
                </a:solidFill>
                <a:latin typeface="Nunito Bold"/>
                <a:ea typeface="Nunito Bold"/>
                <a:cs typeface="Nunito Bold"/>
                <a:sym typeface="Nunito Bold"/>
              </a:rPr>
              <a:t> y añadir </a:t>
            </a:r>
            <a:r>
              <a:rPr lang="en-US" b="true" sz="4200">
                <a:solidFill>
                  <a:srgbClr val="2D799C"/>
                </a:solidFill>
                <a:latin typeface="Nunito Bold Bold"/>
                <a:ea typeface="Nunito Bold Bold"/>
                <a:cs typeface="Nunito Bold Bold"/>
                <a:sym typeface="Nunito Bold Bold"/>
              </a:rPr>
              <a:t>nodos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2035" y="1264533"/>
            <a:ext cx="11178334" cy="1308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84"/>
              </a:lnSpc>
            </a:pPr>
            <a:r>
              <a:rPr lang="en-US" b="true" sz="8387">
                <a:solidFill>
                  <a:srgbClr val="2D799C"/>
                </a:solidFill>
                <a:latin typeface="Nunito Bold Bold"/>
                <a:ea typeface="Nunito Bold Bold"/>
                <a:cs typeface="Nunito Bold Bold"/>
                <a:sym typeface="Nunito Bold Bold"/>
              </a:rPr>
              <a:t>CONCLUSIONES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D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785627">
            <a:off x="11203537" y="-1438794"/>
            <a:ext cx="16333616" cy="13839027"/>
          </a:xfrm>
          <a:custGeom>
            <a:avLst/>
            <a:gdLst/>
            <a:ahLst/>
            <a:cxnLst/>
            <a:rect r="r" b="b" t="t" l="l"/>
            <a:pathLst>
              <a:path h="13839027" w="16333616">
                <a:moveTo>
                  <a:pt x="0" y="0"/>
                </a:moveTo>
                <a:lnTo>
                  <a:pt x="16333616" y="0"/>
                </a:lnTo>
                <a:lnTo>
                  <a:pt x="16333616" y="13839028"/>
                </a:lnTo>
                <a:lnTo>
                  <a:pt x="0" y="138390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282235" y="2684630"/>
            <a:ext cx="5631963" cy="8238244"/>
          </a:xfrm>
          <a:custGeom>
            <a:avLst/>
            <a:gdLst/>
            <a:ahLst/>
            <a:cxnLst/>
            <a:rect r="r" b="b" t="t" l="l"/>
            <a:pathLst>
              <a:path h="8238244" w="5631963">
                <a:moveTo>
                  <a:pt x="0" y="0"/>
                </a:moveTo>
                <a:lnTo>
                  <a:pt x="5631964" y="0"/>
                </a:lnTo>
                <a:lnTo>
                  <a:pt x="5631964" y="8238244"/>
                </a:lnTo>
                <a:lnTo>
                  <a:pt x="0" y="82382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296783" y="1405105"/>
            <a:ext cx="9694433" cy="2520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b="true" sz="7999">
                <a:solidFill>
                  <a:srgbClr val="2D799C"/>
                </a:solidFill>
                <a:latin typeface="Nunito Bold Bold"/>
                <a:ea typeface="Nunito Bold Bold"/>
                <a:cs typeface="Nunito Bold Bold"/>
                <a:sym typeface="Nunito Bold Bold"/>
              </a:rPr>
              <a:t>EJEMPLO DE EJECUCIÓN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5588600">
            <a:off x="-3254820" y="-4702591"/>
            <a:ext cx="7540651" cy="8164091"/>
          </a:xfrm>
          <a:custGeom>
            <a:avLst/>
            <a:gdLst/>
            <a:ahLst/>
            <a:cxnLst/>
            <a:rect r="r" b="b" t="t" l="l"/>
            <a:pathLst>
              <a:path h="8164091" w="7540651">
                <a:moveTo>
                  <a:pt x="0" y="0"/>
                </a:moveTo>
                <a:lnTo>
                  <a:pt x="7540651" y="0"/>
                </a:lnTo>
                <a:lnTo>
                  <a:pt x="7540651" y="8164091"/>
                </a:lnTo>
                <a:lnTo>
                  <a:pt x="0" y="81640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6412279">
            <a:off x="15235726" y="-4682119"/>
            <a:ext cx="7708051" cy="8345331"/>
          </a:xfrm>
          <a:custGeom>
            <a:avLst/>
            <a:gdLst/>
            <a:ahLst/>
            <a:cxnLst/>
            <a:rect r="r" b="b" t="t" l="l"/>
            <a:pathLst>
              <a:path h="8345331" w="7708051">
                <a:moveTo>
                  <a:pt x="0" y="0"/>
                </a:moveTo>
                <a:lnTo>
                  <a:pt x="7708051" y="0"/>
                </a:lnTo>
                <a:lnTo>
                  <a:pt x="7708051" y="8345331"/>
                </a:lnTo>
                <a:lnTo>
                  <a:pt x="0" y="83453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658061" y="4103781"/>
            <a:ext cx="4971878" cy="4971878"/>
          </a:xfrm>
          <a:custGeom>
            <a:avLst/>
            <a:gdLst/>
            <a:ahLst/>
            <a:cxnLst/>
            <a:rect r="r" b="b" t="t" l="l"/>
            <a:pathLst>
              <a:path h="4971878" w="4971878">
                <a:moveTo>
                  <a:pt x="0" y="0"/>
                </a:moveTo>
                <a:lnTo>
                  <a:pt x="4971878" y="0"/>
                </a:lnTo>
                <a:lnTo>
                  <a:pt x="4971878" y="4971878"/>
                </a:lnTo>
                <a:lnTo>
                  <a:pt x="0" y="497187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523496" y="5143500"/>
            <a:ext cx="5558707" cy="5779374"/>
          </a:xfrm>
          <a:custGeom>
            <a:avLst/>
            <a:gdLst/>
            <a:ahLst/>
            <a:cxnLst/>
            <a:rect r="r" b="b" t="t" l="l"/>
            <a:pathLst>
              <a:path h="5779374" w="5558707">
                <a:moveTo>
                  <a:pt x="0" y="0"/>
                </a:moveTo>
                <a:lnTo>
                  <a:pt x="5558707" y="0"/>
                </a:lnTo>
                <a:lnTo>
                  <a:pt x="5558707" y="5779374"/>
                </a:lnTo>
                <a:lnTo>
                  <a:pt x="0" y="577937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D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01030" y="2106263"/>
            <a:ext cx="9685940" cy="109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49"/>
              </a:lnSpc>
            </a:pPr>
            <a:r>
              <a:rPr lang="en-US" b="true" sz="6999">
                <a:solidFill>
                  <a:srgbClr val="2D799C"/>
                </a:solidFill>
                <a:latin typeface="Nunito Bold Bold"/>
                <a:ea typeface="Nunito Bold Bold"/>
                <a:cs typeface="Nunito Bold Bold"/>
                <a:sym typeface="Nunito Bold Bold"/>
              </a:rPr>
              <a:t>MUCHAS GRACIAS!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4301030" y="3470863"/>
            <a:ext cx="9685940" cy="4671775"/>
            <a:chOff x="0" y="0"/>
            <a:chExt cx="2551029" cy="123042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551029" cy="1230426"/>
            </a:xfrm>
            <a:custGeom>
              <a:avLst/>
              <a:gdLst/>
              <a:ahLst/>
              <a:cxnLst/>
              <a:rect r="r" b="b" t="t" l="l"/>
              <a:pathLst>
                <a:path h="1230426" w="2551029">
                  <a:moveTo>
                    <a:pt x="9592" y="0"/>
                  </a:moveTo>
                  <a:lnTo>
                    <a:pt x="2541438" y="0"/>
                  </a:lnTo>
                  <a:cubicBezTo>
                    <a:pt x="2546735" y="0"/>
                    <a:pt x="2551029" y="4294"/>
                    <a:pt x="2551029" y="9592"/>
                  </a:cubicBezTo>
                  <a:lnTo>
                    <a:pt x="2551029" y="1220835"/>
                  </a:lnTo>
                  <a:cubicBezTo>
                    <a:pt x="2551029" y="1226132"/>
                    <a:pt x="2546735" y="1230426"/>
                    <a:pt x="2541438" y="1230426"/>
                  </a:cubicBezTo>
                  <a:lnTo>
                    <a:pt x="9592" y="1230426"/>
                  </a:lnTo>
                  <a:cubicBezTo>
                    <a:pt x="4294" y="1230426"/>
                    <a:pt x="0" y="1226132"/>
                    <a:pt x="0" y="1220835"/>
                  </a:cubicBezTo>
                  <a:lnTo>
                    <a:pt x="0" y="9592"/>
                  </a:lnTo>
                  <a:cubicBezTo>
                    <a:pt x="0" y="4294"/>
                    <a:pt x="4294" y="0"/>
                    <a:pt x="9592" y="0"/>
                  </a:cubicBezTo>
                  <a:close/>
                </a:path>
              </a:pathLst>
            </a:custGeom>
            <a:solidFill>
              <a:srgbClr val="A5DAF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14300"/>
              <a:ext cx="2551029" cy="13447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400"/>
                </a:lnSpc>
              </a:pPr>
              <a:r>
                <a:rPr lang="en-US" sz="6000" b="true">
                  <a:solidFill>
                    <a:srgbClr val="5C3224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¿Alguna duda?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true" flipV="true" rot="6737149">
            <a:off x="-7476913" y="-9145504"/>
            <a:ext cx="15744553" cy="13339931"/>
          </a:xfrm>
          <a:custGeom>
            <a:avLst/>
            <a:gdLst/>
            <a:ahLst/>
            <a:cxnLst/>
            <a:rect r="r" b="b" t="t" l="l"/>
            <a:pathLst>
              <a:path h="13339931" w="15744553">
                <a:moveTo>
                  <a:pt x="15744553" y="13339931"/>
                </a:moveTo>
                <a:lnTo>
                  <a:pt x="0" y="13339931"/>
                </a:lnTo>
                <a:lnTo>
                  <a:pt x="0" y="0"/>
                </a:lnTo>
                <a:lnTo>
                  <a:pt x="15744553" y="0"/>
                </a:lnTo>
                <a:lnTo>
                  <a:pt x="15744553" y="1333993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585351">
            <a:off x="-3415423" y="-5153869"/>
            <a:ext cx="8238809" cy="8919970"/>
          </a:xfrm>
          <a:custGeom>
            <a:avLst/>
            <a:gdLst/>
            <a:ahLst/>
            <a:cxnLst/>
            <a:rect r="r" b="b" t="t" l="l"/>
            <a:pathLst>
              <a:path h="8919970" w="8238809">
                <a:moveTo>
                  <a:pt x="0" y="0"/>
                </a:moveTo>
                <a:lnTo>
                  <a:pt x="8238808" y="0"/>
                </a:lnTo>
                <a:lnTo>
                  <a:pt x="8238808" y="8919970"/>
                </a:lnTo>
                <a:lnTo>
                  <a:pt x="0" y="89199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6590698">
            <a:off x="10415723" y="5944493"/>
            <a:ext cx="15744553" cy="13339931"/>
          </a:xfrm>
          <a:custGeom>
            <a:avLst/>
            <a:gdLst/>
            <a:ahLst/>
            <a:cxnLst/>
            <a:rect r="r" b="b" t="t" l="l"/>
            <a:pathLst>
              <a:path h="13339931" w="15744553">
                <a:moveTo>
                  <a:pt x="0" y="0"/>
                </a:moveTo>
                <a:lnTo>
                  <a:pt x="15744554" y="0"/>
                </a:lnTo>
                <a:lnTo>
                  <a:pt x="15744554" y="13339931"/>
                </a:lnTo>
                <a:lnTo>
                  <a:pt x="0" y="133399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6793149">
            <a:off x="13648912" y="6418903"/>
            <a:ext cx="7527211" cy="8149539"/>
          </a:xfrm>
          <a:custGeom>
            <a:avLst/>
            <a:gdLst/>
            <a:ahLst/>
            <a:cxnLst/>
            <a:rect r="r" b="b" t="t" l="l"/>
            <a:pathLst>
              <a:path h="8149539" w="7527211">
                <a:moveTo>
                  <a:pt x="0" y="0"/>
                </a:moveTo>
                <a:lnTo>
                  <a:pt x="7527211" y="0"/>
                </a:lnTo>
                <a:lnTo>
                  <a:pt x="7527211" y="8149540"/>
                </a:lnTo>
                <a:lnTo>
                  <a:pt x="0" y="81495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0391100" y="2397028"/>
            <a:ext cx="4038513" cy="4038513"/>
          </a:xfrm>
          <a:custGeom>
            <a:avLst/>
            <a:gdLst/>
            <a:ahLst/>
            <a:cxnLst/>
            <a:rect r="r" b="b" t="t" l="l"/>
            <a:pathLst>
              <a:path h="4038513" w="4038513">
                <a:moveTo>
                  <a:pt x="4038513" y="0"/>
                </a:moveTo>
                <a:lnTo>
                  <a:pt x="0" y="0"/>
                </a:lnTo>
                <a:lnTo>
                  <a:pt x="0" y="4038513"/>
                </a:lnTo>
                <a:lnTo>
                  <a:pt x="4038513" y="4038513"/>
                </a:lnTo>
                <a:lnTo>
                  <a:pt x="4038513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D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73360" y="3703994"/>
            <a:ext cx="9685940" cy="3781786"/>
            <a:chOff x="0" y="0"/>
            <a:chExt cx="2551029" cy="9960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51029" cy="996026"/>
            </a:xfrm>
            <a:custGeom>
              <a:avLst/>
              <a:gdLst/>
              <a:ahLst/>
              <a:cxnLst/>
              <a:rect r="r" b="b" t="t" l="l"/>
              <a:pathLst>
                <a:path h="996026" w="2551029">
                  <a:moveTo>
                    <a:pt x="9592" y="0"/>
                  </a:moveTo>
                  <a:lnTo>
                    <a:pt x="2541438" y="0"/>
                  </a:lnTo>
                  <a:cubicBezTo>
                    <a:pt x="2546735" y="0"/>
                    <a:pt x="2551029" y="4294"/>
                    <a:pt x="2551029" y="9592"/>
                  </a:cubicBezTo>
                  <a:lnTo>
                    <a:pt x="2551029" y="986434"/>
                  </a:lnTo>
                  <a:cubicBezTo>
                    <a:pt x="2551029" y="991732"/>
                    <a:pt x="2546735" y="996026"/>
                    <a:pt x="2541438" y="996026"/>
                  </a:cubicBezTo>
                  <a:lnTo>
                    <a:pt x="9592" y="996026"/>
                  </a:lnTo>
                  <a:cubicBezTo>
                    <a:pt x="4294" y="996026"/>
                    <a:pt x="0" y="991732"/>
                    <a:pt x="0" y="986434"/>
                  </a:cubicBezTo>
                  <a:lnTo>
                    <a:pt x="0" y="9592"/>
                  </a:lnTo>
                  <a:cubicBezTo>
                    <a:pt x="0" y="4294"/>
                    <a:pt x="4294" y="0"/>
                    <a:pt x="9592" y="0"/>
                  </a:cubicBezTo>
                  <a:close/>
                </a:path>
              </a:pathLst>
            </a:custGeom>
            <a:solidFill>
              <a:srgbClr val="A5DAF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551029" cy="10531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734061" indent="-367031" lvl="1">
                <a:lnSpc>
                  <a:spcPts val="4760"/>
                </a:lnSpc>
                <a:buFont typeface="Arial"/>
                <a:buChar char="•"/>
              </a:pPr>
              <a:r>
                <a:rPr lang="en-US" sz="3400">
                  <a:solidFill>
                    <a:srgbClr val="5C3224"/>
                  </a:solidFill>
                  <a:latin typeface="Nunito"/>
                  <a:ea typeface="Nunito"/>
                  <a:cs typeface="Nunito"/>
                  <a:sym typeface="Nunito"/>
                </a:rPr>
                <a:t>Diabetes </a:t>
              </a:r>
              <a:r>
                <a:rPr lang="en-US" b="true" sz="3400">
                  <a:solidFill>
                    <a:srgbClr val="5C3224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tipo 2</a:t>
              </a:r>
            </a:p>
            <a:p>
              <a:pPr algn="l">
                <a:lnSpc>
                  <a:spcPts val="2100"/>
                </a:lnSpc>
              </a:pPr>
            </a:p>
            <a:p>
              <a:pPr algn="l" marL="734061" indent="-367031" lvl="1">
                <a:lnSpc>
                  <a:spcPts val="4760"/>
                </a:lnSpc>
                <a:buFont typeface="Arial"/>
                <a:buChar char="•"/>
              </a:pPr>
              <a:r>
                <a:rPr lang="en-US" sz="3400">
                  <a:solidFill>
                    <a:srgbClr val="5C3224"/>
                  </a:solidFill>
                  <a:latin typeface="Nunito"/>
                  <a:ea typeface="Nunito"/>
                  <a:cs typeface="Nunito"/>
                  <a:sym typeface="Nunito"/>
                </a:rPr>
                <a:t>Autoevaluación</a:t>
              </a:r>
              <a:r>
                <a:rPr lang="en-US" b="true" sz="3400">
                  <a:solidFill>
                    <a:srgbClr val="5C3224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 </a:t>
              </a:r>
              <a:r>
                <a:rPr lang="en-US" sz="3400">
                  <a:solidFill>
                    <a:srgbClr val="5C3224"/>
                  </a:solidFill>
                  <a:latin typeface="Nunito"/>
                  <a:ea typeface="Nunito"/>
                  <a:cs typeface="Nunito"/>
                  <a:sym typeface="Nunito"/>
                </a:rPr>
                <a:t>con</a:t>
              </a:r>
              <a:r>
                <a:rPr lang="en-US" b="true" sz="3400">
                  <a:solidFill>
                    <a:srgbClr val="5C3224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 cuestionario informal</a:t>
              </a:r>
            </a:p>
            <a:p>
              <a:pPr algn="l">
                <a:lnSpc>
                  <a:spcPts val="2100"/>
                </a:lnSpc>
              </a:pPr>
            </a:p>
            <a:p>
              <a:pPr algn="l" marL="734061" indent="-367031" lvl="1">
                <a:lnSpc>
                  <a:spcPts val="4760"/>
                </a:lnSpc>
                <a:buFont typeface="Arial"/>
                <a:buChar char="•"/>
              </a:pPr>
              <a:r>
                <a:rPr lang="en-US" sz="3400">
                  <a:solidFill>
                    <a:srgbClr val="5C3224"/>
                  </a:solidFill>
                  <a:latin typeface="Nunito"/>
                  <a:ea typeface="Nunito"/>
                  <a:cs typeface="Nunito"/>
                  <a:sym typeface="Nunito"/>
                </a:rPr>
                <a:t>Posible</a:t>
              </a:r>
              <a:r>
                <a:rPr lang="en-US" b="true" sz="3400">
                  <a:solidFill>
                    <a:srgbClr val="5C3224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 cuestionario clínico</a:t>
              </a:r>
            </a:p>
            <a:p>
              <a:pPr algn="l">
                <a:lnSpc>
                  <a:spcPts val="2100"/>
                </a:lnSpc>
              </a:pPr>
            </a:p>
            <a:p>
              <a:pPr algn="l" marL="734061" indent="-367031" lvl="1">
                <a:lnSpc>
                  <a:spcPts val="4760"/>
                </a:lnSpc>
                <a:buFont typeface="Arial"/>
                <a:buChar char="•"/>
              </a:pPr>
              <a:r>
                <a:rPr lang="en-US" b="true" sz="3400">
                  <a:solidFill>
                    <a:srgbClr val="5C3224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Opción CSV</a:t>
              </a:r>
              <a:r>
                <a:rPr lang="en-US" sz="3400">
                  <a:solidFill>
                    <a:srgbClr val="5C3224"/>
                  </a:solidFill>
                  <a:latin typeface="Nunito"/>
                  <a:ea typeface="Nunito"/>
                  <a:cs typeface="Nunito"/>
                  <a:sym typeface="Nunito"/>
                </a:rPr>
                <a:t> para médicos y desarrolladores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664512">
            <a:off x="-6482015" y="-1201226"/>
            <a:ext cx="16333616" cy="13839027"/>
          </a:xfrm>
          <a:custGeom>
            <a:avLst/>
            <a:gdLst/>
            <a:ahLst/>
            <a:cxnLst/>
            <a:rect r="r" b="b" t="t" l="l"/>
            <a:pathLst>
              <a:path h="13839027" w="16333616">
                <a:moveTo>
                  <a:pt x="0" y="0"/>
                </a:moveTo>
                <a:lnTo>
                  <a:pt x="16333616" y="0"/>
                </a:lnTo>
                <a:lnTo>
                  <a:pt x="16333616" y="13839027"/>
                </a:lnTo>
                <a:lnTo>
                  <a:pt x="0" y="138390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677382">
            <a:off x="-5004519" y="3130542"/>
            <a:ext cx="11064688" cy="11979485"/>
          </a:xfrm>
          <a:custGeom>
            <a:avLst/>
            <a:gdLst/>
            <a:ahLst/>
            <a:cxnLst/>
            <a:rect r="r" b="b" t="t" l="l"/>
            <a:pathLst>
              <a:path h="11979485" w="11064688">
                <a:moveTo>
                  <a:pt x="0" y="0"/>
                </a:moveTo>
                <a:lnTo>
                  <a:pt x="11064688" y="0"/>
                </a:lnTo>
                <a:lnTo>
                  <a:pt x="11064688" y="11979486"/>
                </a:lnTo>
                <a:lnTo>
                  <a:pt x="0" y="119794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55379">
            <a:off x="321947" y="4189200"/>
            <a:ext cx="6587407" cy="6848911"/>
          </a:xfrm>
          <a:custGeom>
            <a:avLst/>
            <a:gdLst/>
            <a:ahLst/>
            <a:cxnLst/>
            <a:rect r="r" b="b" t="t" l="l"/>
            <a:pathLst>
              <a:path h="6848911" w="6587407">
                <a:moveTo>
                  <a:pt x="0" y="0"/>
                </a:moveTo>
                <a:lnTo>
                  <a:pt x="6587408" y="0"/>
                </a:lnTo>
                <a:lnTo>
                  <a:pt x="6587408" y="6848912"/>
                </a:lnTo>
                <a:lnTo>
                  <a:pt x="0" y="68489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573360" y="2176305"/>
            <a:ext cx="9685940" cy="109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9"/>
              </a:lnSpc>
            </a:pPr>
            <a:r>
              <a:rPr lang="en-US" sz="6999" b="true">
                <a:solidFill>
                  <a:srgbClr val="2D799C"/>
                </a:solidFill>
                <a:latin typeface="Nunito Bold Bold"/>
                <a:ea typeface="Nunito Bold Bold"/>
                <a:cs typeface="Nunito Bold Bold"/>
                <a:sym typeface="Nunito Bold Bold"/>
              </a:rPr>
              <a:t>NUESTRO SISTEMA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6793149">
            <a:off x="13648912" y="6418903"/>
            <a:ext cx="7527211" cy="8149539"/>
          </a:xfrm>
          <a:custGeom>
            <a:avLst/>
            <a:gdLst/>
            <a:ahLst/>
            <a:cxnLst/>
            <a:rect r="r" b="b" t="t" l="l"/>
            <a:pathLst>
              <a:path h="8149539" w="7527211">
                <a:moveTo>
                  <a:pt x="0" y="0"/>
                </a:moveTo>
                <a:lnTo>
                  <a:pt x="7527211" y="0"/>
                </a:lnTo>
                <a:lnTo>
                  <a:pt x="7527211" y="8149540"/>
                </a:lnTo>
                <a:lnTo>
                  <a:pt x="0" y="81495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324296">
            <a:off x="613277" y="854126"/>
            <a:ext cx="2143032" cy="1971589"/>
          </a:xfrm>
          <a:custGeom>
            <a:avLst/>
            <a:gdLst/>
            <a:ahLst/>
            <a:cxnLst/>
            <a:rect r="r" b="b" t="t" l="l"/>
            <a:pathLst>
              <a:path h="1971589" w="2143032">
                <a:moveTo>
                  <a:pt x="0" y="0"/>
                </a:moveTo>
                <a:lnTo>
                  <a:pt x="2143032" y="0"/>
                </a:lnTo>
                <a:lnTo>
                  <a:pt x="2143032" y="1971589"/>
                </a:lnTo>
                <a:lnTo>
                  <a:pt x="0" y="197158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69782">
            <a:off x="3641202" y="574175"/>
            <a:ext cx="1362403" cy="2531492"/>
          </a:xfrm>
          <a:custGeom>
            <a:avLst/>
            <a:gdLst/>
            <a:ahLst/>
            <a:cxnLst/>
            <a:rect r="r" b="b" t="t" l="l"/>
            <a:pathLst>
              <a:path h="2531492" w="1362403">
                <a:moveTo>
                  <a:pt x="0" y="0"/>
                </a:moveTo>
                <a:lnTo>
                  <a:pt x="1362403" y="0"/>
                </a:lnTo>
                <a:lnTo>
                  <a:pt x="1362403" y="2531492"/>
                </a:lnTo>
                <a:lnTo>
                  <a:pt x="0" y="25314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1780786">
            <a:off x="5047791" y="2565043"/>
            <a:ext cx="525989" cy="2277903"/>
          </a:xfrm>
          <a:custGeom>
            <a:avLst/>
            <a:gdLst/>
            <a:ahLst/>
            <a:cxnLst/>
            <a:rect r="r" b="b" t="t" l="l"/>
            <a:pathLst>
              <a:path h="2277903" w="525989">
                <a:moveTo>
                  <a:pt x="0" y="0"/>
                </a:moveTo>
                <a:lnTo>
                  <a:pt x="525988" y="0"/>
                </a:lnTo>
                <a:lnTo>
                  <a:pt x="525988" y="2277903"/>
                </a:lnTo>
                <a:lnTo>
                  <a:pt x="0" y="227790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799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097147">
            <a:off x="-4977984" y="-3197881"/>
            <a:ext cx="17288011" cy="14647660"/>
          </a:xfrm>
          <a:custGeom>
            <a:avLst/>
            <a:gdLst/>
            <a:ahLst/>
            <a:cxnLst/>
            <a:rect r="r" b="b" t="t" l="l"/>
            <a:pathLst>
              <a:path h="14647660" w="17288011">
                <a:moveTo>
                  <a:pt x="0" y="0"/>
                </a:moveTo>
                <a:lnTo>
                  <a:pt x="17288011" y="0"/>
                </a:lnTo>
                <a:lnTo>
                  <a:pt x="17288011" y="14647660"/>
                </a:lnTo>
                <a:lnTo>
                  <a:pt x="0" y="146476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44000" y="2301538"/>
            <a:ext cx="8421858" cy="3610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59"/>
              </a:lnSpc>
            </a:pPr>
            <a:r>
              <a:rPr lang="en-US" b="true" sz="7647">
                <a:solidFill>
                  <a:srgbClr val="FFC9B3"/>
                </a:solidFill>
                <a:latin typeface="Nunito Bold Bold"/>
                <a:ea typeface="Nunito Bold Bold"/>
                <a:cs typeface="Nunito Bold Bold"/>
                <a:sym typeface="Nunito Bold Bold"/>
              </a:rPr>
              <a:t>ALGUNOS CONCEPTOS A ACLARAR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363327" y="6935953"/>
            <a:ext cx="2082878" cy="984633"/>
          </a:xfrm>
          <a:custGeom>
            <a:avLst/>
            <a:gdLst/>
            <a:ahLst/>
            <a:cxnLst/>
            <a:rect r="r" b="b" t="t" l="l"/>
            <a:pathLst>
              <a:path h="984633" w="2082878">
                <a:moveTo>
                  <a:pt x="0" y="0"/>
                </a:moveTo>
                <a:lnTo>
                  <a:pt x="2082878" y="0"/>
                </a:lnTo>
                <a:lnTo>
                  <a:pt x="2082878" y="984633"/>
                </a:lnTo>
                <a:lnTo>
                  <a:pt x="0" y="9846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6793149">
            <a:off x="13648912" y="6418903"/>
            <a:ext cx="7527211" cy="8149539"/>
          </a:xfrm>
          <a:custGeom>
            <a:avLst/>
            <a:gdLst/>
            <a:ahLst/>
            <a:cxnLst/>
            <a:rect r="r" b="b" t="t" l="l"/>
            <a:pathLst>
              <a:path h="8149539" w="7527211">
                <a:moveTo>
                  <a:pt x="0" y="0"/>
                </a:moveTo>
                <a:lnTo>
                  <a:pt x="7527211" y="0"/>
                </a:lnTo>
                <a:lnTo>
                  <a:pt x="7527211" y="8149540"/>
                </a:lnTo>
                <a:lnTo>
                  <a:pt x="0" y="81495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6342428">
            <a:off x="-3763605" y="-4074770"/>
            <a:ext cx="7527211" cy="8149539"/>
          </a:xfrm>
          <a:custGeom>
            <a:avLst/>
            <a:gdLst/>
            <a:ahLst/>
            <a:cxnLst/>
            <a:rect r="r" b="b" t="t" l="l"/>
            <a:pathLst>
              <a:path h="8149539" w="7527211">
                <a:moveTo>
                  <a:pt x="0" y="0"/>
                </a:moveTo>
                <a:lnTo>
                  <a:pt x="7527210" y="0"/>
                </a:lnTo>
                <a:lnTo>
                  <a:pt x="7527210" y="8149540"/>
                </a:lnTo>
                <a:lnTo>
                  <a:pt x="0" y="81495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53173" y="2318574"/>
            <a:ext cx="5918765" cy="8845980"/>
          </a:xfrm>
          <a:custGeom>
            <a:avLst/>
            <a:gdLst/>
            <a:ahLst/>
            <a:cxnLst/>
            <a:rect r="r" b="b" t="t" l="l"/>
            <a:pathLst>
              <a:path h="8845980" w="5918765">
                <a:moveTo>
                  <a:pt x="0" y="0"/>
                </a:moveTo>
                <a:lnTo>
                  <a:pt x="5918765" y="0"/>
                </a:lnTo>
                <a:lnTo>
                  <a:pt x="5918765" y="8845980"/>
                </a:lnTo>
                <a:lnTo>
                  <a:pt x="0" y="88459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D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608294">
            <a:off x="-6886809" y="2702447"/>
            <a:ext cx="15030108" cy="16272755"/>
          </a:xfrm>
          <a:custGeom>
            <a:avLst/>
            <a:gdLst/>
            <a:ahLst/>
            <a:cxnLst/>
            <a:rect r="r" b="b" t="t" l="l"/>
            <a:pathLst>
              <a:path h="16272755" w="15030108">
                <a:moveTo>
                  <a:pt x="0" y="0"/>
                </a:moveTo>
                <a:lnTo>
                  <a:pt x="15030108" y="0"/>
                </a:lnTo>
                <a:lnTo>
                  <a:pt x="15030108" y="16272755"/>
                </a:lnTo>
                <a:lnTo>
                  <a:pt x="0" y="162727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98310">
            <a:off x="11574186" y="-5252993"/>
            <a:ext cx="8955179" cy="9695568"/>
          </a:xfrm>
          <a:custGeom>
            <a:avLst/>
            <a:gdLst/>
            <a:ahLst/>
            <a:cxnLst/>
            <a:rect r="r" b="b" t="t" l="l"/>
            <a:pathLst>
              <a:path h="9695568" w="8955179">
                <a:moveTo>
                  <a:pt x="0" y="0"/>
                </a:moveTo>
                <a:lnTo>
                  <a:pt x="8955179" y="0"/>
                </a:lnTo>
                <a:lnTo>
                  <a:pt x="8955179" y="9695567"/>
                </a:lnTo>
                <a:lnTo>
                  <a:pt x="0" y="96955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069635" y="2702731"/>
            <a:ext cx="4961738" cy="9410192"/>
          </a:xfrm>
          <a:custGeom>
            <a:avLst/>
            <a:gdLst/>
            <a:ahLst/>
            <a:cxnLst/>
            <a:rect r="r" b="b" t="t" l="l"/>
            <a:pathLst>
              <a:path h="9410192" w="4961738">
                <a:moveTo>
                  <a:pt x="0" y="0"/>
                </a:moveTo>
                <a:lnTo>
                  <a:pt x="4961737" y="0"/>
                </a:lnTo>
                <a:lnTo>
                  <a:pt x="4961737" y="9410192"/>
                </a:lnTo>
                <a:lnTo>
                  <a:pt x="0" y="94101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2908300"/>
            <a:ext cx="3453311" cy="9690414"/>
          </a:xfrm>
          <a:custGeom>
            <a:avLst/>
            <a:gdLst/>
            <a:ahLst/>
            <a:cxnLst/>
            <a:rect r="r" b="b" t="t" l="l"/>
            <a:pathLst>
              <a:path h="9690414" w="3453311">
                <a:moveTo>
                  <a:pt x="0" y="0"/>
                </a:moveTo>
                <a:lnTo>
                  <a:pt x="3453311" y="0"/>
                </a:lnTo>
                <a:lnTo>
                  <a:pt x="3453311" y="9690414"/>
                </a:lnTo>
                <a:lnTo>
                  <a:pt x="0" y="96904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666013" y="1323097"/>
            <a:ext cx="9685940" cy="979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50"/>
              </a:lnSpc>
            </a:pPr>
            <a:r>
              <a:rPr lang="en-US" b="true" sz="6200">
                <a:solidFill>
                  <a:srgbClr val="2D799C"/>
                </a:solidFill>
                <a:latin typeface="Nunito Bold Bold"/>
                <a:ea typeface="Nunito Bold Bold"/>
                <a:cs typeface="Nunito Bold Bold"/>
                <a:sym typeface="Nunito Bold Bold"/>
              </a:rPr>
              <a:t>¿QUÉ ES LA DIABETES?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89634" y="2426727"/>
            <a:ext cx="12508732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b="true">
                <a:solidFill>
                  <a:srgbClr val="5B1229"/>
                </a:solidFill>
                <a:latin typeface="Nunito Bold"/>
                <a:ea typeface="Nunito Bold"/>
                <a:cs typeface="Nunito Bold"/>
                <a:sym typeface="Nunito Bold"/>
              </a:rPr>
              <a:t>Trastorno</a:t>
            </a:r>
            <a:r>
              <a:rPr lang="en-US" sz="3399">
                <a:solidFill>
                  <a:srgbClr val="5B1229"/>
                </a:solidFill>
                <a:latin typeface="Nunito"/>
                <a:ea typeface="Nunito"/>
                <a:cs typeface="Nunito"/>
                <a:sym typeface="Nunito"/>
              </a:rPr>
              <a:t> metabólico caracterizado por </a:t>
            </a:r>
            <a:r>
              <a:rPr lang="en-US" sz="3399" b="true">
                <a:solidFill>
                  <a:srgbClr val="5B1229"/>
                </a:solidFill>
                <a:latin typeface="Nunito Bold"/>
                <a:ea typeface="Nunito Bold"/>
                <a:cs typeface="Nunito Bold"/>
                <a:sym typeface="Nunito Bold"/>
              </a:rPr>
              <a:t>hiperglucemia</a:t>
            </a:r>
            <a:r>
              <a:rPr lang="en-US" sz="3399">
                <a:solidFill>
                  <a:srgbClr val="5B1229"/>
                </a:solidFill>
                <a:latin typeface="Nunito"/>
                <a:ea typeface="Nunito"/>
                <a:cs typeface="Nunito"/>
                <a:sym typeface="Nunito"/>
              </a:rPr>
              <a:t> y producción insuficiente o nula de </a:t>
            </a:r>
            <a:r>
              <a:rPr lang="en-US" sz="3399" b="true">
                <a:solidFill>
                  <a:srgbClr val="5B1229"/>
                </a:solidFill>
                <a:latin typeface="Nunito Bold"/>
                <a:ea typeface="Nunito Bold"/>
                <a:cs typeface="Nunito Bold"/>
                <a:sym typeface="Nunito Bold"/>
              </a:rPr>
              <a:t>insulina</a:t>
            </a:r>
            <a:r>
              <a:rPr lang="en-US" sz="3399">
                <a:solidFill>
                  <a:srgbClr val="5B1229"/>
                </a:solidFill>
                <a:latin typeface="Nunito"/>
                <a:ea typeface="Nunito"/>
                <a:cs typeface="Nunito"/>
                <a:sym typeface="Nunito"/>
              </a:rPr>
              <a:t> por parte del </a:t>
            </a:r>
            <a:r>
              <a:rPr lang="en-US" sz="3399" b="true">
                <a:solidFill>
                  <a:srgbClr val="5B1229"/>
                </a:solidFill>
                <a:latin typeface="Nunito Bold"/>
                <a:ea typeface="Nunito Bold"/>
                <a:cs typeface="Nunito Bold"/>
                <a:sym typeface="Nunito Bold"/>
              </a:rPr>
              <a:t>páncreas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655140" y="4367314"/>
            <a:ext cx="9685940" cy="979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50"/>
              </a:lnSpc>
            </a:pPr>
            <a:r>
              <a:rPr lang="en-US" b="true" sz="6200">
                <a:solidFill>
                  <a:srgbClr val="2D799C"/>
                </a:solidFill>
                <a:latin typeface="Nunito Bold Bold"/>
                <a:ea typeface="Nunito Bold Bold"/>
                <a:cs typeface="Nunito Bold Bold"/>
                <a:sym typeface="Nunito Bold Bold"/>
              </a:rPr>
              <a:t>¿Y LA DIABETES TIPO 2?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3655140" y="5537619"/>
            <a:ext cx="10203993" cy="3980307"/>
            <a:chOff x="0" y="0"/>
            <a:chExt cx="2687471" cy="104831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687471" cy="1048311"/>
            </a:xfrm>
            <a:custGeom>
              <a:avLst/>
              <a:gdLst/>
              <a:ahLst/>
              <a:cxnLst/>
              <a:rect r="r" b="b" t="t" l="l"/>
              <a:pathLst>
                <a:path h="1048311" w="2687471">
                  <a:moveTo>
                    <a:pt x="9105" y="0"/>
                  </a:moveTo>
                  <a:lnTo>
                    <a:pt x="2678367" y="0"/>
                  </a:lnTo>
                  <a:cubicBezTo>
                    <a:pt x="2683395" y="0"/>
                    <a:pt x="2687471" y="4076"/>
                    <a:pt x="2687471" y="9105"/>
                  </a:cubicBezTo>
                  <a:lnTo>
                    <a:pt x="2687471" y="1039207"/>
                  </a:lnTo>
                  <a:cubicBezTo>
                    <a:pt x="2687471" y="1044235"/>
                    <a:pt x="2683395" y="1048311"/>
                    <a:pt x="2678367" y="1048311"/>
                  </a:cubicBezTo>
                  <a:lnTo>
                    <a:pt x="9105" y="1048311"/>
                  </a:lnTo>
                  <a:cubicBezTo>
                    <a:pt x="6690" y="1048311"/>
                    <a:pt x="4374" y="1047352"/>
                    <a:pt x="2667" y="1045645"/>
                  </a:cubicBezTo>
                  <a:cubicBezTo>
                    <a:pt x="959" y="1043937"/>
                    <a:pt x="0" y="1041621"/>
                    <a:pt x="0" y="1039207"/>
                  </a:cubicBezTo>
                  <a:lnTo>
                    <a:pt x="0" y="9105"/>
                  </a:lnTo>
                  <a:cubicBezTo>
                    <a:pt x="0" y="4076"/>
                    <a:pt x="4076" y="0"/>
                    <a:pt x="9105" y="0"/>
                  </a:cubicBezTo>
                  <a:close/>
                </a:path>
              </a:pathLst>
            </a:custGeom>
            <a:solidFill>
              <a:srgbClr val="A5DAF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2687471" cy="11054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734061" indent="-367031" lvl="1">
                <a:lnSpc>
                  <a:spcPts val="4760"/>
                </a:lnSpc>
                <a:buFont typeface="Arial"/>
                <a:buChar char="•"/>
              </a:pPr>
              <a:r>
                <a:rPr lang="en-US" b="true" sz="3400">
                  <a:solidFill>
                    <a:srgbClr val="5C3224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Tipo más común de diabetes</a:t>
              </a:r>
            </a:p>
            <a:p>
              <a:pPr algn="l">
                <a:lnSpc>
                  <a:spcPts val="2100"/>
                </a:lnSpc>
              </a:pPr>
            </a:p>
            <a:p>
              <a:pPr algn="l" marL="734061" indent="-367031" lvl="1">
                <a:lnSpc>
                  <a:spcPts val="4760"/>
                </a:lnSpc>
                <a:buFont typeface="Arial"/>
                <a:buChar char="•"/>
              </a:pPr>
              <a:r>
                <a:rPr lang="en-US" sz="3400">
                  <a:solidFill>
                    <a:srgbClr val="5C3224"/>
                  </a:solidFill>
                  <a:latin typeface="Nunito"/>
                  <a:ea typeface="Nunito"/>
                  <a:cs typeface="Nunito"/>
                  <a:sym typeface="Nunito"/>
                </a:rPr>
                <a:t>Producción insuficiente de insulina</a:t>
              </a:r>
            </a:p>
            <a:p>
              <a:pPr algn="l">
                <a:lnSpc>
                  <a:spcPts val="2100"/>
                </a:lnSpc>
              </a:pPr>
            </a:p>
            <a:p>
              <a:pPr algn="l" marL="734061" indent="-367031" lvl="1">
                <a:lnSpc>
                  <a:spcPts val="4760"/>
                </a:lnSpc>
                <a:buFont typeface="Arial"/>
                <a:buChar char="•"/>
              </a:pPr>
              <a:r>
                <a:rPr lang="en-US" b="true" sz="3400">
                  <a:solidFill>
                    <a:srgbClr val="5C3224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Detección</a:t>
              </a:r>
              <a:r>
                <a:rPr lang="en-US" sz="3400">
                  <a:solidFill>
                    <a:srgbClr val="5C3224"/>
                  </a:solidFill>
                  <a:latin typeface="Nunito"/>
                  <a:ea typeface="Nunito"/>
                  <a:cs typeface="Nunito"/>
                  <a:sym typeface="Nunito"/>
                </a:rPr>
                <a:t> en la </a:t>
              </a:r>
              <a:r>
                <a:rPr lang="en-US" b="true" sz="3400">
                  <a:solidFill>
                    <a:srgbClr val="5C3224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edad adulta</a:t>
              </a:r>
            </a:p>
            <a:p>
              <a:pPr algn="l">
                <a:lnSpc>
                  <a:spcPts val="2100"/>
                </a:lnSpc>
              </a:pPr>
            </a:p>
            <a:p>
              <a:pPr algn="l" marL="734061" indent="-367031" lvl="1">
                <a:lnSpc>
                  <a:spcPts val="4760"/>
                </a:lnSpc>
                <a:buFont typeface="Arial"/>
                <a:buChar char="•"/>
              </a:pPr>
              <a:r>
                <a:rPr lang="en-US" sz="3400">
                  <a:solidFill>
                    <a:srgbClr val="5C3224"/>
                  </a:solidFill>
                  <a:latin typeface="Nunito"/>
                  <a:ea typeface="Nunito"/>
                  <a:cs typeface="Nunito"/>
                  <a:sym typeface="Nunito"/>
                </a:rPr>
                <a:t>Relacionada con  factores como el </a:t>
              </a:r>
              <a:r>
                <a:rPr lang="en-US" b="true" sz="3400">
                  <a:solidFill>
                    <a:srgbClr val="5C3224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estilo de vida </a:t>
              </a:r>
              <a:r>
                <a:rPr lang="en-US" sz="3400">
                  <a:solidFill>
                    <a:srgbClr val="5C3224"/>
                  </a:solidFill>
                  <a:latin typeface="Nunito"/>
                  <a:ea typeface="Nunito"/>
                  <a:cs typeface="Nunito"/>
                  <a:sym typeface="Nunito"/>
                </a:rPr>
                <a:t>o la </a:t>
              </a:r>
              <a:r>
                <a:rPr lang="en-US" b="true" sz="3400">
                  <a:solidFill>
                    <a:srgbClr val="5C3224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edad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D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555465">
            <a:off x="-7140892" y="2332960"/>
            <a:ext cx="15401505" cy="16674858"/>
          </a:xfrm>
          <a:custGeom>
            <a:avLst/>
            <a:gdLst/>
            <a:ahLst/>
            <a:cxnLst/>
            <a:rect r="r" b="b" t="t" l="l"/>
            <a:pathLst>
              <a:path h="16674858" w="15401505">
                <a:moveTo>
                  <a:pt x="0" y="0"/>
                </a:moveTo>
                <a:lnTo>
                  <a:pt x="15401505" y="0"/>
                </a:lnTo>
                <a:lnTo>
                  <a:pt x="15401505" y="16674858"/>
                </a:lnTo>
                <a:lnTo>
                  <a:pt x="0" y="166748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381267">
            <a:off x="7695561" y="-11646070"/>
            <a:ext cx="15574725" cy="16862400"/>
          </a:xfrm>
          <a:custGeom>
            <a:avLst/>
            <a:gdLst/>
            <a:ahLst/>
            <a:cxnLst/>
            <a:rect r="r" b="b" t="t" l="l"/>
            <a:pathLst>
              <a:path h="16862400" w="15574725">
                <a:moveTo>
                  <a:pt x="0" y="0"/>
                </a:moveTo>
                <a:lnTo>
                  <a:pt x="15574725" y="0"/>
                </a:lnTo>
                <a:lnTo>
                  <a:pt x="15574725" y="16862400"/>
                </a:lnTo>
                <a:lnTo>
                  <a:pt x="0" y="16862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10671" y="1998213"/>
            <a:ext cx="9685940" cy="1116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99"/>
              </a:lnSpc>
            </a:pPr>
            <a:r>
              <a:rPr lang="en-US" b="true" sz="7199">
                <a:solidFill>
                  <a:srgbClr val="2D799C"/>
                </a:solidFill>
                <a:latin typeface="Nunito Bold Bold"/>
                <a:ea typeface="Nunito Bold Bold"/>
                <a:cs typeface="Nunito Bold Bold"/>
                <a:sym typeface="Nunito Bold Bold"/>
              </a:rPr>
              <a:t>REDES BAYESIANAS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510671" y="3114544"/>
            <a:ext cx="14254919" cy="1379982"/>
            <a:chOff x="0" y="0"/>
            <a:chExt cx="3754382" cy="36345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754382" cy="363452"/>
            </a:xfrm>
            <a:custGeom>
              <a:avLst/>
              <a:gdLst/>
              <a:ahLst/>
              <a:cxnLst/>
              <a:rect r="r" b="b" t="t" l="l"/>
              <a:pathLst>
                <a:path h="363452" w="3754382">
                  <a:moveTo>
                    <a:pt x="6517" y="0"/>
                  </a:moveTo>
                  <a:lnTo>
                    <a:pt x="3747865" y="0"/>
                  </a:lnTo>
                  <a:cubicBezTo>
                    <a:pt x="3749593" y="0"/>
                    <a:pt x="3751251" y="687"/>
                    <a:pt x="3752473" y="1909"/>
                  </a:cubicBezTo>
                  <a:cubicBezTo>
                    <a:pt x="3753695" y="3131"/>
                    <a:pt x="3754382" y="4789"/>
                    <a:pt x="3754382" y="6517"/>
                  </a:cubicBezTo>
                  <a:lnTo>
                    <a:pt x="3754382" y="356935"/>
                  </a:lnTo>
                  <a:cubicBezTo>
                    <a:pt x="3754382" y="360534"/>
                    <a:pt x="3751464" y="363452"/>
                    <a:pt x="3747865" y="363452"/>
                  </a:cubicBezTo>
                  <a:lnTo>
                    <a:pt x="6517" y="363452"/>
                  </a:lnTo>
                  <a:cubicBezTo>
                    <a:pt x="2918" y="363452"/>
                    <a:pt x="0" y="360534"/>
                    <a:pt x="0" y="356935"/>
                  </a:cubicBezTo>
                  <a:lnTo>
                    <a:pt x="0" y="6517"/>
                  </a:lnTo>
                  <a:cubicBezTo>
                    <a:pt x="0" y="2918"/>
                    <a:pt x="2918" y="0"/>
                    <a:pt x="651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3754382" cy="420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4760"/>
                </a:lnSpc>
              </a:pPr>
              <a:r>
                <a:rPr lang="en-US" sz="3400" b="true">
                  <a:solidFill>
                    <a:srgbClr val="5C3224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Modelo gráfico probabilístico</a:t>
              </a:r>
              <a:r>
                <a:rPr lang="en-US" sz="3400">
                  <a:solidFill>
                    <a:srgbClr val="5C3224"/>
                  </a:solidFill>
                  <a:latin typeface="Nunito"/>
                  <a:ea typeface="Nunito"/>
                  <a:cs typeface="Nunito"/>
                  <a:sym typeface="Nunito"/>
                </a:rPr>
                <a:t> que representa las relaciones de </a:t>
              </a:r>
              <a:r>
                <a:rPr lang="en-US" sz="3400" b="true">
                  <a:solidFill>
                    <a:srgbClr val="5C3224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dependencia condicional </a:t>
              </a:r>
              <a:r>
                <a:rPr lang="en-US" sz="3400">
                  <a:solidFill>
                    <a:srgbClr val="5C3224"/>
                  </a:solidFill>
                  <a:latin typeface="Nunito"/>
                  <a:ea typeface="Nunito"/>
                  <a:cs typeface="Nunito"/>
                  <a:sym typeface="Nunito"/>
                </a:rPr>
                <a:t>entre nodos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510671" y="5114925"/>
            <a:ext cx="15371226" cy="1116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99"/>
              </a:lnSpc>
            </a:pPr>
            <a:r>
              <a:rPr lang="en-US" b="true" sz="7199">
                <a:solidFill>
                  <a:srgbClr val="2D799C"/>
                </a:solidFill>
                <a:latin typeface="Nunito Bold Bold"/>
                <a:ea typeface="Nunito Bold Bold"/>
                <a:cs typeface="Nunito Bold Bold"/>
                <a:sym typeface="Nunito Bold Bold"/>
              </a:rPr>
              <a:t>REDES BAYESIANAS CON PGMPY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510671" y="6231255"/>
            <a:ext cx="14889255" cy="2175441"/>
            <a:chOff x="0" y="0"/>
            <a:chExt cx="3921450" cy="57295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921450" cy="572956"/>
            </a:xfrm>
            <a:custGeom>
              <a:avLst/>
              <a:gdLst/>
              <a:ahLst/>
              <a:cxnLst/>
              <a:rect r="r" b="b" t="t" l="l"/>
              <a:pathLst>
                <a:path h="572956" w="3921450">
                  <a:moveTo>
                    <a:pt x="6240" y="0"/>
                  </a:moveTo>
                  <a:lnTo>
                    <a:pt x="3915210" y="0"/>
                  </a:lnTo>
                  <a:cubicBezTo>
                    <a:pt x="3918656" y="0"/>
                    <a:pt x="3921450" y="2794"/>
                    <a:pt x="3921450" y="6240"/>
                  </a:cubicBezTo>
                  <a:lnTo>
                    <a:pt x="3921450" y="566716"/>
                  </a:lnTo>
                  <a:cubicBezTo>
                    <a:pt x="3921450" y="570162"/>
                    <a:pt x="3918656" y="572956"/>
                    <a:pt x="3915210" y="572956"/>
                  </a:cubicBezTo>
                  <a:lnTo>
                    <a:pt x="6240" y="572956"/>
                  </a:lnTo>
                  <a:cubicBezTo>
                    <a:pt x="2794" y="572956"/>
                    <a:pt x="0" y="570162"/>
                    <a:pt x="0" y="566716"/>
                  </a:cubicBezTo>
                  <a:lnTo>
                    <a:pt x="0" y="6240"/>
                  </a:lnTo>
                  <a:cubicBezTo>
                    <a:pt x="0" y="2794"/>
                    <a:pt x="2794" y="0"/>
                    <a:pt x="6240" y="0"/>
                  </a:cubicBezTo>
                  <a:close/>
                </a:path>
              </a:pathLst>
            </a:custGeom>
            <a:solidFill>
              <a:srgbClr val="A5DAF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3921450" cy="6301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 marL="734061" indent="-367031" lvl="1">
                <a:lnSpc>
                  <a:spcPts val="4760"/>
                </a:lnSpc>
                <a:buFont typeface="Arial"/>
                <a:buChar char="•"/>
              </a:pPr>
              <a:r>
                <a:rPr lang="en-US" sz="3400">
                  <a:solidFill>
                    <a:srgbClr val="5C3224"/>
                  </a:solidFill>
                  <a:latin typeface="Nunito"/>
                  <a:ea typeface="Nunito"/>
                  <a:cs typeface="Nunito"/>
                  <a:sym typeface="Nunito"/>
                </a:rPr>
                <a:t>Creación </a:t>
              </a:r>
              <a:r>
                <a:rPr lang="en-US" b="true" sz="3400">
                  <a:solidFill>
                    <a:srgbClr val="5C3224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Red Bayesiana</a:t>
              </a:r>
              <a:r>
                <a:rPr lang="en-US" sz="3400">
                  <a:solidFill>
                    <a:srgbClr val="5C3224"/>
                  </a:solidFill>
                  <a:latin typeface="Nunito"/>
                  <a:ea typeface="Nunito"/>
                  <a:cs typeface="Nunito"/>
                  <a:sym typeface="Nunito"/>
                </a:rPr>
                <a:t> (nodos, arcos y CPDs)</a:t>
              </a:r>
            </a:p>
            <a:p>
              <a:pPr algn="just">
                <a:lnSpc>
                  <a:spcPts val="2100"/>
                </a:lnSpc>
              </a:pPr>
            </a:p>
            <a:p>
              <a:pPr algn="just" marL="734061" indent="-367031" lvl="1">
                <a:lnSpc>
                  <a:spcPts val="4760"/>
                </a:lnSpc>
                <a:buFont typeface="Arial"/>
                <a:buChar char="•"/>
              </a:pPr>
              <a:r>
                <a:rPr lang="en-US" sz="3400">
                  <a:solidFill>
                    <a:srgbClr val="5C3224"/>
                  </a:solidFill>
                  <a:latin typeface="Nunito"/>
                  <a:ea typeface="Nunito"/>
                  <a:cs typeface="Nunito"/>
                  <a:sym typeface="Nunito"/>
                </a:rPr>
                <a:t>Realiza las </a:t>
              </a:r>
              <a:r>
                <a:rPr lang="en-US" b="true" sz="3400">
                  <a:solidFill>
                    <a:srgbClr val="5C3224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inferencias</a:t>
              </a:r>
              <a:r>
                <a:rPr lang="en-US" sz="3400">
                  <a:solidFill>
                    <a:srgbClr val="5C3224"/>
                  </a:solidFill>
                  <a:latin typeface="Nunito"/>
                  <a:ea typeface="Nunito"/>
                  <a:cs typeface="Nunito"/>
                  <a:sym typeface="Nunito"/>
                </a:rPr>
                <a:t> sobre los casos de diagnóstico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D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012735">
            <a:off x="8941575" y="-9574759"/>
            <a:ext cx="13483298" cy="14598059"/>
          </a:xfrm>
          <a:custGeom>
            <a:avLst/>
            <a:gdLst/>
            <a:ahLst/>
            <a:cxnLst/>
            <a:rect r="r" b="b" t="t" l="l"/>
            <a:pathLst>
              <a:path h="14598059" w="13483298">
                <a:moveTo>
                  <a:pt x="0" y="0"/>
                </a:moveTo>
                <a:lnTo>
                  <a:pt x="13483298" y="0"/>
                </a:lnTo>
                <a:lnTo>
                  <a:pt x="13483298" y="14598059"/>
                </a:lnTo>
                <a:lnTo>
                  <a:pt x="0" y="145980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100000">
            <a:off x="-3641810" y="7593254"/>
            <a:ext cx="13483298" cy="14598059"/>
          </a:xfrm>
          <a:custGeom>
            <a:avLst/>
            <a:gdLst/>
            <a:ahLst/>
            <a:cxnLst/>
            <a:rect r="r" b="b" t="t" l="l"/>
            <a:pathLst>
              <a:path h="14598059" w="13483298">
                <a:moveTo>
                  <a:pt x="0" y="0"/>
                </a:moveTo>
                <a:lnTo>
                  <a:pt x="13483299" y="0"/>
                </a:lnTo>
                <a:lnTo>
                  <a:pt x="13483299" y="14598059"/>
                </a:lnTo>
                <a:lnTo>
                  <a:pt x="0" y="145980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64456" y="5642106"/>
            <a:ext cx="3392845" cy="4910697"/>
          </a:xfrm>
          <a:custGeom>
            <a:avLst/>
            <a:gdLst/>
            <a:ahLst/>
            <a:cxnLst/>
            <a:rect r="r" b="b" t="t" l="l"/>
            <a:pathLst>
              <a:path h="4910697" w="3392845">
                <a:moveTo>
                  <a:pt x="0" y="0"/>
                </a:moveTo>
                <a:lnTo>
                  <a:pt x="3392846" y="0"/>
                </a:lnTo>
                <a:lnTo>
                  <a:pt x="3392846" y="4910696"/>
                </a:lnTo>
                <a:lnTo>
                  <a:pt x="0" y="49106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40195" y="4178309"/>
            <a:ext cx="2847805" cy="8287263"/>
          </a:xfrm>
          <a:custGeom>
            <a:avLst/>
            <a:gdLst/>
            <a:ahLst/>
            <a:cxnLst/>
            <a:rect r="r" b="b" t="t" l="l"/>
            <a:pathLst>
              <a:path h="8287263" w="2847805">
                <a:moveTo>
                  <a:pt x="0" y="0"/>
                </a:moveTo>
                <a:lnTo>
                  <a:pt x="2847805" y="0"/>
                </a:lnTo>
                <a:lnTo>
                  <a:pt x="2847805" y="8287263"/>
                </a:lnTo>
                <a:lnTo>
                  <a:pt x="0" y="82872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146193" y="3692534"/>
            <a:ext cx="4012122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true">
                <a:solidFill>
                  <a:srgbClr val="2D799C"/>
                </a:solidFill>
                <a:latin typeface="Nunito Bold Bold"/>
                <a:ea typeface="Nunito Bold Bold"/>
                <a:cs typeface="Nunito Bold Bold"/>
                <a:sym typeface="Nunito Bold Bold"/>
              </a:rPr>
              <a:t>PANDAS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146193" y="4330709"/>
            <a:ext cx="12639228" cy="1926145"/>
            <a:chOff x="0" y="0"/>
            <a:chExt cx="3328850" cy="50729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28850" cy="507297"/>
            </a:xfrm>
            <a:custGeom>
              <a:avLst/>
              <a:gdLst/>
              <a:ahLst/>
              <a:cxnLst/>
              <a:rect r="r" b="b" t="t" l="l"/>
              <a:pathLst>
                <a:path h="507297" w="3328850">
                  <a:moveTo>
                    <a:pt x="7350" y="0"/>
                  </a:moveTo>
                  <a:lnTo>
                    <a:pt x="3321500" y="0"/>
                  </a:lnTo>
                  <a:cubicBezTo>
                    <a:pt x="3325559" y="0"/>
                    <a:pt x="3328850" y="3291"/>
                    <a:pt x="3328850" y="7350"/>
                  </a:cubicBezTo>
                  <a:lnTo>
                    <a:pt x="3328850" y="499947"/>
                  </a:lnTo>
                  <a:cubicBezTo>
                    <a:pt x="3328850" y="504006"/>
                    <a:pt x="3325559" y="507297"/>
                    <a:pt x="3321500" y="507297"/>
                  </a:cubicBezTo>
                  <a:lnTo>
                    <a:pt x="7350" y="507297"/>
                  </a:lnTo>
                  <a:cubicBezTo>
                    <a:pt x="3291" y="507297"/>
                    <a:pt x="0" y="504006"/>
                    <a:pt x="0" y="499947"/>
                  </a:cubicBezTo>
                  <a:lnTo>
                    <a:pt x="0" y="7350"/>
                  </a:lnTo>
                  <a:cubicBezTo>
                    <a:pt x="0" y="3291"/>
                    <a:pt x="3291" y="0"/>
                    <a:pt x="7350" y="0"/>
                  </a:cubicBezTo>
                  <a:close/>
                </a:path>
              </a:pathLst>
            </a:custGeom>
            <a:solidFill>
              <a:srgbClr val="A5DAF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3328850" cy="5644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 marL="734061" indent="-367031" lvl="1">
                <a:lnSpc>
                  <a:spcPts val="4760"/>
                </a:lnSpc>
                <a:buFont typeface="Arial"/>
                <a:buChar char="•"/>
              </a:pPr>
              <a:r>
                <a:rPr lang="en-US" sz="3400">
                  <a:solidFill>
                    <a:srgbClr val="5C3224"/>
                  </a:solidFill>
                  <a:latin typeface="Nunito"/>
                  <a:ea typeface="Nunito"/>
                  <a:cs typeface="Nunito"/>
                  <a:sym typeface="Nunito"/>
                </a:rPr>
                <a:t>Dataframes para manejo de ficheros</a:t>
              </a:r>
            </a:p>
            <a:p>
              <a:pPr algn="just">
                <a:lnSpc>
                  <a:spcPts val="2100"/>
                </a:lnSpc>
              </a:pPr>
            </a:p>
            <a:p>
              <a:pPr algn="just" marL="734061" indent="-367031" lvl="1">
                <a:lnSpc>
                  <a:spcPts val="4760"/>
                </a:lnSpc>
                <a:buFont typeface="Arial"/>
                <a:buChar char="•"/>
              </a:pPr>
              <a:r>
                <a:rPr lang="en-US" sz="3400">
                  <a:solidFill>
                    <a:srgbClr val="5C3224"/>
                  </a:solidFill>
                  <a:latin typeface="Nunito"/>
                  <a:ea typeface="Nunito"/>
                  <a:cs typeface="Nunito"/>
                  <a:sym typeface="Nunito"/>
                </a:rPr>
                <a:t>Para el </a:t>
              </a:r>
              <a:r>
                <a:rPr lang="en-US" b="true" sz="3400">
                  <a:solidFill>
                    <a:srgbClr val="5C3224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Modo CSV</a:t>
              </a:r>
              <a:r>
                <a:rPr lang="en-US" sz="3400">
                  <a:solidFill>
                    <a:srgbClr val="5C3224"/>
                  </a:solidFill>
                  <a:latin typeface="Nunito"/>
                  <a:ea typeface="Nunito"/>
                  <a:cs typeface="Nunito"/>
                  <a:sym typeface="Nunito"/>
                </a:rPr>
                <a:t> y</a:t>
              </a:r>
              <a:r>
                <a:rPr lang="en-US" b="true" sz="3400">
                  <a:solidFill>
                    <a:srgbClr val="5C3224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 lectura de probabilidades </a:t>
              </a:r>
              <a:r>
                <a:rPr lang="en-US" sz="3400">
                  <a:solidFill>
                    <a:srgbClr val="5C3224"/>
                  </a:solidFill>
                  <a:latin typeface="Nunito"/>
                  <a:ea typeface="Nunito"/>
                  <a:cs typeface="Nunito"/>
                  <a:sym typeface="Nunito"/>
                </a:rPr>
                <a:t>de Diabetes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541790" y="2083683"/>
            <a:ext cx="17204420" cy="1308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84"/>
              </a:lnSpc>
            </a:pPr>
            <a:r>
              <a:rPr lang="en-US" b="true" sz="8387">
                <a:solidFill>
                  <a:srgbClr val="2D799C"/>
                </a:solidFill>
                <a:latin typeface="Nunito Bold Bold"/>
                <a:ea typeface="Nunito Bold Bold"/>
                <a:cs typeface="Nunito Bold Bold"/>
                <a:sym typeface="Nunito Bold Bold"/>
              </a:rPr>
              <a:t>OTRAS LIBRERÍAS UTILIZADAS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491238" y="6691862"/>
            <a:ext cx="4012122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true">
                <a:solidFill>
                  <a:srgbClr val="2D799C"/>
                </a:solidFill>
                <a:latin typeface="Nunito Bold Bold"/>
                <a:ea typeface="Nunito Bold Bold"/>
                <a:cs typeface="Nunito Bold Bold"/>
                <a:sym typeface="Nunito Bold Bold"/>
              </a:rPr>
              <a:t>TIME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3491238" y="7332155"/>
            <a:ext cx="7607757" cy="1926145"/>
            <a:chOff x="0" y="0"/>
            <a:chExt cx="2003689" cy="50729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03689" cy="507297"/>
            </a:xfrm>
            <a:custGeom>
              <a:avLst/>
              <a:gdLst/>
              <a:ahLst/>
              <a:cxnLst/>
              <a:rect r="r" b="b" t="t" l="l"/>
              <a:pathLst>
                <a:path h="507297" w="2003689">
                  <a:moveTo>
                    <a:pt x="12212" y="0"/>
                  </a:moveTo>
                  <a:lnTo>
                    <a:pt x="1991477" y="0"/>
                  </a:lnTo>
                  <a:cubicBezTo>
                    <a:pt x="1998222" y="0"/>
                    <a:pt x="2003689" y="5467"/>
                    <a:pt x="2003689" y="12212"/>
                  </a:cubicBezTo>
                  <a:lnTo>
                    <a:pt x="2003689" y="495086"/>
                  </a:lnTo>
                  <a:cubicBezTo>
                    <a:pt x="2003689" y="501830"/>
                    <a:pt x="1998222" y="507297"/>
                    <a:pt x="1991477" y="507297"/>
                  </a:cubicBezTo>
                  <a:lnTo>
                    <a:pt x="12212" y="507297"/>
                  </a:lnTo>
                  <a:cubicBezTo>
                    <a:pt x="5467" y="507297"/>
                    <a:pt x="0" y="501830"/>
                    <a:pt x="0" y="495086"/>
                  </a:cubicBezTo>
                  <a:lnTo>
                    <a:pt x="0" y="12212"/>
                  </a:lnTo>
                  <a:cubicBezTo>
                    <a:pt x="0" y="5467"/>
                    <a:pt x="5467" y="0"/>
                    <a:pt x="12212" y="0"/>
                  </a:cubicBezTo>
                  <a:close/>
                </a:path>
              </a:pathLst>
            </a:custGeom>
            <a:solidFill>
              <a:srgbClr val="A5DAF3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2003689" cy="5644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 marL="734061" indent="-367031" lvl="1">
                <a:lnSpc>
                  <a:spcPts val="4760"/>
                </a:lnSpc>
                <a:buFont typeface="Arial"/>
                <a:buChar char="•"/>
              </a:pPr>
              <a:r>
                <a:rPr lang="en-US" sz="3400">
                  <a:solidFill>
                    <a:srgbClr val="5C3224"/>
                  </a:solidFill>
                  <a:latin typeface="Nunito"/>
                  <a:ea typeface="Nunito"/>
                  <a:cs typeface="Nunito"/>
                  <a:sym typeface="Nunito"/>
                </a:rPr>
                <a:t>Simulación de recogida de datos</a:t>
              </a:r>
            </a:p>
            <a:p>
              <a:pPr algn="just">
                <a:lnSpc>
                  <a:spcPts val="2100"/>
                </a:lnSpc>
              </a:pPr>
            </a:p>
            <a:p>
              <a:pPr algn="just" marL="734061" indent="-367031" lvl="1">
                <a:lnSpc>
                  <a:spcPts val="4760"/>
                </a:lnSpc>
                <a:buFont typeface="Arial"/>
                <a:buChar char="•"/>
              </a:pPr>
              <a:r>
                <a:rPr lang="en-US" b="true" sz="3400">
                  <a:solidFill>
                    <a:srgbClr val="5C3224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Sin mayor trascendencia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D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688435">
            <a:off x="-3796414" y="-3586659"/>
            <a:ext cx="17288011" cy="14647660"/>
          </a:xfrm>
          <a:custGeom>
            <a:avLst/>
            <a:gdLst/>
            <a:ahLst/>
            <a:cxnLst/>
            <a:rect r="r" b="b" t="t" l="l"/>
            <a:pathLst>
              <a:path h="14647660" w="17288011">
                <a:moveTo>
                  <a:pt x="0" y="0"/>
                </a:moveTo>
                <a:lnTo>
                  <a:pt x="17288010" y="0"/>
                </a:lnTo>
                <a:lnTo>
                  <a:pt x="17288010" y="14647660"/>
                </a:lnTo>
                <a:lnTo>
                  <a:pt x="0" y="146476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84809" y="7670421"/>
            <a:ext cx="2772866" cy="1310809"/>
          </a:xfrm>
          <a:custGeom>
            <a:avLst/>
            <a:gdLst/>
            <a:ahLst/>
            <a:cxnLst/>
            <a:rect r="r" b="b" t="t" l="l"/>
            <a:pathLst>
              <a:path h="1310809" w="2772866">
                <a:moveTo>
                  <a:pt x="0" y="0"/>
                </a:moveTo>
                <a:lnTo>
                  <a:pt x="2772866" y="0"/>
                </a:lnTo>
                <a:lnTo>
                  <a:pt x="2772866" y="1310809"/>
                </a:lnTo>
                <a:lnTo>
                  <a:pt x="0" y="1310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15495" y="1835583"/>
            <a:ext cx="7709068" cy="551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50"/>
              </a:lnSpc>
            </a:pPr>
            <a:r>
              <a:rPr lang="en-US" b="true" sz="7000">
                <a:solidFill>
                  <a:srgbClr val="FFC9B3"/>
                </a:solidFill>
                <a:latin typeface="Nunito Bold Bold"/>
                <a:ea typeface="Nunito Bold Bold"/>
                <a:cs typeface="Nunito Bold Bold"/>
                <a:sym typeface="Nunito Bold Bold"/>
              </a:rPr>
              <a:t>¿CUÁLES SON LOS SÍNTOMAS Y FACTORES DE RIESGO DE LA DIABETES?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6342428">
            <a:off x="-4229125" y="-4246969"/>
            <a:ext cx="7527211" cy="8149539"/>
          </a:xfrm>
          <a:custGeom>
            <a:avLst/>
            <a:gdLst/>
            <a:ahLst/>
            <a:cxnLst/>
            <a:rect r="r" b="b" t="t" l="l"/>
            <a:pathLst>
              <a:path h="8149539" w="7527211">
                <a:moveTo>
                  <a:pt x="0" y="0"/>
                </a:moveTo>
                <a:lnTo>
                  <a:pt x="7527211" y="0"/>
                </a:lnTo>
                <a:lnTo>
                  <a:pt x="7527211" y="8149539"/>
                </a:lnTo>
                <a:lnTo>
                  <a:pt x="0" y="81495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358875" y="1873683"/>
            <a:ext cx="6228154" cy="9110331"/>
          </a:xfrm>
          <a:custGeom>
            <a:avLst/>
            <a:gdLst/>
            <a:ahLst/>
            <a:cxnLst/>
            <a:rect r="r" b="b" t="t" l="l"/>
            <a:pathLst>
              <a:path h="9110331" w="6228154">
                <a:moveTo>
                  <a:pt x="0" y="0"/>
                </a:moveTo>
                <a:lnTo>
                  <a:pt x="6228154" y="0"/>
                </a:lnTo>
                <a:lnTo>
                  <a:pt x="6228154" y="9110332"/>
                </a:lnTo>
                <a:lnTo>
                  <a:pt x="0" y="91103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6884258">
            <a:off x="13495695" y="6540630"/>
            <a:ext cx="7527211" cy="8149539"/>
          </a:xfrm>
          <a:custGeom>
            <a:avLst/>
            <a:gdLst/>
            <a:ahLst/>
            <a:cxnLst/>
            <a:rect r="r" b="b" t="t" l="l"/>
            <a:pathLst>
              <a:path h="8149539" w="7527211">
                <a:moveTo>
                  <a:pt x="0" y="0"/>
                </a:moveTo>
                <a:lnTo>
                  <a:pt x="7527210" y="0"/>
                </a:lnTo>
                <a:lnTo>
                  <a:pt x="7527210" y="8149539"/>
                </a:lnTo>
                <a:lnTo>
                  <a:pt x="0" y="81495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D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339417">
            <a:off x="-5360826" y="2987970"/>
            <a:ext cx="13483298" cy="14598059"/>
          </a:xfrm>
          <a:custGeom>
            <a:avLst/>
            <a:gdLst/>
            <a:ahLst/>
            <a:cxnLst/>
            <a:rect r="r" b="b" t="t" l="l"/>
            <a:pathLst>
              <a:path h="14598059" w="13483298">
                <a:moveTo>
                  <a:pt x="0" y="0"/>
                </a:moveTo>
                <a:lnTo>
                  <a:pt x="13483298" y="0"/>
                </a:lnTo>
                <a:lnTo>
                  <a:pt x="13483298" y="14598060"/>
                </a:lnTo>
                <a:lnTo>
                  <a:pt x="0" y="145980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784412">
            <a:off x="10517651" y="-8747965"/>
            <a:ext cx="13483298" cy="14598059"/>
          </a:xfrm>
          <a:custGeom>
            <a:avLst/>
            <a:gdLst/>
            <a:ahLst/>
            <a:cxnLst/>
            <a:rect r="r" b="b" t="t" l="l"/>
            <a:pathLst>
              <a:path h="14598059" w="13483298">
                <a:moveTo>
                  <a:pt x="0" y="0"/>
                </a:moveTo>
                <a:lnTo>
                  <a:pt x="13483298" y="0"/>
                </a:lnTo>
                <a:lnTo>
                  <a:pt x="13483298" y="14598059"/>
                </a:lnTo>
                <a:lnTo>
                  <a:pt x="0" y="145980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20281" y="5592599"/>
            <a:ext cx="4974400" cy="5560813"/>
          </a:xfrm>
          <a:custGeom>
            <a:avLst/>
            <a:gdLst/>
            <a:ahLst/>
            <a:cxnLst/>
            <a:rect r="r" b="b" t="t" l="l"/>
            <a:pathLst>
              <a:path h="5560813" w="4974400">
                <a:moveTo>
                  <a:pt x="0" y="0"/>
                </a:moveTo>
                <a:lnTo>
                  <a:pt x="4974401" y="0"/>
                </a:lnTo>
                <a:lnTo>
                  <a:pt x="4974401" y="5560813"/>
                </a:lnTo>
                <a:lnTo>
                  <a:pt x="0" y="55608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82176" y="1634009"/>
            <a:ext cx="6183648" cy="78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50"/>
              </a:lnSpc>
            </a:pPr>
            <a:r>
              <a:rPr lang="en-US" sz="5000">
                <a:solidFill>
                  <a:srgbClr val="2D799C"/>
                </a:solidFill>
                <a:latin typeface="Nunito Bold"/>
                <a:ea typeface="Nunito Bold"/>
                <a:cs typeface="Nunito Bold"/>
                <a:sym typeface="Nunito Bold"/>
              </a:rPr>
              <a:t>Factores de riesgo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82176" y="2364259"/>
            <a:ext cx="7543888" cy="2971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61" indent="-367031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5C3224"/>
                </a:solidFill>
                <a:latin typeface="Nunito"/>
                <a:ea typeface="Nunito"/>
                <a:cs typeface="Nunito"/>
                <a:sym typeface="Nunito"/>
              </a:rPr>
              <a:t>Edad</a:t>
            </a:r>
          </a:p>
          <a:p>
            <a:pPr algn="l" marL="734061" indent="-367031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5C3224"/>
                </a:solidFill>
                <a:latin typeface="Nunito"/>
                <a:ea typeface="Nunito"/>
                <a:cs typeface="Nunito"/>
                <a:sym typeface="Nunito"/>
              </a:rPr>
              <a:t>Índice de Masa Corporal </a:t>
            </a:r>
          </a:p>
          <a:p>
            <a:pPr algn="l" marL="734061" indent="-367031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5C3224"/>
                </a:solidFill>
                <a:latin typeface="Nunito"/>
                <a:ea typeface="Nunito"/>
                <a:cs typeface="Nunito"/>
                <a:sym typeface="Nunito"/>
              </a:rPr>
              <a:t>Enfermedades o lesiones graves del páncreas</a:t>
            </a:r>
          </a:p>
          <a:p>
            <a:pPr algn="l" marL="734061" indent="-367031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5C3224"/>
                </a:solidFill>
                <a:latin typeface="Nunito"/>
                <a:ea typeface="Nunito"/>
                <a:cs typeface="Nunito"/>
                <a:sym typeface="Nunito"/>
              </a:rPr>
              <a:t>Antecedentes familiares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327117" y="2364259"/>
            <a:ext cx="9542514" cy="2971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61" indent="-367031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5C3224"/>
                </a:solidFill>
                <a:latin typeface="Nunito"/>
                <a:ea typeface="Nunito"/>
                <a:cs typeface="Nunito"/>
                <a:sym typeface="Nunito"/>
              </a:rPr>
              <a:t>Frecuencia de micción</a:t>
            </a:r>
          </a:p>
          <a:p>
            <a:pPr algn="l" marL="734061" indent="-367031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5C3224"/>
                </a:solidFill>
                <a:latin typeface="Nunito"/>
                <a:ea typeface="Nunito"/>
                <a:cs typeface="Nunito"/>
                <a:sym typeface="Nunito"/>
              </a:rPr>
              <a:t>Frecuencia de la sed</a:t>
            </a:r>
          </a:p>
          <a:p>
            <a:pPr algn="l" marL="734061" indent="-367031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5C3224"/>
                </a:solidFill>
                <a:latin typeface="Nunito"/>
                <a:ea typeface="Nunito"/>
                <a:cs typeface="Nunito"/>
                <a:sym typeface="Nunito"/>
              </a:rPr>
              <a:t>Frecuencia de hambre</a:t>
            </a:r>
          </a:p>
          <a:p>
            <a:pPr algn="l" marL="734061" indent="-367031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5C3224"/>
                </a:solidFill>
                <a:latin typeface="Nunito"/>
                <a:ea typeface="Nunito"/>
                <a:cs typeface="Nunito"/>
                <a:sym typeface="Nunito"/>
              </a:rPr>
              <a:t>Pérdida de peso inexplicada</a:t>
            </a:r>
          </a:p>
          <a:p>
            <a:pPr algn="l" marL="734061" indent="-367031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5C3224"/>
                </a:solidFill>
                <a:latin typeface="Nunito"/>
                <a:ea typeface="Nunito"/>
                <a:cs typeface="Nunito"/>
                <a:sym typeface="Nunito"/>
              </a:rPr>
              <a:t>Enfermedades consecuencia de la diabetes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327117" y="1634009"/>
            <a:ext cx="3594825" cy="78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50"/>
              </a:lnSpc>
            </a:pPr>
            <a:r>
              <a:rPr lang="en-US" sz="5000">
                <a:solidFill>
                  <a:srgbClr val="2D799C"/>
                </a:solidFill>
                <a:latin typeface="Nunito Bold"/>
                <a:ea typeface="Nunito Bold"/>
                <a:cs typeface="Nunito Bold"/>
                <a:sym typeface="Nunito Bold"/>
              </a:rPr>
              <a:t>Síntomas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664292" y="7202065"/>
            <a:ext cx="6462367" cy="1170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61" indent="-367031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5C3224"/>
                </a:solidFill>
                <a:latin typeface="Nunito"/>
                <a:ea typeface="Nunito"/>
                <a:cs typeface="Nunito"/>
                <a:sym typeface="Nunito"/>
              </a:rPr>
              <a:t>Nivel de glucosa en sangre</a:t>
            </a:r>
          </a:p>
          <a:p>
            <a:pPr algn="l" marL="734061" indent="-367031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5C3224"/>
                </a:solidFill>
                <a:latin typeface="Nunito"/>
                <a:ea typeface="Nunito"/>
                <a:cs typeface="Nunito"/>
                <a:sym typeface="Nunito"/>
              </a:rPr>
              <a:t>Presión sanguínea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483745" y="6265655"/>
            <a:ext cx="5746755" cy="78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50"/>
              </a:lnSpc>
            </a:pPr>
            <a:r>
              <a:rPr lang="en-US" sz="5000">
                <a:solidFill>
                  <a:srgbClr val="2D799C"/>
                </a:solidFill>
                <a:latin typeface="Nunito Bold"/>
                <a:ea typeface="Nunito Bold"/>
                <a:cs typeface="Nunito Bold"/>
                <a:sym typeface="Nunito Bold"/>
              </a:rPr>
              <a:t>Síntomas clínicos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DAGX4DdZ9XY</dc:identifier>
  <dcterms:modified xsi:type="dcterms:W3CDTF">2011-08-01T06:04:30Z</dcterms:modified>
  <cp:revision>1</cp:revision>
  <dc:title>DIABETES RAIN</dc:title>
</cp:coreProperties>
</file>