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00503000000020004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9AB92-830D-4B28-8EB1-282DC7BD37BE}">
  <a:tblStyle styleId="{9C69AB92-830D-4B28-8EB1-282DC7BD3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b9d76f4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3b9d76f4a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253b9d76f4a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3b9d76f4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53b9d76f4a_0_4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53b9d76f4a_0_4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3b9d76f4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53b9d76f4a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53b9d76f4a_0_4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3b9d76f4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253b9d76f4a_0_4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253b9d76f4a_0_4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830e1e7e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e3830e1e7e_0_1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ge3830e1e7e_0_1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456d3f4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25456d3f4d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g25456d3f4d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b9d76f4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53b9d76f4a_0_3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g253b9d76f4a_0_3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830e1e7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3830e1e7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3b9d76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53b9d76f4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g253b9d76f4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3b9d76f4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53b9d76f4a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253b9d76f4a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b9d76f4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53b9d76f4a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253b9d76f4a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b9d76f4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253b9d76f4a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253b9d76f4a_0_2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3b9d76f4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53b9d76f4a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253b9d76f4a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3b9d76f4a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253b9d76f4a_0_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53b9d76f4a_0_4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gif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Human-AI Decision Making</a:t>
            </a:r>
            <a:endParaRPr sz="1500"/>
          </a:p>
        </p:txBody>
      </p:sp>
      <p:sp>
        <p:nvSpPr>
          <p:cNvPr id="137" name="Google Shape;137;p25"/>
          <p:cNvSpPr txBox="1"/>
          <p:nvPr/>
        </p:nvSpPr>
        <p:spPr>
          <a:xfrm>
            <a:off x="4888950" y="14385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0" y="1438525"/>
            <a:ext cx="1436100" cy="1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450" y="1501400"/>
            <a:ext cx="1310350" cy="13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5">
            <a:alphaModFix/>
          </a:blip>
          <a:srcRect t="12060" b="-12059"/>
          <a:stretch/>
        </p:blipFill>
        <p:spPr>
          <a:xfrm>
            <a:off x="3329388" y="2519250"/>
            <a:ext cx="1188719" cy="118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650" y="2571225"/>
            <a:ext cx="832125" cy="8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200" y="2572500"/>
            <a:ext cx="832104" cy="8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709350" y="3577963"/>
            <a:ext cx="172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A7178"/>
                </a:solidFill>
                <a:latin typeface="Calibri"/>
                <a:ea typeface="Calibri"/>
                <a:cs typeface="Calibri"/>
                <a:sym typeface="Calibri"/>
              </a:rPr>
              <a:t>various domains</a:t>
            </a:r>
            <a:endParaRPr sz="1700" b="1">
              <a:solidFill>
                <a:srgbClr val="2A71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5838" y="2404188"/>
            <a:ext cx="1207008" cy="120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7075" y="4001400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96625" y="400352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6175" y="4024363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55725" y="400712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173736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RQ2 - Distribution of Task Complexity in Decision Tasks</a:t>
            </a:r>
            <a:endParaRPr sz="1700"/>
          </a:p>
        </p:txBody>
      </p:sp>
      <p:sp>
        <p:nvSpPr>
          <p:cNvPr id="364" name="Google Shape;364;p34"/>
          <p:cNvSpPr/>
          <p:nvPr/>
        </p:nvSpPr>
        <p:spPr>
          <a:xfrm>
            <a:off x="1105950" y="1622577"/>
            <a:ext cx="1784100" cy="22170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4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99" y="1189400"/>
            <a:ext cx="2630651" cy="1402975"/>
          </a:xfrm>
          <a:prstGeom prst="rect">
            <a:avLst/>
          </a:prstGeom>
          <a:noFill/>
          <a:ln w="28575" cap="flat" cmpd="sng">
            <a:solidFill>
              <a:srgbClr val="C0DAD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175" y="1189375"/>
            <a:ext cx="2630651" cy="1403015"/>
          </a:xfrm>
          <a:prstGeom prst="rect">
            <a:avLst/>
          </a:prstGeom>
          <a:noFill/>
          <a:ln w="28575" cap="flat" cmpd="sng">
            <a:solidFill>
              <a:srgbClr val="C0DAD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9" name="Google Shape;36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350" y="1189400"/>
            <a:ext cx="2630651" cy="1402037"/>
          </a:xfrm>
          <a:prstGeom prst="rect">
            <a:avLst/>
          </a:prstGeom>
          <a:noFill/>
          <a:ln w="28575" cap="flat" cmpd="sng">
            <a:solidFill>
              <a:srgbClr val="C0DADA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70" name="Google Shape;370;p34"/>
          <p:cNvGrpSpPr/>
          <p:nvPr/>
        </p:nvGrpSpPr>
        <p:grpSpPr>
          <a:xfrm>
            <a:off x="803501" y="3192300"/>
            <a:ext cx="3388451" cy="1459937"/>
            <a:chOff x="1679717" y="2727228"/>
            <a:chExt cx="2482200" cy="1050088"/>
          </a:xfrm>
        </p:grpSpPr>
        <p:sp>
          <p:nvSpPr>
            <p:cNvPr id="371" name="Google Shape;371;p34"/>
            <p:cNvSpPr/>
            <p:nvPr/>
          </p:nvSpPr>
          <p:spPr>
            <a:xfrm>
              <a:off x="1679717" y="2731216"/>
              <a:ext cx="2482200" cy="1046100"/>
            </a:xfrm>
            <a:prstGeom prst="roundRect">
              <a:avLst>
                <a:gd name="adj" fmla="val 16667"/>
              </a:avLst>
            </a:prstGeom>
            <a:solidFill>
              <a:srgbClr val="D7F6F6"/>
            </a:solidFill>
            <a:ln w="9525" cap="flat" cmpd="sng">
              <a:solidFill>
                <a:srgbClr val="E74D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1765149" y="2727228"/>
              <a:ext cx="2303700" cy="10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Different Tasks Same Complexity </a:t>
              </a:r>
              <a:br>
                <a:rPr lang="en" sz="130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15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 </a:t>
              </a:r>
              <a:r>
                <a:rPr lang="en" sz="130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Low-Complex tasks are comparable in terms of stake, domain expertise, and task types.</a:t>
              </a:r>
              <a:endParaRPr sz="13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 </a:t>
              </a:r>
              <a:r>
                <a:rPr lang="en" sz="13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" sz="130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 more complex the task, the more it resembles real-world use cases.</a:t>
              </a:r>
              <a:endParaRPr sz="13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4597100" y="3220719"/>
            <a:ext cx="3144900" cy="1403100"/>
            <a:chOff x="4444700" y="2997900"/>
            <a:chExt cx="3144900" cy="1403100"/>
          </a:xfrm>
        </p:grpSpPr>
        <p:sp>
          <p:nvSpPr>
            <p:cNvPr id="374" name="Google Shape;374;p34"/>
            <p:cNvSpPr/>
            <p:nvPr/>
          </p:nvSpPr>
          <p:spPr>
            <a:xfrm>
              <a:off x="4444700" y="2997900"/>
              <a:ext cx="3144900" cy="1403100"/>
            </a:xfrm>
            <a:prstGeom prst="roundRect">
              <a:avLst>
                <a:gd name="adj" fmla="val 16667"/>
              </a:avLst>
            </a:prstGeom>
            <a:solidFill>
              <a:srgbClr val="D7F6F6"/>
            </a:solidFill>
            <a:ln w="9525" cap="flat" cmpd="sng">
              <a:solidFill>
                <a:srgbClr val="BF49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 txBox="1"/>
            <p:nvPr/>
          </p:nvSpPr>
          <p:spPr>
            <a:xfrm>
              <a:off x="4552950" y="3058575"/>
              <a:ext cx="30366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Same Tasks Different Complexity </a:t>
              </a:r>
              <a:br>
                <a:rPr lang="en" sz="130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1500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  </a:t>
              </a:r>
              <a:r>
                <a:rPr lang="en" sz="130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Component complexity could be controlled by enhancing explanations, visualizations, and user preferences when making recommendations. 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34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7" name="Google Shape;377;p34"/>
          <p:cNvGrpSpPr/>
          <p:nvPr/>
        </p:nvGrpSpPr>
        <p:grpSpPr>
          <a:xfrm>
            <a:off x="2734179" y="2735179"/>
            <a:ext cx="3675642" cy="400202"/>
            <a:chOff x="1679717" y="2727194"/>
            <a:chExt cx="2482200" cy="1050122"/>
          </a:xfrm>
        </p:grpSpPr>
        <p:sp>
          <p:nvSpPr>
            <p:cNvPr id="378" name="Google Shape;378;p34"/>
            <p:cNvSpPr/>
            <p:nvPr/>
          </p:nvSpPr>
          <p:spPr>
            <a:xfrm>
              <a:off x="1679717" y="2731216"/>
              <a:ext cx="2482200" cy="1046100"/>
            </a:xfrm>
            <a:prstGeom prst="roundRect">
              <a:avLst>
                <a:gd name="adj" fmla="val 16667"/>
              </a:avLst>
            </a:prstGeom>
            <a:solidFill>
              <a:srgbClr val="D7F6F6"/>
            </a:solidFill>
            <a:ln w="9525" cap="flat" cmpd="sng">
              <a:solidFill>
                <a:srgbClr val="E74D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 txBox="1"/>
            <p:nvPr/>
          </p:nvSpPr>
          <p:spPr>
            <a:xfrm>
              <a:off x="1765147" y="2727194"/>
              <a:ext cx="2383800" cy="96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Most studies have low or medium complexity.</a:t>
              </a:r>
              <a:endParaRPr sz="1200" dirty="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73736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Task Complexity Has been Overlooked</a:t>
            </a:r>
            <a:endParaRPr sz="1700"/>
          </a:p>
        </p:txBody>
      </p:sp>
      <p:cxnSp>
        <p:nvCxnSpPr>
          <p:cNvPr id="388" name="Google Shape;388;p35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35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366750" y="1630050"/>
            <a:ext cx="3554400" cy="508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promote the need to rely on AI </a:t>
            </a:r>
            <a:endParaRPr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366750" y="2246738"/>
            <a:ext cx="3554400" cy="5085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explanations to fill the knowledge gap</a:t>
            </a:r>
            <a:endParaRPr sz="13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366750" y="2863425"/>
            <a:ext cx="3554400" cy="508500"/>
          </a:xfrm>
          <a:prstGeom prst="rect">
            <a:avLst/>
          </a:prstGeom>
          <a:solidFill>
            <a:srgbClr val="F9CB9C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better decisions</a:t>
            </a:r>
            <a:endParaRPr sz="18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366750" y="3480113"/>
            <a:ext cx="3554400" cy="5085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real-world</a:t>
            </a:r>
            <a:endParaRPr sz="17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009925" y="1062150"/>
            <a:ext cx="20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complex tasks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66625" y="4096800"/>
            <a:ext cx="3554400" cy="5085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human-AI interaction over time</a:t>
            </a:r>
            <a:endParaRPr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150" y="779149"/>
            <a:ext cx="1481775" cy="1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/>
          <p:nvPr/>
        </p:nvSpPr>
        <p:spPr>
          <a:xfrm>
            <a:off x="6317650" y="1062150"/>
            <a:ext cx="20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simple tasks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5659900" y="1799975"/>
            <a:ext cx="3372900" cy="508500"/>
          </a:xfrm>
          <a:prstGeom prst="rect">
            <a:avLst/>
          </a:prstGeom>
          <a:solidFill>
            <a:srgbClr val="D9D2E9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cost</a:t>
            </a:r>
            <a:endParaRPr b="1"/>
          </a:p>
        </p:txBody>
      </p:sp>
      <p:sp>
        <p:nvSpPr>
          <p:cNvPr id="400" name="Google Shape;400;p35"/>
          <p:cNvSpPr/>
          <p:nvPr/>
        </p:nvSpPr>
        <p:spPr>
          <a:xfrm>
            <a:off x="5659900" y="2541400"/>
            <a:ext cx="3372900" cy="508500"/>
          </a:xfrm>
          <a:prstGeom prst="rect">
            <a:avLst/>
          </a:prstGeom>
          <a:solidFill>
            <a:srgbClr val="D0E0E3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access to experts</a:t>
            </a:r>
            <a:endParaRPr sz="1300"/>
          </a:p>
        </p:txBody>
      </p:sp>
      <p:sp>
        <p:nvSpPr>
          <p:cNvPr id="401" name="Google Shape;401;p35"/>
          <p:cNvSpPr/>
          <p:nvPr/>
        </p:nvSpPr>
        <p:spPr>
          <a:xfrm>
            <a:off x="5688125" y="3282825"/>
            <a:ext cx="3372900" cy="5085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crowdworkers understand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173736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Limitations in Empirical Human Studies</a:t>
            </a:r>
            <a:endParaRPr sz="17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36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4" name="Google Shape;414;p36"/>
          <p:cNvGrpSpPr/>
          <p:nvPr/>
        </p:nvGrpSpPr>
        <p:grpSpPr>
          <a:xfrm>
            <a:off x="95226" y="1242975"/>
            <a:ext cx="3771986" cy="924600"/>
            <a:chOff x="95226" y="1242975"/>
            <a:chExt cx="3771986" cy="924600"/>
          </a:xfrm>
        </p:grpSpPr>
        <p:cxnSp>
          <p:nvCxnSpPr>
            <p:cNvPr id="415" name="Google Shape;415;p3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16" name="Google Shape;416;p36"/>
            <p:cNvSpPr txBox="1"/>
            <p:nvPr/>
          </p:nvSpPr>
          <p:spPr>
            <a:xfrm>
              <a:off x="95226" y="1242975"/>
              <a:ext cx="23376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arbitrary selection of task design parameters  </a:t>
              </a:r>
              <a:endParaRPr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17" name="Google Shape;417;p36"/>
          <p:cNvGrpSpPr/>
          <p:nvPr/>
        </p:nvGrpSpPr>
        <p:grpSpPr>
          <a:xfrm>
            <a:off x="171425" y="2646125"/>
            <a:ext cx="3400513" cy="924600"/>
            <a:chOff x="171425" y="2646125"/>
            <a:chExt cx="3400513" cy="924600"/>
          </a:xfrm>
        </p:grpSpPr>
        <p:cxnSp>
          <p:nvCxnSpPr>
            <p:cNvPr id="418" name="Google Shape;418;p3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19" name="Google Shape;419;p36"/>
            <p:cNvSpPr txBox="1"/>
            <p:nvPr/>
          </p:nvSpPr>
          <p:spPr>
            <a:xfrm>
              <a:off x="171425" y="2646125"/>
              <a:ext cx="24705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imposed limitation by external factors 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4657738" y="3391700"/>
            <a:ext cx="4486164" cy="924600"/>
            <a:chOff x="4657738" y="3391700"/>
            <a:chExt cx="4486164" cy="924600"/>
          </a:xfrm>
        </p:grpSpPr>
        <p:cxnSp>
          <p:nvCxnSpPr>
            <p:cNvPr id="421" name="Google Shape;421;p3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22" name="Google Shape;422;p36"/>
            <p:cNvSpPr txBox="1"/>
            <p:nvPr/>
          </p:nvSpPr>
          <p:spPr>
            <a:xfrm>
              <a:off x="6696502" y="3391700"/>
              <a:ext cx="24474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required knowledge like AI literacy and statistics even for simple tasks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36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424" name="Google Shape;424;p36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artificially created tasks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5" name="Google Shape;425;p3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26" name="Google Shape;426;p36"/>
          <p:cNvGrpSpPr/>
          <p:nvPr/>
        </p:nvGrpSpPr>
        <p:grpSpPr>
          <a:xfrm>
            <a:off x="5610370" y="2313350"/>
            <a:ext cx="3400552" cy="924600"/>
            <a:chOff x="5610288" y="2313350"/>
            <a:chExt cx="3210188" cy="924600"/>
          </a:xfrm>
        </p:grpSpPr>
        <p:cxnSp>
          <p:nvCxnSpPr>
            <p:cNvPr id="427" name="Google Shape;427;p3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28" name="Google Shape;428;p36"/>
            <p:cNvSpPr txBox="1"/>
            <p:nvPr/>
          </p:nvSpPr>
          <p:spPr>
            <a:xfrm>
              <a:off x="6559975" y="2313350"/>
              <a:ext cx="22605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2A717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complicated explanations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430" name="Google Shape;430;p3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3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3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253950" y="772600"/>
            <a:ext cx="31449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301750" y="469050"/>
            <a:ext cx="85883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Takeaways</a:t>
            </a:r>
            <a:endParaRPr sz="1500"/>
          </a:p>
        </p:txBody>
      </p:sp>
      <p:cxnSp>
        <p:nvCxnSpPr>
          <p:cNvPr id="458" name="Google Shape;458;p37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60" name="Google Shape;460;p37"/>
          <p:cNvGrpSpPr/>
          <p:nvPr/>
        </p:nvGrpSpPr>
        <p:grpSpPr>
          <a:xfrm>
            <a:off x="300300" y="1157350"/>
            <a:ext cx="5784900" cy="443450"/>
            <a:chOff x="300300" y="1157350"/>
            <a:chExt cx="5784900" cy="443450"/>
          </a:xfrm>
        </p:grpSpPr>
        <p:sp>
          <p:nvSpPr>
            <p:cNvPr id="461" name="Google Shape;461;p37"/>
            <p:cNvSpPr/>
            <p:nvPr/>
          </p:nvSpPr>
          <p:spPr>
            <a:xfrm>
              <a:off x="300300" y="1157350"/>
              <a:ext cx="5784900" cy="4434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37"/>
            <p:cNvSpPr txBox="1"/>
            <p:nvPr/>
          </p:nvSpPr>
          <p:spPr>
            <a:xfrm>
              <a:off x="401800" y="1200600"/>
              <a:ext cx="546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 complexity has been overlooked in study design.</a:t>
              </a: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63" name="Google Shape;463;p37"/>
          <p:cNvGrpSpPr/>
          <p:nvPr/>
        </p:nvGrpSpPr>
        <p:grpSpPr>
          <a:xfrm>
            <a:off x="301750" y="1732200"/>
            <a:ext cx="5784900" cy="725700"/>
            <a:chOff x="301750" y="1732200"/>
            <a:chExt cx="5784900" cy="725700"/>
          </a:xfrm>
        </p:grpSpPr>
        <p:sp>
          <p:nvSpPr>
            <p:cNvPr id="464" name="Google Shape;464;p37"/>
            <p:cNvSpPr/>
            <p:nvPr/>
          </p:nvSpPr>
          <p:spPr>
            <a:xfrm>
              <a:off x="301750" y="1732200"/>
              <a:ext cx="5784900" cy="7257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37"/>
            <p:cNvSpPr txBox="1"/>
            <p:nvPr/>
          </p:nvSpPr>
          <p:spPr>
            <a:xfrm>
              <a:off x="401800" y="1770850"/>
              <a:ext cx="56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 complexity provides an axis for comparing decision tasks in HCI studies, particularly tasks with lower level of complexity.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6293900" y="2350541"/>
            <a:ext cx="2654150" cy="2361987"/>
            <a:chOff x="6293900" y="2338583"/>
            <a:chExt cx="2654150" cy="2346966"/>
          </a:xfrm>
        </p:grpSpPr>
        <p:sp>
          <p:nvSpPr>
            <p:cNvPr id="467" name="Google Shape;467;p37"/>
            <p:cNvSpPr/>
            <p:nvPr/>
          </p:nvSpPr>
          <p:spPr>
            <a:xfrm>
              <a:off x="6293900" y="2338583"/>
              <a:ext cx="2654100" cy="2346966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 txBox="1"/>
            <p:nvPr/>
          </p:nvSpPr>
          <p:spPr>
            <a:xfrm flipH="1">
              <a:off x="6679400" y="2599850"/>
              <a:ext cx="2057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@SaraSalimzadeh</a:t>
              </a:r>
              <a:endParaRPr sz="1500"/>
            </a:p>
          </p:txBody>
        </p:sp>
        <p:sp>
          <p:nvSpPr>
            <p:cNvPr id="469" name="Google Shape;469;p37"/>
            <p:cNvSpPr txBox="1"/>
            <p:nvPr/>
          </p:nvSpPr>
          <p:spPr>
            <a:xfrm flipH="1">
              <a:off x="6649750" y="2887800"/>
              <a:ext cx="22983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s.salimzadeh@tudelft.nl</a:t>
              </a:r>
              <a:endParaRPr sz="1500"/>
            </a:p>
          </p:txBody>
        </p:sp>
        <p:pic>
          <p:nvPicPr>
            <p:cNvPr id="470" name="Google Shape;470;p37" descr="A picture containing text, clip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50191" y="2612688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37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50181" y="2887800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37"/>
            <p:cNvSpPr txBox="1"/>
            <p:nvPr/>
          </p:nvSpPr>
          <p:spPr>
            <a:xfrm flipH="1">
              <a:off x="6649700" y="3226300"/>
              <a:ext cx="22983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sara.salimzadeh.com</a:t>
              </a:r>
              <a:endParaRPr sz="1500"/>
            </a:p>
          </p:txBody>
        </p:sp>
        <p:pic>
          <p:nvPicPr>
            <p:cNvPr id="473" name="Google Shape;47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0191" y="3239137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7" name="Google Shape;477;p37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275" y="3568275"/>
            <a:ext cx="1046601" cy="10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000" y="3871125"/>
            <a:ext cx="1309179" cy="61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37"/>
          <p:cNvGrpSpPr/>
          <p:nvPr/>
        </p:nvGrpSpPr>
        <p:grpSpPr>
          <a:xfrm>
            <a:off x="300300" y="2462431"/>
            <a:ext cx="5785000" cy="1235693"/>
            <a:chOff x="300300" y="2462431"/>
            <a:chExt cx="5785000" cy="1235693"/>
          </a:xfrm>
        </p:grpSpPr>
        <p:sp>
          <p:nvSpPr>
            <p:cNvPr id="481" name="Google Shape;481;p37"/>
            <p:cNvSpPr/>
            <p:nvPr/>
          </p:nvSpPr>
          <p:spPr>
            <a:xfrm>
              <a:off x="300300" y="2605149"/>
              <a:ext cx="5784900" cy="923577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37"/>
            <p:cNvSpPr txBox="1"/>
            <p:nvPr/>
          </p:nvSpPr>
          <p:spPr>
            <a:xfrm>
              <a:off x="401800" y="2462431"/>
              <a:ext cx="5683500" cy="1235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 is important to measure and report the different types of expertise or domain knowledge that the participants might have (numeracy, AI literacy, familiarity with statistics or information visualization).</a:t>
              </a: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286200" y="3860225"/>
            <a:ext cx="5784900" cy="6156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7178"/>
                </a:solidFill>
              </a:rPr>
              <a:t>code and data Available:</a:t>
            </a:r>
            <a:endParaRPr b="1" dirty="0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A7178"/>
                </a:solidFill>
              </a:rPr>
              <a:t>https://</a:t>
            </a:r>
            <a:r>
              <a:rPr lang="en" b="1" dirty="0" err="1">
                <a:solidFill>
                  <a:srgbClr val="2A7178"/>
                </a:solidFill>
              </a:rPr>
              <a:t>github.com</a:t>
            </a:r>
            <a:r>
              <a:rPr lang="en" b="1" dirty="0">
                <a:solidFill>
                  <a:srgbClr val="2A7178"/>
                </a:solidFill>
              </a:rPr>
              <a:t>/</a:t>
            </a:r>
            <a:r>
              <a:rPr lang="en" b="1" dirty="0" err="1">
                <a:solidFill>
                  <a:srgbClr val="2A7178"/>
                </a:solidFill>
              </a:rPr>
              <a:t>sarasal</a:t>
            </a:r>
            <a:r>
              <a:rPr lang="en" b="1" dirty="0">
                <a:solidFill>
                  <a:srgbClr val="2A7178"/>
                </a:solidFill>
              </a:rPr>
              <a:t>/</a:t>
            </a:r>
            <a:r>
              <a:rPr lang="en" b="1" dirty="0" err="1">
                <a:solidFill>
                  <a:srgbClr val="2A7178"/>
                </a:solidFill>
              </a:rPr>
              <a:t>task_complexity-HCI.git</a:t>
            </a:r>
            <a:endParaRPr b="1" dirty="0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A7178"/>
              </a:solidFill>
            </a:endParaRPr>
          </a:p>
        </p:txBody>
      </p:sp>
      <p:pic>
        <p:nvPicPr>
          <p:cNvPr id="3" name="Picture 2" descr="A picture containing graphics, clipart&#10;&#10;Description automatically generated">
            <a:extLst>
              <a:ext uri="{FF2B5EF4-FFF2-40B4-BE49-F238E27FC236}">
                <a16:creationId xmlns:a16="http://schemas.microsoft.com/office/drawing/2014/main" id="{71FB7A97-16AC-B1BC-C533-4157D03C1F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366" y="1030772"/>
            <a:ext cx="1204012" cy="1204012"/>
          </a:xfrm>
          <a:prstGeom prst="rect">
            <a:avLst/>
          </a:prstGeom>
        </p:spPr>
      </p:pic>
      <p:pic>
        <p:nvPicPr>
          <p:cNvPr id="4" name="Google Shape;193;p27">
            <a:extLst>
              <a:ext uri="{FF2B5EF4-FFF2-40B4-BE49-F238E27FC236}">
                <a16:creationId xmlns:a16="http://schemas.microsoft.com/office/drawing/2014/main" id="{CDE0E3CD-3AC7-FAFD-7FDE-C27622795A6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2275" y="1073786"/>
            <a:ext cx="1244426" cy="12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301750" y="469050"/>
            <a:ext cx="57849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sz="1500"/>
          </a:p>
        </p:txBody>
      </p:sp>
      <p:cxnSp>
        <p:nvCxnSpPr>
          <p:cNvPr id="492" name="Google Shape;492;p38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94" name="Google Shape;494;p38"/>
          <p:cNvGrpSpPr/>
          <p:nvPr/>
        </p:nvGrpSpPr>
        <p:grpSpPr>
          <a:xfrm>
            <a:off x="6293900" y="469043"/>
            <a:ext cx="2654150" cy="4243486"/>
            <a:chOff x="6293900" y="469050"/>
            <a:chExt cx="2654150" cy="4216500"/>
          </a:xfrm>
        </p:grpSpPr>
        <p:sp>
          <p:nvSpPr>
            <p:cNvPr id="495" name="Google Shape;495;p38"/>
            <p:cNvSpPr/>
            <p:nvPr/>
          </p:nvSpPr>
          <p:spPr>
            <a:xfrm>
              <a:off x="6293900" y="469050"/>
              <a:ext cx="2654100" cy="42165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 txBox="1"/>
            <p:nvPr/>
          </p:nvSpPr>
          <p:spPr>
            <a:xfrm flipH="1">
              <a:off x="6679400" y="2599850"/>
              <a:ext cx="2057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@SaraSalimzadeh</a:t>
              </a:r>
              <a:endParaRPr sz="1500"/>
            </a:p>
          </p:txBody>
        </p:sp>
        <p:sp>
          <p:nvSpPr>
            <p:cNvPr id="497" name="Google Shape;497;p38"/>
            <p:cNvSpPr txBox="1"/>
            <p:nvPr/>
          </p:nvSpPr>
          <p:spPr>
            <a:xfrm flipH="1">
              <a:off x="6649750" y="2887800"/>
              <a:ext cx="22983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s.salimzadeh@tudelft.nl</a:t>
              </a:r>
              <a:endParaRPr sz="1500"/>
            </a:p>
          </p:txBody>
        </p:sp>
        <p:pic>
          <p:nvPicPr>
            <p:cNvPr id="498" name="Google Shape;498;p38" descr="A picture containing text, clip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50191" y="2612688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38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50181" y="2887800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38"/>
            <p:cNvSpPr txBox="1"/>
            <p:nvPr/>
          </p:nvSpPr>
          <p:spPr>
            <a:xfrm flipH="1">
              <a:off x="6649700" y="3226300"/>
              <a:ext cx="22983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sara.salimzadeh.com</a:t>
              </a:r>
              <a:endParaRPr sz="1500"/>
            </a:p>
          </p:txBody>
        </p:sp>
        <p:pic>
          <p:nvPicPr>
            <p:cNvPr id="501" name="Google Shape;50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0191" y="3239137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5" name="Google Shape;505;p38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6" name="Google Shape;5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275" y="3568275"/>
            <a:ext cx="1046601" cy="10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000" y="3871125"/>
            <a:ext cx="1309179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8"/>
          <p:cNvSpPr/>
          <p:nvPr/>
        </p:nvSpPr>
        <p:spPr>
          <a:xfrm>
            <a:off x="286200" y="3860225"/>
            <a:ext cx="5784900" cy="6156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178"/>
                </a:solidFill>
              </a:rPr>
              <a:t>code and data Available:</a:t>
            </a:r>
            <a:endParaRPr b="1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178"/>
                </a:solidFill>
              </a:rPr>
              <a:t>https://github.com/sarasal/task_complexity-HCI.git</a:t>
            </a:r>
            <a:endParaRPr b="1">
              <a:solidFill>
                <a:srgbClr val="2A71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A7178"/>
              </a:solidFill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301850" y="1172800"/>
            <a:ext cx="5784900" cy="615600"/>
          </a:xfrm>
          <a:prstGeom prst="rect">
            <a:avLst/>
          </a:prstGeom>
          <a:solidFill>
            <a:srgbClr val="D7F6F6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studies should consider explicitly controlling the level of task complexity across the experimental conditions.</a:t>
            </a:r>
            <a:endParaRPr sz="15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301850" y="2011000"/>
            <a:ext cx="5784900" cy="615600"/>
          </a:xfrm>
          <a:prstGeom prst="rect">
            <a:avLst/>
          </a:prstGeom>
          <a:solidFill>
            <a:srgbClr val="D7F6F6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aim to expand our operationalization of task complexity to account for other task features.</a:t>
            </a:r>
            <a:endParaRPr sz="15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301850" y="2849200"/>
            <a:ext cx="5784900" cy="789600"/>
          </a:xfrm>
          <a:prstGeom prst="rect">
            <a:avLst/>
          </a:prstGeom>
          <a:solidFill>
            <a:srgbClr val="D7F6F6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aim to build a tool that can automatically measure the complexity of tasks and inform researchers in their design of empirical human-AI studies.</a:t>
            </a:r>
            <a:endParaRPr sz="15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 descr="A picture containing font, graphics, logo, clipart&#10;&#10;Description automatically generated">
            <a:extLst>
              <a:ext uri="{FF2B5EF4-FFF2-40B4-BE49-F238E27FC236}">
                <a16:creationId xmlns:a16="http://schemas.microsoft.com/office/drawing/2014/main" id="{36D29DC5-BD2B-5752-6F66-E99EFC656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491" y="854183"/>
            <a:ext cx="1469504" cy="1469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Human-AI Decision Making</a:t>
            </a:r>
            <a:endParaRPr sz="1500"/>
          </a:p>
        </p:txBody>
      </p:sp>
      <p:sp>
        <p:nvSpPr>
          <p:cNvPr id="161" name="Google Shape;161;p26"/>
          <p:cNvSpPr txBox="1"/>
          <p:nvPr/>
        </p:nvSpPr>
        <p:spPr>
          <a:xfrm>
            <a:off x="4888950" y="14385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0" y="1438525"/>
            <a:ext cx="1436100" cy="1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450" y="1501400"/>
            <a:ext cx="1310350" cy="13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5">
            <a:alphaModFix/>
          </a:blip>
          <a:srcRect t="12060" b="-12059"/>
          <a:stretch/>
        </p:blipFill>
        <p:spPr>
          <a:xfrm>
            <a:off x="3329388" y="2519250"/>
            <a:ext cx="1188719" cy="118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050" y="2799825"/>
            <a:ext cx="832125" cy="8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200" y="2724900"/>
            <a:ext cx="832104" cy="8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1900" y="2419350"/>
            <a:ext cx="931725" cy="93172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26"/>
          <p:cNvSpPr txBox="1"/>
          <p:nvPr/>
        </p:nvSpPr>
        <p:spPr>
          <a:xfrm>
            <a:off x="2261475" y="1440500"/>
            <a:ext cx="442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complementary performance?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949950" y="3124375"/>
            <a:ext cx="151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human factors</a:t>
            </a:r>
            <a:endParaRPr sz="1600" b="1">
              <a:solidFill>
                <a:srgbClr val="BF4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550" y="3066547"/>
            <a:ext cx="547800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996500" y="3690550"/>
            <a:ext cx="111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AI features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6550" y="3711350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816150" y="3868550"/>
            <a:ext cx="181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decision tasks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5838" y="2480388"/>
            <a:ext cx="1207008" cy="120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73525" y="301750"/>
            <a:ext cx="8751300" cy="47211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713575" y="597950"/>
            <a:ext cx="8282700" cy="2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2A7178"/>
                </a:solidFill>
                <a:highlight>
                  <a:srgbClr val="F9CB9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Missing Piece in the Puzzle</a:t>
            </a:r>
            <a:r>
              <a:rPr lang="en" sz="31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1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A7178"/>
              </a:solidFill>
              <a:highlight>
                <a:srgbClr val="F9CB9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Considering the Role of Task Complexity in Human-AI Decision Making</a:t>
            </a:r>
            <a:r>
              <a:rPr lang="en" sz="33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8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038675" y="4415550"/>
            <a:ext cx="1340700" cy="277800"/>
          </a:xfrm>
          <a:prstGeom prst="flowChartAlternateProcess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Sara Salimzadeh</a:t>
            </a:r>
            <a:endParaRPr sz="1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5306337" y="3116622"/>
            <a:ext cx="905219" cy="1216158"/>
            <a:chOff x="4544393" y="2887742"/>
            <a:chExt cx="1051602" cy="1426410"/>
          </a:xfrm>
        </p:grpSpPr>
        <p:sp>
          <p:nvSpPr>
            <p:cNvPr id="183" name="Google Shape;183;p27"/>
            <p:cNvSpPr/>
            <p:nvPr/>
          </p:nvSpPr>
          <p:spPr>
            <a:xfrm>
              <a:off x="4544393" y="2887742"/>
              <a:ext cx="1051602" cy="142641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4" name="Google Shape;18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5255" y="2988984"/>
              <a:ext cx="863857" cy="1213932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85" name="Google Shape;185;p27"/>
          <p:cNvSpPr/>
          <p:nvPr/>
        </p:nvSpPr>
        <p:spPr>
          <a:xfrm>
            <a:off x="6410276" y="4415550"/>
            <a:ext cx="1161300" cy="277800"/>
          </a:xfrm>
          <a:prstGeom prst="flowChartAlternateProcess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Gaole He</a:t>
            </a:r>
            <a:endParaRPr sz="1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7696902" y="3116360"/>
            <a:ext cx="908871" cy="1213997"/>
            <a:chOff x="6119637" y="437900"/>
            <a:chExt cx="1280100" cy="1789500"/>
          </a:xfrm>
        </p:grpSpPr>
        <p:sp>
          <p:nvSpPr>
            <p:cNvPr id="187" name="Google Shape;187;p27"/>
            <p:cNvSpPr/>
            <p:nvPr/>
          </p:nvSpPr>
          <p:spPr>
            <a:xfrm>
              <a:off x="6119637" y="437900"/>
              <a:ext cx="1280100" cy="1789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8" name="Google Shape;18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3900" y="569128"/>
              <a:ext cx="1051560" cy="1527048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89" name="Google Shape;189;p27"/>
          <p:cNvSpPr/>
          <p:nvPr/>
        </p:nvSpPr>
        <p:spPr>
          <a:xfrm>
            <a:off x="7614025" y="4415550"/>
            <a:ext cx="1161300" cy="277800"/>
          </a:xfrm>
          <a:prstGeom prst="flowChartAlternateProcess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Ujwal Gadiraju</a:t>
            </a:r>
            <a:endParaRPr sz="1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0" name="Google Shape;190;p27"/>
          <p:cNvGrpSpPr/>
          <p:nvPr/>
        </p:nvGrpSpPr>
        <p:grpSpPr>
          <a:xfrm>
            <a:off x="6501586" y="3116350"/>
            <a:ext cx="905287" cy="1216144"/>
            <a:chOff x="7315812" y="382100"/>
            <a:chExt cx="1280100" cy="1789500"/>
          </a:xfrm>
        </p:grpSpPr>
        <p:sp>
          <p:nvSpPr>
            <p:cNvPr id="191" name="Google Shape;191;p27"/>
            <p:cNvSpPr/>
            <p:nvPr/>
          </p:nvSpPr>
          <p:spPr>
            <a:xfrm>
              <a:off x="7315812" y="382100"/>
              <a:ext cx="1280100" cy="1789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2" name="Google Shape;19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30075" y="494150"/>
              <a:ext cx="1051550" cy="1527051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193" name="Google Shape;19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4325" y="422550"/>
            <a:ext cx="1051625" cy="10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7325" y="4230025"/>
            <a:ext cx="1340700" cy="48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200" y="4187175"/>
            <a:ext cx="1810227" cy="8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0773" y="4261848"/>
            <a:ext cx="1051625" cy="578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7"/>
          <p:cNvGrpSpPr/>
          <p:nvPr/>
        </p:nvGrpSpPr>
        <p:grpSpPr>
          <a:xfrm>
            <a:off x="482781" y="3285650"/>
            <a:ext cx="3403969" cy="664150"/>
            <a:chOff x="4826181" y="2828450"/>
            <a:chExt cx="3403969" cy="664150"/>
          </a:xfrm>
        </p:grpSpPr>
        <p:sp>
          <p:nvSpPr>
            <p:cNvPr id="198" name="Google Shape;198;p27"/>
            <p:cNvSpPr txBox="1"/>
            <p:nvPr/>
          </p:nvSpPr>
          <p:spPr>
            <a:xfrm flipH="1">
              <a:off x="5155400" y="2828450"/>
              <a:ext cx="20571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@SaraSalimzadeh</a:t>
              </a:r>
              <a:endParaRPr sz="1500"/>
            </a:p>
          </p:txBody>
        </p:sp>
        <p:sp>
          <p:nvSpPr>
            <p:cNvPr id="199" name="Google Shape;199;p27"/>
            <p:cNvSpPr txBox="1"/>
            <p:nvPr/>
          </p:nvSpPr>
          <p:spPr>
            <a:xfrm flipH="1">
              <a:off x="5201950" y="3192600"/>
              <a:ext cx="3028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E74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s.salimzadeh@tudelft.nl</a:t>
              </a:r>
              <a:endParaRPr sz="1500"/>
            </a:p>
          </p:txBody>
        </p:sp>
        <p:pic>
          <p:nvPicPr>
            <p:cNvPr id="200" name="Google Shape;200;p27" descr="A picture containing text, clipart&#10;&#10;Description automatically generated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26191" y="2841288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7" descr="Icon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826181" y="3192600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3700" y="2639000"/>
            <a:ext cx="1395776" cy="139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8200" y="1474175"/>
            <a:ext cx="1161300" cy="1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Tasks &amp; Task Features </a:t>
            </a:r>
            <a:endParaRPr sz="1500"/>
          </a:p>
        </p:txBody>
      </p:sp>
      <p:sp>
        <p:nvSpPr>
          <p:cNvPr id="214" name="Google Shape;214;p28"/>
          <p:cNvSpPr/>
          <p:nvPr/>
        </p:nvSpPr>
        <p:spPr>
          <a:xfrm>
            <a:off x="193625" y="1262900"/>
            <a:ext cx="4645500" cy="30945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75700" y="2982700"/>
            <a:ext cx="41223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need for a comprehensive understanding of how different task attributes impact the performance of human-AI teams.</a:t>
            </a:r>
            <a:endParaRPr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4984350" y="2336600"/>
            <a:ext cx="2057400" cy="329100"/>
          </a:xfrm>
          <a:prstGeom prst="rect">
            <a:avLst/>
          </a:prstGeom>
          <a:solidFill>
            <a:srgbClr val="BF494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generalizability 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253950" y="1438400"/>
            <a:ext cx="4318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choice of decision tasks also affects the performance of human-AI teams.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247625" y="2429133"/>
            <a:ext cx="459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no standard and coherent way to compare decision tasks.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984350" y="3060500"/>
            <a:ext cx="2057400" cy="329100"/>
          </a:xfrm>
          <a:prstGeom prst="rect">
            <a:avLst/>
          </a:prstGeom>
          <a:solidFill>
            <a:srgbClr val="BF494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transferability 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600" y="1601987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4600" y="249555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4600" y="331292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4600" y="420650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1575" y="3457250"/>
            <a:ext cx="822961" cy="8229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6790050" y="1172788"/>
            <a:ext cx="172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A7178"/>
                </a:solidFill>
                <a:latin typeface="Calibri"/>
                <a:ea typeface="Calibri"/>
                <a:cs typeface="Calibri"/>
                <a:sym typeface="Calibri"/>
              </a:rPr>
              <a:t>across domains</a:t>
            </a:r>
            <a:endParaRPr sz="1700" b="1">
              <a:solidFill>
                <a:srgbClr val="2A71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4221274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Complexity</a:t>
            </a:r>
            <a:endParaRPr sz="1500"/>
          </a:p>
        </p:txBody>
      </p:sp>
      <p:sp>
        <p:nvSpPr>
          <p:cNvPr id="238" name="Google Shape;238;p29"/>
          <p:cNvSpPr txBox="1"/>
          <p:nvPr/>
        </p:nvSpPr>
        <p:spPr>
          <a:xfrm>
            <a:off x="4888950" y="14385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25" y="11669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125" y="116697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9"/>
          <p:cNvGrpSpPr/>
          <p:nvPr/>
        </p:nvGrpSpPr>
        <p:grpSpPr>
          <a:xfrm>
            <a:off x="193625" y="3468825"/>
            <a:ext cx="1749600" cy="923400"/>
            <a:chOff x="193625" y="2859225"/>
            <a:chExt cx="1749600" cy="923400"/>
          </a:xfrm>
        </p:grpSpPr>
        <p:sp>
          <p:nvSpPr>
            <p:cNvPr id="242" name="Google Shape;242;p29"/>
            <p:cNvSpPr/>
            <p:nvPr/>
          </p:nvSpPr>
          <p:spPr>
            <a:xfrm>
              <a:off x="193625" y="2859225"/>
              <a:ext cx="1749600" cy="9234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216125" y="2883400"/>
              <a:ext cx="1626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human performance </a:t>
              </a: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2505025" y="3468825"/>
            <a:ext cx="1749600" cy="923400"/>
            <a:chOff x="193625" y="2859225"/>
            <a:chExt cx="1749600" cy="923400"/>
          </a:xfrm>
        </p:grpSpPr>
        <p:sp>
          <p:nvSpPr>
            <p:cNvPr id="245" name="Google Shape;245;p29"/>
            <p:cNvSpPr/>
            <p:nvPr/>
          </p:nvSpPr>
          <p:spPr>
            <a:xfrm>
              <a:off x="193625" y="2859225"/>
              <a:ext cx="1749600" cy="9234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216125" y="2883400"/>
              <a:ext cx="1626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human behaviour </a:t>
              </a: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4816425" y="3468825"/>
            <a:ext cx="1749600" cy="923400"/>
            <a:chOff x="193625" y="2859225"/>
            <a:chExt cx="1749600" cy="923400"/>
          </a:xfrm>
        </p:grpSpPr>
        <p:sp>
          <p:nvSpPr>
            <p:cNvPr id="248" name="Google Shape;248;p29"/>
            <p:cNvSpPr/>
            <p:nvPr/>
          </p:nvSpPr>
          <p:spPr>
            <a:xfrm>
              <a:off x="193625" y="2859225"/>
              <a:ext cx="1749600" cy="9234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216125" y="2883400"/>
              <a:ext cx="1626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reliance &amp; trust on AI</a:t>
              </a: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7127825" y="3468825"/>
            <a:ext cx="1749600" cy="923400"/>
            <a:chOff x="193625" y="2859225"/>
            <a:chExt cx="1749600" cy="923400"/>
          </a:xfrm>
        </p:grpSpPr>
        <p:sp>
          <p:nvSpPr>
            <p:cNvPr id="251" name="Google Shape;251;p29"/>
            <p:cNvSpPr/>
            <p:nvPr/>
          </p:nvSpPr>
          <p:spPr>
            <a:xfrm>
              <a:off x="193625" y="2859225"/>
              <a:ext cx="1749600" cy="923400"/>
            </a:xfrm>
            <a:prstGeom prst="rect">
              <a:avLst/>
            </a:prstGeom>
            <a:solidFill>
              <a:srgbClr val="99999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216125" y="2883400"/>
              <a:ext cx="1626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 detection </a:t>
              </a: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9"/>
          <p:cNvSpPr/>
          <p:nvPr/>
        </p:nvSpPr>
        <p:spPr>
          <a:xfrm>
            <a:off x="3398850" y="2625513"/>
            <a:ext cx="2057400" cy="329100"/>
          </a:xfrm>
          <a:prstGeom prst="rect">
            <a:avLst/>
          </a:prstGeom>
          <a:solidFill>
            <a:srgbClr val="BF494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complexity </a:t>
            </a:r>
            <a:endParaRPr sz="1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Google Shape;254;p29"/>
          <p:cNvCxnSpPr>
            <a:endCxn id="243" idx="0"/>
          </p:cNvCxnSpPr>
          <p:nvPr/>
        </p:nvCxnSpPr>
        <p:spPr>
          <a:xfrm flipH="1">
            <a:off x="1029575" y="2992300"/>
            <a:ext cx="2915100" cy="500700"/>
          </a:xfrm>
          <a:prstGeom prst="curvedConnector2">
            <a:avLst/>
          </a:prstGeom>
          <a:noFill/>
          <a:ln w="38100" cap="flat" cmpd="sng">
            <a:solidFill>
              <a:srgbClr val="BF494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5" name="Google Shape;255;p29"/>
          <p:cNvCxnSpPr>
            <a:stCxn id="253" idx="2"/>
            <a:endCxn id="246" idx="0"/>
          </p:cNvCxnSpPr>
          <p:nvPr/>
        </p:nvCxnSpPr>
        <p:spPr>
          <a:xfrm rot="5400000">
            <a:off x="3615000" y="2680563"/>
            <a:ext cx="538500" cy="1086600"/>
          </a:xfrm>
          <a:prstGeom prst="curvedConnector3">
            <a:avLst>
              <a:gd name="adj1" fmla="val 49990"/>
            </a:avLst>
          </a:prstGeom>
          <a:noFill/>
          <a:ln w="38100" cap="flat" cmpd="sng">
            <a:solidFill>
              <a:srgbClr val="BF494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4713150" y="2985450"/>
            <a:ext cx="965100" cy="482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BF494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7" name="Google Shape;257;p29"/>
          <p:cNvCxnSpPr>
            <a:endCxn id="252" idx="0"/>
          </p:cNvCxnSpPr>
          <p:nvPr/>
        </p:nvCxnSpPr>
        <p:spPr>
          <a:xfrm>
            <a:off x="5312375" y="2980600"/>
            <a:ext cx="2651400" cy="512400"/>
          </a:xfrm>
          <a:prstGeom prst="curvedConnector2">
            <a:avLst/>
          </a:prstGeom>
          <a:noFill/>
          <a:ln w="38100" cap="flat" cmpd="sng">
            <a:solidFill>
              <a:srgbClr val="BF494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8" name="Google Shape;258;p29"/>
          <p:cNvSpPr/>
          <p:nvPr/>
        </p:nvSpPr>
        <p:spPr>
          <a:xfrm>
            <a:off x="5555225" y="1453500"/>
            <a:ext cx="2165700" cy="547800"/>
          </a:xfrm>
          <a:prstGeom prst="rect">
            <a:avLst/>
          </a:prstGeom>
          <a:solidFill>
            <a:srgbClr val="BF494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complexity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28325" y="1546650"/>
            <a:ext cx="1545600" cy="400200"/>
          </a:xfrm>
          <a:prstGeom prst="rect">
            <a:avLst/>
          </a:prstGeom>
          <a:solidFill>
            <a:srgbClr val="C0DADA"/>
          </a:solidFill>
          <a:ln w="2857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B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features</a:t>
            </a:r>
            <a:endParaRPr sz="1600" b="1">
              <a:solidFill>
                <a:srgbClr val="1B78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2171825" y="1096600"/>
            <a:ext cx="2057400" cy="400200"/>
          </a:xfrm>
          <a:prstGeom prst="rect">
            <a:avLst/>
          </a:prstGeom>
          <a:solidFill>
            <a:srgbClr val="C0DADA"/>
          </a:solidFill>
          <a:ln w="2857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55B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load</a:t>
            </a:r>
            <a:endParaRPr sz="1600" b="1">
              <a:solidFill>
                <a:srgbClr val="155B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2180025" y="1546650"/>
            <a:ext cx="2057400" cy="400200"/>
          </a:xfrm>
          <a:prstGeom prst="rect">
            <a:avLst/>
          </a:prstGeom>
          <a:solidFill>
            <a:srgbClr val="C0DADA"/>
          </a:solidFill>
          <a:ln w="2857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55B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diversity</a:t>
            </a:r>
            <a:endParaRPr sz="1300" b="1" dirty="0">
              <a:solidFill>
                <a:srgbClr val="155B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2180025" y="2003850"/>
            <a:ext cx="2057400" cy="400200"/>
          </a:xfrm>
          <a:prstGeom prst="rect">
            <a:avLst/>
          </a:prstGeom>
          <a:solidFill>
            <a:srgbClr val="C0DADA"/>
          </a:solidFill>
          <a:ln w="2857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55B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change</a:t>
            </a:r>
            <a:endParaRPr b="1" dirty="0">
              <a:solidFill>
                <a:srgbClr val="155B5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00" y="1016850"/>
            <a:ext cx="1103924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3" name="Google Shape;273;p30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Questions</a:t>
            </a:r>
            <a:endParaRPr sz="1500"/>
          </a:p>
        </p:txBody>
      </p:sp>
      <p:sp>
        <p:nvSpPr>
          <p:cNvPr id="276" name="Google Shape;276;p30"/>
          <p:cNvSpPr txBox="1"/>
          <p:nvPr/>
        </p:nvSpPr>
        <p:spPr>
          <a:xfrm>
            <a:off x="4888950" y="14385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064100" y="1513125"/>
            <a:ext cx="7787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RQ1:</a:t>
            </a:r>
            <a:r>
              <a:rPr lang="en" sz="22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7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has recent research in human-AI decision making considered the influence of task complexity?</a:t>
            </a:r>
            <a:endParaRPr sz="2200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1064100" y="2588525"/>
            <a:ext cx="7787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RQ2:</a:t>
            </a:r>
            <a:r>
              <a:rPr lang="en" sz="17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can task complexity facilitate a comparative lens for empirical work on human-AI decision making?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0" y="151312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0" y="2579925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9" name="Google Shape;289;p31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155875" y="469050"/>
            <a:ext cx="86955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Scoping our Literature Review</a:t>
            </a:r>
            <a:endParaRPr sz="1500"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155875" y="1239850"/>
            <a:ext cx="2088005" cy="3229550"/>
            <a:chOff x="155875" y="1239850"/>
            <a:chExt cx="2088005" cy="3229550"/>
          </a:xfrm>
        </p:grpSpPr>
        <p:sp>
          <p:nvSpPr>
            <p:cNvPr id="293" name="Google Shape;293;p31"/>
            <p:cNvSpPr/>
            <p:nvPr/>
          </p:nvSpPr>
          <p:spPr>
            <a:xfrm>
              <a:off x="155875" y="1239850"/>
              <a:ext cx="2088000" cy="3222600"/>
            </a:xfrm>
            <a:prstGeom prst="rect">
              <a:avLst/>
            </a:prstGeom>
            <a:solidFill>
              <a:srgbClr val="C6E0E0"/>
            </a:solidFill>
            <a:ln w="19050" cap="flat" cmpd="sng">
              <a:solidFill>
                <a:srgbClr val="5D8A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55880" y="1239850"/>
              <a:ext cx="2088000" cy="400200"/>
            </a:xfrm>
            <a:prstGeom prst="rect">
              <a:avLst/>
            </a:prstGeom>
            <a:solidFill>
              <a:srgbClr val="2A7178"/>
            </a:solidFill>
            <a:ln w="9525" cap="flat" cmpd="sng">
              <a:solidFill>
                <a:srgbClr val="5D8A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Definition</a:t>
              </a:r>
              <a:endParaRPr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223575" y="1775700"/>
              <a:ext cx="1943700" cy="26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human-AI </a:t>
              </a:r>
              <a:endParaRPr sz="17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decision making</a:t>
              </a:r>
              <a:endParaRPr sz="17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empirical studies</a:t>
              </a:r>
              <a:endParaRPr sz="17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CHI, CSCW, IUI, UMAP, FAccT, TOCHI, HCOMP, UIST</a:t>
              </a:r>
              <a:endParaRPr sz="13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full paper</a:t>
              </a: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2365675" y="1239850"/>
            <a:ext cx="2088005" cy="3222600"/>
            <a:chOff x="155875" y="1239850"/>
            <a:chExt cx="2088005" cy="3222600"/>
          </a:xfrm>
        </p:grpSpPr>
        <p:sp>
          <p:nvSpPr>
            <p:cNvPr id="297" name="Google Shape;297;p31"/>
            <p:cNvSpPr/>
            <p:nvPr/>
          </p:nvSpPr>
          <p:spPr>
            <a:xfrm>
              <a:off x="155875" y="1239850"/>
              <a:ext cx="2088000" cy="3222600"/>
            </a:xfrm>
            <a:prstGeom prst="rect">
              <a:avLst/>
            </a:prstGeom>
            <a:solidFill>
              <a:srgbClr val="C6E0E0"/>
            </a:solidFill>
            <a:ln w="19050" cap="flat" cmpd="sng">
              <a:solidFill>
                <a:srgbClr val="2A71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5880" y="1239850"/>
              <a:ext cx="2088000" cy="400200"/>
            </a:xfrm>
            <a:prstGeom prst="rect">
              <a:avLst/>
            </a:prstGeom>
            <a:solidFill>
              <a:srgbClr val="2A7178"/>
            </a:solidFill>
            <a:ln w="19050" cap="flat" cmpd="sng">
              <a:solidFill>
                <a:srgbClr val="C0DA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Search</a:t>
              </a:r>
              <a:endParaRPr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31"/>
            <p:cNvSpPr txBox="1"/>
            <p:nvPr/>
          </p:nvSpPr>
          <p:spPr>
            <a:xfrm>
              <a:off x="223575" y="1623300"/>
              <a:ext cx="1943700" cy="27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key phrases</a:t>
              </a:r>
              <a:endParaRPr sz="15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human-AI decision making</a:t>
              </a:r>
              <a:endParaRPr sz="1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AI-assisted decision making</a:t>
              </a:r>
              <a:endParaRPr sz="1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decision-support systems</a:t>
              </a:r>
              <a:endParaRPr sz="1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human-AI collaboration</a:t>
              </a: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human-AI team</a:t>
              </a: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Human-in-the-loop</a:t>
              </a: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empirical studies</a:t>
              </a:r>
              <a:endParaRPr sz="11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00" name="Google Shape;300;p31"/>
          <p:cNvGrpSpPr/>
          <p:nvPr/>
        </p:nvGrpSpPr>
        <p:grpSpPr>
          <a:xfrm>
            <a:off x="4575475" y="1239850"/>
            <a:ext cx="2088005" cy="3222600"/>
            <a:chOff x="155875" y="1239850"/>
            <a:chExt cx="2088005" cy="3222600"/>
          </a:xfrm>
        </p:grpSpPr>
        <p:sp>
          <p:nvSpPr>
            <p:cNvPr id="301" name="Google Shape;301;p31"/>
            <p:cNvSpPr/>
            <p:nvPr/>
          </p:nvSpPr>
          <p:spPr>
            <a:xfrm>
              <a:off x="155875" y="1239850"/>
              <a:ext cx="2088000" cy="3222600"/>
            </a:xfrm>
            <a:prstGeom prst="rect">
              <a:avLst/>
            </a:prstGeom>
            <a:solidFill>
              <a:srgbClr val="C6E0E0"/>
            </a:solidFill>
            <a:ln w="19050" cap="flat" cmpd="sng">
              <a:solidFill>
                <a:srgbClr val="2A71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155880" y="1239850"/>
              <a:ext cx="2088000" cy="400200"/>
            </a:xfrm>
            <a:prstGeom prst="rect">
              <a:avLst/>
            </a:prstGeom>
            <a:solidFill>
              <a:srgbClr val="2A7178"/>
            </a:solidFill>
            <a:ln w="19050" cap="flat" cmpd="sng">
              <a:solidFill>
                <a:srgbClr val="2A71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Select</a:t>
              </a:r>
              <a:endParaRPr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31"/>
            <p:cNvSpPr txBox="1"/>
            <p:nvPr/>
          </p:nvSpPr>
          <p:spPr>
            <a:xfrm>
              <a:off x="223575" y="2156700"/>
              <a:ext cx="19437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manual screen</a:t>
              </a:r>
              <a:endParaRPr sz="2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 = 127 articles</a:t>
              </a:r>
              <a:endParaRPr sz="20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6785275" y="1239850"/>
            <a:ext cx="2088005" cy="3222600"/>
            <a:chOff x="155875" y="1239850"/>
            <a:chExt cx="2088005" cy="3222600"/>
          </a:xfrm>
        </p:grpSpPr>
        <p:sp>
          <p:nvSpPr>
            <p:cNvPr id="305" name="Google Shape;305;p31"/>
            <p:cNvSpPr/>
            <p:nvPr/>
          </p:nvSpPr>
          <p:spPr>
            <a:xfrm>
              <a:off x="155875" y="1239850"/>
              <a:ext cx="2088000" cy="3222600"/>
            </a:xfrm>
            <a:prstGeom prst="rect">
              <a:avLst/>
            </a:prstGeom>
            <a:solidFill>
              <a:srgbClr val="C6E0E0"/>
            </a:solidFill>
            <a:ln w="19050" cap="flat" cmpd="sng">
              <a:solidFill>
                <a:srgbClr val="2A71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155880" y="1239850"/>
              <a:ext cx="2088000" cy="400200"/>
            </a:xfrm>
            <a:prstGeom prst="rect">
              <a:avLst/>
            </a:prstGeom>
            <a:solidFill>
              <a:srgbClr val="2A7178"/>
            </a:solidFill>
            <a:ln w="9525" cap="flat" cmpd="sng">
              <a:solidFill>
                <a:srgbClr val="C0DA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Analyze</a:t>
              </a:r>
              <a:endParaRPr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31"/>
            <p:cNvSpPr txBox="1"/>
            <p:nvPr/>
          </p:nvSpPr>
          <p:spPr>
            <a:xfrm>
              <a:off x="223575" y="1775700"/>
              <a:ext cx="19437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Annotation based on full text</a:t>
              </a:r>
              <a:endParaRPr sz="17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 complexity</a:t>
              </a:r>
              <a:br>
                <a:rPr lang="en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 risk</a:t>
              </a:r>
              <a:endParaRPr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 type</a:t>
              </a:r>
              <a:endParaRPr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BF49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required knowledge</a:t>
              </a:r>
              <a:endParaRPr sz="1300" b="1">
                <a:solidFill>
                  <a:srgbClr val="BF494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4191000" y="-10512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6" name="Google Shape;316;p32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173725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RQ1 - Task Complexity in Literature</a:t>
            </a:r>
            <a:endParaRPr sz="1500"/>
          </a:p>
        </p:txBody>
      </p:sp>
      <p:sp>
        <p:nvSpPr>
          <p:cNvPr id="319" name="Google Shape;319;p32"/>
          <p:cNvSpPr txBox="1"/>
          <p:nvPr/>
        </p:nvSpPr>
        <p:spPr>
          <a:xfrm>
            <a:off x="4888950" y="14385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505200" y="3483900"/>
            <a:ext cx="8010000" cy="705000"/>
          </a:xfrm>
          <a:prstGeom prst="rect">
            <a:avLst/>
          </a:prstGeom>
          <a:solidFill>
            <a:srgbClr val="BF494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operationalize the measurement of task complexity by proposing a framework. </a:t>
            </a:r>
            <a:endParaRPr sz="1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508225" y="1322513"/>
            <a:ext cx="2468880" cy="2011680"/>
          </a:xfrm>
          <a:prstGeom prst="flowChartOffpageConnector">
            <a:avLst/>
          </a:prstGeom>
          <a:solidFill>
            <a:srgbClr val="C0DADA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numbers of studies have considered task complexity in designing their decision tasks.</a:t>
            </a:r>
            <a:endParaRPr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4744950" y="1324463"/>
            <a:ext cx="2466275" cy="2007763"/>
          </a:xfrm>
          <a:prstGeom prst="flowChartOffpageConnector">
            <a:avLst/>
          </a:prstGeom>
          <a:solidFill>
            <a:srgbClr val="C0DADA"/>
          </a:solidFill>
          <a:ln w="28575" cap="flat" cmpd="sng">
            <a:solidFill>
              <a:srgbClr val="2A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no standard framework to quantify the complexity of decision tasks.</a:t>
            </a:r>
            <a:endParaRPr sz="17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/>
          <p:nvPr/>
        </p:nvSpPr>
        <p:spPr>
          <a:xfrm>
            <a:off x="4191000" y="0"/>
            <a:ext cx="6105525" cy="5164525"/>
          </a:xfrm>
          <a:prstGeom prst="flowChartOnlineStorag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316350" y="1285988"/>
            <a:ext cx="1626900" cy="19719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253950" y="772600"/>
            <a:ext cx="31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173736" y="469050"/>
            <a:ext cx="8677800" cy="547800"/>
          </a:xfrm>
          <a:prstGeom prst="rect">
            <a:avLst/>
          </a:prstGeom>
          <a:solidFill>
            <a:srgbClr val="5D8A8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6FA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Operationalizing Task Complexity - Example</a:t>
            </a:r>
            <a:endParaRPr sz="1500"/>
          </a:p>
        </p:txBody>
      </p:sp>
      <p:cxnSp>
        <p:nvCxnSpPr>
          <p:cNvPr id="332" name="Google Shape;332;p33"/>
          <p:cNvCxnSpPr/>
          <p:nvPr/>
        </p:nvCxnSpPr>
        <p:spPr>
          <a:xfrm>
            <a:off x="171425" y="4712600"/>
            <a:ext cx="4060200" cy="0"/>
          </a:xfrm>
          <a:prstGeom prst="straightConnector1">
            <a:avLst/>
          </a:prstGeom>
          <a:noFill/>
          <a:ln w="28575" cap="flat" cmpd="sng">
            <a:solidFill>
              <a:srgbClr val="2A717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2340450" y="1133600"/>
            <a:ext cx="4463100" cy="422100"/>
          </a:xfrm>
          <a:prstGeom prst="flowChartAlternateProcess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34F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this person reoffend in 2 years?</a:t>
            </a:r>
            <a:r>
              <a:rPr lang="en" sz="1200" b="1">
                <a:solidFill>
                  <a:srgbClr val="45818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 b="1">
              <a:solidFill>
                <a:srgbClr val="45818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35" name="Google Shape;335;p33"/>
          <p:cNvGraphicFramePr/>
          <p:nvPr/>
        </p:nvGraphicFramePr>
        <p:xfrm>
          <a:off x="788725" y="1747238"/>
          <a:ext cx="1842350" cy="1358250"/>
        </p:xfrm>
        <a:graphic>
          <a:graphicData uri="http://schemas.openxmlformats.org/drawingml/2006/table">
            <a:tbl>
              <a:tblPr>
                <a:noFill/>
                <a:tableStyleId>{9C69AB92-830D-4B28-8EB1-282DC7BD37BE}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Gender</a:t>
                      </a:r>
                      <a:endParaRPr sz="1200" b="1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Charge Name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Domestic Violence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Race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6" name="Google Shape;336;p33"/>
          <p:cNvGraphicFramePr/>
          <p:nvPr/>
        </p:nvGraphicFramePr>
        <p:xfrm>
          <a:off x="6427525" y="1747238"/>
          <a:ext cx="1842350" cy="1358250"/>
        </p:xfrm>
        <a:graphic>
          <a:graphicData uri="http://schemas.openxmlformats.org/drawingml/2006/table">
            <a:tbl>
              <a:tblPr>
                <a:noFill/>
                <a:tableStyleId>{9C69AB92-830D-4B28-8EB1-282DC7BD37BE}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Gender</a:t>
                      </a:r>
                      <a:endParaRPr sz="1200" b="1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Charge Name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Domestic Violence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Race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7" name="Google Shape;337;p33"/>
          <p:cNvGraphicFramePr/>
          <p:nvPr/>
        </p:nvGraphicFramePr>
        <p:xfrm>
          <a:off x="3608125" y="1747238"/>
          <a:ext cx="1842350" cy="1358250"/>
        </p:xfrm>
        <a:graphic>
          <a:graphicData uri="http://schemas.openxmlformats.org/drawingml/2006/table">
            <a:tbl>
              <a:tblPr>
                <a:noFill/>
                <a:tableStyleId>{9C69AB92-830D-4B28-8EB1-282DC7BD37BE}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Gender</a:t>
                      </a:r>
                      <a:endParaRPr sz="1200" b="1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Charge Name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Domestic Violence</a:t>
                      </a:r>
                      <a:endParaRPr sz="5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Race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A7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White</a:t>
                      </a:r>
                      <a:endParaRPr sz="700">
                        <a:solidFill>
                          <a:srgbClr val="2A7178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8275" marR="18275" marT="18275" marB="18275">
                    <a:lnL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D8A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" name="Google Shape;338;p33"/>
          <p:cNvSpPr/>
          <p:nvPr/>
        </p:nvSpPr>
        <p:spPr>
          <a:xfrm>
            <a:off x="943100" y="3178600"/>
            <a:ext cx="195300" cy="206100"/>
          </a:xfrm>
          <a:prstGeom prst="ellipse">
            <a:avLst/>
          </a:prstGeom>
          <a:solidFill>
            <a:srgbClr val="C0DADA"/>
          </a:solidFill>
          <a:ln w="9525" cap="flat" cmpd="sng">
            <a:solidFill>
              <a:srgbClr val="BF49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39" name="Google Shape;339;p33"/>
          <p:cNvSpPr txBox="1"/>
          <p:nvPr/>
        </p:nvSpPr>
        <p:spPr>
          <a:xfrm>
            <a:off x="1138400" y="3073900"/>
            <a:ext cx="79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 b="1">
              <a:solidFill>
                <a:srgbClr val="BF4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1705100" y="3178600"/>
            <a:ext cx="195300" cy="206100"/>
          </a:xfrm>
          <a:prstGeom prst="ellipse">
            <a:avLst/>
          </a:prstGeom>
          <a:solidFill>
            <a:srgbClr val="BF4942"/>
          </a:solidFill>
          <a:ln w="9525" cap="flat" cmpd="sng">
            <a:solidFill>
              <a:srgbClr val="BF49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1" name="Google Shape;341;p33"/>
          <p:cNvSpPr/>
          <p:nvPr/>
        </p:nvSpPr>
        <p:spPr>
          <a:xfrm>
            <a:off x="7496300" y="3178600"/>
            <a:ext cx="195300" cy="206100"/>
          </a:xfrm>
          <a:prstGeom prst="ellipse">
            <a:avLst/>
          </a:prstGeom>
          <a:solidFill>
            <a:srgbClr val="C0DADA"/>
          </a:solidFill>
          <a:ln w="9525" cap="flat" cmpd="sng">
            <a:solidFill>
              <a:srgbClr val="BF49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2" name="Google Shape;342;p33"/>
          <p:cNvSpPr/>
          <p:nvPr/>
        </p:nvSpPr>
        <p:spPr>
          <a:xfrm>
            <a:off x="6581900" y="3178600"/>
            <a:ext cx="195300" cy="206100"/>
          </a:xfrm>
          <a:prstGeom prst="ellipse">
            <a:avLst/>
          </a:prstGeom>
          <a:solidFill>
            <a:srgbClr val="BF4942"/>
          </a:solidFill>
          <a:ln w="9525" cap="flat" cmpd="sng">
            <a:solidFill>
              <a:srgbClr val="BF49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3" name="Google Shape;343;p33"/>
          <p:cNvSpPr txBox="1"/>
          <p:nvPr/>
        </p:nvSpPr>
        <p:spPr>
          <a:xfrm>
            <a:off x="1900400" y="3073900"/>
            <a:ext cx="79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 b="1">
              <a:solidFill>
                <a:srgbClr val="BF4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777200" y="3073900"/>
            <a:ext cx="79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 b="1">
              <a:solidFill>
                <a:srgbClr val="BF4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7691600" y="3073900"/>
            <a:ext cx="79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 b="1">
              <a:solidFill>
                <a:srgbClr val="BF49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3810475" y="3102400"/>
            <a:ext cx="15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AI predicts Yes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835100" y="3337000"/>
            <a:ext cx="193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(1) Initial Decision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3453950" y="3337000"/>
            <a:ext cx="241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(2) Review Model Prediction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6550100" y="3337000"/>
            <a:ext cx="193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4942"/>
                </a:solidFill>
                <a:latin typeface="Calibri"/>
                <a:ea typeface="Calibri"/>
                <a:cs typeface="Calibri"/>
                <a:sym typeface="Calibri"/>
              </a:rPr>
              <a:t>(3) Final Decision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648048" y="4160071"/>
            <a:ext cx="3842700" cy="378600"/>
          </a:xfrm>
          <a:prstGeom prst="flowChartAlternateProcess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 Complexity = # of Features: 4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648048" y="3714704"/>
            <a:ext cx="3842700" cy="378600"/>
          </a:xfrm>
          <a:prstGeom prst="flowChartAlternateProcess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Coordinative Complexity  = # of Steps :  3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802000" y="3864075"/>
            <a:ext cx="3995700" cy="530400"/>
          </a:xfrm>
          <a:prstGeom prst="flowChartAlternateProcess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Complexity = Any dynamic changes: 0</a:t>
            </a:r>
            <a:endParaRPr sz="13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4574360" y="3778551"/>
            <a:ext cx="165300" cy="760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E7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ctrTitle"/>
          </p:nvPr>
        </p:nvSpPr>
        <p:spPr>
          <a:xfrm>
            <a:off x="95225" y="4614875"/>
            <a:ext cx="8040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 b="1">
                <a:solidFill>
                  <a:srgbClr val="2A71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Missing Piece in the Puzzle: Considering the Role of Task Complexity in Human-AI Decision Making</a:t>
            </a:r>
            <a:endParaRPr sz="1000" b="1">
              <a:solidFill>
                <a:srgbClr val="2A717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961</Words>
  <Application>Microsoft Macintosh PowerPoint</Application>
  <PresentationFormat>On-screen Show (16:9)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Roboto</vt:lpstr>
      <vt:lpstr>Arial</vt:lpstr>
      <vt:lpstr>Helvetica Neue</vt:lpstr>
      <vt:lpstr>Simple Light</vt:lpstr>
      <vt:lpstr>Office Theme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PowerPoint Presentation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  <vt:lpstr>A Missing Piece in the Puzzle: Considering the Role of Task Complexity in Human-AI 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Missing Piece in the Puzzle: Considering the Role of Task Complexity in Human-AI Decision Making</dc:title>
  <cp:lastModifiedBy>sara sal</cp:lastModifiedBy>
  <cp:revision>7</cp:revision>
  <dcterms:modified xsi:type="dcterms:W3CDTF">2023-06-22T09:19:59Z</dcterms:modified>
</cp:coreProperties>
</file>