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66" r:id="rId5"/>
    <p:sldId id="261" r:id="rId6"/>
    <p:sldId id="262"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F5E28-208E-4AB8-4F7D-59A425620D25}" v="428" dt="2023-10-10T23:10:10.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82"/>
    <p:restoredTop sz="95721"/>
  </p:normalViewPr>
  <p:slideViewPr>
    <p:cSldViewPr snapToGrid="0">
      <p:cViewPr varScale="1">
        <p:scale>
          <a:sx n="108" d="100"/>
          <a:sy n="108" d="100"/>
        </p:scale>
        <p:origin x="10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10/10/2023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10/10/2023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10/10/2023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D6FE-83BA-0DF5-5F61-F28373683F85}"/>
              </a:ext>
            </a:extLst>
          </p:cNvPr>
          <p:cNvSpPr>
            <a:spLocks noGrp="1"/>
          </p:cNvSpPr>
          <p:nvPr>
            <p:ph type="ctrTitle"/>
          </p:nvPr>
        </p:nvSpPr>
        <p:spPr/>
        <p:txBody>
          <a:bodyPr/>
          <a:lstStyle/>
          <a:p>
            <a:r>
              <a:rPr lang="en-GB" b="1" i="0" err="1">
                <a:solidFill>
                  <a:srgbClr val="000000"/>
                </a:solidFill>
                <a:effectLst/>
              </a:rPr>
              <a:t>VirtuaLgym</a:t>
            </a:r>
            <a:endParaRPr lang="en-GB" b="1" i="0">
              <a:solidFill>
                <a:srgbClr val="000000"/>
              </a:solidFill>
              <a:effectLst/>
            </a:endParaRPr>
          </a:p>
        </p:txBody>
      </p:sp>
      <p:sp>
        <p:nvSpPr>
          <p:cNvPr id="3" name="Subtitle 2">
            <a:extLst>
              <a:ext uri="{FF2B5EF4-FFF2-40B4-BE49-F238E27FC236}">
                <a16:creationId xmlns:a16="http://schemas.microsoft.com/office/drawing/2014/main" id="{0CC1E2F2-7816-EF2F-3ECC-DB3020C1ACCC}"/>
              </a:ext>
            </a:extLst>
          </p:cNvPr>
          <p:cNvSpPr>
            <a:spLocks noGrp="1"/>
          </p:cNvSpPr>
          <p:nvPr>
            <p:ph type="subTitle" idx="1"/>
          </p:nvPr>
        </p:nvSpPr>
        <p:spPr>
          <a:xfrm>
            <a:off x="2695194" y="4352543"/>
            <a:ext cx="6801612" cy="2165487"/>
          </a:xfrm>
        </p:spPr>
        <p:txBody>
          <a:bodyPr>
            <a:normAutofit/>
          </a:bodyPr>
          <a:lstStyle/>
          <a:p>
            <a:r>
              <a:rPr lang="en-PT" sz="2400" dirty="0"/>
              <a:t>Turma 6, Grupo 5</a:t>
            </a:r>
          </a:p>
          <a:p>
            <a:endParaRPr lang="en-PT" dirty="0"/>
          </a:p>
          <a:p>
            <a:r>
              <a:rPr lang="en-PT" sz="1800" dirty="0"/>
              <a:t>Diogo Sousa, up</a:t>
            </a:r>
            <a:r>
              <a:rPr lang="en-PT" sz="1600" i="0" dirty="0">
                <a:effectLst/>
              </a:rPr>
              <a:t>202103341</a:t>
            </a:r>
          </a:p>
          <a:p>
            <a:r>
              <a:rPr lang="en-PT" sz="1800" dirty="0"/>
              <a:t>José Santos, up</a:t>
            </a:r>
            <a:r>
              <a:rPr lang="en-PT" sz="1800" i="0" dirty="0">
                <a:effectLst/>
              </a:rPr>
              <a:t>202108673</a:t>
            </a:r>
          </a:p>
          <a:p>
            <a:r>
              <a:rPr lang="en-PT" sz="1800" dirty="0"/>
              <a:t>Sara Azevedo, up202006902</a:t>
            </a:r>
          </a:p>
          <a:p>
            <a:endParaRPr lang="en-PT" sz="1800" dirty="0"/>
          </a:p>
          <a:p>
            <a:endParaRPr lang="en-PT" dirty="0"/>
          </a:p>
        </p:txBody>
      </p:sp>
      <p:pic>
        <p:nvPicPr>
          <p:cNvPr id="5" name="Picture 4" descr="A black background with a black square&#10;&#10;Description automatically generated with medium confidence">
            <a:extLst>
              <a:ext uri="{FF2B5EF4-FFF2-40B4-BE49-F238E27FC236}">
                <a16:creationId xmlns:a16="http://schemas.microsoft.com/office/drawing/2014/main" id="{24271B27-721B-E0A7-B566-8319624D9129}"/>
              </a:ext>
            </a:extLst>
          </p:cNvPr>
          <p:cNvPicPr>
            <a:picLocks noChangeAspect="1"/>
          </p:cNvPicPr>
          <p:nvPr/>
        </p:nvPicPr>
        <p:blipFill>
          <a:blip r:embed="rId2"/>
          <a:stretch>
            <a:fillRect/>
          </a:stretch>
        </p:blipFill>
        <p:spPr>
          <a:xfrm>
            <a:off x="0" y="0"/>
            <a:ext cx="1804604" cy="626087"/>
          </a:xfrm>
          <a:prstGeom prst="rect">
            <a:avLst/>
          </a:prstGeom>
        </p:spPr>
      </p:pic>
    </p:spTree>
    <p:extLst>
      <p:ext uri="{BB962C8B-B14F-4D97-AF65-F5344CB8AC3E}">
        <p14:creationId xmlns:p14="http://schemas.microsoft.com/office/powerpoint/2010/main" val="403334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BDB4-2EAC-4852-471B-3A413C7802B8}"/>
              </a:ext>
            </a:extLst>
          </p:cNvPr>
          <p:cNvSpPr>
            <a:spLocks noGrp="1"/>
          </p:cNvSpPr>
          <p:nvPr>
            <p:ph type="title"/>
          </p:nvPr>
        </p:nvSpPr>
        <p:spPr>
          <a:xfrm>
            <a:off x="2231136" y="265389"/>
            <a:ext cx="7729728" cy="1188720"/>
          </a:xfrm>
        </p:spPr>
        <p:txBody>
          <a:bodyPr/>
          <a:lstStyle/>
          <a:p>
            <a:r>
              <a:rPr lang="en-GB" b="0" i="0" dirty="0">
                <a:solidFill>
                  <a:srgbClr val="000000"/>
                </a:solidFill>
                <a:effectLst/>
              </a:rPr>
              <a:t>Project’s idea description</a:t>
            </a:r>
            <a:endParaRPr lang="en-PT" dirty="0"/>
          </a:p>
        </p:txBody>
      </p:sp>
      <p:sp>
        <p:nvSpPr>
          <p:cNvPr id="3" name="Content Placeholder 2">
            <a:extLst>
              <a:ext uri="{FF2B5EF4-FFF2-40B4-BE49-F238E27FC236}">
                <a16:creationId xmlns:a16="http://schemas.microsoft.com/office/drawing/2014/main" id="{10460CD1-D476-4750-2C50-B4B314EA9C7C}"/>
              </a:ext>
            </a:extLst>
          </p:cNvPr>
          <p:cNvSpPr>
            <a:spLocks noGrp="1"/>
          </p:cNvSpPr>
          <p:nvPr>
            <p:ph idx="1"/>
          </p:nvPr>
        </p:nvSpPr>
        <p:spPr>
          <a:xfrm>
            <a:off x="2231136" y="1878008"/>
            <a:ext cx="7729728" cy="4604072"/>
          </a:xfrm>
        </p:spPr>
        <p:txBody>
          <a:bodyPr vert="horz" lIns="91440" tIns="45720" rIns="91440" bIns="45720" rtlCol="0" anchor="t">
            <a:normAutofit/>
          </a:bodyPr>
          <a:lstStyle/>
          <a:p>
            <a:pPr marL="0" indent="0" algn="just">
              <a:buNone/>
            </a:pPr>
            <a:r>
              <a:rPr lang="en-GB" sz="1600" dirty="0"/>
              <a:t>The main idea behind this project is, as the name suggests, a kind of virtual gym with video and images explaining to users how to carry out the proposed exercises. </a:t>
            </a:r>
          </a:p>
          <a:p>
            <a:pPr marL="0" indent="0" algn="just">
              <a:buNone/>
            </a:pPr>
            <a:r>
              <a:rPr lang="en-GB" sz="1600" dirty="0"/>
              <a:t> The application will have personalized training plans for the different user needs (toning, muscle gain or working out in general) and will also have various nutritional plans available. </a:t>
            </a:r>
          </a:p>
          <a:p>
            <a:pPr marL="0" indent="0" algn="just">
              <a:buNone/>
            </a:pPr>
            <a:r>
              <a:rPr lang="en-US" sz="1600" dirty="0"/>
              <a:t>To maintain user focus throughout their fitness journey, our app has the capability to set personalized goals for body weight and daily calorie intake. Additionally, users can conveniently schedule workout notifications to ensure they can be reminded to stay committed to their fitness routines.</a:t>
            </a:r>
          </a:p>
          <a:p>
            <a:pPr marL="0" indent="0" algn="just">
              <a:buNone/>
            </a:pPr>
            <a:r>
              <a:rPr lang="en-GB" sz="1600" dirty="0"/>
              <a:t>In short, our main goal is to make this application satisfy every gymgoer's wants and needs. </a:t>
            </a:r>
          </a:p>
        </p:txBody>
      </p:sp>
    </p:spTree>
    <p:extLst>
      <p:ext uri="{BB962C8B-B14F-4D97-AF65-F5344CB8AC3E}">
        <p14:creationId xmlns:p14="http://schemas.microsoft.com/office/powerpoint/2010/main" val="142512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30F0-C07D-6902-D50C-6E568CB6DF05}"/>
              </a:ext>
            </a:extLst>
          </p:cNvPr>
          <p:cNvSpPr>
            <a:spLocks noGrp="1"/>
          </p:cNvSpPr>
          <p:nvPr>
            <p:ph type="title"/>
          </p:nvPr>
        </p:nvSpPr>
        <p:spPr>
          <a:xfrm>
            <a:off x="2231136" y="264768"/>
            <a:ext cx="7729728" cy="1188720"/>
          </a:xfrm>
        </p:spPr>
        <p:txBody>
          <a:bodyPr/>
          <a:lstStyle/>
          <a:p>
            <a:r>
              <a:rPr lang="en-GB" b="0" i="0" dirty="0">
                <a:solidFill>
                  <a:srgbClr val="000000"/>
                </a:solidFill>
                <a:effectLst/>
              </a:rPr>
              <a:t>Related apps / services / systems</a:t>
            </a:r>
            <a:endParaRPr lang="en-PT" dirty="0"/>
          </a:p>
        </p:txBody>
      </p:sp>
      <p:sp>
        <p:nvSpPr>
          <p:cNvPr id="3" name="Content Placeholder 2">
            <a:extLst>
              <a:ext uri="{FF2B5EF4-FFF2-40B4-BE49-F238E27FC236}">
                <a16:creationId xmlns:a16="http://schemas.microsoft.com/office/drawing/2014/main" id="{F13CD601-AA8B-6745-64DA-66F220F1DB80}"/>
              </a:ext>
            </a:extLst>
          </p:cNvPr>
          <p:cNvSpPr>
            <a:spLocks noGrp="1"/>
          </p:cNvSpPr>
          <p:nvPr>
            <p:ph idx="1"/>
          </p:nvPr>
        </p:nvSpPr>
        <p:spPr>
          <a:xfrm>
            <a:off x="2231136" y="1878008"/>
            <a:ext cx="7729728" cy="4614740"/>
          </a:xfrm>
        </p:spPr>
        <p:txBody>
          <a:bodyPr>
            <a:normAutofit/>
          </a:bodyPr>
          <a:lstStyle/>
          <a:p>
            <a:pPr marL="0" indent="0">
              <a:buNone/>
            </a:pPr>
            <a:r>
              <a:rPr lang="en-US" sz="1600" dirty="0"/>
              <a:t>While researching services that offer similar capabilities to our app, we encountered several options. </a:t>
            </a:r>
          </a:p>
          <a:p>
            <a:pPr marL="0" indent="0">
              <a:buNone/>
            </a:pPr>
            <a:r>
              <a:rPr lang="en-US" sz="1600" dirty="0"/>
              <a:t>The feature of providing diverse training plans tailored to the user's goals is a common trait among many fitness apps, with Fit Star and Boost Plan serving as prime examples. In terms of nutrition planning, both the Nike Training Club and 8Fit Workout &amp; Meal Planner apps stand out for their personalized plans and comprehensive nutrition guidance. Additionally, apps like </a:t>
            </a:r>
            <a:r>
              <a:rPr lang="en-US" sz="1600" dirty="0" err="1"/>
              <a:t>Freeletics</a:t>
            </a:r>
            <a:r>
              <a:rPr lang="en-US" sz="1600" dirty="0"/>
              <a:t> and Gym Life excel in progress tracking and offer a variety of workout options.</a:t>
            </a:r>
          </a:p>
          <a:p>
            <a:pPr marL="0" indent="0">
              <a:buNone/>
            </a:pPr>
            <a:r>
              <a:rPr lang="en-US" sz="1600" dirty="0"/>
              <a:t>In conclusion, our investigation revealed various services that encompassed our app's different functionalities but within a broader context. However, we did not find any single service that comprehensively covered all the functionalities we offer.</a:t>
            </a:r>
          </a:p>
          <a:p>
            <a:pPr marL="0" indent="0" algn="just">
              <a:buNone/>
            </a:pPr>
            <a:endParaRPr lang="en-GB" sz="1600" dirty="0">
              <a:effectLst/>
            </a:endParaRPr>
          </a:p>
          <a:p>
            <a:pPr marL="0" indent="0" algn="just">
              <a:buNone/>
            </a:pPr>
            <a:endParaRPr lang="en-PT" sz="1600" dirty="0"/>
          </a:p>
        </p:txBody>
      </p:sp>
    </p:spTree>
    <p:extLst>
      <p:ext uri="{BB962C8B-B14F-4D97-AF65-F5344CB8AC3E}">
        <p14:creationId xmlns:p14="http://schemas.microsoft.com/office/powerpoint/2010/main" val="6560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570F-764F-A5C6-575A-F6D3FE0FAA7C}"/>
              </a:ext>
            </a:extLst>
          </p:cNvPr>
          <p:cNvSpPr>
            <a:spLocks noGrp="1"/>
          </p:cNvSpPr>
          <p:nvPr>
            <p:ph type="title"/>
          </p:nvPr>
        </p:nvSpPr>
        <p:spPr>
          <a:xfrm>
            <a:off x="2231136" y="271305"/>
            <a:ext cx="7729728" cy="1188720"/>
          </a:xfrm>
        </p:spPr>
        <p:txBody>
          <a:bodyPr/>
          <a:lstStyle/>
          <a:p>
            <a:r>
              <a:rPr lang="en-GB" b="0" i="0" dirty="0">
                <a:solidFill>
                  <a:srgbClr val="000000"/>
                </a:solidFill>
                <a:effectLst/>
              </a:rPr>
              <a:t>Questionnaire Highlights who, how, how many…?</a:t>
            </a:r>
            <a:endParaRPr lang="en-PT" dirty="0"/>
          </a:p>
        </p:txBody>
      </p:sp>
      <p:sp>
        <p:nvSpPr>
          <p:cNvPr id="3" name="Content Placeholder 2">
            <a:extLst>
              <a:ext uri="{FF2B5EF4-FFF2-40B4-BE49-F238E27FC236}">
                <a16:creationId xmlns:a16="http://schemas.microsoft.com/office/drawing/2014/main" id="{B69C6D4F-C94C-4000-B1CE-A85F41D86585}"/>
              </a:ext>
            </a:extLst>
          </p:cNvPr>
          <p:cNvSpPr>
            <a:spLocks noGrp="1"/>
          </p:cNvSpPr>
          <p:nvPr>
            <p:ph idx="1"/>
          </p:nvPr>
        </p:nvSpPr>
        <p:spPr>
          <a:xfrm>
            <a:off x="2231136" y="1546413"/>
            <a:ext cx="7847361" cy="4854388"/>
          </a:xfrm>
        </p:spPr>
        <p:txBody>
          <a:bodyPr vert="horz" lIns="91440" tIns="45720" rIns="91440" bIns="45720" rtlCol="0" anchor="t">
            <a:noAutofit/>
          </a:bodyPr>
          <a:lstStyle/>
          <a:p>
            <a:pPr algn="just"/>
            <a:r>
              <a:rPr lang="en-PT" sz="1600" dirty="0"/>
              <a:t>25 answers </a:t>
            </a:r>
          </a:p>
          <a:p>
            <a:pPr algn="just"/>
            <a:r>
              <a:rPr lang="en-PT" sz="1600" dirty="0"/>
              <a:t>76% were aged between 20 and 30 and the other 24% were 20 years old or younger</a:t>
            </a:r>
          </a:p>
          <a:p>
            <a:pPr algn="just"/>
            <a:r>
              <a:rPr lang="en-PT" sz="1600" dirty="0"/>
              <a:t>60% were male and the remaining 40% were female</a:t>
            </a:r>
          </a:p>
          <a:p>
            <a:pPr algn="just"/>
            <a:r>
              <a:rPr lang="en-PT" sz="1600" dirty="0"/>
              <a:t>48% worked out 3-4 times a week, 28% 1-2 times a week, 12% 5-6 times a week and the remaining 12% didn't workout at all</a:t>
            </a:r>
          </a:p>
          <a:p>
            <a:pPr algn="just"/>
            <a:r>
              <a:rPr lang="en-PT" sz="1600" dirty="0"/>
              <a:t>40% aimed for muscle gain, 36% targeted wight loss and 24% wanted to maintain fitness</a:t>
            </a:r>
            <a:endParaRPr lang="en-GB" sz="1600" b="0" i="0" dirty="0">
              <a:solidFill>
                <a:srgbClr val="262626"/>
              </a:solidFill>
              <a:effectLst/>
            </a:endParaRPr>
          </a:p>
          <a:p>
            <a:pPr algn="just"/>
            <a:r>
              <a:rPr lang="en-GB" sz="1600" dirty="0">
                <a:solidFill>
                  <a:srgbClr val="202124"/>
                </a:solidFill>
              </a:rPr>
              <a:t>88% didn't f</a:t>
            </a:r>
            <a:r>
              <a:rPr lang="en-GB" sz="1600" b="0" i="0" dirty="0">
                <a:solidFill>
                  <a:srgbClr val="202124"/>
                </a:solidFill>
                <a:effectLst/>
              </a:rPr>
              <a:t>ollow any specific </a:t>
            </a:r>
            <a:r>
              <a:rPr lang="en-GB" sz="1600" dirty="0">
                <a:solidFill>
                  <a:srgbClr val="202124"/>
                </a:solidFill>
              </a:rPr>
              <a:t>work out</a:t>
            </a:r>
            <a:r>
              <a:rPr lang="en-GB" sz="1600" b="0" i="0" dirty="0">
                <a:solidFill>
                  <a:srgbClr val="202124"/>
                </a:solidFill>
                <a:effectLst/>
              </a:rPr>
              <a:t> programs or routines</a:t>
            </a:r>
          </a:p>
          <a:p>
            <a:pPr algn="just"/>
            <a:r>
              <a:rPr lang="en-GB" sz="1600" dirty="0">
                <a:solidFill>
                  <a:srgbClr val="202124"/>
                </a:solidFill>
              </a:rPr>
              <a:t>76% didn't track their workout, 16% tracked it with a fitness app, 4% with </a:t>
            </a:r>
            <a:r>
              <a:rPr lang="en-GB" sz="1600" dirty="0">
                <a:solidFill>
                  <a:srgbClr val="000000"/>
                </a:solidFill>
              </a:rPr>
              <a:t>w</a:t>
            </a:r>
            <a:r>
              <a:rPr lang="en-GB" sz="1600" b="0" i="0" dirty="0">
                <a:solidFill>
                  <a:srgbClr val="000000"/>
                </a:solidFill>
                <a:effectLst/>
              </a:rPr>
              <a:t>earables and the</a:t>
            </a:r>
            <a:r>
              <a:rPr lang="en-GB" sz="1600" dirty="0">
                <a:solidFill>
                  <a:srgbClr val="000000"/>
                </a:solidFill>
              </a:rPr>
              <a:t> remaining</a:t>
            </a:r>
            <a:r>
              <a:rPr lang="en-GB" sz="1600" b="0" i="0" dirty="0">
                <a:solidFill>
                  <a:srgbClr val="000000"/>
                </a:solidFill>
                <a:effectLst/>
              </a:rPr>
              <a:t> 4% with “</a:t>
            </a:r>
            <a:r>
              <a:rPr lang="en-GB" sz="1600" b="0" i="0" dirty="0" err="1">
                <a:solidFill>
                  <a:srgbClr val="000000"/>
                </a:solidFill>
                <a:effectLst/>
              </a:rPr>
              <a:t>Avaliação</a:t>
            </a:r>
            <a:r>
              <a:rPr lang="en-GB" sz="1600" b="0" i="0" dirty="0">
                <a:solidFill>
                  <a:srgbClr val="000000"/>
                </a:solidFill>
                <a:effectLst/>
              </a:rPr>
              <a:t> com PT”</a:t>
            </a:r>
          </a:p>
          <a:p>
            <a:pPr algn="just"/>
            <a:r>
              <a:rPr lang="en-GB" sz="1600" dirty="0">
                <a:solidFill>
                  <a:srgbClr val="000000"/>
                </a:solidFill>
              </a:rPr>
              <a:t>84% </a:t>
            </a:r>
            <a:r>
              <a:rPr lang="en-GB" sz="1600" dirty="0">
                <a:solidFill>
                  <a:srgbClr val="202124"/>
                </a:solidFill>
              </a:rPr>
              <a:t>preferred</a:t>
            </a:r>
            <a:r>
              <a:rPr lang="en-GB" sz="1600" b="0" i="0" dirty="0">
                <a:solidFill>
                  <a:srgbClr val="202124"/>
                </a:solidFill>
                <a:effectLst/>
              </a:rPr>
              <a:t> a gym app with pre-made </a:t>
            </a:r>
            <a:r>
              <a:rPr lang="en-GB" sz="1600" dirty="0">
                <a:solidFill>
                  <a:srgbClr val="202124"/>
                </a:solidFill>
              </a:rPr>
              <a:t>work out</a:t>
            </a:r>
            <a:r>
              <a:rPr lang="en-GB" sz="1600" b="0" i="0" dirty="0">
                <a:solidFill>
                  <a:srgbClr val="202124"/>
                </a:solidFill>
                <a:effectLst/>
              </a:rPr>
              <a:t> plans</a:t>
            </a:r>
            <a:r>
              <a:rPr lang="en-GB" sz="1600" dirty="0">
                <a:solidFill>
                  <a:srgbClr val="202124"/>
                </a:solidFill>
              </a:rPr>
              <a:t> rather</a:t>
            </a:r>
            <a:r>
              <a:rPr lang="en-GB" sz="1600" b="0" i="0" dirty="0">
                <a:solidFill>
                  <a:srgbClr val="202124"/>
                </a:solidFill>
                <a:effectLst/>
              </a:rPr>
              <a:t> than customizable plans</a:t>
            </a:r>
          </a:p>
          <a:p>
            <a:pPr algn="just"/>
            <a:r>
              <a:rPr lang="en-PT" sz="1600" dirty="0"/>
              <a:t>80% prefer </a:t>
            </a:r>
            <a:r>
              <a:rPr lang="en-GB" sz="1600" b="0" i="0" dirty="0">
                <a:solidFill>
                  <a:srgbClr val="202124"/>
                </a:solidFill>
                <a:effectLst/>
              </a:rPr>
              <a:t>workout instructions in video than image</a:t>
            </a:r>
          </a:p>
          <a:p>
            <a:pPr algn="just"/>
            <a:r>
              <a:rPr lang="en-GB" sz="1600" dirty="0">
                <a:solidFill>
                  <a:srgbClr val="202124"/>
                </a:solidFill>
              </a:rPr>
              <a:t>88% would like the app to offer personalized workout and nutrition recommendations tailored to their fitness goals, preferences and restrictions</a:t>
            </a:r>
            <a:endParaRPr lang="en-GB" sz="1200" b="0" i="0" dirty="0">
              <a:solidFill>
                <a:srgbClr val="374151"/>
              </a:solidFill>
              <a:effectLst/>
              <a:ea typeface="+mn-lt"/>
              <a:cs typeface="+mn-lt"/>
            </a:endParaRPr>
          </a:p>
        </p:txBody>
      </p:sp>
    </p:spTree>
    <p:extLst>
      <p:ext uri="{BB962C8B-B14F-4D97-AF65-F5344CB8AC3E}">
        <p14:creationId xmlns:p14="http://schemas.microsoft.com/office/powerpoint/2010/main" val="50461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F6627-2912-5812-B1D0-480081484AB9}"/>
              </a:ext>
            </a:extLst>
          </p:cNvPr>
          <p:cNvSpPr>
            <a:spLocks noGrp="1"/>
          </p:cNvSpPr>
          <p:nvPr>
            <p:ph type="title"/>
          </p:nvPr>
        </p:nvSpPr>
        <p:spPr>
          <a:xfrm>
            <a:off x="2231136" y="375412"/>
            <a:ext cx="7729728" cy="1188720"/>
          </a:xfrm>
        </p:spPr>
        <p:txBody>
          <a:bodyPr/>
          <a:lstStyle/>
          <a:p>
            <a:r>
              <a:rPr lang="en-GB" b="0" i="0" dirty="0">
                <a:solidFill>
                  <a:srgbClr val="000000"/>
                </a:solidFill>
                <a:effectLst/>
              </a:rPr>
              <a:t>PACT Analysis</a:t>
            </a:r>
            <a:endParaRPr lang="en-PT" dirty="0"/>
          </a:p>
        </p:txBody>
      </p:sp>
      <p:sp>
        <p:nvSpPr>
          <p:cNvPr id="3" name="Content Placeholder 2">
            <a:extLst>
              <a:ext uri="{FF2B5EF4-FFF2-40B4-BE49-F238E27FC236}">
                <a16:creationId xmlns:a16="http://schemas.microsoft.com/office/drawing/2014/main" id="{FDAEF632-BE41-B09F-690D-D5EBA3A69DD7}"/>
              </a:ext>
            </a:extLst>
          </p:cNvPr>
          <p:cNvSpPr>
            <a:spLocks noGrp="1"/>
          </p:cNvSpPr>
          <p:nvPr>
            <p:ph idx="1"/>
          </p:nvPr>
        </p:nvSpPr>
        <p:spPr>
          <a:xfrm>
            <a:off x="2231136" y="1878008"/>
            <a:ext cx="7729728" cy="4604580"/>
          </a:xfrm>
        </p:spPr>
        <p:txBody>
          <a:bodyPr>
            <a:normAutofit/>
          </a:bodyPr>
          <a:lstStyle/>
          <a:p>
            <a:pPr marL="0" indent="0" algn="just">
              <a:buNone/>
            </a:pPr>
            <a:r>
              <a:rPr lang="en-PT" sz="1600" dirty="0"/>
              <a:t>People: </a:t>
            </a:r>
          </a:p>
          <a:p>
            <a:pPr algn="just"/>
            <a:r>
              <a:rPr lang="en-PT" sz="1600" dirty="0"/>
              <a:t>For people of all ages</a:t>
            </a:r>
          </a:p>
          <a:p>
            <a:pPr marL="0" indent="0" algn="just">
              <a:buNone/>
            </a:pPr>
            <a:endParaRPr lang="en-PT" sz="1600" dirty="0"/>
          </a:p>
          <a:p>
            <a:pPr marL="0" indent="0" algn="just">
              <a:buNone/>
            </a:pPr>
            <a:r>
              <a:rPr lang="en-PT" sz="1600" dirty="0"/>
              <a:t>Activities: </a:t>
            </a:r>
          </a:p>
          <a:p>
            <a:pPr algn="just"/>
            <a:r>
              <a:rPr lang="en-GB" sz="1600" dirty="0"/>
              <a:t>Physical exercise practice</a:t>
            </a:r>
          </a:p>
          <a:p>
            <a:pPr algn="just"/>
            <a:r>
              <a:rPr lang="en-GB" sz="1600" dirty="0"/>
              <a:t>Maintaining a balanced diet</a:t>
            </a:r>
            <a:endParaRPr lang="en-PT" sz="1600" dirty="0"/>
          </a:p>
          <a:p>
            <a:pPr marL="0" indent="0" algn="just">
              <a:buNone/>
            </a:pPr>
            <a:endParaRPr lang="en-PT" sz="1600" dirty="0"/>
          </a:p>
          <a:p>
            <a:pPr marL="0" indent="0" algn="just">
              <a:buNone/>
            </a:pPr>
            <a:r>
              <a:rPr lang="en-PT" sz="1600" dirty="0"/>
              <a:t>Contexts:</a:t>
            </a:r>
          </a:p>
          <a:p>
            <a:pPr algn="just"/>
            <a:r>
              <a:rPr lang="en-GB" sz="1600" dirty="0"/>
              <a:t>At the user's home or at the gym</a:t>
            </a:r>
          </a:p>
          <a:p>
            <a:pPr marL="0" indent="0" algn="just">
              <a:buNone/>
            </a:pPr>
            <a:endParaRPr lang="en-PT" sz="1600" dirty="0"/>
          </a:p>
          <a:p>
            <a:pPr marL="0" indent="0" algn="just">
              <a:buNone/>
            </a:pPr>
            <a:r>
              <a:rPr lang="en-PT" sz="1600" dirty="0"/>
              <a:t>Technologies:</a:t>
            </a:r>
          </a:p>
          <a:p>
            <a:r>
              <a:rPr lang="en-PT" sz="1600" dirty="0"/>
              <a:t>Access</a:t>
            </a:r>
            <a:r>
              <a:rPr lang="en-US" sz="1600" dirty="0"/>
              <a:t> to user’s camera, photo gallery and internet.</a:t>
            </a:r>
          </a:p>
          <a:p>
            <a:endParaRPr lang="en-PT" sz="1600" dirty="0"/>
          </a:p>
          <a:p>
            <a:pPr marL="0" indent="0">
              <a:buNone/>
            </a:pPr>
            <a:endParaRPr lang="en-PT" sz="1600" dirty="0"/>
          </a:p>
        </p:txBody>
      </p:sp>
    </p:spTree>
    <p:extLst>
      <p:ext uri="{BB962C8B-B14F-4D97-AF65-F5344CB8AC3E}">
        <p14:creationId xmlns:p14="http://schemas.microsoft.com/office/powerpoint/2010/main" val="387999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37E9-5E9A-E4E0-90A0-428D87026C89}"/>
              </a:ext>
            </a:extLst>
          </p:cNvPr>
          <p:cNvSpPr>
            <a:spLocks noGrp="1"/>
          </p:cNvSpPr>
          <p:nvPr>
            <p:ph type="title"/>
          </p:nvPr>
        </p:nvSpPr>
        <p:spPr>
          <a:xfrm>
            <a:off x="2231136" y="375412"/>
            <a:ext cx="7729728" cy="1188720"/>
          </a:xfrm>
        </p:spPr>
        <p:txBody>
          <a:bodyPr/>
          <a:lstStyle/>
          <a:p>
            <a:r>
              <a:rPr lang="en-GB" b="0" i="0" dirty="0">
                <a:solidFill>
                  <a:srgbClr val="000000"/>
                </a:solidFill>
                <a:effectLst/>
              </a:rPr>
              <a:t>Personas</a:t>
            </a:r>
            <a:endParaRPr lang="en-PT" dirty="0"/>
          </a:p>
        </p:txBody>
      </p:sp>
      <p:pic>
        <p:nvPicPr>
          <p:cNvPr id="11" name="Picture 10" descr="A person smiling with glasses&#10;&#10;Description automatically generated">
            <a:extLst>
              <a:ext uri="{FF2B5EF4-FFF2-40B4-BE49-F238E27FC236}">
                <a16:creationId xmlns:a16="http://schemas.microsoft.com/office/drawing/2014/main" id="{A1A19204-D31A-1C67-0419-DF42D9CE5BE4}"/>
              </a:ext>
            </a:extLst>
          </p:cNvPr>
          <p:cNvPicPr>
            <a:picLocks noChangeAspect="1"/>
          </p:cNvPicPr>
          <p:nvPr/>
        </p:nvPicPr>
        <p:blipFill>
          <a:blip r:embed="rId2"/>
          <a:stretch>
            <a:fillRect/>
          </a:stretch>
        </p:blipFill>
        <p:spPr>
          <a:xfrm>
            <a:off x="95003" y="1840930"/>
            <a:ext cx="5795158" cy="4641658"/>
          </a:xfrm>
          <a:prstGeom prst="rect">
            <a:avLst/>
          </a:prstGeom>
        </p:spPr>
      </p:pic>
      <p:pic>
        <p:nvPicPr>
          <p:cNvPr id="20" name="Picture 19" descr="A person wearing headphones&#10;&#10;Description automatically generated">
            <a:extLst>
              <a:ext uri="{FF2B5EF4-FFF2-40B4-BE49-F238E27FC236}">
                <a16:creationId xmlns:a16="http://schemas.microsoft.com/office/drawing/2014/main" id="{24A9AA61-D003-6987-639F-73ECE8DBAB65}"/>
              </a:ext>
            </a:extLst>
          </p:cNvPr>
          <p:cNvPicPr>
            <a:picLocks noChangeAspect="1"/>
          </p:cNvPicPr>
          <p:nvPr/>
        </p:nvPicPr>
        <p:blipFill>
          <a:blip r:embed="rId3"/>
          <a:stretch>
            <a:fillRect/>
          </a:stretch>
        </p:blipFill>
        <p:spPr>
          <a:xfrm>
            <a:off x="6000997" y="1840930"/>
            <a:ext cx="6096000" cy="4641658"/>
          </a:xfrm>
          <a:prstGeom prst="rect">
            <a:avLst/>
          </a:prstGeom>
        </p:spPr>
      </p:pic>
    </p:spTree>
    <p:extLst>
      <p:ext uri="{BB962C8B-B14F-4D97-AF65-F5344CB8AC3E}">
        <p14:creationId xmlns:p14="http://schemas.microsoft.com/office/powerpoint/2010/main" val="2545712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6070-02DC-A0A0-746F-EBA520A086CD}"/>
              </a:ext>
            </a:extLst>
          </p:cNvPr>
          <p:cNvSpPr>
            <a:spLocks noGrp="1"/>
          </p:cNvSpPr>
          <p:nvPr>
            <p:ph type="title"/>
          </p:nvPr>
        </p:nvSpPr>
        <p:spPr>
          <a:xfrm>
            <a:off x="2231136" y="375412"/>
            <a:ext cx="7729728" cy="1188720"/>
          </a:xfrm>
        </p:spPr>
        <p:txBody>
          <a:bodyPr/>
          <a:lstStyle/>
          <a:p>
            <a:r>
              <a:rPr lang="en-GB" b="0" i="0" dirty="0">
                <a:solidFill>
                  <a:srgbClr val="000000"/>
                </a:solidFill>
                <a:effectLst/>
              </a:rPr>
              <a:t>Functionalities and tasks</a:t>
            </a:r>
            <a:endParaRPr lang="en-PT" dirty="0"/>
          </a:p>
        </p:txBody>
      </p:sp>
      <p:sp>
        <p:nvSpPr>
          <p:cNvPr id="3" name="Content Placeholder 2">
            <a:extLst>
              <a:ext uri="{FF2B5EF4-FFF2-40B4-BE49-F238E27FC236}">
                <a16:creationId xmlns:a16="http://schemas.microsoft.com/office/drawing/2014/main" id="{C4262423-F182-A3C2-9117-9BAAC7EBE942}"/>
              </a:ext>
            </a:extLst>
          </p:cNvPr>
          <p:cNvSpPr>
            <a:spLocks noGrp="1"/>
          </p:cNvSpPr>
          <p:nvPr>
            <p:ph idx="1"/>
          </p:nvPr>
        </p:nvSpPr>
        <p:spPr>
          <a:xfrm>
            <a:off x="2231136" y="1878008"/>
            <a:ext cx="7729728" cy="4604580"/>
          </a:xfrm>
        </p:spPr>
        <p:txBody>
          <a:bodyPr vert="horz" lIns="91440" tIns="45720" rIns="91440" bIns="45720" rtlCol="0" anchor="t">
            <a:normAutofit/>
          </a:bodyPr>
          <a:lstStyle/>
          <a:p>
            <a:pPr marL="0" indent="0">
              <a:buNone/>
            </a:pPr>
            <a:r>
              <a:rPr lang="en-PT" sz="1600" dirty="0"/>
              <a:t>Functionalities:</a:t>
            </a:r>
          </a:p>
          <a:p>
            <a:r>
              <a:rPr lang="en-PT" sz="1600" dirty="0"/>
              <a:t>Register in the app, adding a profile picture (optional), a name, an email and a password. </a:t>
            </a:r>
          </a:p>
          <a:p>
            <a:r>
              <a:rPr lang="en-PT" sz="1600" dirty="0"/>
              <a:t>Remove</a:t>
            </a:r>
            <a:r>
              <a:rPr lang="en-GB" sz="1600" dirty="0">
                <a:effectLst/>
              </a:rPr>
              <a:t> and edit the profile picture</a:t>
            </a:r>
          </a:p>
          <a:p>
            <a:r>
              <a:rPr lang="en-GB" sz="1600" dirty="0"/>
              <a:t>Change the different needs of the users </a:t>
            </a:r>
          </a:p>
          <a:p>
            <a:r>
              <a:rPr lang="en-GB" sz="1600" dirty="0"/>
              <a:t>Access to nutritional programs </a:t>
            </a:r>
          </a:p>
          <a:p>
            <a:r>
              <a:rPr lang="en-GB" sz="1600" dirty="0"/>
              <a:t>See progress over time</a:t>
            </a:r>
          </a:p>
          <a:p>
            <a:pPr marL="0" indent="0">
              <a:buNone/>
            </a:pPr>
            <a:endParaRPr lang="en-GB" sz="1600" dirty="0"/>
          </a:p>
          <a:p>
            <a:pPr marL="0" indent="0">
              <a:buNone/>
            </a:pPr>
            <a:r>
              <a:rPr lang="en-GB" sz="1600" dirty="0"/>
              <a:t>Tasks: </a:t>
            </a:r>
          </a:p>
          <a:p>
            <a:r>
              <a:rPr lang="en-GB" sz="1600" dirty="0"/>
              <a:t>Choose the workout that you want </a:t>
            </a:r>
          </a:p>
          <a:p>
            <a:r>
              <a:rPr lang="en-GB" sz="1600" dirty="0"/>
              <a:t>Set goals </a:t>
            </a:r>
          </a:p>
          <a:p>
            <a:r>
              <a:rPr lang="en-GB" sz="1600" dirty="0"/>
              <a:t>Set reminder to workout</a:t>
            </a:r>
          </a:p>
          <a:p>
            <a:endParaRPr lang="en-GB" sz="1600" dirty="0"/>
          </a:p>
          <a:p>
            <a:endParaRPr lang="en-GB" sz="1600" dirty="0"/>
          </a:p>
          <a:p>
            <a:endParaRPr lang="en-GB" sz="1600" dirty="0"/>
          </a:p>
          <a:p>
            <a:endParaRPr lang="en-GB" sz="1600" dirty="0">
              <a:effectLst/>
            </a:endParaRPr>
          </a:p>
          <a:p>
            <a:endParaRPr lang="en-GB" sz="1600" dirty="0">
              <a:effectLst/>
            </a:endParaRPr>
          </a:p>
          <a:p>
            <a:endParaRPr lang="en-PT" sz="1600" dirty="0"/>
          </a:p>
        </p:txBody>
      </p:sp>
    </p:spTree>
    <p:extLst>
      <p:ext uri="{BB962C8B-B14F-4D97-AF65-F5344CB8AC3E}">
        <p14:creationId xmlns:p14="http://schemas.microsoft.com/office/powerpoint/2010/main" val="98206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9FB0-1C1A-D47C-6FEA-8613C935D7F0}"/>
              </a:ext>
            </a:extLst>
          </p:cNvPr>
          <p:cNvSpPr>
            <a:spLocks noGrp="1"/>
          </p:cNvSpPr>
          <p:nvPr>
            <p:ph type="title"/>
          </p:nvPr>
        </p:nvSpPr>
        <p:spPr>
          <a:xfrm>
            <a:off x="2231136" y="375412"/>
            <a:ext cx="7729728" cy="1188720"/>
          </a:xfrm>
        </p:spPr>
        <p:txBody>
          <a:bodyPr/>
          <a:lstStyle/>
          <a:p>
            <a:r>
              <a:rPr lang="en-GB" b="0" i="0" dirty="0">
                <a:solidFill>
                  <a:srgbClr val="000000"/>
                </a:solidFill>
                <a:effectLst/>
              </a:rPr>
              <a:t>Activity scenarios</a:t>
            </a:r>
            <a:endParaRPr lang="en-PT" dirty="0"/>
          </a:p>
        </p:txBody>
      </p:sp>
      <p:sp>
        <p:nvSpPr>
          <p:cNvPr id="3" name="Content Placeholder 2">
            <a:extLst>
              <a:ext uri="{FF2B5EF4-FFF2-40B4-BE49-F238E27FC236}">
                <a16:creationId xmlns:a16="http://schemas.microsoft.com/office/drawing/2014/main" id="{4838D706-0D23-D7C9-F957-EF02B1B9C2E6}"/>
              </a:ext>
            </a:extLst>
          </p:cNvPr>
          <p:cNvSpPr>
            <a:spLocks noGrp="1"/>
          </p:cNvSpPr>
          <p:nvPr>
            <p:ph idx="1"/>
          </p:nvPr>
        </p:nvSpPr>
        <p:spPr>
          <a:xfrm>
            <a:off x="426720" y="1878008"/>
            <a:ext cx="5669280" cy="2821285"/>
          </a:xfrm>
        </p:spPr>
        <p:txBody>
          <a:bodyPr vert="horz" lIns="91440" tIns="45720" rIns="91440" bIns="45720" rtlCol="0" anchor="t">
            <a:normAutofit/>
          </a:bodyPr>
          <a:lstStyle/>
          <a:p>
            <a:pPr marL="0" indent="0" algn="l" fontAlgn="base">
              <a:buNone/>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Scenario 1: </a:t>
            </a:r>
          </a:p>
          <a:p>
            <a:r>
              <a:rPr lang="en-US" sz="1600" dirty="0"/>
              <a:t>Lucas gets home from work and wants to start his daily workout. He opens his fitness app on his phone.</a:t>
            </a:r>
          </a:p>
          <a:p>
            <a:r>
              <a:rPr lang="en-US" sz="1600" dirty="0"/>
              <a:t>The app shows him today's workout plan with details like exercise type and duration. Lucas reads through the workout instructions and heads to his workout area.</a:t>
            </a:r>
          </a:p>
          <a:p>
            <a:r>
              <a:rPr lang="en-US" sz="1600" dirty="0"/>
              <a:t>Using the app, he follows the exercises, and it helps him with timers and reps.  After finishing, Lucas records his progress in the app to track his fitness journey.</a:t>
            </a:r>
          </a:p>
          <a:p>
            <a:pPr marL="0" indent="0">
              <a:buNone/>
            </a:pPr>
            <a:endParaRPr lang="en-US" sz="1600" dirty="0"/>
          </a:p>
          <a:p>
            <a:pPr marL="0" indent="0">
              <a:buNone/>
            </a:pPr>
            <a:endParaRPr lang="en-US" sz="1600" dirty="0"/>
          </a:p>
        </p:txBody>
      </p:sp>
      <p:sp>
        <p:nvSpPr>
          <p:cNvPr id="5" name="TextBox 4">
            <a:extLst>
              <a:ext uri="{FF2B5EF4-FFF2-40B4-BE49-F238E27FC236}">
                <a16:creationId xmlns:a16="http://schemas.microsoft.com/office/drawing/2014/main" id="{7EF0070F-8B56-7075-6650-8DCAE866B00A}"/>
              </a:ext>
            </a:extLst>
          </p:cNvPr>
          <p:cNvSpPr txBox="1"/>
          <p:nvPr/>
        </p:nvSpPr>
        <p:spPr>
          <a:xfrm>
            <a:off x="6096000" y="1878008"/>
            <a:ext cx="5242560" cy="2821285"/>
          </a:xfrm>
          <a:prstGeom prst="rect">
            <a:avLst/>
          </a:prstGeom>
          <a:noFill/>
        </p:spPr>
        <p:txBody>
          <a:bodyPr wrap="square" lIns="91440" tIns="45720" rIns="91440" bIns="45720" anchor="t">
            <a:spAutoFit/>
          </a:bodyPr>
          <a:lstStyle/>
          <a:p>
            <a:pPr algn="l" fontAlgn="base">
              <a:spcAft>
                <a:spcPts val="1000"/>
              </a:spcAft>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Scenario 2: </a:t>
            </a:r>
          </a:p>
          <a:p>
            <a:pPr marL="285750" indent="-285750" algn="l" fontAlgn="base">
              <a:spcAft>
                <a:spcPts val="1000"/>
              </a:spcAft>
              <a:buFont typeface="Arial" panose="020B0604020202020204" pitchFamily="34" charset="0"/>
              <a:buChar char="•"/>
            </a:pPr>
            <a:r>
              <a:rPr lang="en-US" sz="1600" dirty="0"/>
              <a:t>Lucas checks his app dashboard to see how he's been doing. He realizes he's made progress but can do better. </a:t>
            </a:r>
          </a:p>
          <a:p>
            <a:pPr marL="285750" indent="-285750" fontAlgn="base">
              <a:spcAft>
                <a:spcPts val="1000"/>
              </a:spcAft>
              <a:buFont typeface="Arial" panose="020B0604020202020204" pitchFamily="34" charset="0"/>
              <a:buChar char="•"/>
            </a:pPr>
            <a:r>
              <a:rPr lang="en-US" sz="1600" dirty="0"/>
              <a:t>He looks at a report showing his calorie intake, workout intensity, and sleeping patterns over the past few months. </a:t>
            </a:r>
          </a:p>
          <a:p>
            <a:pPr marL="285750" indent="-285750" algn="l" fontAlgn="base">
              <a:spcAft>
                <a:spcPts val="1000"/>
              </a:spcAft>
              <a:buFont typeface="Arial" panose="020B0604020202020204" pitchFamily="34" charset="0"/>
              <a:buChar char="•"/>
            </a:pPr>
            <a:r>
              <a:rPr lang="en-US" sz="1600" dirty="0"/>
              <a:t>Lucas is happy to see that some changes in his diet have boosted his energy and recovery. </a:t>
            </a:r>
          </a:p>
          <a:p>
            <a:pPr marL="285750" indent="-285750" algn="l" fontAlgn="base">
              <a:spcAft>
                <a:spcPts val="1000"/>
              </a:spcAft>
              <a:buFont typeface="Arial" panose="020B0604020202020204" pitchFamily="34" charset="0"/>
              <a:buChar char="•"/>
            </a:pPr>
            <a:r>
              <a:rPr lang="en-US" sz="1600" dirty="0"/>
              <a:t>With this info, he tweaks his workout and meal plan and sets new goals.</a:t>
            </a:r>
            <a:endPar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5581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945E-CFEE-F4CA-6286-6457C6A65FA6}"/>
              </a:ext>
            </a:extLst>
          </p:cNvPr>
          <p:cNvSpPr>
            <a:spLocks noGrp="1"/>
          </p:cNvSpPr>
          <p:nvPr>
            <p:ph type="ctrTitle"/>
          </p:nvPr>
        </p:nvSpPr>
        <p:spPr/>
        <p:txBody>
          <a:bodyPr/>
          <a:lstStyle/>
          <a:p>
            <a:r>
              <a:rPr lang="en-GB" b="1" i="0" err="1">
                <a:solidFill>
                  <a:srgbClr val="000000"/>
                </a:solidFill>
                <a:effectLst/>
              </a:rPr>
              <a:t>VirtuaLgym</a:t>
            </a:r>
            <a:endParaRPr lang="en-GB" b="1" i="0">
              <a:solidFill>
                <a:srgbClr val="000000"/>
              </a:solidFill>
              <a:effectLst/>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BECDCEA9-29F1-6B92-7AB8-D13E71E7A31F}"/>
              </a:ext>
            </a:extLst>
          </p:cNvPr>
          <p:cNvPicPr>
            <a:picLocks noChangeAspect="1"/>
          </p:cNvPicPr>
          <p:nvPr/>
        </p:nvPicPr>
        <p:blipFill>
          <a:blip r:embed="rId2"/>
          <a:stretch>
            <a:fillRect/>
          </a:stretch>
        </p:blipFill>
        <p:spPr>
          <a:xfrm>
            <a:off x="0" y="0"/>
            <a:ext cx="1804604" cy="626087"/>
          </a:xfrm>
          <a:prstGeom prst="rect">
            <a:avLst/>
          </a:prstGeom>
        </p:spPr>
      </p:pic>
    </p:spTree>
    <p:extLst>
      <p:ext uri="{BB962C8B-B14F-4D97-AF65-F5344CB8AC3E}">
        <p14:creationId xmlns:p14="http://schemas.microsoft.com/office/powerpoint/2010/main" val="34452923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224</TotalTime>
  <Words>747</Words>
  <Application>Microsoft Office PowerPoint</Application>
  <PresentationFormat>Widescreen</PresentationFormat>
  <Paragraphs>67</Paragraphs>
  <Slides>9</Slides>
  <Notes>0</Notes>
  <HiddenSlides>0</HiddenSlides>
  <MMClips>0</MMClips>
  <ScaleCrop>false</ScaleCrop>
  <HeadingPairs>
    <vt:vector size="4" baseType="variant">
      <vt:variant>
        <vt:lpstr>Tema</vt:lpstr>
      </vt:variant>
      <vt:variant>
        <vt:i4>1</vt:i4>
      </vt:variant>
      <vt:variant>
        <vt:lpstr>Títulos de slides</vt:lpstr>
      </vt:variant>
      <vt:variant>
        <vt:i4>9</vt:i4>
      </vt:variant>
    </vt:vector>
  </HeadingPairs>
  <TitlesOfParts>
    <vt:vector size="10" baseType="lpstr">
      <vt:lpstr>Parcel</vt:lpstr>
      <vt:lpstr>VirtuaLgym</vt:lpstr>
      <vt:lpstr>Project’s idea description</vt:lpstr>
      <vt:lpstr>Related apps / services / systems</vt:lpstr>
      <vt:lpstr>Questionnaire Highlights who, how, how many…?</vt:lpstr>
      <vt:lpstr>PACT Analysis</vt:lpstr>
      <vt:lpstr>Personas</vt:lpstr>
      <vt:lpstr>Functionalities and tasks</vt:lpstr>
      <vt:lpstr>Activity scenarios</vt:lpstr>
      <vt:lpstr>VirtuaLgym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APP</dc:title>
  <dc:creator>Sara da Silva Azevedo</dc:creator>
  <cp:lastModifiedBy>Sara da Silva Azevedo</cp:lastModifiedBy>
  <cp:revision>114</cp:revision>
  <dcterms:created xsi:type="dcterms:W3CDTF">2023-10-09T15:53:13Z</dcterms:created>
  <dcterms:modified xsi:type="dcterms:W3CDTF">2023-10-10T23:11:00Z</dcterms:modified>
</cp:coreProperties>
</file>