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1"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D04FE-474C-2FFE-1C8A-4DB944227BBF}" v="451" dt="2023-11-14T22:10:46.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p:restoredTop sz="95721"/>
  </p:normalViewPr>
  <p:slideViewPr>
    <p:cSldViewPr snapToGrid="0">
      <p:cViewPr>
        <p:scale>
          <a:sx n="109" d="100"/>
          <a:sy n="109" d="100"/>
        </p:scale>
        <p:origin x="6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11/14/2023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65E230B-8CEC-ED80-4E6C-A2EFDEB881F7}"/>
              </a:ext>
            </a:extLst>
          </p:cNvPr>
          <p:cNvSpPr>
            <a:spLocks noGrp="1"/>
          </p:cNvSpPr>
          <p:nvPr>
            <p:ph type="subTitle" idx="1"/>
          </p:nvPr>
        </p:nvSpPr>
        <p:spPr>
          <a:xfrm>
            <a:off x="2695194" y="4352543"/>
            <a:ext cx="6801612" cy="2165487"/>
          </a:xfrm>
        </p:spPr>
        <p:txBody>
          <a:bodyPr>
            <a:normAutofit/>
          </a:bodyPr>
          <a:lstStyle/>
          <a:p>
            <a:r>
              <a:rPr lang="en-PT" sz="2400" dirty="0"/>
              <a:t>Turma 6, Grupo 5</a:t>
            </a:r>
          </a:p>
          <a:p>
            <a:endParaRPr lang="en-PT" dirty="0"/>
          </a:p>
          <a:p>
            <a:r>
              <a:rPr lang="en-PT" sz="1800" dirty="0"/>
              <a:t>Diogo Sousa, up</a:t>
            </a:r>
            <a:r>
              <a:rPr lang="en-PT" sz="1600" i="0" dirty="0">
                <a:effectLst/>
              </a:rPr>
              <a:t>202103341</a:t>
            </a:r>
          </a:p>
          <a:p>
            <a:r>
              <a:rPr lang="en-PT" sz="1800" dirty="0"/>
              <a:t>José Santos, up</a:t>
            </a:r>
            <a:r>
              <a:rPr lang="en-PT" sz="1800" i="0" dirty="0">
                <a:effectLst/>
              </a:rPr>
              <a:t>202108673</a:t>
            </a:r>
          </a:p>
          <a:p>
            <a:r>
              <a:rPr lang="en-PT" sz="1800" dirty="0"/>
              <a:t>Sara Azevedo, up202006902</a:t>
            </a:r>
          </a:p>
          <a:p>
            <a:endParaRPr lang="en-PT" sz="1800" dirty="0"/>
          </a:p>
          <a:p>
            <a:endParaRPr lang="en-PT" dirty="0"/>
          </a:p>
        </p:txBody>
      </p:sp>
      <p:sp>
        <p:nvSpPr>
          <p:cNvPr id="5" name="Title 1">
            <a:extLst>
              <a:ext uri="{FF2B5EF4-FFF2-40B4-BE49-F238E27FC236}">
                <a16:creationId xmlns:a16="http://schemas.microsoft.com/office/drawing/2014/main" id="{E48E18CA-FA99-AA41-8D35-2EE00E8718D9}"/>
              </a:ext>
            </a:extLst>
          </p:cNvPr>
          <p:cNvSpPr>
            <a:spLocks noGrp="1"/>
          </p:cNvSpPr>
          <p:nvPr>
            <p:ph type="ctrTitle"/>
          </p:nvPr>
        </p:nvSpPr>
        <p:spPr>
          <a:xfrm>
            <a:off x="1600200" y="2386744"/>
            <a:ext cx="8991600" cy="1645920"/>
          </a:xfrm>
        </p:spPr>
        <p:txBody>
          <a:bodyPr/>
          <a:lstStyle/>
          <a:p>
            <a:r>
              <a:rPr lang="en-GB" b="1" i="0" dirty="0" err="1">
                <a:solidFill>
                  <a:srgbClr val="000000"/>
                </a:solidFill>
                <a:effectLst/>
              </a:rPr>
              <a:t>VirtuaLgym</a:t>
            </a:r>
            <a:endParaRPr lang="en-GB" b="1" i="0" dirty="0">
              <a:solidFill>
                <a:srgbClr val="000000"/>
              </a:solidFill>
              <a:effectLst/>
            </a:endParaRP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B22D1C99-B1BA-FD9A-C4D2-2D48EB42E73C}"/>
              </a:ext>
            </a:extLst>
          </p:cNvPr>
          <p:cNvPicPr>
            <a:picLocks noChangeAspect="1"/>
          </p:cNvPicPr>
          <p:nvPr/>
        </p:nvPicPr>
        <p:blipFill>
          <a:blip r:embed="rId2"/>
          <a:stretch>
            <a:fillRect/>
          </a:stretch>
        </p:blipFill>
        <p:spPr>
          <a:xfrm>
            <a:off x="0" y="0"/>
            <a:ext cx="1804604" cy="626087"/>
          </a:xfrm>
          <a:prstGeom prst="rect">
            <a:avLst/>
          </a:prstGeom>
        </p:spPr>
      </p:pic>
    </p:spTree>
    <p:extLst>
      <p:ext uri="{BB962C8B-B14F-4D97-AF65-F5344CB8AC3E}">
        <p14:creationId xmlns:p14="http://schemas.microsoft.com/office/powerpoint/2010/main" val="175823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F858E9-5F2A-7A32-DBAF-C84B0F1025D9}"/>
              </a:ext>
            </a:extLst>
          </p:cNvPr>
          <p:cNvSpPr>
            <a:spLocks noGrp="1"/>
          </p:cNvSpPr>
          <p:nvPr>
            <p:ph type="title"/>
          </p:nvPr>
        </p:nvSpPr>
        <p:spPr>
          <a:xfrm>
            <a:off x="2231136" y="265389"/>
            <a:ext cx="7729728" cy="1188720"/>
          </a:xfrm>
        </p:spPr>
        <p:txBody>
          <a:bodyPr>
            <a:normAutofit/>
          </a:bodyPr>
          <a:lstStyle/>
          <a:p>
            <a:r>
              <a:rPr lang="en-GB" b="0" i="0" u="none" strike="noStrike" dirty="0">
                <a:solidFill>
                  <a:srgbClr val="000000"/>
                </a:solidFill>
                <a:effectLst/>
              </a:rPr>
              <a:t>Project abridged description</a:t>
            </a:r>
            <a:endParaRPr lang="en-PT" dirty="0"/>
          </a:p>
        </p:txBody>
      </p:sp>
      <p:sp>
        <p:nvSpPr>
          <p:cNvPr id="5" name="Content Placeholder 2">
            <a:extLst>
              <a:ext uri="{FF2B5EF4-FFF2-40B4-BE49-F238E27FC236}">
                <a16:creationId xmlns:a16="http://schemas.microsoft.com/office/drawing/2014/main" id="{BC7E1DBC-7DC3-69EE-9167-15843822D9FD}"/>
              </a:ext>
            </a:extLst>
          </p:cNvPr>
          <p:cNvSpPr>
            <a:spLocks noGrp="1"/>
          </p:cNvSpPr>
          <p:nvPr>
            <p:ph idx="1"/>
          </p:nvPr>
        </p:nvSpPr>
        <p:spPr>
          <a:xfrm>
            <a:off x="2231136" y="1878008"/>
            <a:ext cx="7729728" cy="4604072"/>
          </a:xfrm>
        </p:spPr>
        <p:txBody>
          <a:bodyPr vert="horz" lIns="91440" tIns="45720" rIns="91440" bIns="45720" rtlCol="0" anchor="t">
            <a:normAutofit/>
          </a:bodyPr>
          <a:lstStyle/>
          <a:p>
            <a:pPr marL="0" indent="0">
              <a:buNone/>
            </a:pPr>
            <a:r>
              <a:rPr lang="en-GB" sz="1600" dirty="0" err="1"/>
              <a:t>VirtualGym's</a:t>
            </a:r>
            <a:r>
              <a:rPr lang="en-GB" sz="1600" dirty="0"/>
              <a:t> goal is to facilitate the life of people that want to keep track of their fitness journey. </a:t>
            </a:r>
            <a:r>
              <a:rPr lang="en-GB" sz="1600" dirty="0">
                <a:effectLst/>
              </a:rPr>
              <a:t>It provides </a:t>
            </a:r>
            <a:r>
              <a:rPr lang="en-GB" sz="1600" dirty="0"/>
              <a:t>many features </a:t>
            </a:r>
            <a:r>
              <a:rPr lang="en-GB" sz="1600" dirty="0">
                <a:effectLst/>
              </a:rPr>
              <a:t>such as personalized workouts,</a:t>
            </a:r>
            <a:r>
              <a:rPr lang="en-GB" sz="1600" dirty="0"/>
              <a:t>  </a:t>
            </a:r>
            <a:r>
              <a:rPr lang="en-GB" sz="1600" dirty="0">
                <a:effectLst/>
              </a:rPr>
              <a:t>reminders for the tasks you must do and </a:t>
            </a:r>
            <a:r>
              <a:rPr lang="en-GB" sz="1600" dirty="0"/>
              <a:t>tracking of </a:t>
            </a:r>
            <a:r>
              <a:rPr lang="en-GB" sz="1600" dirty="0">
                <a:effectLst/>
              </a:rPr>
              <a:t>your meals.</a:t>
            </a:r>
            <a:r>
              <a:rPr lang="en-GB" sz="1600" dirty="0"/>
              <a:t> </a:t>
            </a:r>
          </a:p>
          <a:p>
            <a:pPr marL="0" indent="0">
              <a:buNone/>
            </a:pPr>
            <a:r>
              <a:rPr lang="en-GB" sz="1600" dirty="0">
                <a:effectLst/>
              </a:rPr>
              <a:t>In this prototype, we aimed to </a:t>
            </a:r>
            <a:r>
              <a:rPr lang="en-GB" sz="1600" dirty="0"/>
              <a:t>display </a:t>
            </a:r>
            <a:r>
              <a:rPr lang="en-GB" sz="1600" dirty="0">
                <a:effectLst/>
              </a:rPr>
              <a:t>the main functionalities of</a:t>
            </a:r>
            <a:r>
              <a:rPr lang="en-GB" sz="1600" dirty="0"/>
              <a:t> </a:t>
            </a:r>
            <a:r>
              <a:rPr lang="en-GB" sz="1600" dirty="0">
                <a:effectLst/>
              </a:rPr>
              <a:t> </a:t>
            </a:r>
            <a:r>
              <a:rPr lang="en-GB" sz="1600" dirty="0" err="1">
                <a:effectLst/>
              </a:rPr>
              <a:t>VirtualGym</a:t>
            </a:r>
            <a:r>
              <a:rPr lang="en-GB" sz="1600" dirty="0"/>
              <a:t> </a:t>
            </a:r>
            <a:r>
              <a:rPr lang="en-GB" sz="1600" dirty="0">
                <a:effectLst/>
              </a:rPr>
              <a:t>mentioned above and defined three tasks with the </a:t>
            </a:r>
            <a:r>
              <a:rPr lang="en-GB" sz="1600" dirty="0"/>
              <a:t>intent</a:t>
            </a:r>
            <a:r>
              <a:rPr lang="en-GB" sz="1600" dirty="0">
                <a:effectLst/>
              </a:rPr>
              <a:t> of exploring </a:t>
            </a:r>
            <a:r>
              <a:rPr lang="en-GB" sz="1600" dirty="0"/>
              <a:t>these features</a:t>
            </a:r>
            <a:r>
              <a:rPr lang="en-GB" sz="1600" dirty="0">
                <a:effectLst/>
              </a:rPr>
              <a:t>:</a:t>
            </a:r>
          </a:p>
          <a:p>
            <a:r>
              <a:rPr lang="en-GB" sz="1600" dirty="0">
                <a:solidFill>
                  <a:schemeClr val="tx1"/>
                </a:solidFill>
              </a:rPr>
              <a:t>A</a:t>
            </a:r>
            <a:r>
              <a:rPr lang="en-GB" sz="1600" i="0" dirty="0">
                <a:solidFill>
                  <a:schemeClr val="tx1"/>
                </a:solidFill>
                <a:effectLst/>
              </a:rPr>
              <a:t>dd two </a:t>
            </a:r>
            <a:r>
              <a:rPr lang="en-GB" sz="1600" dirty="0">
                <a:solidFill>
                  <a:schemeClr val="tx1"/>
                </a:solidFill>
              </a:rPr>
              <a:t>chest</a:t>
            </a:r>
            <a:r>
              <a:rPr lang="en-GB" sz="1600" i="0" dirty="0">
                <a:solidFill>
                  <a:schemeClr val="tx1"/>
                </a:solidFill>
                <a:effectLst/>
              </a:rPr>
              <a:t> exercises, “Flat Bench Press” and “Push Ups</a:t>
            </a:r>
            <a:r>
              <a:rPr lang="en-GB" sz="1600" dirty="0">
                <a:solidFill>
                  <a:schemeClr val="tx1"/>
                </a:solidFill>
              </a:rPr>
              <a:t>”,</a:t>
            </a:r>
            <a:r>
              <a:rPr lang="en-GB" sz="1600" i="0" dirty="0">
                <a:solidFill>
                  <a:schemeClr val="tx1"/>
                </a:solidFill>
                <a:effectLst/>
              </a:rPr>
              <a:t> both with 15 repetitions.</a:t>
            </a:r>
          </a:p>
          <a:p>
            <a:r>
              <a:rPr lang="en-GB" sz="1600" dirty="0">
                <a:solidFill>
                  <a:schemeClr val="tx1"/>
                </a:solidFill>
              </a:rPr>
              <a:t>In nutrition,  a</a:t>
            </a:r>
            <a:r>
              <a:rPr lang="en-GB" sz="1600" i="0" dirty="0">
                <a:solidFill>
                  <a:schemeClr val="tx1"/>
                </a:solidFill>
                <a:effectLst/>
              </a:rPr>
              <a:t>dd “Cereals and milk” </a:t>
            </a:r>
            <a:r>
              <a:rPr lang="en-GB" sz="1600" dirty="0">
                <a:solidFill>
                  <a:schemeClr val="tx1"/>
                </a:solidFill>
              </a:rPr>
              <a:t>to the breakfast.</a:t>
            </a:r>
          </a:p>
          <a:p>
            <a:r>
              <a:rPr lang="pt-PT" sz="1600" dirty="0" err="1"/>
              <a:t>Create</a:t>
            </a:r>
            <a:r>
              <a:rPr lang="pt-PT" sz="1600" dirty="0"/>
              <a:t> a </a:t>
            </a:r>
            <a:r>
              <a:rPr lang="pt-PT" sz="1600" dirty="0" err="1"/>
              <a:t>reminder</a:t>
            </a:r>
            <a:r>
              <a:rPr lang="pt-PT" sz="1600" dirty="0"/>
              <a:t> for 11/11 </a:t>
            </a:r>
            <a:r>
              <a:rPr lang="pt-PT" sz="1600" dirty="0" err="1"/>
              <a:t>at</a:t>
            </a:r>
            <a:r>
              <a:rPr lang="pt-PT" sz="1600" dirty="0"/>
              <a:t> 9:30 AM </a:t>
            </a:r>
            <a:r>
              <a:rPr lang="pt-PT" sz="1600" dirty="0" err="1"/>
              <a:t>named</a:t>
            </a:r>
            <a:r>
              <a:rPr lang="pt-PT" sz="1600" dirty="0"/>
              <a:t> “</a:t>
            </a:r>
            <a:r>
              <a:rPr lang="pt-PT" sz="1600" dirty="0" err="1"/>
              <a:t>Workout</a:t>
            </a:r>
            <a:r>
              <a:rPr lang="pt-PT" sz="1600" dirty="0"/>
              <a:t>”. </a:t>
            </a:r>
          </a:p>
          <a:p>
            <a:pPr marL="0" indent="0">
              <a:buNone/>
            </a:pPr>
            <a:endParaRPr lang="en-GB" sz="1600" dirty="0">
              <a:solidFill>
                <a:schemeClr val="tx1"/>
              </a:solidFill>
            </a:endParaRPr>
          </a:p>
          <a:p>
            <a:endParaRPr lang="en-GB" sz="1600" dirty="0">
              <a:effectLst/>
            </a:endParaRPr>
          </a:p>
          <a:p>
            <a:pPr marL="0" indent="0" algn="just">
              <a:buNone/>
            </a:pPr>
            <a:endParaRPr lang="en-GB" sz="1600" dirty="0"/>
          </a:p>
        </p:txBody>
      </p:sp>
    </p:spTree>
    <p:extLst>
      <p:ext uri="{BB962C8B-B14F-4D97-AF65-F5344CB8AC3E}">
        <p14:creationId xmlns:p14="http://schemas.microsoft.com/office/powerpoint/2010/main" val="389927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97C24C-8043-DFE9-C934-4F7CCA139A67}"/>
              </a:ext>
            </a:extLst>
          </p:cNvPr>
          <p:cNvSpPr txBox="1">
            <a:spLocks/>
          </p:cNvSpPr>
          <p:nvPr/>
        </p:nvSpPr>
        <p:spPr bwMode="black">
          <a:xfrm>
            <a:off x="2231136" y="26476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b="0" i="0" u="none" strike="noStrike" dirty="0">
                <a:solidFill>
                  <a:srgbClr val="000000"/>
                </a:solidFill>
                <a:effectLst/>
              </a:rPr>
              <a:t>Prototype’s </a:t>
            </a:r>
            <a:r>
              <a:rPr lang="en-GB" b="0" i="0" u="none" strike="noStrike" dirty="0" err="1">
                <a:solidFill>
                  <a:srgbClr val="000000"/>
                </a:solidFill>
                <a:effectLst/>
              </a:rPr>
              <a:t>Wireflow</a:t>
            </a:r>
            <a:endParaRPr lang="en-PT" dirty="0"/>
          </a:p>
        </p:txBody>
      </p:sp>
      <p:sp>
        <p:nvSpPr>
          <p:cNvPr id="7" name="Content Placeholder 2">
            <a:extLst>
              <a:ext uri="{FF2B5EF4-FFF2-40B4-BE49-F238E27FC236}">
                <a16:creationId xmlns:a16="http://schemas.microsoft.com/office/drawing/2014/main" id="{2065D59A-79B7-0445-B620-FFA21379A2F5}"/>
              </a:ext>
            </a:extLst>
          </p:cNvPr>
          <p:cNvSpPr>
            <a:spLocks noGrp="1"/>
          </p:cNvSpPr>
          <p:nvPr>
            <p:ph idx="1"/>
          </p:nvPr>
        </p:nvSpPr>
        <p:spPr>
          <a:xfrm>
            <a:off x="2231136" y="1878008"/>
            <a:ext cx="7729728" cy="4604072"/>
          </a:xfrm>
        </p:spPr>
        <p:txBody>
          <a:bodyPr vert="horz" lIns="91440" tIns="45720" rIns="91440" bIns="45720" rtlCol="0" anchor="t">
            <a:normAutofit/>
          </a:bodyPr>
          <a:lstStyle/>
          <a:p>
            <a:pPr marL="0" indent="0" algn="just">
              <a:buNone/>
            </a:pPr>
            <a:r>
              <a:rPr lang="pt-PT" sz="1600" dirty="0" err="1"/>
              <a:t>Task</a:t>
            </a:r>
            <a:r>
              <a:rPr lang="pt-PT" sz="1600" dirty="0"/>
              <a:t> 1</a:t>
            </a:r>
            <a:r>
              <a:rPr lang="pt-PT" sz="1600" dirty="0">
                <a:solidFill>
                  <a:schemeClr val="tx1"/>
                </a:solidFill>
              </a:rPr>
              <a:t>: </a:t>
            </a:r>
            <a:r>
              <a:rPr lang="en-GB" sz="1600" dirty="0">
                <a:solidFill>
                  <a:schemeClr val="tx1"/>
                </a:solidFill>
              </a:rPr>
              <a:t>A</a:t>
            </a:r>
            <a:r>
              <a:rPr lang="en-GB" sz="1600" i="0" dirty="0">
                <a:solidFill>
                  <a:schemeClr val="tx1"/>
                </a:solidFill>
                <a:effectLst/>
              </a:rPr>
              <a:t>dd two </a:t>
            </a:r>
            <a:r>
              <a:rPr lang="en-GB" sz="1600" dirty="0">
                <a:solidFill>
                  <a:schemeClr val="tx1"/>
                </a:solidFill>
              </a:rPr>
              <a:t>chest </a:t>
            </a:r>
            <a:r>
              <a:rPr lang="en-GB" sz="1600" i="0" dirty="0">
                <a:solidFill>
                  <a:schemeClr val="tx1"/>
                </a:solidFill>
                <a:effectLst/>
              </a:rPr>
              <a:t>exercises, “Flat Bench Press” and “Push Ups” both with 15 repetitions.</a:t>
            </a:r>
            <a:r>
              <a:rPr lang="en-GB" sz="1600" dirty="0">
                <a:solidFill>
                  <a:schemeClr val="tx1"/>
                </a:solidFill>
              </a:rPr>
              <a:t>  </a:t>
            </a:r>
            <a:endParaRPr lang="en-GB" sz="1600" i="0" dirty="0">
              <a:solidFill>
                <a:schemeClr val="tx1"/>
              </a:solidFill>
              <a:effectLst/>
            </a:endParaRPr>
          </a:p>
          <a:p>
            <a:pPr marL="0" indent="0" algn="just">
              <a:buNone/>
            </a:pPr>
            <a:endParaRPr lang="pt-PT" sz="1600" dirty="0">
              <a:solidFill>
                <a:schemeClr val="tx1"/>
              </a:solidFill>
            </a:endParaRPr>
          </a:p>
        </p:txBody>
      </p:sp>
      <p:pic>
        <p:nvPicPr>
          <p:cNvPr id="9" name="Picture 8" descr="A screenshot of a cell phone&#10;&#10;Description automatically generated">
            <a:extLst>
              <a:ext uri="{FF2B5EF4-FFF2-40B4-BE49-F238E27FC236}">
                <a16:creationId xmlns:a16="http://schemas.microsoft.com/office/drawing/2014/main" id="{8FB13B6E-3B39-60FB-4909-2B025C587F8A}"/>
              </a:ext>
            </a:extLst>
          </p:cNvPr>
          <p:cNvPicPr>
            <a:picLocks noChangeAspect="1"/>
          </p:cNvPicPr>
          <p:nvPr/>
        </p:nvPicPr>
        <p:blipFill>
          <a:blip r:embed="rId2"/>
          <a:stretch>
            <a:fillRect/>
          </a:stretch>
        </p:blipFill>
        <p:spPr>
          <a:xfrm>
            <a:off x="14804" y="2743967"/>
            <a:ext cx="1408412" cy="2872154"/>
          </a:xfrm>
          <a:prstGeom prst="rect">
            <a:avLst/>
          </a:prstGeom>
        </p:spPr>
      </p:pic>
      <p:pic>
        <p:nvPicPr>
          <p:cNvPr id="11" name="Picture 10" descr="A screen shot of a cell phone&#10;&#10;Description automatically generated">
            <a:extLst>
              <a:ext uri="{FF2B5EF4-FFF2-40B4-BE49-F238E27FC236}">
                <a16:creationId xmlns:a16="http://schemas.microsoft.com/office/drawing/2014/main" id="{9A328744-A976-34AC-8EAC-865478713BD2}"/>
              </a:ext>
            </a:extLst>
          </p:cNvPr>
          <p:cNvPicPr>
            <a:picLocks noChangeAspect="1"/>
          </p:cNvPicPr>
          <p:nvPr/>
        </p:nvPicPr>
        <p:blipFill>
          <a:blip r:embed="rId3"/>
          <a:stretch>
            <a:fillRect/>
          </a:stretch>
        </p:blipFill>
        <p:spPr>
          <a:xfrm>
            <a:off x="1527943" y="2749594"/>
            <a:ext cx="1449559" cy="2914650"/>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6F08C8F0-EF70-EA97-63AE-7BE095C81ED2}"/>
              </a:ext>
            </a:extLst>
          </p:cNvPr>
          <p:cNvPicPr>
            <a:picLocks noChangeAspect="1"/>
          </p:cNvPicPr>
          <p:nvPr/>
        </p:nvPicPr>
        <p:blipFill>
          <a:blip r:embed="rId4"/>
          <a:stretch>
            <a:fillRect/>
          </a:stretch>
        </p:blipFill>
        <p:spPr>
          <a:xfrm>
            <a:off x="3060088" y="2720710"/>
            <a:ext cx="1413937" cy="2914650"/>
          </a:xfrm>
          <a:prstGeom prst="rect">
            <a:avLst/>
          </a:prstGeom>
        </p:spPr>
      </p:pic>
      <p:pic>
        <p:nvPicPr>
          <p:cNvPr id="15" name="Picture 14" descr="A screenshot of a phone&#10;&#10;Description automatically generated">
            <a:extLst>
              <a:ext uri="{FF2B5EF4-FFF2-40B4-BE49-F238E27FC236}">
                <a16:creationId xmlns:a16="http://schemas.microsoft.com/office/drawing/2014/main" id="{EC54B63D-FAB1-58D8-2352-6315F994F639}"/>
              </a:ext>
            </a:extLst>
          </p:cNvPr>
          <p:cNvPicPr>
            <a:picLocks noChangeAspect="1"/>
          </p:cNvPicPr>
          <p:nvPr/>
        </p:nvPicPr>
        <p:blipFill>
          <a:blip r:embed="rId5"/>
          <a:stretch>
            <a:fillRect/>
          </a:stretch>
        </p:blipFill>
        <p:spPr>
          <a:xfrm>
            <a:off x="4589694" y="2743967"/>
            <a:ext cx="1454773" cy="2914650"/>
          </a:xfrm>
          <a:prstGeom prst="rect">
            <a:avLst/>
          </a:prstGeom>
        </p:spPr>
      </p:pic>
      <p:pic>
        <p:nvPicPr>
          <p:cNvPr id="18" name="Picture 17" descr="A screen shot of a cell phone&#10;&#10;Description automatically generated">
            <a:extLst>
              <a:ext uri="{FF2B5EF4-FFF2-40B4-BE49-F238E27FC236}">
                <a16:creationId xmlns:a16="http://schemas.microsoft.com/office/drawing/2014/main" id="{13413EF8-E928-3C1E-A139-9C95C36D275A}"/>
              </a:ext>
            </a:extLst>
          </p:cNvPr>
          <p:cNvPicPr>
            <a:picLocks noChangeAspect="1"/>
          </p:cNvPicPr>
          <p:nvPr/>
        </p:nvPicPr>
        <p:blipFill>
          <a:blip r:embed="rId3"/>
          <a:stretch>
            <a:fillRect/>
          </a:stretch>
        </p:blipFill>
        <p:spPr>
          <a:xfrm>
            <a:off x="6147535" y="2743967"/>
            <a:ext cx="1449559" cy="2914650"/>
          </a:xfrm>
          <a:prstGeom prst="rect">
            <a:avLst/>
          </a:prstGeom>
        </p:spPr>
      </p:pic>
      <p:pic>
        <p:nvPicPr>
          <p:cNvPr id="19" name="Picture 18" descr="A screenshot of a phone&#10;&#10;Description automatically generated">
            <a:extLst>
              <a:ext uri="{FF2B5EF4-FFF2-40B4-BE49-F238E27FC236}">
                <a16:creationId xmlns:a16="http://schemas.microsoft.com/office/drawing/2014/main" id="{B02BF090-8982-3F2F-1668-887C8E3FA4A6}"/>
              </a:ext>
            </a:extLst>
          </p:cNvPr>
          <p:cNvPicPr>
            <a:picLocks noChangeAspect="1"/>
          </p:cNvPicPr>
          <p:nvPr/>
        </p:nvPicPr>
        <p:blipFill>
          <a:blip r:embed="rId4"/>
          <a:stretch>
            <a:fillRect/>
          </a:stretch>
        </p:blipFill>
        <p:spPr>
          <a:xfrm>
            <a:off x="7709934" y="2743967"/>
            <a:ext cx="1413937" cy="2914650"/>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9DBCE9B6-D6C9-D352-F9D4-77B8BAB5CF14}"/>
              </a:ext>
            </a:extLst>
          </p:cNvPr>
          <p:cNvPicPr>
            <a:picLocks noChangeAspect="1"/>
          </p:cNvPicPr>
          <p:nvPr/>
        </p:nvPicPr>
        <p:blipFill>
          <a:blip r:embed="rId6"/>
          <a:stretch>
            <a:fillRect/>
          </a:stretch>
        </p:blipFill>
        <p:spPr>
          <a:xfrm>
            <a:off x="9242566" y="2722719"/>
            <a:ext cx="1444176" cy="2893402"/>
          </a:xfrm>
          <a:prstGeom prst="rect">
            <a:avLst/>
          </a:prstGeom>
        </p:spPr>
      </p:pic>
      <p:pic>
        <p:nvPicPr>
          <p:cNvPr id="23" name="Picture 22" descr="A screenshot of a phone&#10;&#10;Description automatically generated">
            <a:extLst>
              <a:ext uri="{FF2B5EF4-FFF2-40B4-BE49-F238E27FC236}">
                <a16:creationId xmlns:a16="http://schemas.microsoft.com/office/drawing/2014/main" id="{4EC12DBE-459E-37CF-02F4-93517540FA04}"/>
              </a:ext>
            </a:extLst>
          </p:cNvPr>
          <p:cNvPicPr>
            <a:picLocks noChangeAspect="1"/>
          </p:cNvPicPr>
          <p:nvPr/>
        </p:nvPicPr>
        <p:blipFill>
          <a:blip r:embed="rId7"/>
          <a:stretch>
            <a:fillRect/>
          </a:stretch>
        </p:blipFill>
        <p:spPr>
          <a:xfrm>
            <a:off x="10783589" y="2743968"/>
            <a:ext cx="1426034" cy="2872154"/>
          </a:xfrm>
          <a:prstGeom prst="rect">
            <a:avLst/>
          </a:prstGeom>
        </p:spPr>
      </p:pic>
      <p:sp>
        <p:nvSpPr>
          <p:cNvPr id="24" name="Frame 23">
            <a:extLst>
              <a:ext uri="{FF2B5EF4-FFF2-40B4-BE49-F238E27FC236}">
                <a16:creationId xmlns:a16="http://schemas.microsoft.com/office/drawing/2014/main" id="{8F140AF1-42BB-9647-A477-0F4C53F71DF9}"/>
              </a:ext>
            </a:extLst>
          </p:cNvPr>
          <p:cNvSpPr/>
          <p:nvPr/>
        </p:nvSpPr>
        <p:spPr>
          <a:xfrm>
            <a:off x="103797" y="3429000"/>
            <a:ext cx="400359"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26" name="Straight Arrow Connector 25">
            <a:extLst>
              <a:ext uri="{FF2B5EF4-FFF2-40B4-BE49-F238E27FC236}">
                <a16:creationId xmlns:a16="http://schemas.microsoft.com/office/drawing/2014/main" id="{DB3506F0-6699-7A02-A760-F8B6B1024208}"/>
              </a:ext>
            </a:extLst>
          </p:cNvPr>
          <p:cNvCxnSpPr>
            <a:cxnSpLocks/>
            <a:stCxn id="24" idx="3"/>
          </p:cNvCxnSpPr>
          <p:nvPr/>
        </p:nvCxnSpPr>
        <p:spPr>
          <a:xfrm>
            <a:off x="504156" y="3508701"/>
            <a:ext cx="1185157" cy="131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rame 26">
            <a:extLst>
              <a:ext uri="{FF2B5EF4-FFF2-40B4-BE49-F238E27FC236}">
                <a16:creationId xmlns:a16="http://schemas.microsoft.com/office/drawing/2014/main" id="{221042FC-AE65-086B-DF8F-0F3C9175F7A9}"/>
              </a:ext>
            </a:extLst>
          </p:cNvPr>
          <p:cNvSpPr/>
          <p:nvPr/>
        </p:nvSpPr>
        <p:spPr>
          <a:xfrm>
            <a:off x="1719967" y="3560290"/>
            <a:ext cx="400359"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29" name="Straight Arrow Connector 28">
            <a:extLst>
              <a:ext uri="{FF2B5EF4-FFF2-40B4-BE49-F238E27FC236}">
                <a16:creationId xmlns:a16="http://schemas.microsoft.com/office/drawing/2014/main" id="{D90E35A9-AA96-E703-0993-FE1DE33921B3}"/>
              </a:ext>
            </a:extLst>
          </p:cNvPr>
          <p:cNvCxnSpPr>
            <a:cxnSpLocks/>
          </p:cNvCxnSpPr>
          <p:nvPr/>
        </p:nvCxnSpPr>
        <p:spPr>
          <a:xfrm flipV="1">
            <a:off x="2150980" y="3574346"/>
            <a:ext cx="1043266" cy="6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rame 30">
            <a:extLst>
              <a:ext uri="{FF2B5EF4-FFF2-40B4-BE49-F238E27FC236}">
                <a16:creationId xmlns:a16="http://schemas.microsoft.com/office/drawing/2014/main" id="{5782489C-AE06-1B8C-71BF-F60B0147769A}"/>
              </a:ext>
            </a:extLst>
          </p:cNvPr>
          <p:cNvSpPr/>
          <p:nvPr/>
        </p:nvSpPr>
        <p:spPr>
          <a:xfrm>
            <a:off x="3212383" y="3475028"/>
            <a:ext cx="583798"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32" name="Straight Arrow Connector 31">
            <a:extLst>
              <a:ext uri="{FF2B5EF4-FFF2-40B4-BE49-F238E27FC236}">
                <a16:creationId xmlns:a16="http://schemas.microsoft.com/office/drawing/2014/main" id="{F3D5B7D2-798F-5DD3-6C9A-0E89867BCB01}"/>
              </a:ext>
            </a:extLst>
          </p:cNvPr>
          <p:cNvCxnSpPr>
            <a:cxnSpLocks/>
          </p:cNvCxnSpPr>
          <p:nvPr/>
        </p:nvCxnSpPr>
        <p:spPr>
          <a:xfrm>
            <a:off x="3796181" y="3540673"/>
            <a:ext cx="1763614" cy="25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AB043D-3FA8-BDA5-4FB8-CA73500BE49E}"/>
              </a:ext>
            </a:extLst>
          </p:cNvPr>
          <p:cNvCxnSpPr>
            <a:cxnSpLocks/>
          </p:cNvCxnSpPr>
          <p:nvPr/>
        </p:nvCxnSpPr>
        <p:spPr>
          <a:xfrm>
            <a:off x="5332030" y="3959105"/>
            <a:ext cx="0" cy="94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rame 36">
            <a:extLst>
              <a:ext uri="{FF2B5EF4-FFF2-40B4-BE49-F238E27FC236}">
                <a16:creationId xmlns:a16="http://schemas.microsoft.com/office/drawing/2014/main" id="{538813F4-BEB1-2E8E-0CFC-9BD9CECF124A}"/>
              </a:ext>
            </a:extLst>
          </p:cNvPr>
          <p:cNvSpPr/>
          <p:nvPr/>
        </p:nvSpPr>
        <p:spPr>
          <a:xfrm>
            <a:off x="4925843" y="4941484"/>
            <a:ext cx="753317"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sp>
        <p:nvSpPr>
          <p:cNvPr id="39" name="Frame 38">
            <a:extLst>
              <a:ext uri="{FF2B5EF4-FFF2-40B4-BE49-F238E27FC236}">
                <a16:creationId xmlns:a16="http://schemas.microsoft.com/office/drawing/2014/main" id="{3E3C676D-02DB-69FE-0CF5-3A8924604D7E}"/>
              </a:ext>
            </a:extLst>
          </p:cNvPr>
          <p:cNvSpPr/>
          <p:nvPr/>
        </p:nvSpPr>
        <p:spPr>
          <a:xfrm>
            <a:off x="6323852" y="3536502"/>
            <a:ext cx="543340" cy="164963"/>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40" name="Straight Arrow Connector 39">
            <a:extLst>
              <a:ext uri="{FF2B5EF4-FFF2-40B4-BE49-F238E27FC236}">
                <a16:creationId xmlns:a16="http://schemas.microsoft.com/office/drawing/2014/main" id="{07C1673D-24C8-3AE6-F191-C725A7B44E13}"/>
              </a:ext>
            </a:extLst>
          </p:cNvPr>
          <p:cNvCxnSpPr>
            <a:cxnSpLocks/>
          </p:cNvCxnSpPr>
          <p:nvPr/>
        </p:nvCxnSpPr>
        <p:spPr>
          <a:xfrm>
            <a:off x="6886241" y="3602147"/>
            <a:ext cx="952885" cy="63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ame 41">
            <a:extLst>
              <a:ext uri="{FF2B5EF4-FFF2-40B4-BE49-F238E27FC236}">
                <a16:creationId xmlns:a16="http://schemas.microsoft.com/office/drawing/2014/main" id="{1095FDB9-2787-27DF-6F82-6E6E4203655D}"/>
              </a:ext>
            </a:extLst>
          </p:cNvPr>
          <p:cNvSpPr/>
          <p:nvPr/>
        </p:nvSpPr>
        <p:spPr>
          <a:xfrm>
            <a:off x="7839126" y="4159696"/>
            <a:ext cx="543340" cy="152400"/>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44" name="Straight Arrow Connector 43">
            <a:extLst>
              <a:ext uri="{FF2B5EF4-FFF2-40B4-BE49-F238E27FC236}">
                <a16:creationId xmlns:a16="http://schemas.microsoft.com/office/drawing/2014/main" id="{87FBDC90-3EFF-88F1-E450-738ECD797A37}"/>
              </a:ext>
            </a:extLst>
          </p:cNvPr>
          <p:cNvCxnSpPr>
            <a:cxnSpLocks/>
          </p:cNvCxnSpPr>
          <p:nvPr/>
        </p:nvCxnSpPr>
        <p:spPr>
          <a:xfrm flipV="1">
            <a:off x="8971005" y="3865194"/>
            <a:ext cx="1210963" cy="37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F0E473B-35C5-F7B1-888D-E4201EDDC713}"/>
              </a:ext>
            </a:extLst>
          </p:cNvPr>
          <p:cNvCxnSpPr>
            <a:cxnSpLocks/>
          </p:cNvCxnSpPr>
          <p:nvPr/>
        </p:nvCxnSpPr>
        <p:spPr>
          <a:xfrm>
            <a:off x="10303565" y="3919021"/>
            <a:ext cx="0" cy="118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ame 48">
            <a:extLst>
              <a:ext uri="{FF2B5EF4-FFF2-40B4-BE49-F238E27FC236}">
                <a16:creationId xmlns:a16="http://schemas.microsoft.com/office/drawing/2014/main" id="{A4851301-D96F-3E8A-3E73-E7670F313638}"/>
              </a:ext>
            </a:extLst>
          </p:cNvPr>
          <p:cNvSpPr/>
          <p:nvPr/>
        </p:nvSpPr>
        <p:spPr>
          <a:xfrm>
            <a:off x="9626043" y="5100498"/>
            <a:ext cx="753317"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spTree>
    <p:extLst>
      <p:ext uri="{BB962C8B-B14F-4D97-AF65-F5344CB8AC3E}">
        <p14:creationId xmlns:p14="http://schemas.microsoft.com/office/powerpoint/2010/main" val="66296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465D08-E577-F5AF-B294-31AFB854CBE0}"/>
              </a:ext>
            </a:extLst>
          </p:cNvPr>
          <p:cNvSpPr txBox="1">
            <a:spLocks/>
          </p:cNvSpPr>
          <p:nvPr/>
        </p:nvSpPr>
        <p:spPr bwMode="black">
          <a:xfrm>
            <a:off x="2231136" y="26476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b="0" i="0" u="none" strike="noStrike" dirty="0">
                <a:solidFill>
                  <a:srgbClr val="000000"/>
                </a:solidFill>
                <a:effectLst/>
              </a:rPr>
              <a:t>Prototype’s </a:t>
            </a:r>
            <a:r>
              <a:rPr lang="en-GB" b="0" i="0" u="none" strike="noStrike" dirty="0" err="1">
                <a:solidFill>
                  <a:srgbClr val="000000"/>
                </a:solidFill>
                <a:effectLst/>
              </a:rPr>
              <a:t>Wireflow</a:t>
            </a:r>
            <a:endParaRPr lang="en-PT" dirty="0"/>
          </a:p>
        </p:txBody>
      </p:sp>
      <p:sp>
        <p:nvSpPr>
          <p:cNvPr id="5" name="Content Placeholder 2">
            <a:extLst>
              <a:ext uri="{FF2B5EF4-FFF2-40B4-BE49-F238E27FC236}">
                <a16:creationId xmlns:a16="http://schemas.microsoft.com/office/drawing/2014/main" id="{3D5B5E70-2AC1-BCBB-F303-BE38C44D9894}"/>
              </a:ext>
            </a:extLst>
          </p:cNvPr>
          <p:cNvSpPr>
            <a:spLocks noGrp="1"/>
          </p:cNvSpPr>
          <p:nvPr>
            <p:ph idx="1"/>
          </p:nvPr>
        </p:nvSpPr>
        <p:spPr>
          <a:xfrm>
            <a:off x="2231136" y="1878008"/>
            <a:ext cx="7729728" cy="4604072"/>
          </a:xfrm>
        </p:spPr>
        <p:txBody>
          <a:bodyPr vert="horz" lIns="91440" tIns="45720" rIns="91440" bIns="45720" rtlCol="0" anchor="t">
            <a:normAutofit/>
          </a:bodyPr>
          <a:lstStyle/>
          <a:p>
            <a:pPr marL="0" indent="0" algn="just">
              <a:buNone/>
            </a:pPr>
            <a:r>
              <a:rPr lang="pt-PT" sz="1600" dirty="0" err="1"/>
              <a:t>Task</a:t>
            </a:r>
            <a:r>
              <a:rPr lang="pt-PT" sz="1600" dirty="0"/>
              <a:t> 2</a:t>
            </a:r>
            <a:r>
              <a:rPr lang="pt-PT" sz="1600" dirty="0">
                <a:solidFill>
                  <a:schemeClr val="tx1"/>
                </a:solidFill>
              </a:rPr>
              <a:t>: </a:t>
            </a:r>
            <a:r>
              <a:rPr lang="en-GB" sz="1600" dirty="0">
                <a:solidFill>
                  <a:schemeClr val="tx1"/>
                </a:solidFill>
              </a:rPr>
              <a:t> In nutrition,  a</a:t>
            </a:r>
            <a:r>
              <a:rPr lang="en-GB" sz="1600" i="0" dirty="0">
                <a:solidFill>
                  <a:schemeClr val="tx1"/>
                </a:solidFill>
                <a:effectLst/>
              </a:rPr>
              <a:t>dd</a:t>
            </a:r>
            <a:r>
              <a:rPr lang="en-GB" sz="1600" dirty="0">
                <a:solidFill>
                  <a:schemeClr val="tx1"/>
                </a:solidFill>
              </a:rPr>
              <a:t> </a:t>
            </a:r>
            <a:r>
              <a:rPr lang="en-GB" sz="1600" i="0" dirty="0">
                <a:solidFill>
                  <a:schemeClr val="tx1"/>
                </a:solidFill>
                <a:effectLst/>
              </a:rPr>
              <a:t> “Cereals and milk” </a:t>
            </a:r>
            <a:r>
              <a:rPr lang="en-GB" sz="1600" dirty="0">
                <a:solidFill>
                  <a:schemeClr val="tx1"/>
                </a:solidFill>
              </a:rPr>
              <a:t>to the breakfast.</a:t>
            </a:r>
          </a:p>
          <a:p>
            <a:pPr marL="0" indent="0" algn="just">
              <a:buNone/>
            </a:pPr>
            <a:endParaRPr lang="en-GB" sz="1600" i="0" dirty="0">
              <a:solidFill>
                <a:schemeClr val="tx1"/>
              </a:solidFill>
              <a:effectLst/>
            </a:endParaRPr>
          </a:p>
        </p:txBody>
      </p:sp>
      <p:pic>
        <p:nvPicPr>
          <p:cNvPr id="6" name="Picture 5" descr="A screenshot of a cell phone&#10;&#10;Description automatically generated">
            <a:extLst>
              <a:ext uri="{FF2B5EF4-FFF2-40B4-BE49-F238E27FC236}">
                <a16:creationId xmlns:a16="http://schemas.microsoft.com/office/drawing/2014/main" id="{E5D713CD-01CC-AADD-1330-63F23D64E7CD}"/>
              </a:ext>
            </a:extLst>
          </p:cNvPr>
          <p:cNvPicPr>
            <a:picLocks noChangeAspect="1"/>
          </p:cNvPicPr>
          <p:nvPr/>
        </p:nvPicPr>
        <p:blipFill>
          <a:blip r:embed="rId2"/>
          <a:stretch>
            <a:fillRect/>
          </a:stretch>
        </p:blipFill>
        <p:spPr>
          <a:xfrm>
            <a:off x="3354793" y="2762782"/>
            <a:ext cx="1408412" cy="2872154"/>
          </a:xfrm>
          <a:prstGeom prst="rect">
            <a:avLst/>
          </a:prstGeom>
        </p:spPr>
      </p:pic>
      <p:sp>
        <p:nvSpPr>
          <p:cNvPr id="7" name="Frame 6">
            <a:extLst>
              <a:ext uri="{FF2B5EF4-FFF2-40B4-BE49-F238E27FC236}">
                <a16:creationId xmlns:a16="http://schemas.microsoft.com/office/drawing/2014/main" id="{D4C73FDD-ED3A-29A1-5000-2148DAC11ABB}"/>
              </a:ext>
            </a:extLst>
          </p:cNvPr>
          <p:cNvSpPr/>
          <p:nvPr/>
        </p:nvSpPr>
        <p:spPr>
          <a:xfrm>
            <a:off x="3435783" y="3629537"/>
            <a:ext cx="400359"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pic>
        <p:nvPicPr>
          <p:cNvPr id="9" name="Picture 8" descr="A screen shot of a phone&#10;&#10;Description automatically generated">
            <a:extLst>
              <a:ext uri="{FF2B5EF4-FFF2-40B4-BE49-F238E27FC236}">
                <a16:creationId xmlns:a16="http://schemas.microsoft.com/office/drawing/2014/main" id="{3FBD4C92-BA40-5A98-9F30-0A2C343312B2}"/>
              </a:ext>
            </a:extLst>
          </p:cNvPr>
          <p:cNvPicPr>
            <a:picLocks noChangeAspect="1"/>
          </p:cNvPicPr>
          <p:nvPr/>
        </p:nvPicPr>
        <p:blipFill>
          <a:blip r:embed="rId3"/>
          <a:stretch>
            <a:fillRect/>
          </a:stretch>
        </p:blipFill>
        <p:spPr>
          <a:xfrm>
            <a:off x="5218334" y="2762782"/>
            <a:ext cx="1413521" cy="2872154"/>
          </a:xfrm>
          <a:prstGeom prst="rect">
            <a:avLst/>
          </a:prstGeom>
        </p:spPr>
      </p:pic>
      <p:cxnSp>
        <p:nvCxnSpPr>
          <p:cNvPr id="10" name="Straight Arrow Connector 9">
            <a:extLst>
              <a:ext uri="{FF2B5EF4-FFF2-40B4-BE49-F238E27FC236}">
                <a16:creationId xmlns:a16="http://schemas.microsoft.com/office/drawing/2014/main" id="{DE241AB7-B50D-A893-A7BC-7280F4ADE8A6}"/>
              </a:ext>
            </a:extLst>
          </p:cNvPr>
          <p:cNvCxnSpPr>
            <a:cxnSpLocks/>
          </p:cNvCxnSpPr>
          <p:nvPr/>
        </p:nvCxnSpPr>
        <p:spPr>
          <a:xfrm flipV="1">
            <a:off x="3836142" y="3629537"/>
            <a:ext cx="1506718" cy="7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screenshot of a phone&#10;&#10;Description automatically generated">
            <a:extLst>
              <a:ext uri="{FF2B5EF4-FFF2-40B4-BE49-F238E27FC236}">
                <a16:creationId xmlns:a16="http://schemas.microsoft.com/office/drawing/2014/main" id="{9351F5D7-315D-EB92-035C-2B712F7ECCA1}"/>
              </a:ext>
            </a:extLst>
          </p:cNvPr>
          <p:cNvPicPr>
            <a:picLocks noChangeAspect="1"/>
          </p:cNvPicPr>
          <p:nvPr/>
        </p:nvPicPr>
        <p:blipFill>
          <a:blip r:embed="rId4"/>
          <a:stretch>
            <a:fillRect/>
          </a:stretch>
        </p:blipFill>
        <p:spPr>
          <a:xfrm>
            <a:off x="6957267" y="2762782"/>
            <a:ext cx="1413521" cy="2857012"/>
          </a:xfrm>
          <a:prstGeom prst="rect">
            <a:avLst/>
          </a:prstGeom>
        </p:spPr>
      </p:pic>
      <p:sp>
        <p:nvSpPr>
          <p:cNvPr id="17" name="Frame 16">
            <a:extLst>
              <a:ext uri="{FF2B5EF4-FFF2-40B4-BE49-F238E27FC236}">
                <a16:creationId xmlns:a16="http://schemas.microsoft.com/office/drawing/2014/main" id="{A9E30D8F-27E4-2DE6-3765-1C99F22D0EB7}"/>
              </a:ext>
            </a:extLst>
          </p:cNvPr>
          <p:cNvSpPr/>
          <p:nvPr/>
        </p:nvSpPr>
        <p:spPr>
          <a:xfrm>
            <a:off x="5342860" y="3543926"/>
            <a:ext cx="400359"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18" name="Straight Arrow Connector 17">
            <a:extLst>
              <a:ext uri="{FF2B5EF4-FFF2-40B4-BE49-F238E27FC236}">
                <a16:creationId xmlns:a16="http://schemas.microsoft.com/office/drawing/2014/main" id="{62F7CCEC-88FC-6AAA-C94C-F022B7B161BE}"/>
              </a:ext>
            </a:extLst>
          </p:cNvPr>
          <p:cNvCxnSpPr>
            <a:cxnSpLocks/>
          </p:cNvCxnSpPr>
          <p:nvPr/>
        </p:nvCxnSpPr>
        <p:spPr>
          <a:xfrm>
            <a:off x="5743219" y="3623627"/>
            <a:ext cx="1343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7846479C-D94D-7EE6-ABE9-0CCDD72FE5CE}"/>
              </a:ext>
            </a:extLst>
          </p:cNvPr>
          <p:cNvSpPr/>
          <p:nvPr/>
        </p:nvSpPr>
        <p:spPr>
          <a:xfrm>
            <a:off x="7086082" y="3543926"/>
            <a:ext cx="537547" cy="178828"/>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spTree>
    <p:extLst>
      <p:ext uri="{BB962C8B-B14F-4D97-AF65-F5344CB8AC3E}">
        <p14:creationId xmlns:p14="http://schemas.microsoft.com/office/powerpoint/2010/main" val="103617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97EEA63-ADE8-982E-E4E3-E09569A6653F}"/>
              </a:ext>
            </a:extLst>
          </p:cNvPr>
          <p:cNvSpPr txBox="1">
            <a:spLocks/>
          </p:cNvSpPr>
          <p:nvPr/>
        </p:nvSpPr>
        <p:spPr>
          <a:xfrm>
            <a:off x="2231136" y="1989160"/>
            <a:ext cx="7729728" cy="46040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pt-PT" sz="1600" dirty="0" err="1"/>
              <a:t>Task</a:t>
            </a:r>
            <a:r>
              <a:rPr lang="pt-PT" sz="1600" dirty="0"/>
              <a:t> 3: </a:t>
            </a:r>
            <a:r>
              <a:rPr lang="pt-PT" sz="1600" dirty="0" err="1">
                <a:ea typeface="+mn-lt"/>
                <a:cs typeface="+mn-lt"/>
              </a:rPr>
              <a:t>Create</a:t>
            </a:r>
            <a:r>
              <a:rPr lang="pt-PT" sz="1600" dirty="0">
                <a:ea typeface="+mn-lt"/>
                <a:cs typeface="+mn-lt"/>
              </a:rPr>
              <a:t> a </a:t>
            </a:r>
            <a:r>
              <a:rPr lang="pt-PT" sz="1600" dirty="0" err="1">
                <a:ea typeface="+mn-lt"/>
                <a:cs typeface="+mn-lt"/>
              </a:rPr>
              <a:t>reminder</a:t>
            </a:r>
            <a:r>
              <a:rPr lang="pt-PT" sz="1600" dirty="0">
                <a:ea typeface="+mn-lt"/>
                <a:cs typeface="+mn-lt"/>
              </a:rPr>
              <a:t> for 11/11 </a:t>
            </a:r>
            <a:r>
              <a:rPr lang="pt-PT" sz="1600" dirty="0" err="1">
                <a:ea typeface="+mn-lt"/>
                <a:cs typeface="+mn-lt"/>
              </a:rPr>
              <a:t>at</a:t>
            </a:r>
            <a:r>
              <a:rPr lang="pt-PT" sz="1600" dirty="0">
                <a:ea typeface="+mn-lt"/>
                <a:cs typeface="+mn-lt"/>
              </a:rPr>
              <a:t> 9:30 AM </a:t>
            </a:r>
            <a:r>
              <a:rPr lang="pt-PT" sz="1600" dirty="0" err="1">
                <a:ea typeface="+mn-lt"/>
                <a:cs typeface="+mn-lt"/>
              </a:rPr>
              <a:t>named</a:t>
            </a:r>
            <a:r>
              <a:rPr lang="pt-PT" sz="1600" dirty="0">
                <a:ea typeface="+mn-lt"/>
                <a:cs typeface="+mn-lt"/>
              </a:rPr>
              <a:t> “</a:t>
            </a:r>
            <a:r>
              <a:rPr lang="pt-PT" sz="1600" dirty="0" err="1">
                <a:ea typeface="+mn-lt"/>
                <a:cs typeface="+mn-lt"/>
              </a:rPr>
              <a:t>Workout</a:t>
            </a:r>
            <a:r>
              <a:rPr lang="pt-PT" sz="1600" dirty="0">
                <a:ea typeface="+mn-lt"/>
                <a:cs typeface="+mn-lt"/>
              </a:rPr>
              <a:t>”</a:t>
            </a:r>
            <a:r>
              <a:rPr lang="pt-PT" sz="1600" dirty="0"/>
              <a:t>. </a:t>
            </a:r>
          </a:p>
          <a:p>
            <a:pPr marL="0" indent="0" algn="just">
              <a:buFont typeface="Arial" panose="020B0604020202020204" pitchFamily="34" charset="0"/>
              <a:buNone/>
            </a:pPr>
            <a:endParaRPr lang="en-GB" sz="1600" dirty="0"/>
          </a:p>
        </p:txBody>
      </p:sp>
      <p:sp>
        <p:nvSpPr>
          <p:cNvPr id="5" name="Title 1">
            <a:extLst>
              <a:ext uri="{FF2B5EF4-FFF2-40B4-BE49-F238E27FC236}">
                <a16:creationId xmlns:a16="http://schemas.microsoft.com/office/drawing/2014/main" id="{034D4EC3-870C-1E2B-F159-7B90B761CDCA}"/>
              </a:ext>
            </a:extLst>
          </p:cNvPr>
          <p:cNvSpPr txBox="1">
            <a:spLocks/>
          </p:cNvSpPr>
          <p:nvPr/>
        </p:nvSpPr>
        <p:spPr bwMode="black">
          <a:xfrm>
            <a:off x="2231136" y="26476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b="0" i="0" u="none" strike="noStrike" dirty="0">
                <a:solidFill>
                  <a:srgbClr val="000000"/>
                </a:solidFill>
                <a:effectLst/>
              </a:rPr>
              <a:t>Prototype’s </a:t>
            </a:r>
            <a:r>
              <a:rPr lang="en-GB" b="0" i="0" u="none" strike="noStrike" dirty="0" err="1">
                <a:solidFill>
                  <a:srgbClr val="000000"/>
                </a:solidFill>
                <a:effectLst/>
              </a:rPr>
              <a:t>Wireflow</a:t>
            </a:r>
            <a:endParaRPr lang="en-PT" dirty="0"/>
          </a:p>
        </p:txBody>
      </p:sp>
      <p:pic>
        <p:nvPicPr>
          <p:cNvPr id="10" name="Picture 9" descr="A screen shot of a phone&#10;&#10;Description automatically generated">
            <a:extLst>
              <a:ext uri="{FF2B5EF4-FFF2-40B4-BE49-F238E27FC236}">
                <a16:creationId xmlns:a16="http://schemas.microsoft.com/office/drawing/2014/main" id="{2B3B4F5E-33A6-B8DB-ECC8-CBEDFC4644D5}"/>
              </a:ext>
            </a:extLst>
          </p:cNvPr>
          <p:cNvPicPr>
            <a:picLocks noChangeAspect="1"/>
          </p:cNvPicPr>
          <p:nvPr/>
        </p:nvPicPr>
        <p:blipFill>
          <a:blip r:embed="rId2"/>
          <a:stretch>
            <a:fillRect/>
          </a:stretch>
        </p:blipFill>
        <p:spPr>
          <a:xfrm>
            <a:off x="4454541" y="2872121"/>
            <a:ext cx="1410970" cy="28721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B9D02BE0-A6F1-353A-B9B6-54E39915E5E7}"/>
              </a:ext>
            </a:extLst>
          </p:cNvPr>
          <p:cNvPicPr>
            <a:picLocks noChangeAspect="1"/>
          </p:cNvPicPr>
          <p:nvPr/>
        </p:nvPicPr>
        <p:blipFill>
          <a:blip r:embed="rId3"/>
          <a:stretch>
            <a:fillRect/>
          </a:stretch>
        </p:blipFill>
        <p:spPr>
          <a:xfrm>
            <a:off x="2871252" y="2855119"/>
            <a:ext cx="1408412" cy="2872154"/>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515BDF6F-EA71-173E-F951-EB819F26056C}"/>
              </a:ext>
            </a:extLst>
          </p:cNvPr>
          <p:cNvPicPr>
            <a:picLocks noChangeAspect="1"/>
          </p:cNvPicPr>
          <p:nvPr/>
        </p:nvPicPr>
        <p:blipFill>
          <a:blip r:embed="rId4"/>
          <a:stretch>
            <a:fillRect/>
          </a:stretch>
        </p:blipFill>
        <p:spPr>
          <a:xfrm>
            <a:off x="5989761" y="2849000"/>
            <a:ext cx="1418534" cy="2872154"/>
          </a:xfrm>
          <a:prstGeom prst="rect">
            <a:avLst/>
          </a:prstGeom>
        </p:spPr>
      </p:pic>
      <p:pic>
        <p:nvPicPr>
          <p:cNvPr id="15" name="Picture 14" descr="A screenshot of a phone&#10;&#10;Description automatically generated">
            <a:extLst>
              <a:ext uri="{FF2B5EF4-FFF2-40B4-BE49-F238E27FC236}">
                <a16:creationId xmlns:a16="http://schemas.microsoft.com/office/drawing/2014/main" id="{7B25203B-532E-246D-131E-5BB502E360DB}"/>
              </a:ext>
            </a:extLst>
          </p:cNvPr>
          <p:cNvPicPr>
            <a:picLocks noChangeAspect="1"/>
          </p:cNvPicPr>
          <p:nvPr/>
        </p:nvPicPr>
        <p:blipFill>
          <a:blip r:embed="rId5"/>
          <a:stretch>
            <a:fillRect/>
          </a:stretch>
        </p:blipFill>
        <p:spPr>
          <a:xfrm>
            <a:off x="7557859" y="2849000"/>
            <a:ext cx="1418534" cy="2867143"/>
          </a:xfrm>
          <a:prstGeom prst="rect">
            <a:avLst/>
          </a:prstGeom>
        </p:spPr>
      </p:pic>
      <p:sp>
        <p:nvSpPr>
          <p:cNvPr id="16" name="Frame 15">
            <a:extLst>
              <a:ext uri="{FF2B5EF4-FFF2-40B4-BE49-F238E27FC236}">
                <a16:creationId xmlns:a16="http://schemas.microsoft.com/office/drawing/2014/main" id="{D69353DA-2BDB-9EC0-64D7-7BA953A5D9CE}"/>
              </a:ext>
            </a:extLst>
          </p:cNvPr>
          <p:cNvSpPr/>
          <p:nvPr/>
        </p:nvSpPr>
        <p:spPr>
          <a:xfrm>
            <a:off x="2973642" y="3894033"/>
            <a:ext cx="400359" cy="159402"/>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17" name="Straight Arrow Connector 16">
            <a:extLst>
              <a:ext uri="{FF2B5EF4-FFF2-40B4-BE49-F238E27FC236}">
                <a16:creationId xmlns:a16="http://schemas.microsoft.com/office/drawing/2014/main" id="{5AA13DF1-E48D-3494-EEAA-26A91E6F5A33}"/>
              </a:ext>
            </a:extLst>
          </p:cNvPr>
          <p:cNvCxnSpPr>
            <a:cxnSpLocks/>
          </p:cNvCxnSpPr>
          <p:nvPr/>
        </p:nvCxnSpPr>
        <p:spPr>
          <a:xfrm flipV="1">
            <a:off x="3453238" y="3429000"/>
            <a:ext cx="2055833" cy="544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rame 18">
            <a:extLst>
              <a:ext uri="{FF2B5EF4-FFF2-40B4-BE49-F238E27FC236}">
                <a16:creationId xmlns:a16="http://schemas.microsoft.com/office/drawing/2014/main" id="{407A6E82-749A-78F1-EE14-15C5A048269F}"/>
              </a:ext>
            </a:extLst>
          </p:cNvPr>
          <p:cNvSpPr/>
          <p:nvPr/>
        </p:nvSpPr>
        <p:spPr>
          <a:xfrm>
            <a:off x="5514621" y="3309977"/>
            <a:ext cx="198490" cy="173811"/>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cxnSp>
        <p:nvCxnSpPr>
          <p:cNvPr id="20" name="Straight Arrow Connector 19">
            <a:extLst>
              <a:ext uri="{FF2B5EF4-FFF2-40B4-BE49-F238E27FC236}">
                <a16:creationId xmlns:a16="http://schemas.microsoft.com/office/drawing/2014/main" id="{C2A44E37-1CE2-BA13-1B0A-1E7EBC309C17}"/>
              </a:ext>
            </a:extLst>
          </p:cNvPr>
          <p:cNvCxnSpPr>
            <a:cxnSpLocks/>
          </p:cNvCxnSpPr>
          <p:nvPr/>
        </p:nvCxnSpPr>
        <p:spPr>
          <a:xfrm>
            <a:off x="5713111" y="3364765"/>
            <a:ext cx="742050" cy="121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rame 21">
            <a:extLst>
              <a:ext uri="{FF2B5EF4-FFF2-40B4-BE49-F238E27FC236}">
                <a16:creationId xmlns:a16="http://schemas.microsoft.com/office/drawing/2014/main" id="{5A4EF83E-2BE8-81F7-FDFC-11ABF758B93B}"/>
              </a:ext>
            </a:extLst>
          </p:cNvPr>
          <p:cNvSpPr/>
          <p:nvPr/>
        </p:nvSpPr>
        <p:spPr>
          <a:xfrm>
            <a:off x="6488761" y="4492651"/>
            <a:ext cx="433473" cy="170033"/>
          </a:xfrm>
          <a:prstGeom prst="fram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PT">
              <a:solidFill>
                <a:schemeClr val="tx1"/>
              </a:solidFill>
            </a:endParaRPr>
          </a:p>
        </p:txBody>
      </p:sp>
    </p:spTree>
    <p:extLst>
      <p:ext uri="{BB962C8B-B14F-4D97-AF65-F5344CB8AC3E}">
        <p14:creationId xmlns:p14="http://schemas.microsoft.com/office/powerpoint/2010/main" val="429020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E2CBC5-1CDE-1D43-628F-D4A2FC2CE901}"/>
              </a:ext>
            </a:extLst>
          </p:cNvPr>
          <p:cNvSpPr txBox="1">
            <a:spLocks/>
          </p:cNvSpPr>
          <p:nvPr/>
        </p:nvSpPr>
        <p:spPr bwMode="black">
          <a:xfrm>
            <a:off x="2231136" y="26476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i="0" u="none" strike="noStrike" dirty="0">
                <a:solidFill>
                  <a:srgbClr val="000000"/>
                </a:solidFill>
                <a:effectLst/>
              </a:rPr>
              <a:t>Heuristic Evaluation Results</a:t>
            </a:r>
            <a:endParaRPr lang="en-PT" dirty="0"/>
          </a:p>
        </p:txBody>
      </p:sp>
      <p:sp>
        <p:nvSpPr>
          <p:cNvPr id="6" name="Content Placeholder 2">
            <a:extLst>
              <a:ext uri="{FF2B5EF4-FFF2-40B4-BE49-F238E27FC236}">
                <a16:creationId xmlns:a16="http://schemas.microsoft.com/office/drawing/2014/main" id="{30745E94-CBBC-2E7B-1149-20B6C1712D15}"/>
              </a:ext>
            </a:extLst>
          </p:cNvPr>
          <p:cNvSpPr txBox="1">
            <a:spLocks/>
          </p:cNvSpPr>
          <p:nvPr/>
        </p:nvSpPr>
        <p:spPr>
          <a:xfrm>
            <a:off x="2231136" y="1878008"/>
            <a:ext cx="7729728" cy="46040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endParaRPr lang="en-GB" sz="1600" dirty="0"/>
          </a:p>
        </p:txBody>
      </p:sp>
      <p:sp>
        <p:nvSpPr>
          <p:cNvPr id="2" name="Content Placeholder 2">
            <a:extLst>
              <a:ext uri="{FF2B5EF4-FFF2-40B4-BE49-F238E27FC236}">
                <a16:creationId xmlns:a16="http://schemas.microsoft.com/office/drawing/2014/main" id="{7930DC26-BC60-318E-739C-B670E1B6F305}"/>
              </a:ext>
            </a:extLst>
          </p:cNvPr>
          <p:cNvSpPr txBox="1">
            <a:spLocks/>
          </p:cNvSpPr>
          <p:nvPr/>
        </p:nvSpPr>
        <p:spPr>
          <a:xfrm>
            <a:off x="2383536" y="2030408"/>
            <a:ext cx="7729728" cy="46040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1600" dirty="0">
                <a:effectLst/>
              </a:rPr>
              <a:t>The main problems identified by the evaluators of group 4 were:</a:t>
            </a:r>
          </a:p>
          <a:p>
            <a:r>
              <a:rPr lang="en-GB" sz="1600" dirty="0"/>
              <a:t>When adding both chest exercises to your training plan, do not it is possible to choose a different number for both despite the application suggests this possibility. Both keep the number of repetitions selected in the second exercise. (Severity 2)</a:t>
            </a:r>
          </a:p>
          <a:p>
            <a:r>
              <a:rPr lang="en-GB" sz="1600" dirty="0"/>
              <a:t>When selecting the Flat Bench Press option in the application, it opens the Incline Bench Press exercise. (Severity 2)</a:t>
            </a:r>
          </a:p>
          <a:p>
            <a:r>
              <a:rPr lang="en-GB" sz="1600" dirty="0"/>
              <a:t>On the Workout page there should be a note saying to add exercises to your Exercises page, as the user confused about how to do it in your first contact with the application. Furthermore, press Exercises present there do nothing. (Severity 1) </a:t>
            </a:r>
          </a:p>
          <a:p>
            <a:r>
              <a:rPr lang="en-GB" sz="1600" dirty="0"/>
              <a:t>Unappealing design on the page dedicated to the user's meals. (Severity 1)</a:t>
            </a:r>
          </a:p>
          <a:p>
            <a:r>
              <a:rPr lang="en-GB" sz="1600" dirty="0"/>
              <a:t>It should be possible to create more training plans, so that the user can organize plans by muscle, for example. (Severity 2) </a:t>
            </a:r>
          </a:p>
          <a:p>
            <a:pPr marL="0" indent="0">
              <a:buNone/>
            </a:pPr>
            <a:endParaRPr lang="en-GB" sz="1600" dirty="0"/>
          </a:p>
          <a:p>
            <a:endParaRPr lang="en-GB" sz="1600" dirty="0">
              <a:effectLst/>
            </a:endParaRPr>
          </a:p>
          <a:p>
            <a:pPr algn="l"/>
            <a:endParaRPr lang="en-GB" sz="1600" b="0" i="0" dirty="0">
              <a:solidFill>
                <a:srgbClr val="000000"/>
              </a:solidFill>
              <a:effectLst/>
            </a:endParaRPr>
          </a:p>
          <a:p>
            <a:endParaRPr lang="en-GB" sz="1600" dirty="0">
              <a:effectLst/>
            </a:endParaRPr>
          </a:p>
        </p:txBody>
      </p:sp>
    </p:spTree>
    <p:extLst>
      <p:ext uri="{BB962C8B-B14F-4D97-AF65-F5344CB8AC3E}">
        <p14:creationId xmlns:p14="http://schemas.microsoft.com/office/powerpoint/2010/main" val="344230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E2CBC5-1CDE-1D43-628F-D4A2FC2CE901}"/>
              </a:ext>
            </a:extLst>
          </p:cNvPr>
          <p:cNvSpPr txBox="1">
            <a:spLocks/>
          </p:cNvSpPr>
          <p:nvPr/>
        </p:nvSpPr>
        <p:spPr bwMode="black">
          <a:xfrm>
            <a:off x="2231136" y="26476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i="0" u="none" strike="noStrike" dirty="0">
                <a:solidFill>
                  <a:srgbClr val="000000"/>
                </a:solidFill>
                <a:effectLst/>
              </a:rPr>
              <a:t>Heuristic Evaluation Results</a:t>
            </a:r>
            <a:endParaRPr lang="en-PT" dirty="0"/>
          </a:p>
        </p:txBody>
      </p:sp>
      <p:sp>
        <p:nvSpPr>
          <p:cNvPr id="6" name="Content Placeholder 2">
            <a:extLst>
              <a:ext uri="{FF2B5EF4-FFF2-40B4-BE49-F238E27FC236}">
                <a16:creationId xmlns:a16="http://schemas.microsoft.com/office/drawing/2014/main" id="{30745E94-CBBC-2E7B-1149-20B6C1712D15}"/>
              </a:ext>
            </a:extLst>
          </p:cNvPr>
          <p:cNvSpPr txBox="1">
            <a:spLocks/>
          </p:cNvSpPr>
          <p:nvPr/>
        </p:nvSpPr>
        <p:spPr>
          <a:xfrm>
            <a:off x="2231136" y="1878008"/>
            <a:ext cx="7729728" cy="46040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endParaRPr lang="en-GB" sz="1600" dirty="0"/>
          </a:p>
        </p:txBody>
      </p:sp>
      <p:sp>
        <p:nvSpPr>
          <p:cNvPr id="9" name="Content Placeholder 2">
            <a:extLst>
              <a:ext uri="{FF2B5EF4-FFF2-40B4-BE49-F238E27FC236}">
                <a16:creationId xmlns:a16="http://schemas.microsoft.com/office/drawing/2014/main" id="{5CF8ADEC-AB76-ED35-869A-A11622AD6868}"/>
              </a:ext>
            </a:extLst>
          </p:cNvPr>
          <p:cNvSpPr txBox="1">
            <a:spLocks/>
          </p:cNvSpPr>
          <p:nvPr/>
        </p:nvSpPr>
        <p:spPr>
          <a:xfrm>
            <a:off x="2383536" y="2030408"/>
            <a:ext cx="7729728" cy="46040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1600" dirty="0">
                <a:effectLst/>
              </a:rPr>
              <a:t>The main problems identified by the evaluators of group 6 were:</a:t>
            </a:r>
          </a:p>
          <a:p>
            <a:r>
              <a:rPr lang="en-GB" sz="1600" b="0" i="0" dirty="0">
                <a:solidFill>
                  <a:srgbClr val="000000"/>
                </a:solidFill>
                <a:effectLst/>
              </a:rPr>
              <a:t>No </a:t>
            </a:r>
            <a:r>
              <a:rPr lang="en-GB" sz="1600" b="0" i="0" dirty="0" err="1">
                <a:solidFill>
                  <a:srgbClr val="000000"/>
                </a:solidFill>
                <a:effectLst/>
              </a:rPr>
              <a:t>HomeScreen</a:t>
            </a:r>
            <a:r>
              <a:rPr lang="en-GB" sz="1600" b="0" i="0" dirty="0">
                <a:solidFill>
                  <a:srgbClr val="000000"/>
                </a:solidFill>
                <a:effectLst/>
              </a:rPr>
              <a:t> when we start the prototype (We don’t know where we are). If we click the slogan instead of jumping to the homepage we jump to the exercises.</a:t>
            </a:r>
            <a:r>
              <a:rPr lang="en-GB" sz="1600" b="0" i="0" dirty="0">
                <a:solidFill>
                  <a:srgbClr val="000000"/>
                </a:solidFill>
              </a:rPr>
              <a:t> (Severity 4)</a:t>
            </a:r>
          </a:p>
          <a:p>
            <a:r>
              <a:rPr lang="en-GB" sz="1600" b="0" i="0" u="none" strike="noStrike" dirty="0">
                <a:solidFill>
                  <a:srgbClr val="000000"/>
                </a:solidFill>
                <a:effectLst/>
              </a:rPr>
              <a:t>We don’t know the difference between workout and exercises, because when we pick an exercise we jump directly to workout.</a:t>
            </a:r>
            <a:r>
              <a:rPr lang="en-GB" sz="1600" dirty="0">
                <a:solidFill>
                  <a:srgbClr val="000000"/>
                </a:solidFill>
              </a:rPr>
              <a:t> </a:t>
            </a:r>
            <a:r>
              <a:rPr lang="en-GB" sz="1600" b="0" i="0" u="none" strike="noStrike" dirty="0">
                <a:solidFill>
                  <a:srgbClr val="000000"/>
                </a:solidFill>
                <a:effectLst/>
              </a:rPr>
              <a:t>It is better to have only one workout and have a button to add exercises instead of separating both of those things</a:t>
            </a:r>
            <a:r>
              <a:rPr lang="en-GB" sz="1600" b="0" i="0" dirty="0">
                <a:solidFill>
                  <a:srgbClr val="000000"/>
                </a:solidFill>
                <a:effectLst/>
              </a:rPr>
              <a:t>.</a:t>
            </a:r>
            <a:r>
              <a:rPr lang="en-GB" sz="1600" b="0" i="0" dirty="0">
                <a:solidFill>
                  <a:srgbClr val="000000"/>
                </a:solidFill>
              </a:rPr>
              <a:t> (Severity 3)</a:t>
            </a:r>
          </a:p>
          <a:p>
            <a:r>
              <a:rPr lang="en-GB" sz="1600" b="0" i="0" dirty="0">
                <a:solidFill>
                  <a:srgbClr val="000000"/>
                </a:solidFill>
                <a:effectLst/>
              </a:rPr>
              <a:t>For the nutrition page, we don’t know if the information changes everyday,  maybe it is better to have an history of the nutrition, because the user didn´t know how long the felt out areas are staying.</a:t>
            </a:r>
            <a:r>
              <a:rPr lang="en-GB" sz="1600" dirty="0">
                <a:solidFill>
                  <a:srgbClr val="000000"/>
                </a:solidFill>
                <a:effectLst/>
              </a:rPr>
              <a:t> </a:t>
            </a:r>
            <a:r>
              <a:rPr lang="en-GB" sz="1600" dirty="0">
                <a:solidFill>
                  <a:srgbClr val="000000"/>
                </a:solidFill>
              </a:rPr>
              <a:t>(Severity 3) </a:t>
            </a:r>
          </a:p>
          <a:p>
            <a:r>
              <a:rPr lang="en-GB" sz="1600" b="0" i="0" dirty="0">
                <a:solidFill>
                  <a:srgbClr val="000000"/>
                </a:solidFill>
                <a:effectLst/>
              </a:rPr>
              <a:t>The picture with the play button is very confusing. The user didn´t know if there is a picture or a video you can click on. Because a play button is normally a standard for a video. (Severity 2) </a:t>
            </a:r>
          </a:p>
          <a:p>
            <a:r>
              <a:rPr lang="en-GB" sz="1600" b="0" i="0" dirty="0">
                <a:solidFill>
                  <a:srgbClr val="000000"/>
                </a:solidFill>
                <a:effectLst/>
              </a:rPr>
              <a:t>The date of the reminder is a little bit too small. Date and Time is even important so it should be the same size.</a:t>
            </a:r>
            <a:r>
              <a:rPr lang="en-GB" sz="1600" dirty="0">
                <a:solidFill>
                  <a:srgbClr val="000000"/>
                </a:solidFill>
              </a:rPr>
              <a:t> (Severity 1) </a:t>
            </a:r>
            <a:endParaRPr lang="en-GB" sz="1600" b="0" i="0" dirty="0">
              <a:solidFill>
                <a:srgbClr val="000000"/>
              </a:solidFill>
            </a:endParaRPr>
          </a:p>
          <a:p>
            <a:pPr algn="l"/>
            <a:endParaRPr lang="en-GB" sz="1600" b="0" i="0" dirty="0">
              <a:solidFill>
                <a:srgbClr val="000000"/>
              </a:solidFill>
              <a:effectLst/>
            </a:endParaRPr>
          </a:p>
          <a:p>
            <a:endParaRPr lang="en-GB" sz="1600" dirty="0">
              <a:effectLst/>
            </a:endParaRPr>
          </a:p>
        </p:txBody>
      </p:sp>
    </p:spTree>
    <p:extLst>
      <p:ext uri="{BB962C8B-B14F-4D97-AF65-F5344CB8AC3E}">
        <p14:creationId xmlns:p14="http://schemas.microsoft.com/office/powerpoint/2010/main" val="185042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E2CBC5-1CDE-1D43-628F-D4A2FC2CE901}"/>
              </a:ext>
            </a:extLst>
          </p:cNvPr>
          <p:cNvSpPr txBox="1">
            <a:spLocks/>
          </p:cNvSpPr>
          <p:nvPr/>
        </p:nvSpPr>
        <p:spPr bwMode="black">
          <a:xfrm>
            <a:off x="2231136" y="26476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b="0" i="0" u="none" strike="noStrike" dirty="0">
                <a:solidFill>
                  <a:srgbClr val="000000"/>
                </a:solidFill>
                <a:effectLst/>
              </a:rPr>
              <a:t>Corrections to perform in Phase 3</a:t>
            </a:r>
            <a:endParaRPr lang="en-PT" dirty="0"/>
          </a:p>
        </p:txBody>
      </p:sp>
      <p:sp>
        <p:nvSpPr>
          <p:cNvPr id="6" name="Content Placeholder 2">
            <a:extLst>
              <a:ext uri="{FF2B5EF4-FFF2-40B4-BE49-F238E27FC236}">
                <a16:creationId xmlns:a16="http://schemas.microsoft.com/office/drawing/2014/main" id="{30745E94-CBBC-2E7B-1149-20B6C1712D15}"/>
              </a:ext>
            </a:extLst>
          </p:cNvPr>
          <p:cNvSpPr txBox="1">
            <a:spLocks/>
          </p:cNvSpPr>
          <p:nvPr/>
        </p:nvSpPr>
        <p:spPr>
          <a:xfrm>
            <a:off x="2231136" y="1878008"/>
            <a:ext cx="7729728" cy="46040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endParaRPr lang="en-GB" sz="1600" dirty="0"/>
          </a:p>
        </p:txBody>
      </p:sp>
      <p:sp>
        <p:nvSpPr>
          <p:cNvPr id="3" name="Content Placeholder 2">
            <a:extLst>
              <a:ext uri="{FF2B5EF4-FFF2-40B4-BE49-F238E27FC236}">
                <a16:creationId xmlns:a16="http://schemas.microsoft.com/office/drawing/2014/main" id="{3BAD1A6D-A3C8-AAAE-4D2E-AB34576747B7}"/>
              </a:ext>
            </a:extLst>
          </p:cNvPr>
          <p:cNvSpPr>
            <a:spLocks noGrp="1"/>
          </p:cNvSpPr>
          <p:nvPr>
            <p:ph idx="1"/>
          </p:nvPr>
        </p:nvSpPr>
        <p:spPr>
          <a:xfrm>
            <a:off x="2383536" y="2030408"/>
            <a:ext cx="7729728" cy="4604072"/>
          </a:xfrm>
        </p:spPr>
        <p:txBody>
          <a:bodyPr vert="horz" lIns="91440" tIns="45720" rIns="91440" bIns="45720" rtlCol="0" anchor="t">
            <a:normAutofit/>
          </a:bodyPr>
          <a:lstStyle/>
          <a:p>
            <a:pPr marL="0" indent="0">
              <a:buNone/>
            </a:pPr>
            <a:r>
              <a:rPr lang="en-GB" sz="1600" dirty="0">
                <a:ea typeface="+mn-lt"/>
                <a:cs typeface="+mn-lt"/>
              </a:rPr>
              <a:t>Based on the heuristic evaluation of both groups prior to our presented prototype, we came to the conclusion we must fix the most critical issues with it:</a:t>
            </a:r>
            <a:endParaRPr lang="en-GB" dirty="0"/>
          </a:p>
          <a:p>
            <a:pPr marL="342900" indent="-342900">
              <a:buAutoNum type="arabicPeriod"/>
            </a:pPr>
            <a:endParaRPr lang="en-GB" sz="1600" b="1" dirty="0">
              <a:ea typeface="+mn-lt"/>
              <a:cs typeface="+mn-lt"/>
            </a:endParaRPr>
          </a:p>
          <a:p>
            <a:pPr marL="342900" indent="-342900"/>
            <a:r>
              <a:rPr lang="en-GB" sz="1600" b="1" dirty="0">
                <a:ea typeface="+mn-lt"/>
                <a:cs typeface="+mn-lt"/>
              </a:rPr>
              <a:t>User Experience</a:t>
            </a:r>
            <a:r>
              <a:rPr lang="en-GB" sz="1600" dirty="0">
                <a:solidFill>
                  <a:srgbClr val="0F0F0F"/>
                </a:solidFill>
                <a:ea typeface="+mn-lt"/>
                <a:cs typeface="+mn-lt"/>
              </a:rPr>
              <a:t>: Create a register/login page, that leads into an intuitive home page.</a:t>
            </a:r>
            <a:endParaRPr lang="en-GB" sz="1600">
              <a:solidFill>
                <a:srgbClr val="0F0F0F"/>
              </a:solidFill>
            </a:endParaRPr>
          </a:p>
          <a:p>
            <a:pPr marL="342900" indent="-342900"/>
            <a:r>
              <a:rPr lang="en-GB" sz="1600" b="1" dirty="0">
                <a:solidFill>
                  <a:srgbClr val="0F0F0F"/>
                </a:solidFill>
                <a:ea typeface="+mn-lt"/>
                <a:cs typeface="+mn-lt"/>
              </a:rPr>
              <a:t>Workout Customization</a:t>
            </a:r>
            <a:r>
              <a:rPr lang="en-GB" sz="1600" dirty="0">
                <a:solidFill>
                  <a:srgbClr val="0F0F0F"/>
                </a:solidFill>
                <a:ea typeface="+mn-lt"/>
                <a:cs typeface="+mn-lt"/>
              </a:rPr>
              <a:t>: Clarify the concept behind the personalized workouts and the exercises already defined for each muscle group, also fixing the rep counting button.</a:t>
            </a:r>
            <a:endParaRPr lang="en-GB" sz="1600" dirty="0">
              <a:solidFill>
                <a:srgbClr val="0F0F0F"/>
              </a:solidFill>
            </a:endParaRPr>
          </a:p>
          <a:p>
            <a:pPr marL="342900" indent="-342900"/>
            <a:r>
              <a:rPr lang="en-GB" sz="1600" b="1" dirty="0">
                <a:solidFill>
                  <a:srgbClr val="0F0F0F"/>
                </a:solidFill>
                <a:ea typeface="+mn-lt"/>
                <a:cs typeface="+mn-lt"/>
              </a:rPr>
              <a:t>Nutrition Page</a:t>
            </a:r>
            <a:r>
              <a:rPr lang="en-GB" sz="1600" dirty="0">
                <a:solidFill>
                  <a:srgbClr val="0F0F0F"/>
                </a:solidFill>
                <a:ea typeface="+mn-lt"/>
                <a:cs typeface="+mn-lt"/>
              </a:rPr>
              <a:t>:  Add a history feature on the nutrition page, to help with the tracking of the user's diet.</a:t>
            </a:r>
            <a:endParaRPr lang="en-GB" sz="1600" dirty="0">
              <a:solidFill>
                <a:srgbClr val="0F0F0F"/>
              </a:solidFill>
            </a:endParaRPr>
          </a:p>
          <a:p>
            <a:pPr marL="342900" indent="-342900">
              <a:buAutoNum type="arabicPeriod"/>
            </a:pPr>
            <a:endParaRPr lang="en-GB" sz="1600" dirty="0">
              <a:solidFill>
                <a:srgbClr val="0F0F0F"/>
              </a:solidFill>
            </a:endParaRPr>
          </a:p>
          <a:p>
            <a:pPr marL="0" indent="0">
              <a:buNone/>
            </a:pPr>
            <a:r>
              <a:rPr lang="en-GB" sz="1600" dirty="0">
                <a:solidFill>
                  <a:srgbClr val="0F0F0F"/>
                </a:solidFill>
                <a:ea typeface="+mn-lt"/>
                <a:cs typeface="+mn-lt"/>
              </a:rPr>
              <a:t>Regarding the design aspects (severity 1), we acknowledge that it can improve, so we'll take care of that in the next phase, with a slightly lower priority.</a:t>
            </a:r>
            <a:endParaRPr lang="en-GB" sz="1600" dirty="0">
              <a:ea typeface="+mn-lt"/>
              <a:cs typeface="+mn-lt"/>
            </a:endParaRPr>
          </a:p>
          <a:p>
            <a:pPr marL="0" indent="0">
              <a:buNone/>
            </a:pPr>
            <a:endParaRPr lang="en-GB" sz="1600" dirty="0"/>
          </a:p>
          <a:p>
            <a:pPr marL="0" indent="0">
              <a:buNone/>
            </a:pPr>
            <a:endParaRPr lang="en-GB" sz="1600" dirty="0"/>
          </a:p>
          <a:p>
            <a:pPr indent="0">
              <a:buNone/>
            </a:pPr>
            <a:endParaRPr lang="en-GB" sz="1200" dirty="0"/>
          </a:p>
          <a:p>
            <a:pPr marL="0" indent="0">
              <a:buNone/>
            </a:pPr>
            <a:endParaRPr lang="en-GB" dirty="0"/>
          </a:p>
          <a:p>
            <a:pPr marL="0" indent="0">
              <a:buNone/>
            </a:pPr>
            <a:endParaRPr lang="en-GB" sz="1600" dirty="0"/>
          </a:p>
        </p:txBody>
      </p:sp>
    </p:spTree>
    <p:extLst>
      <p:ext uri="{BB962C8B-B14F-4D97-AF65-F5344CB8AC3E}">
        <p14:creationId xmlns:p14="http://schemas.microsoft.com/office/powerpoint/2010/main" val="169186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45E-CFEE-F4CA-6286-6457C6A65FA6}"/>
              </a:ext>
            </a:extLst>
          </p:cNvPr>
          <p:cNvSpPr>
            <a:spLocks noGrp="1"/>
          </p:cNvSpPr>
          <p:nvPr>
            <p:ph type="ctrTitle"/>
          </p:nvPr>
        </p:nvSpPr>
        <p:spPr/>
        <p:txBody>
          <a:bodyPr/>
          <a:lstStyle/>
          <a:p>
            <a:r>
              <a:rPr lang="en-GB" b="1" i="0" err="1">
                <a:solidFill>
                  <a:srgbClr val="000000"/>
                </a:solidFill>
                <a:effectLst/>
              </a:rPr>
              <a:t>VirtuaLgym</a:t>
            </a:r>
            <a:endParaRPr lang="en-GB" b="1" i="0">
              <a:solidFill>
                <a:srgbClr val="000000"/>
              </a:solidFill>
              <a:effectLst/>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BECDCEA9-29F1-6B92-7AB8-D13E71E7A31F}"/>
              </a:ext>
            </a:extLst>
          </p:cNvPr>
          <p:cNvPicPr>
            <a:picLocks noChangeAspect="1"/>
          </p:cNvPicPr>
          <p:nvPr/>
        </p:nvPicPr>
        <p:blipFill>
          <a:blip r:embed="rId2"/>
          <a:stretch>
            <a:fillRect/>
          </a:stretch>
        </p:blipFill>
        <p:spPr>
          <a:xfrm>
            <a:off x="0" y="0"/>
            <a:ext cx="1804604" cy="626087"/>
          </a:xfrm>
          <a:prstGeom prst="rect">
            <a:avLst/>
          </a:prstGeom>
        </p:spPr>
      </p:pic>
    </p:spTree>
    <p:extLst>
      <p:ext uri="{BB962C8B-B14F-4D97-AF65-F5344CB8AC3E}">
        <p14:creationId xmlns:p14="http://schemas.microsoft.com/office/powerpoint/2010/main" val="3445292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111</TotalTime>
  <Words>721</Words>
  <Application>Microsoft Office PowerPoint</Application>
  <PresentationFormat>Widescreen</PresentationFormat>
  <Paragraphs>39</Paragraphs>
  <Slides>9</Slides>
  <Notes>0</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Parcel</vt:lpstr>
      <vt:lpstr>VirtuaLgym</vt:lpstr>
      <vt:lpstr>Project abridged description</vt:lpstr>
      <vt:lpstr>Apresentação do PowerPoint</vt:lpstr>
      <vt:lpstr>Apresentação do PowerPoint</vt:lpstr>
      <vt:lpstr>Apresentação do PowerPoint</vt:lpstr>
      <vt:lpstr>Apresentação do PowerPoint</vt:lpstr>
      <vt:lpstr>Apresentação do PowerPoint</vt:lpstr>
      <vt:lpstr>Apresentação do PowerPoint</vt:lpstr>
      <vt:lpstr>VirtuaLgym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VirtuaLgym</dc:title>
  <dc:creator>Sara da Silva Azevedo</dc:creator>
  <cp:lastModifiedBy>Sara da Silva Azevedo</cp:lastModifiedBy>
  <cp:revision>131</cp:revision>
  <dcterms:created xsi:type="dcterms:W3CDTF">2023-11-13T18:56:17Z</dcterms:created>
  <dcterms:modified xsi:type="dcterms:W3CDTF">2023-11-14T22:11:55Z</dcterms:modified>
</cp:coreProperties>
</file>