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E2B"/>
    <a:srgbClr val="F35747"/>
    <a:srgbClr val="F24D3C"/>
    <a:srgbClr val="FFD13F"/>
    <a:srgbClr val="FFD85B"/>
    <a:srgbClr val="D2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88556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6"/>
    </p:cViewPr>
  </p:outlineViewPr>
  <p:notesTextViewPr>
    <p:cViewPr>
      <p:scale>
        <a:sx n="100" d="100"/>
        <a:sy n="100" d="100"/>
      </p:scale>
      <p:origin x="0" y="75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jan\Desktop\XL2E6A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[XL2E6A.xlsb]Pivot Corresponding per year!PivotTable1</c:name>
    <c:fmtId val="1"/>
  </c:pivotSource>
  <c:chart>
    <c:autoTitleDeleted val="1"/>
    <c:pivotFmts>
      <c:pivotFmt>
        <c:idx val="0"/>
        <c:spPr>
          <a:ln>
            <a:solidFill>
              <a:srgbClr val="FF0000"/>
            </a:solidFill>
          </a:ln>
        </c:spPr>
        <c:marker>
          <c:symbol val="circle"/>
          <c:size val="6"/>
          <c:spPr>
            <a:solidFill>
              <a:schemeClr val="tx1"/>
            </a:solidFill>
          </c:spPr>
        </c:marker>
      </c:pivotFmt>
      <c:pivotFmt>
        <c:idx val="1"/>
        <c:spPr>
          <a:ln>
            <a:solidFill>
              <a:srgbClr val="FF0000"/>
            </a:solidFill>
          </a:ln>
        </c:spPr>
        <c:marker>
          <c:symbol val="circle"/>
          <c:size val="6"/>
          <c:spPr>
            <a:solidFill>
              <a:schemeClr val="tx1"/>
            </a:solidFill>
          </c:spPr>
        </c:marker>
      </c:pivotFmt>
    </c:pivotFmts>
    <c:plotArea>
      <c:layout>
        <c:manualLayout>
          <c:layoutTarget val="inner"/>
          <c:xMode val="edge"/>
          <c:yMode val="edge"/>
          <c:x val="5.038943849967472E-2"/>
          <c:y val="3.3393067245904615E-2"/>
          <c:w val="0.93183578187906457"/>
          <c:h val="0.86968341346712386"/>
        </c:manualLayout>
      </c:layout>
      <c:lineChart>
        <c:grouping val="standard"/>
        <c:ser>
          <c:idx val="0"/>
          <c:order val="0"/>
          <c:tx>
            <c:strRef>
              <c:f>'Pivot Corresponding per year'!$B$1</c:f>
              <c:strCache>
                <c:ptCount val="1"/>
                <c:pt idx="0">
                  <c:v>Total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ize val="8"/>
            <c:spPr>
              <a:solidFill>
                <a:schemeClr val="tx1"/>
              </a:solidFill>
            </c:spPr>
          </c:marker>
          <c:cat>
            <c:strRef>
              <c:f>'Pivot Corresponding per year'!$A$2:$A$102</c:f>
              <c:strCache>
                <c:ptCount val="100"/>
                <c:pt idx="0">
                  <c:v>1908</c:v>
                </c:pt>
                <c:pt idx="1">
                  <c:v>1912</c:v>
                </c:pt>
                <c:pt idx="2">
                  <c:v>1913</c:v>
                </c:pt>
                <c:pt idx="3">
                  <c:v>1915</c:v>
                </c:pt>
                <c:pt idx="4">
                  <c:v>1916</c:v>
                </c:pt>
                <c:pt idx="5">
                  <c:v>1917</c:v>
                </c:pt>
                <c:pt idx="6">
                  <c:v>1918</c:v>
                </c:pt>
                <c:pt idx="7">
                  <c:v>1919</c:v>
                </c:pt>
                <c:pt idx="8">
                  <c:v>1920</c:v>
                </c:pt>
                <c:pt idx="9">
                  <c:v>1921</c:v>
                </c:pt>
                <c:pt idx="10">
                  <c:v>1922</c:v>
                </c:pt>
                <c:pt idx="11">
                  <c:v>1923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1939</c:v>
                </c:pt>
                <c:pt idx="28">
                  <c:v>1940</c:v>
                </c:pt>
                <c:pt idx="29">
                  <c:v>1941</c:v>
                </c:pt>
                <c:pt idx="30">
                  <c:v>1942</c:v>
                </c:pt>
                <c:pt idx="31">
                  <c:v>1943</c:v>
                </c:pt>
                <c:pt idx="32">
                  <c:v>1944</c:v>
                </c:pt>
                <c:pt idx="33">
                  <c:v>1945</c:v>
                </c:pt>
                <c:pt idx="34">
                  <c:v>1946</c:v>
                </c:pt>
                <c:pt idx="35">
                  <c:v>1947</c:v>
                </c:pt>
                <c:pt idx="36">
                  <c:v>1948</c:v>
                </c:pt>
                <c:pt idx="37">
                  <c:v>1949</c:v>
                </c:pt>
                <c:pt idx="38">
                  <c:v>1950</c:v>
                </c:pt>
                <c:pt idx="39">
                  <c:v>1951</c:v>
                </c:pt>
                <c:pt idx="40">
                  <c:v>1952</c:v>
                </c:pt>
                <c:pt idx="41">
                  <c:v>1953</c:v>
                </c:pt>
                <c:pt idx="42">
                  <c:v>1954</c:v>
                </c:pt>
                <c:pt idx="43">
                  <c:v>1955</c:v>
                </c:pt>
                <c:pt idx="44">
                  <c:v>1956</c:v>
                </c:pt>
                <c:pt idx="45">
                  <c:v>1957</c:v>
                </c:pt>
                <c:pt idx="46">
                  <c:v>1958</c:v>
                </c:pt>
                <c:pt idx="47">
                  <c:v>1959</c:v>
                </c:pt>
                <c:pt idx="48">
                  <c:v>1960</c:v>
                </c:pt>
                <c:pt idx="49">
                  <c:v>1961</c:v>
                </c:pt>
                <c:pt idx="50">
                  <c:v>1962</c:v>
                </c:pt>
                <c:pt idx="51">
                  <c:v>1963</c:v>
                </c:pt>
                <c:pt idx="52">
                  <c:v>1964</c:v>
                </c:pt>
                <c:pt idx="53">
                  <c:v>1965</c:v>
                </c:pt>
                <c:pt idx="54">
                  <c:v>1966</c:v>
                </c:pt>
                <c:pt idx="55">
                  <c:v>1967</c:v>
                </c:pt>
                <c:pt idx="56">
                  <c:v>1968</c:v>
                </c:pt>
                <c:pt idx="57">
                  <c:v>1969</c:v>
                </c:pt>
                <c:pt idx="58">
                  <c:v>1970</c:v>
                </c:pt>
                <c:pt idx="59">
                  <c:v>1971</c:v>
                </c:pt>
                <c:pt idx="60">
                  <c:v>1972</c:v>
                </c:pt>
                <c:pt idx="61">
                  <c:v>1973</c:v>
                </c:pt>
                <c:pt idx="62">
                  <c:v>1974</c:v>
                </c:pt>
                <c:pt idx="63">
                  <c:v>1975</c:v>
                </c:pt>
                <c:pt idx="64">
                  <c:v>1976</c:v>
                </c:pt>
                <c:pt idx="65">
                  <c:v>1977</c:v>
                </c:pt>
                <c:pt idx="66">
                  <c:v>1978</c:v>
                </c:pt>
                <c:pt idx="67">
                  <c:v>1979</c:v>
                </c:pt>
                <c:pt idx="68">
                  <c:v>1980</c:v>
                </c:pt>
                <c:pt idx="69">
                  <c:v>1981</c:v>
                </c:pt>
                <c:pt idx="70">
                  <c:v>1982</c:v>
                </c:pt>
                <c:pt idx="71">
                  <c:v>1983</c:v>
                </c:pt>
                <c:pt idx="72">
                  <c:v>1984</c:v>
                </c:pt>
                <c:pt idx="73">
                  <c:v>1985</c:v>
                </c:pt>
                <c:pt idx="74">
                  <c:v>1986</c:v>
                </c:pt>
                <c:pt idx="75">
                  <c:v>1987</c:v>
                </c:pt>
                <c:pt idx="76">
                  <c:v>1988</c:v>
                </c:pt>
                <c:pt idx="77">
                  <c:v>1989</c:v>
                </c:pt>
                <c:pt idx="78">
                  <c:v>1990</c:v>
                </c:pt>
                <c:pt idx="79">
                  <c:v>1991</c:v>
                </c:pt>
                <c:pt idx="80">
                  <c:v>1992</c:v>
                </c:pt>
                <c:pt idx="81">
                  <c:v>1993</c:v>
                </c:pt>
                <c:pt idx="82">
                  <c:v>1994</c:v>
                </c:pt>
                <c:pt idx="83">
                  <c:v>1995</c:v>
                </c:pt>
                <c:pt idx="84">
                  <c:v>1996</c:v>
                </c:pt>
                <c:pt idx="85">
                  <c:v>1997</c:v>
                </c:pt>
                <c:pt idx="86">
                  <c:v>1998</c:v>
                </c:pt>
                <c:pt idx="87">
                  <c:v>1999</c:v>
                </c:pt>
                <c:pt idx="88">
                  <c:v>2000</c:v>
                </c:pt>
                <c:pt idx="89">
                  <c:v>2001</c:v>
                </c:pt>
                <c:pt idx="90">
                  <c:v>2002</c:v>
                </c:pt>
                <c:pt idx="91">
                  <c:v>2003</c:v>
                </c:pt>
                <c:pt idx="92">
                  <c:v>2004</c:v>
                </c:pt>
                <c:pt idx="93">
                  <c:v>2005</c:v>
                </c:pt>
                <c:pt idx="94">
                  <c:v>2006</c:v>
                </c:pt>
                <c:pt idx="95">
                  <c:v>2007</c:v>
                </c:pt>
                <c:pt idx="96">
                  <c:v>2008</c:v>
                </c:pt>
                <c:pt idx="97">
                  <c:v>2009</c:v>
                </c:pt>
                <c:pt idx="98">
                  <c:v>Date</c:v>
                </c:pt>
                <c:pt idx="99">
                  <c:v>(blank)</c:v>
                </c:pt>
              </c:strCache>
            </c:strRef>
          </c:cat>
          <c:val>
            <c:numRef>
              <c:f>'Pivot Corresponding per year'!$B$2:$B$102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6</c:v>
                </c:pt>
                <c:pt idx="8">
                  <c:v>17</c:v>
                </c:pt>
                <c:pt idx="9">
                  <c:v>13</c:v>
                </c:pt>
                <c:pt idx="10">
                  <c:v>11</c:v>
                </c:pt>
                <c:pt idx="11">
                  <c:v>12</c:v>
                </c:pt>
                <c:pt idx="12">
                  <c:v>7</c:v>
                </c:pt>
                <c:pt idx="13">
                  <c:v>11</c:v>
                </c:pt>
                <c:pt idx="14">
                  <c:v>12</c:v>
                </c:pt>
                <c:pt idx="15">
                  <c:v>21</c:v>
                </c:pt>
                <c:pt idx="16">
                  <c:v>37</c:v>
                </c:pt>
                <c:pt idx="17">
                  <c:v>37</c:v>
                </c:pt>
                <c:pt idx="18">
                  <c:v>24</c:v>
                </c:pt>
                <c:pt idx="19">
                  <c:v>32</c:v>
                </c:pt>
                <c:pt idx="20">
                  <c:v>28</c:v>
                </c:pt>
                <c:pt idx="21">
                  <c:v>26</c:v>
                </c:pt>
                <c:pt idx="22">
                  <c:v>30</c:v>
                </c:pt>
                <c:pt idx="23">
                  <c:v>36</c:v>
                </c:pt>
                <c:pt idx="24">
                  <c:v>43</c:v>
                </c:pt>
                <c:pt idx="25">
                  <c:v>27</c:v>
                </c:pt>
                <c:pt idx="26">
                  <c:v>51</c:v>
                </c:pt>
                <c:pt idx="27">
                  <c:v>26</c:v>
                </c:pt>
                <c:pt idx="28">
                  <c:v>18</c:v>
                </c:pt>
                <c:pt idx="29">
                  <c:v>21</c:v>
                </c:pt>
                <c:pt idx="30">
                  <c:v>32</c:v>
                </c:pt>
                <c:pt idx="31">
                  <c:v>39</c:v>
                </c:pt>
                <c:pt idx="32">
                  <c:v>47</c:v>
                </c:pt>
                <c:pt idx="33">
                  <c:v>69</c:v>
                </c:pt>
                <c:pt idx="34">
                  <c:v>80</c:v>
                </c:pt>
                <c:pt idx="35">
                  <c:v>76</c:v>
                </c:pt>
                <c:pt idx="36">
                  <c:v>68</c:v>
                </c:pt>
                <c:pt idx="37">
                  <c:v>60</c:v>
                </c:pt>
                <c:pt idx="38">
                  <c:v>63</c:v>
                </c:pt>
                <c:pt idx="39">
                  <c:v>69</c:v>
                </c:pt>
                <c:pt idx="40">
                  <c:v>61</c:v>
                </c:pt>
                <c:pt idx="41">
                  <c:v>62</c:v>
                </c:pt>
                <c:pt idx="42">
                  <c:v>59</c:v>
                </c:pt>
                <c:pt idx="43">
                  <c:v>52</c:v>
                </c:pt>
                <c:pt idx="44">
                  <c:v>51</c:v>
                </c:pt>
                <c:pt idx="45">
                  <c:v>57</c:v>
                </c:pt>
                <c:pt idx="46">
                  <c:v>62</c:v>
                </c:pt>
                <c:pt idx="47">
                  <c:v>60</c:v>
                </c:pt>
                <c:pt idx="48">
                  <c:v>62</c:v>
                </c:pt>
                <c:pt idx="49">
                  <c:v>52</c:v>
                </c:pt>
                <c:pt idx="50">
                  <c:v>73</c:v>
                </c:pt>
                <c:pt idx="51">
                  <c:v>58</c:v>
                </c:pt>
                <c:pt idx="52">
                  <c:v>69</c:v>
                </c:pt>
                <c:pt idx="53">
                  <c:v>69</c:v>
                </c:pt>
                <c:pt idx="54">
                  <c:v>69</c:v>
                </c:pt>
                <c:pt idx="55">
                  <c:v>91</c:v>
                </c:pt>
                <c:pt idx="56">
                  <c:v>96</c:v>
                </c:pt>
                <c:pt idx="57">
                  <c:v>82</c:v>
                </c:pt>
                <c:pt idx="58">
                  <c:v>87</c:v>
                </c:pt>
                <c:pt idx="59">
                  <c:v>67</c:v>
                </c:pt>
                <c:pt idx="60">
                  <c:v>104</c:v>
                </c:pt>
                <c:pt idx="61">
                  <c:v>89</c:v>
                </c:pt>
                <c:pt idx="62">
                  <c:v>82</c:v>
                </c:pt>
                <c:pt idx="63">
                  <c:v>75</c:v>
                </c:pt>
                <c:pt idx="64">
                  <c:v>86</c:v>
                </c:pt>
                <c:pt idx="65">
                  <c:v>81</c:v>
                </c:pt>
                <c:pt idx="66">
                  <c:v>77</c:v>
                </c:pt>
                <c:pt idx="67">
                  <c:v>89</c:v>
                </c:pt>
                <c:pt idx="68">
                  <c:v>65</c:v>
                </c:pt>
                <c:pt idx="69">
                  <c:v>66</c:v>
                </c:pt>
                <c:pt idx="70">
                  <c:v>70</c:v>
                </c:pt>
                <c:pt idx="71">
                  <c:v>61</c:v>
                </c:pt>
                <c:pt idx="72">
                  <c:v>65</c:v>
                </c:pt>
                <c:pt idx="73">
                  <c:v>74</c:v>
                </c:pt>
                <c:pt idx="74">
                  <c:v>64</c:v>
                </c:pt>
                <c:pt idx="75">
                  <c:v>74</c:v>
                </c:pt>
                <c:pt idx="76">
                  <c:v>83</c:v>
                </c:pt>
                <c:pt idx="77">
                  <c:v>95</c:v>
                </c:pt>
                <c:pt idx="78">
                  <c:v>72</c:v>
                </c:pt>
                <c:pt idx="79">
                  <c:v>88</c:v>
                </c:pt>
                <c:pt idx="80">
                  <c:v>86</c:v>
                </c:pt>
                <c:pt idx="81">
                  <c:v>67</c:v>
                </c:pt>
                <c:pt idx="82">
                  <c:v>87</c:v>
                </c:pt>
                <c:pt idx="83">
                  <c:v>79</c:v>
                </c:pt>
                <c:pt idx="84">
                  <c:v>81</c:v>
                </c:pt>
                <c:pt idx="85">
                  <c:v>68</c:v>
                </c:pt>
                <c:pt idx="86">
                  <c:v>69</c:v>
                </c:pt>
                <c:pt idx="87">
                  <c:v>78</c:v>
                </c:pt>
                <c:pt idx="88">
                  <c:v>76</c:v>
                </c:pt>
                <c:pt idx="89">
                  <c:v>70</c:v>
                </c:pt>
                <c:pt idx="90">
                  <c:v>75</c:v>
                </c:pt>
                <c:pt idx="91">
                  <c:v>61</c:v>
                </c:pt>
                <c:pt idx="92">
                  <c:v>61</c:v>
                </c:pt>
                <c:pt idx="93">
                  <c:v>51</c:v>
                </c:pt>
                <c:pt idx="94">
                  <c:v>49</c:v>
                </c:pt>
                <c:pt idx="95">
                  <c:v>54</c:v>
                </c:pt>
                <c:pt idx="96">
                  <c:v>62</c:v>
                </c:pt>
                <c:pt idx="97">
                  <c:v>24</c:v>
                </c:pt>
                <c:pt idx="98">
                  <c:v>1</c:v>
                </c:pt>
              </c:numCache>
            </c:numRef>
          </c:val>
        </c:ser>
        <c:marker val="1"/>
        <c:axId val="77669504"/>
        <c:axId val="77671424"/>
      </c:lineChart>
      <c:catAx>
        <c:axId val="7766950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7671424"/>
        <c:crosses val="autoZero"/>
        <c:auto val="1"/>
        <c:lblAlgn val="ctr"/>
        <c:lblOffset val="100"/>
      </c:catAx>
      <c:valAx>
        <c:axId val="77671424"/>
        <c:scaling>
          <c:orientation val="minMax"/>
        </c:scaling>
        <c:axPos val="l"/>
        <c:majorGridlines/>
        <c:numFmt formatCode="General" sourceLinked="1"/>
        <c:tickLblPos val="nextTo"/>
        <c:crossAx val="77669504"/>
        <c:crosses val="autoZero"/>
        <c:crossBetween val="between"/>
      </c:valAx>
      <c:sp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>
          <a:outerShdw blurRad="50800" dist="38100" dir="5400000" algn="t" rotWithShape="0">
            <a:schemeClr val="tx1">
              <a:alpha val="40000"/>
            </a:schemeClr>
          </a:outerShdw>
        </a:effectLst>
        <a:scene3d>
          <a:camera prst="orthographicFront"/>
          <a:lightRig rig="threePt" dir="t"/>
        </a:scene3d>
        <a:sp3d>
          <a:bevelT prst="relaxedInset"/>
        </a:sp3d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 w="47625" cmpd="sng">
      <a:solidFill>
        <a:schemeClr val="tx1"/>
      </a:solidFill>
    </a:ln>
  </c:spPr>
  <c:txPr>
    <a:bodyPr/>
    <a:lstStyle/>
    <a:p>
      <a:pPr>
        <a:defRPr sz="1100" b="1" i="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97483-05E0-490B-9A17-0ADAADFF8651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C142-D5AF-44C6-86AE-E321EF87D6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412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dataset corresponding to each graph has been attached in the notes.</a:t>
            </a:r>
          </a:p>
          <a:p>
            <a:r>
              <a:rPr lang="en-US" dirty="0" smtClean="0"/>
              <a:t>Tools used: Microsoft </a:t>
            </a:r>
            <a:r>
              <a:rPr lang="en-US" dirty="0" err="1" smtClean="0"/>
              <a:t>Excel,Imacros,Infogr.am,Tagul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of the graphs have been visualized</a:t>
            </a:r>
            <a:r>
              <a:rPr lang="en-US" baseline="0" dirty="0" smtClean="0"/>
              <a:t> on Infogr.am.Since we had only limited access to the website and not an upgraded one, the images of the graphs are not high quality and are only standard quality.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C142-D5AF-44C6-86AE-E321EF87D6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200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Corresponding</a:t>
            </a:r>
            <a:r>
              <a:rPr lang="en-US" baseline="0" dirty="0" smtClean="0"/>
              <a:t> Data Set for Above Graph: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 ,Occurrence of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Crash In Particular Year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1908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Grand Total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5268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C142-D5AF-44C6-86AE-E321EF87D65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Corresponding</a:t>
            </a:r>
            <a:r>
              <a:rPr lang="en-US" baseline="0" dirty="0" smtClean="0"/>
              <a:t> data Set for Above Graph: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</a:t>
            </a:r>
            <a:r>
              <a:rPr lang="en-US" dirty="0" smtClean="0"/>
              <a:t> ,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Aboard</a:t>
            </a:r>
            <a:r>
              <a:rPr lang="en-US" dirty="0" smtClean="0"/>
              <a:t> ,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Fatalities</a:t>
            </a:r>
            <a:r>
              <a:rPr lang="en-US" dirty="0" smtClean="0"/>
              <a:t> ,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Percentage Fatalities: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1908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67%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99%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99%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96%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57%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67%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74%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93%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78%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78%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83%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91%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78%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83%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331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61%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476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414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87%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84%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81%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442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94%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1429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1314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92%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1498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1306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87%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1569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79%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1320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1069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81%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1949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1524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1085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71%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1553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1382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89%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1328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1166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1501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1492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1188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1159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973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84%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1180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1498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989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66%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1477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1633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1266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78%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1959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1249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1027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1914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1565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1831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2445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2047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84%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1546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1303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84%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1717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79%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2130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1636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1812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1559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2339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1789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76%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2928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2156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74%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2383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1799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2681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2049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76%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1932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3635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2937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81%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3433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2485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3064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2318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76%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2308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1639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71%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2629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2059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78%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2662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2138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2722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1558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57%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2457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2701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1827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1550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79%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3163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1787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56%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2352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1611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1647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1228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3480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2670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1471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57%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2220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1713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3037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2034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67%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3643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2293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63%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2396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1312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55%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2459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1839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2965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2122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2419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1568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3106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1876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2112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1593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3058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2386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78%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2485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1673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67%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1544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2758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970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2357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1429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61%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2111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1398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66%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1798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1437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1508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1276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85%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937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78%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2164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1306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1136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1364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931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1463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56%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891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581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65%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C142-D5AF-44C6-86AE-E321EF87D65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Corresponding</a:t>
            </a:r>
            <a:r>
              <a:rPr lang="en-US" baseline="0" dirty="0" smtClean="0"/>
              <a:t> data Set for Above Graph: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</a:t>
            </a:r>
            <a:r>
              <a:rPr lang="en-US" dirty="0" smtClean="0"/>
              <a:t> ,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Crashes</a:t>
            </a:r>
            <a:r>
              <a:rPr lang="en-US" dirty="0" smtClean="0"/>
              <a:t> :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Havilland DH-4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Yakovlev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YAK-40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Antonov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AN-26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44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Jumkers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Ju-52/3m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Douglas DC-4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Havilland DHC-6 Twin Otter 300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Douglas C-47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Douglas DC-3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C142-D5AF-44C6-86AE-E321EF87D65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Corresponding</a:t>
            </a:r>
            <a:r>
              <a:rPr lang="en-US" baseline="0" dirty="0" smtClean="0"/>
              <a:t> data Set for Above Graph:</a:t>
            </a:r>
            <a:endParaRPr 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Operators</a:t>
            </a:r>
            <a:r>
              <a:rPr lang="en-US" b="1" dirty="0" smtClean="0"/>
              <a:t> ,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No. Of Crashes:</a:t>
            </a:r>
            <a:r>
              <a:rPr lang="en-US" b="1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American Airlines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China National Aviation Corporation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United Airlines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 American Airways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Air France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Deutsche Lufthansa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Aeroflot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U.S. Military(Combined)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Air Taxi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378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C142-D5AF-44C6-86AE-E321EF87D65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Corresponding</a:t>
            </a:r>
            <a:r>
              <a:rPr lang="en-US" baseline="0" dirty="0" smtClean="0"/>
              <a:t> data Set for Above Graph:</a:t>
            </a:r>
            <a:endParaRPr 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Country</a:t>
            </a:r>
            <a:r>
              <a:rPr lang="en-US" b="1" dirty="0" smtClean="0"/>
              <a:t> ,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Crashes</a:t>
            </a:r>
            <a:r>
              <a:rPr lang="en-US" b="1" dirty="0" smtClean="0"/>
              <a:t> :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U.S.A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1357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Brazil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Russian Federation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Colombia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Canada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France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United Kingdom of Great Britain and Northern Ireland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Germany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China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Mexico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Indonesia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Australia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Italy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Vietnam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Philippines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Venezuela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Bolivia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Japan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Argentina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Congo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Angola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Egypt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Iran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Ecuador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Nigeria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Afghanistan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Pakistan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Turkey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Norway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Sudan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Greece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Guinea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Nepal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Morocco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Zealand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Thailand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Switzerland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South Africa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Kenya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Netherlands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Romania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Ukraine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Papua New Guinea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Algeria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Cuba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Honduras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Belgium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Ethiopia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Guatemala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Ireland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Panama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Georgia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Saudi Arabia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Cameroon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Libya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Portugal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Nicaragua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Sri Lanka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Costa Rica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Malaysia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Myanmar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Poland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Denmark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Iraq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Sweden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Bahamas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Bulgaria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Uzbekistan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Finland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Hungary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Madagascar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Azerbaijan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Jordan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Lebanon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Mongolia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Senegal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Somalia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Gambia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Iceland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Mali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Malta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Mauritania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Mozambique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Samoa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United Arab Emirates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Uruguay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Yemen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Dominican Republic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Salvador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Gabon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Haiti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Liberia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Paraguay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Uganda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Zambia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Armenia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Austria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Cambodia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Cyprus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Estonia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Fiji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Guyana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Macedonia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Bangladesh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African Republic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Djibouti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Kazakhstan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Niger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Vanuatu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Zimbabwe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Albania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Barbados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Belarus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Chad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Comoros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Ghana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Kuwait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Kyrgyzstan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Latvia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Luxembourg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Malawi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Namibia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Oman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Qatar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Rwanda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Saint Lucia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Sierra Leone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Singapore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Slovakia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Slovenia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Solomon Islands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South Korea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Suriname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Turkmenistan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Belize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Bhutan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Botswana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Croatia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Czech Republic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Dominica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Eritrea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Israel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Jamaica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Lesotho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Lithuania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Marshall Islands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Mauritius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North Korea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Taiwan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Tajikistan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Tunisia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C142-D5AF-44C6-86AE-E321EF87D65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Approach to plot Data on Map:</a:t>
            </a:r>
          </a:p>
          <a:p>
            <a:r>
              <a:rPr lang="en-US" dirty="0" smtClean="0"/>
              <a:t>Script was used to paste each</a:t>
            </a:r>
            <a:r>
              <a:rPr lang="en-US" baseline="0" dirty="0" smtClean="0"/>
              <a:t> of the given location on www.latlong.net and the corresponding value of Latitude and Longitude was obtained.</a:t>
            </a:r>
          </a:p>
          <a:p>
            <a:r>
              <a:rPr lang="en-US" baseline="0" dirty="0" smtClean="0"/>
              <a:t>Hence all the data points obtained were plotted using http://www.hamstermap.com/quickmap.php</a:t>
            </a:r>
          </a:p>
          <a:p>
            <a:r>
              <a:rPr lang="en-US" baseline="0" dirty="0" smtClean="0"/>
              <a:t>Link for dataset(Please open in Incognito tab of Google Chrome if you face any issues):</a:t>
            </a:r>
          </a:p>
          <a:p>
            <a:r>
              <a:rPr lang="en-US" baseline="0" dirty="0" smtClean="0"/>
              <a:t>https://drive.google.com/open?id=0B52jVQj66CmxM25sT0ROX044Qmc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C142-D5AF-44C6-86AE-E321EF87D65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Corresponding Word-Count obtained from the algorithm:</a:t>
            </a:r>
          </a:p>
          <a:p>
            <a:r>
              <a:rPr lang="en-US" dirty="0" smtClean="0"/>
              <a:t>Omitted :</a:t>
            </a:r>
          </a:p>
          <a:p>
            <a:r>
              <a:rPr lang="en-US" dirty="0" smtClean="0"/>
              <a:t>2363</a:t>
            </a:r>
            <a:r>
              <a:rPr lang="en-US" dirty="0" smtClean="0"/>
              <a:t>	aircraft</a:t>
            </a:r>
          </a:p>
          <a:p>
            <a:r>
              <a:rPr lang="en-US" dirty="0" smtClean="0"/>
              <a:t>2032	crashed</a:t>
            </a:r>
          </a:p>
          <a:p>
            <a:r>
              <a:rPr lang="en-US" dirty="0" smtClean="0"/>
              <a:t>1826	plane</a:t>
            </a:r>
          </a:p>
          <a:p>
            <a:r>
              <a:rPr lang="en-US" dirty="0" smtClean="0"/>
              <a:t>1182	Crashed</a:t>
            </a:r>
          </a:p>
          <a:p>
            <a:r>
              <a:rPr lang="en-US" dirty="0" smtClean="0"/>
              <a:t>1028	flight</a:t>
            </a:r>
          </a:p>
          <a:p>
            <a:r>
              <a:rPr lang="en-US" smtClean="0"/>
              <a:t>Presented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937	approach</a:t>
            </a:r>
          </a:p>
          <a:p>
            <a:r>
              <a:rPr lang="en-US" dirty="0" smtClean="0"/>
              <a:t>856	engine</a:t>
            </a:r>
          </a:p>
          <a:p>
            <a:r>
              <a:rPr lang="en-US" dirty="0" smtClean="0"/>
              <a:t>843	runway</a:t>
            </a:r>
          </a:p>
          <a:p>
            <a:r>
              <a:rPr lang="en-US" dirty="0" smtClean="0"/>
              <a:t>823	pilot</a:t>
            </a:r>
          </a:p>
          <a:p>
            <a:r>
              <a:rPr lang="en-US" dirty="0" smtClean="0"/>
              <a:t>726	landing</a:t>
            </a:r>
          </a:p>
          <a:p>
            <a:r>
              <a:rPr lang="en-US" dirty="0" smtClean="0"/>
              <a:t>677	failure</a:t>
            </a:r>
          </a:p>
          <a:p>
            <a:r>
              <a:rPr lang="en-US" dirty="0" smtClean="0"/>
              <a:t>660	crew</a:t>
            </a:r>
          </a:p>
          <a:p>
            <a:r>
              <a:rPr lang="en-US" dirty="0" smtClean="0"/>
              <a:t>592	altitude</a:t>
            </a:r>
          </a:p>
          <a:p>
            <a:r>
              <a:rPr lang="en-US" dirty="0" smtClean="0"/>
              <a:t>577	weather</a:t>
            </a:r>
          </a:p>
          <a:p>
            <a:r>
              <a:rPr lang="en-US" dirty="0" smtClean="0"/>
              <a:t>542	takeoff</a:t>
            </a:r>
          </a:p>
          <a:p>
            <a:r>
              <a:rPr lang="en-US" dirty="0" smtClean="0"/>
              <a:t>538	conditions</a:t>
            </a:r>
          </a:p>
          <a:p>
            <a:r>
              <a:rPr lang="en-US" dirty="0" smtClean="0"/>
              <a:t>534	taking</a:t>
            </a:r>
          </a:p>
          <a:p>
            <a:r>
              <a:rPr lang="en-US" dirty="0" smtClean="0"/>
              <a:t>522	land</a:t>
            </a:r>
          </a:p>
          <a:p>
            <a:r>
              <a:rPr lang="en-US" dirty="0" smtClean="0"/>
              <a:t>491	control</a:t>
            </a:r>
          </a:p>
          <a:p>
            <a:r>
              <a:rPr lang="en-US" dirty="0" smtClean="0"/>
              <a:t>486	mountain</a:t>
            </a:r>
          </a:p>
          <a:p>
            <a:r>
              <a:rPr lang="en-US" dirty="0" smtClean="0"/>
              <a:t>485	ground</a:t>
            </a:r>
          </a:p>
          <a:p>
            <a:r>
              <a:rPr lang="en-US" dirty="0" smtClean="0"/>
              <a:t>457	fire</a:t>
            </a:r>
          </a:p>
          <a:p>
            <a:r>
              <a:rPr lang="en-US" dirty="0" smtClean="0"/>
              <a:t>449	route</a:t>
            </a:r>
          </a:p>
          <a:p>
            <a:r>
              <a:rPr lang="en-US" dirty="0" smtClean="0"/>
              <a:t>449	cargo</a:t>
            </a:r>
          </a:p>
          <a:p>
            <a:r>
              <a:rPr lang="en-US" dirty="0" smtClean="0"/>
              <a:t>438	miles</a:t>
            </a:r>
          </a:p>
          <a:p>
            <a:r>
              <a:rPr lang="en-US" dirty="0" smtClean="0"/>
              <a:t>432	attempting</a:t>
            </a:r>
          </a:p>
          <a:p>
            <a:r>
              <a:rPr lang="en-US" dirty="0" smtClean="0"/>
              <a:t>404	struck</a:t>
            </a:r>
          </a:p>
          <a:p>
            <a:r>
              <a:rPr lang="en-US" dirty="0" smtClean="0"/>
              <a:t>350	left</a:t>
            </a:r>
          </a:p>
          <a:p>
            <a:r>
              <a:rPr lang="en-US" dirty="0" smtClean="0"/>
              <a:t>340	accident</a:t>
            </a:r>
          </a:p>
          <a:p>
            <a:r>
              <a:rPr lang="en-US" dirty="0" smtClean="0"/>
              <a:t>336	airport</a:t>
            </a:r>
          </a:p>
          <a:p>
            <a:r>
              <a:rPr lang="en-US" dirty="0" smtClean="0"/>
              <a:t>323	fog</a:t>
            </a:r>
          </a:p>
          <a:p>
            <a:r>
              <a:rPr lang="en-US" dirty="0" smtClean="0"/>
              <a:t>322	right</a:t>
            </a:r>
          </a:p>
          <a:p>
            <a:r>
              <a:rPr lang="en-US" dirty="0" smtClean="0"/>
              <a:t>318	killed</a:t>
            </a:r>
          </a:p>
          <a:p>
            <a:r>
              <a:rPr lang="en-US" dirty="0" smtClean="0"/>
              <a:t>311	poor</a:t>
            </a:r>
          </a:p>
          <a:p>
            <a:r>
              <a:rPr lang="en-US" dirty="0" smtClean="0"/>
              <a:t>310	feet</a:t>
            </a:r>
          </a:p>
          <a:p>
            <a:r>
              <a:rPr lang="en-US" dirty="0" smtClean="0"/>
              <a:t>301	lost</a:t>
            </a:r>
          </a:p>
          <a:p>
            <a:r>
              <a:rPr lang="en-US" dirty="0" smtClean="0"/>
              <a:t>299	short</a:t>
            </a:r>
          </a:p>
          <a:p>
            <a:r>
              <a:rPr lang="en-US" dirty="0" smtClean="0"/>
              <a:t>298	due</a:t>
            </a:r>
          </a:p>
          <a:p>
            <a:r>
              <a:rPr lang="en-US" dirty="0" smtClean="0"/>
              <a:t>295	terrain</a:t>
            </a:r>
          </a:p>
          <a:p>
            <a:r>
              <a:rPr lang="en-US" dirty="0" smtClean="0"/>
              <a:t>288	Airport</a:t>
            </a:r>
          </a:p>
          <a:p>
            <a:r>
              <a:rPr lang="en-US" dirty="0" smtClean="0"/>
              <a:t>286	failed</a:t>
            </a:r>
          </a:p>
          <a:p>
            <a:r>
              <a:rPr lang="en-US" dirty="0" smtClean="0"/>
              <a:t>286	low</a:t>
            </a:r>
          </a:p>
          <a:p>
            <a:r>
              <a:rPr lang="en-US" dirty="0" smtClean="0"/>
              <a:t>280	loss</a:t>
            </a:r>
          </a:p>
          <a:p>
            <a:r>
              <a:rPr lang="en-US" dirty="0" smtClean="0"/>
              <a:t>274	flying</a:t>
            </a:r>
          </a:p>
          <a:p>
            <a:r>
              <a:rPr lang="en-US" dirty="0" smtClean="0"/>
              <a:t>270	trees</a:t>
            </a:r>
          </a:p>
          <a:p>
            <a:r>
              <a:rPr lang="en-US" dirty="0" smtClean="0"/>
              <a:t>270	wing</a:t>
            </a:r>
          </a:p>
          <a:p>
            <a:r>
              <a:rPr lang="en-US" dirty="0" smtClean="0"/>
              <a:t>267	shortly</a:t>
            </a:r>
          </a:p>
          <a:p>
            <a:r>
              <a:rPr lang="en-US" dirty="0" smtClean="0"/>
              <a:t>260	fuel</a:t>
            </a:r>
          </a:p>
          <a:p>
            <a:r>
              <a:rPr lang="en-US" dirty="0" smtClean="0"/>
              <a:t>259	emergency</a:t>
            </a:r>
          </a:p>
          <a:p>
            <a:r>
              <a:rPr lang="en-US" dirty="0" smtClean="0"/>
              <a:t>245	power</a:t>
            </a:r>
          </a:p>
          <a:p>
            <a:r>
              <a:rPr lang="en-US" dirty="0" smtClean="0"/>
              <a:t>245	area</a:t>
            </a:r>
          </a:p>
          <a:p>
            <a:r>
              <a:rPr lang="en-US" dirty="0" smtClean="0"/>
              <a:t>233	minutes</a:t>
            </a:r>
          </a:p>
          <a:p>
            <a:r>
              <a:rPr lang="en-US" dirty="0" smtClean="0"/>
              <a:t>233	error</a:t>
            </a:r>
          </a:p>
          <a:p>
            <a:r>
              <a:rPr lang="en-US" dirty="0" smtClean="0"/>
              <a:t>230	VFR</a:t>
            </a:r>
          </a:p>
          <a:p>
            <a:r>
              <a:rPr lang="en-US" dirty="0" smtClean="0"/>
              <a:t>227	caused</a:t>
            </a:r>
          </a:p>
          <a:p>
            <a:r>
              <a:rPr lang="en-US" dirty="0" smtClean="0"/>
              <a:t>223	descent</a:t>
            </a:r>
          </a:p>
          <a:p>
            <a:r>
              <a:rPr lang="en-US" dirty="0" smtClean="0"/>
              <a:t>222	high</a:t>
            </a:r>
          </a:p>
          <a:p>
            <a:r>
              <a:rPr lang="en-US" dirty="0" smtClean="0"/>
              <a:t>222	two</a:t>
            </a:r>
          </a:p>
          <a:p>
            <a:r>
              <a:rPr lang="en-US" dirty="0" smtClean="0"/>
              <a:t>208	rain</a:t>
            </a:r>
          </a:p>
          <a:p>
            <a:r>
              <a:rPr lang="en-US" dirty="0" smtClean="0"/>
              <a:t>205	maintain</a:t>
            </a:r>
          </a:p>
          <a:p>
            <a:r>
              <a:rPr lang="en-US" dirty="0" smtClean="0"/>
              <a:t>200	Failure</a:t>
            </a:r>
          </a:p>
          <a:p>
            <a:r>
              <a:rPr lang="en-US" dirty="0" smtClean="0"/>
              <a:t>200	hit</a:t>
            </a:r>
          </a:p>
          <a:p>
            <a:r>
              <a:rPr lang="en-US" dirty="0" smtClean="0"/>
              <a:t>196	heavy</a:t>
            </a:r>
          </a:p>
          <a:p>
            <a:r>
              <a:rPr lang="en-US" dirty="0" smtClean="0"/>
              <a:t>190	Pilot</a:t>
            </a:r>
          </a:p>
          <a:p>
            <a:r>
              <a:rPr lang="en-US" dirty="0" smtClean="0"/>
              <a:t>188	sea</a:t>
            </a:r>
          </a:p>
          <a:p>
            <a:r>
              <a:rPr lang="en-US" dirty="0" smtClean="0"/>
              <a:t>187	turn</a:t>
            </a:r>
          </a:p>
          <a:p>
            <a:r>
              <a:rPr lang="en-US" dirty="0" smtClean="0"/>
              <a:t>181	captain</a:t>
            </a:r>
          </a:p>
          <a:p>
            <a:r>
              <a:rPr lang="en-US" dirty="0" smtClean="0"/>
              <a:t>177	helicopter</a:t>
            </a:r>
          </a:p>
          <a:p>
            <a:r>
              <a:rPr lang="en-US" dirty="0" smtClean="0"/>
              <a:t>174	resulted</a:t>
            </a:r>
          </a:p>
          <a:p>
            <a:r>
              <a:rPr lang="en-US" dirty="0" smtClean="0"/>
              <a:t>173	engines</a:t>
            </a:r>
          </a:p>
          <a:p>
            <a:r>
              <a:rPr lang="en-US" dirty="0" smtClean="0"/>
              <a:t>172	visibility</a:t>
            </a:r>
          </a:p>
          <a:p>
            <a:r>
              <a:rPr lang="en-US" dirty="0" smtClean="0"/>
              <a:t>170	water</a:t>
            </a:r>
          </a:p>
          <a:p>
            <a:r>
              <a:rPr lang="en-US" dirty="0" smtClean="0"/>
              <a:t>168	pilot's</a:t>
            </a:r>
          </a:p>
          <a:p>
            <a:r>
              <a:rPr lang="en-US" dirty="0" smtClean="0"/>
              <a:t>166	flames</a:t>
            </a:r>
          </a:p>
          <a:p>
            <a:r>
              <a:rPr lang="en-US" dirty="0" smtClean="0"/>
              <a:t>165	crash</a:t>
            </a:r>
          </a:p>
          <a:p>
            <a:r>
              <a:rPr lang="en-US" dirty="0" smtClean="0"/>
              <a:t>165	one</a:t>
            </a:r>
          </a:p>
          <a:p>
            <a:r>
              <a:rPr lang="en-US" dirty="0" smtClean="0"/>
              <a:t>164	instrument</a:t>
            </a:r>
          </a:p>
          <a:p>
            <a:r>
              <a:rPr lang="en-US" dirty="0" smtClean="0"/>
              <a:t>160	aboard</a:t>
            </a:r>
          </a:p>
          <a:p>
            <a:r>
              <a:rPr lang="en-US" dirty="0" smtClean="0"/>
              <a:t>159	speed</a:t>
            </a:r>
          </a:p>
          <a:p>
            <a:r>
              <a:rPr lang="en-US" dirty="0" smtClean="0"/>
              <a:t>159	made</a:t>
            </a:r>
          </a:p>
          <a:p>
            <a:r>
              <a:rPr lang="en-US" dirty="0" smtClean="0"/>
              <a:t>158	adverse</a:t>
            </a:r>
          </a:p>
          <a:p>
            <a:r>
              <a:rPr lang="en-US" dirty="0" smtClean="0"/>
              <a:t>156	procedures</a:t>
            </a:r>
          </a:p>
          <a:p>
            <a:r>
              <a:rPr lang="en-US" dirty="0" smtClean="0"/>
              <a:t>155	burned</a:t>
            </a:r>
          </a:p>
          <a:p>
            <a:r>
              <a:rPr lang="en-US" dirty="0" smtClean="0"/>
              <a:t>155	air</a:t>
            </a:r>
          </a:p>
          <a:p>
            <a:r>
              <a:rPr lang="en-US" dirty="0" smtClean="0"/>
              <a:t>150	attempted</a:t>
            </a:r>
          </a:p>
          <a:p>
            <a:r>
              <a:rPr lang="en-US" dirty="0" smtClean="0"/>
              <a:t>149	broke</a:t>
            </a:r>
          </a:p>
          <a:p>
            <a:r>
              <a:rPr lang="en-US" dirty="0" smtClean="0"/>
              <a:t>148	time</a:t>
            </a:r>
          </a:p>
          <a:p>
            <a:r>
              <a:rPr lang="en-US" dirty="0" smtClean="0"/>
              <a:t>146	Improper</a:t>
            </a:r>
          </a:p>
          <a:p>
            <a:r>
              <a:rPr lang="en-US" dirty="0" smtClean="0"/>
              <a:t>145	final</a:t>
            </a:r>
          </a:p>
          <a:p>
            <a:r>
              <a:rPr lang="en-US" dirty="0" smtClean="0"/>
              <a:t>144	collision</a:t>
            </a:r>
          </a:p>
          <a:p>
            <a:r>
              <a:rPr lang="en-US" dirty="0" smtClean="0"/>
              <a:t>141	stalled</a:t>
            </a:r>
          </a:p>
          <a:p>
            <a:r>
              <a:rPr lang="en-US" dirty="0" smtClean="0"/>
              <a:t>140	attempt</a:t>
            </a:r>
          </a:p>
          <a:p>
            <a:r>
              <a:rPr lang="en-US" dirty="0" smtClean="0"/>
              <a:t>139	night</a:t>
            </a:r>
          </a:p>
          <a:p>
            <a:r>
              <a:rPr lang="en-US" dirty="0" smtClean="0"/>
              <a:t>138	airplane</a:t>
            </a:r>
          </a:p>
          <a:p>
            <a:r>
              <a:rPr lang="en-US" dirty="0" smtClean="0"/>
              <a:t>138	gear</a:t>
            </a:r>
          </a:p>
          <a:p>
            <a:r>
              <a:rPr lang="en-US" dirty="0" smtClean="0"/>
              <a:t>137	turbulence</a:t>
            </a:r>
          </a:p>
          <a:p>
            <a:r>
              <a:rPr lang="en-US" dirty="0" smtClean="0"/>
              <a:t>137	found</a:t>
            </a:r>
          </a:p>
          <a:p>
            <a:r>
              <a:rPr lang="en-US" dirty="0" smtClean="0"/>
              <a:t>131	visual</a:t>
            </a:r>
          </a:p>
          <a:p>
            <a:r>
              <a:rPr lang="en-US" dirty="0" smtClean="0"/>
              <a:t>128	near</a:t>
            </a:r>
          </a:p>
          <a:p>
            <a:r>
              <a:rPr lang="en-US" dirty="0" smtClean="0"/>
              <a:t>127	reported</a:t>
            </a:r>
          </a:p>
          <a:p>
            <a:r>
              <a:rPr lang="en-US" dirty="0" smtClean="0"/>
              <a:t>127	pilots</a:t>
            </a:r>
          </a:p>
          <a:p>
            <a:r>
              <a:rPr lang="en-US" dirty="0" smtClean="0"/>
              <a:t>126	took</a:t>
            </a:r>
          </a:p>
          <a:p>
            <a:r>
              <a:rPr lang="en-US" dirty="0" smtClean="0"/>
              <a:t>125	descended</a:t>
            </a:r>
          </a:p>
          <a:p>
            <a:r>
              <a:rPr lang="en-US" dirty="0" smtClean="0"/>
              <a:t>125	system</a:t>
            </a:r>
          </a:p>
          <a:p>
            <a:r>
              <a:rPr lang="en-US" dirty="0" smtClean="0"/>
              <a:t>124	resulting</a:t>
            </a:r>
          </a:p>
          <a:p>
            <a:r>
              <a:rPr lang="en-US" dirty="0" smtClean="0"/>
              <a:t>124	go-around</a:t>
            </a:r>
          </a:p>
          <a:p>
            <a:r>
              <a:rPr lang="en-US" dirty="0" smtClean="0"/>
              <a:t>124	IFR</a:t>
            </a:r>
          </a:p>
          <a:p>
            <a:r>
              <a:rPr lang="en-US" dirty="0" smtClean="0"/>
              <a:t>123	cause</a:t>
            </a:r>
          </a:p>
          <a:p>
            <a:r>
              <a:rPr lang="en-US" dirty="0" smtClean="0"/>
              <a:t>122	course</a:t>
            </a:r>
          </a:p>
          <a:p>
            <a:r>
              <a:rPr lang="en-US" dirty="0" smtClean="0"/>
              <a:t>122	caught</a:t>
            </a:r>
          </a:p>
          <a:p>
            <a:r>
              <a:rPr lang="en-US" dirty="0" smtClean="0"/>
              <a:t>122	field</a:t>
            </a:r>
          </a:p>
          <a:p>
            <a:r>
              <a:rPr lang="en-US" dirty="0" smtClean="0"/>
              <a:t>121	causing</a:t>
            </a:r>
          </a:p>
          <a:p>
            <a:r>
              <a:rPr lang="en-US" dirty="0" smtClean="0"/>
              <a:t>121	Air</a:t>
            </a:r>
          </a:p>
          <a:p>
            <a:r>
              <a:rPr lang="en-US" dirty="0" smtClean="0"/>
              <a:t>120	make</a:t>
            </a:r>
          </a:p>
          <a:p>
            <a:r>
              <a:rPr lang="en-US" dirty="0" smtClean="0"/>
              <a:t>120	flew</a:t>
            </a:r>
          </a:p>
          <a:p>
            <a:r>
              <a:rPr lang="en-US" dirty="0" smtClean="0"/>
              <a:t>117	climb</a:t>
            </a:r>
          </a:p>
          <a:p>
            <a:r>
              <a:rPr lang="en-US" dirty="0" smtClean="0"/>
              <a:t>117	led</a:t>
            </a:r>
          </a:p>
          <a:p>
            <a:r>
              <a:rPr lang="en-US" dirty="0" smtClean="0"/>
              <a:t>116	unknown</a:t>
            </a:r>
          </a:p>
          <a:p>
            <a:r>
              <a:rPr lang="en-US" dirty="0" smtClean="0"/>
              <a:t>114	severe</a:t>
            </a:r>
          </a:p>
          <a:p>
            <a:r>
              <a:rPr lang="en-US" dirty="0" smtClean="0"/>
              <a:t>113	making</a:t>
            </a:r>
          </a:p>
          <a:p>
            <a:r>
              <a:rPr lang="en-US" dirty="0" smtClean="0"/>
              <a:t>113	stall</a:t>
            </a:r>
          </a:p>
          <a:p>
            <a:r>
              <a:rPr lang="en-US" dirty="0" smtClean="0"/>
              <a:t>112	collided</a:t>
            </a:r>
          </a:p>
          <a:p>
            <a:r>
              <a:rPr lang="en-US" dirty="0" smtClean="0"/>
              <a:t>112	take</a:t>
            </a:r>
          </a:p>
          <a:p>
            <a:r>
              <a:rPr lang="en-US" dirty="0" smtClean="0"/>
              <a:t>110	passengers</a:t>
            </a:r>
          </a:p>
          <a:p>
            <a:r>
              <a:rPr lang="en-US" dirty="0" smtClean="0"/>
              <a:t>109	decision</a:t>
            </a:r>
          </a:p>
          <a:p>
            <a:r>
              <a:rPr lang="en-US" dirty="0" smtClean="0"/>
              <a:t>107	hill</a:t>
            </a:r>
          </a:p>
          <a:p>
            <a:r>
              <a:rPr lang="en-US" dirty="0" smtClean="0"/>
              <a:t>106	Struck</a:t>
            </a:r>
          </a:p>
          <a:p>
            <a:r>
              <a:rPr lang="en-US" dirty="0" smtClean="0"/>
              <a:t>105	landed</a:t>
            </a:r>
          </a:p>
          <a:p>
            <a:r>
              <a:rPr lang="en-US" dirty="0" smtClean="0"/>
              <a:t>103	mountains</a:t>
            </a:r>
          </a:p>
          <a:p>
            <a:r>
              <a:rPr lang="en-US" dirty="0" smtClean="0"/>
              <a:t>103	minimum</a:t>
            </a:r>
          </a:p>
          <a:p>
            <a:r>
              <a:rPr lang="en-US" dirty="0" smtClean="0"/>
              <a:t>103	return</a:t>
            </a:r>
          </a:p>
          <a:p>
            <a:r>
              <a:rPr lang="en-US" dirty="0" smtClean="0"/>
              <a:t>101	reasons</a:t>
            </a:r>
          </a:p>
          <a:p>
            <a:r>
              <a:rPr lang="en-US" dirty="0" smtClean="0"/>
              <a:t>101	snow</a:t>
            </a:r>
          </a:p>
          <a:p>
            <a:r>
              <a:rPr lang="en-US" dirty="0" smtClean="0"/>
              <a:t>99	undetermined</a:t>
            </a:r>
          </a:p>
          <a:p>
            <a:r>
              <a:rPr lang="en-US" dirty="0" smtClean="0"/>
              <a:t>99	passenger</a:t>
            </a:r>
          </a:p>
          <a:p>
            <a:r>
              <a:rPr lang="en-US" dirty="0" smtClean="0"/>
              <a:t>99	first</a:t>
            </a:r>
          </a:p>
          <a:p>
            <a:r>
              <a:rPr lang="en-US" dirty="0" smtClean="0"/>
              <a:t>98	mountainous</a:t>
            </a:r>
          </a:p>
          <a:p>
            <a:r>
              <a:rPr lang="en-US" dirty="0" smtClean="0"/>
              <a:t>97	Contributing</a:t>
            </a:r>
          </a:p>
          <a:p>
            <a:r>
              <a:rPr lang="en-US" dirty="0" smtClean="0"/>
              <a:t>97	height</a:t>
            </a:r>
          </a:p>
          <a:p>
            <a:r>
              <a:rPr lang="en-US" dirty="0" smtClean="0"/>
              <a:t>96	attitude</a:t>
            </a:r>
          </a:p>
          <a:p>
            <a:r>
              <a:rPr lang="en-US" dirty="0" smtClean="0"/>
              <a:t>96	named</a:t>
            </a:r>
          </a:p>
          <a:p>
            <a:r>
              <a:rPr lang="en-US" dirty="0" smtClean="0"/>
              <a:t>95	descending</a:t>
            </a:r>
          </a:p>
          <a:p>
            <a:r>
              <a:rPr lang="en-US" dirty="0" smtClean="0"/>
              <a:t>95	burst</a:t>
            </a:r>
          </a:p>
          <a:p>
            <a:r>
              <a:rPr lang="en-US" dirty="0" smtClean="0"/>
              <a:t>95	Shot</a:t>
            </a:r>
          </a:p>
          <a:p>
            <a:r>
              <a:rPr lang="en-US" dirty="0" smtClean="0"/>
              <a:t>95	side</a:t>
            </a:r>
          </a:p>
          <a:p>
            <a:r>
              <a:rPr lang="en-US" dirty="0" smtClean="0"/>
              <a:t>95	went</a:t>
            </a:r>
          </a:p>
          <a:p>
            <a:r>
              <a:rPr lang="en-US" dirty="0" smtClean="0"/>
              <a:t>94	clearance</a:t>
            </a:r>
          </a:p>
          <a:p>
            <a:r>
              <a:rPr lang="en-US" dirty="0" smtClean="0"/>
              <a:t>93	in-flight</a:t>
            </a:r>
          </a:p>
          <a:p>
            <a:r>
              <a:rPr lang="en-US" dirty="0" smtClean="0"/>
              <a:t>93	fatigue</a:t>
            </a:r>
          </a:p>
          <a:p>
            <a:r>
              <a:rPr lang="en-US" dirty="0" smtClean="0"/>
              <a:t>93	Crew</a:t>
            </a:r>
          </a:p>
          <a:p>
            <a:r>
              <a:rPr lang="en-US" dirty="0" smtClean="0"/>
              <a:t>92	steep</a:t>
            </a:r>
          </a:p>
          <a:p>
            <a:r>
              <a:rPr lang="en-US" dirty="0" smtClean="0"/>
              <a:t>92	nose</a:t>
            </a:r>
          </a:p>
          <a:p>
            <a:r>
              <a:rPr lang="en-US" dirty="0" smtClean="0"/>
              <a:t>92	end</a:t>
            </a:r>
          </a:p>
          <a:p>
            <a:r>
              <a:rPr lang="en-US" dirty="0" smtClean="0"/>
              <a:t>91	position</a:t>
            </a:r>
          </a:p>
          <a:p>
            <a:r>
              <a:rPr lang="en-US" dirty="0" smtClean="0"/>
              <a:t>91	later</a:t>
            </a:r>
          </a:p>
          <a:p>
            <a:r>
              <a:rPr lang="en-US" dirty="0" smtClean="0"/>
              <a:t>90	propeller</a:t>
            </a:r>
          </a:p>
          <a:p>
            <a:r>
              <a:rPr lang="en-US" dirty="0" smtClean="0"/>
              <a:t>90	without</a:t>
            </a:r>
          </a:p>
          <a:p>
            <a:r>
              <a:rPr lang="en-US" dirty="0" smtClean="0"/>
              <a:t>89	exploded</a:t>
            </a:r>
          </a:p>
          <a:p>
            <a:r>
              <a:rPr lang="en-US" dirty="0" smtClean="0"/>
              <a:t>89	tried</a:t>
            </a:r>
          </a:p>
          <a:p>
            <a:r>
              <a:rPr lang="en-US" dirty="0" smtClean="0"/>
              <a:t>89	ATC</a:t>
            </a:r>
          </a:p>
          <a:p>
            <a:r>
              <a:rPr lang="en-US" dirty="0" smtClean="0"/>
              <a:t>88	thunderstorm</a:t>
            </a:r>
          </a:p>
          <a:p>
            <a:r>
              <a:rPr lang="en-US" dirty="0" smtClean="0"/>
              <a:t>88	continued</a:t>
            </a:r>
          </a:p>
          <a:p>
            <a:r>
              <a:rPr lang="en-US" dirty="0" smtClean="0"/>
              <a:t>88	lack</a:t>
            </a:r>
          </a:p>
          <a:p>
            <a:r>
              <a:rPr lang="en-US" dirty="0" smtClean="0"/>
              <a:t>86	maintenance</a:t>
            </a:r>
          </a:p>
          <a:p>
            <a:r>
              <a:rPr lang="en-US" dirty="0" smtClean="0"/>
              <a:t>86	entered</a:t>
            </a:r>
          </a:p>
          <a:p>
            <a:r>
              <a:rPr lang="en-US" dirty="0" smtClean="0"/>
              <a:t>86	use</a:t>
            </a:r>
          </a:p>
          <a:p>
            <a:r>
              <a:rPr lang="en-US" dirty="0" smtClean="0"/>
              <a:t>85	icing</a:t>
            </a:r>
          </a:p>
          <a:p>
            <a:r>
              <a:rPr lang="en-US" dirty="0" smtClean="0"/>
              <a:t>82	follow</a:t>
            </a:r>
          </a:p>
          <a:p>
            <a:r>
              <a:rPr lang="en-US" dirty="0" smtClean="0"/>
              <a:t>81	Continued</a:t>
            </a:r>
          </a:p>
          <a:p>
            <a:r>
              <a:rPr lang="en-US" dirty="0" smtClean="0"/>
              <a:t>81	military</a:t>
            </a:r>
          </a:p>
          <a:p>
            <a:r>
              <a:rPr lang="en-US" dirty="0" smtClean="0"/>
              <a:t>81	contact</a:t>
            </a:r>
          </a:p>
          <a:p>
            <a:r>
              <a:rPr lang="en-US" dirty="0" smtClean="0"/>
              <a:t>81	back</a:t>
            </a:r>
          </a:p>
          <a:p>
            <a:r>
              <a:rPr lang="en-US" dirty="0" smtClean="0"/>
              <a:t>79	procedure</a:t>
            </a:r>
          </a:p>
          <a:p>
            <a:r>
              <a:rPr lang="en-US" dirty="0" smtClean="0"/>
              <a:t>79	Shortly</a:t>
            </a:r>
          </a:p>
          <a:p>
            <a:r>
              <a:rPr lang="en-US" dirty="0" smtClean="0"/>
              <a:t>78	cabin</a:t>
            </a:r>
          </a:p>
          <a:p>
            <a:r>
              <a:rPr lang="en-US" dirty="0" smtClean="0"/>
              <a:t>77	aircraft's</a:t>
            </a:r>
          </a:p>
          <a:p>
            <a:r>
              <a:rPr lang="en-US" dirty="0" smtClean="0"/>
              <a:t>77	following</a:t>
            </a:r>
          </a:p>
          <a:p>
            <a:r>
              <a:rPr lang="en-US" dirty="0" smtClean="0"/>
              <a:t>77	One</a:t>
            </a:r>
          </a:p>
          <a:p>
            <a:r>
              <a:rPr lang="en-US" dirty="0" smtClean="0"/>
              <a:t>76	training</a:t>
            </a:r>
          </a:p>
          <a:p>
            <a:r>
              <a:rPr lang="en-US" dirty="0" smtClean="0"/>
              <a:t>76	three</a:t>
            </a:r>
          </a:p>
          <a:p>
            <a:r>
              <a:rPr lang="en-US" dirty="0" smtClean="0"/>
              <a:t>76	ocean</a:t>
            </a:r>
          </a:p>
          <a:p>
            <a:r>
              <a:rPr lang="en-US" dirty="0" smtClean="0"/>
              <a:t>76	level</a:t>
            </a:r>
          </a:p>
          <a:p>
            <a:r>
              <a:rPr lang="en-US" dirty="0" smtClean="0"/>
              <a:t>75	inadequate</a:t>
            </a:r>
          </a:p>
          <a:p>
            <a:r>
              <a:rPr lang="en-US" dirty="0" smtClean="0"/>
              <a:t>75	cockpit</a:t>
            </a:r>
          </a:p>
          <a:p>
            <a:r>
              <a:rPr lang="en-US" dirty="0" smtClean="0"/>
              <a:t>74	carrying</a:t>
            </a:r>
          </a:p>
          <a:p>
            <a:r>
              <a:rPr lang="en-US" dirty="0" smtClean="0"/>
              <a:t>74	overran</a:t>
            </a:r>
          </a:p>
          <a:p>
            <a:r>
              <a:rPr lang="en-US" dirty="0" smtClean="0"/>
              <a:t>74	forced</a:t>
            </a:r>
          </a:p>
          <a:p>
            <a:r>
              <a:rPr lang="en-US" dirty="0" smtClean="0"/>
              <a:t>74	dive</a:t>
            </a:r>
          </a:p>
          <a:p>
            <a:r>
              <a:rPr lang="en-US" dirty="0" smtClean="0"/>
              <a:t>73	second</a:t>
            </a:r>
          </a:p>
          <a:p>
            <a:r>
              <a:rPr lang="en-US" dirty="0" smtClean="0"/>
              <a:t>73	radio</a:t>
            </a:r>
          </a:p>
          <a:p>
            <a:r>
              <a:rPr lang="en-US" dirty="0" smtClean="0"/>
              <a:t>73	winds</a:t>
            </a:r>
          </a:p>
          <a:p>
            <a:r>
              <a:rPr lang="en-US" dirty="0" smtClean="0"/>
              <a:t>73	rate</a:t>
            </a:r>
          </a:p>
          <a:p>
            <a:r>
              <a:rPr lang="en-US" dirty="0" smtClean="0"/>
              <a:t>72	avoid</a:t>
            </a:r>
          </a:p>
          <a:p>
            <a:r>
              <a:rPr lang="en-US" dirty="0" smtClean="0"/>
              <a:t>72	Flew</a:t>
            </a:r>
          </a:p>
          <a:p>
            <a:r>
              <a:rPr lang="en-US" dirty="0" smtClean="0"/>
              <a:t>71	factor</a:t>
            </a:r>
          </a:p>
          <a:p>
            <a:r>
              <a:rPr lang="en-US" dirty="0" smtClean="0"/>
              <a:t>71	clouds</a:t>
            </a:r>
          </a:p>
          <a:p>
            <a:r>
              <a:rPr lang="en-US" dirty="0" smtClean="0"/>
              <a:t>71	Runway</a:t>
            </a:r>
          </a:p>
          <a:p>
            <a:r>
              <a:rPr lang="en-US" dirty="0" smtClean="0"/>
              <a:t>71	safe</a:t>
            </a:r>
          </a:p>
          <a:p>
            <a:r>
              <a:rPr lang="en-US" dirty="0" smtClean="0"/>
              <a:t>71	ILS</a:t>
            </a:r>
          </a:p>
          <a:p>
            <a:r>
              <a:rPr lang="en-US" dirty="0" smtClean="0"/>
              <a:t>70	Mountain</a:t>
            </a:r>
          </a:p>
          <a:p>
            <a:r>
              <a:rPr lang="en-US" dirty="0" smtClean="0"/>
              <a:t>70	airspeed</a:t>
            </a:r>
          </a:p>
          <a:p>
            <a:r>
              <a:rPr lang="en-US" dirty="0" smtClean="0"/>
              <a:t>70	began</a:t>
            </a:r>
          </a:p>
          <a:p>
            <a:r>
              <a:rPr lang="en-US" dirty="0" smtClean="0"/>
              <a:t>70	tail</a:t>
            </a:r>
          </a:p>
          <a:p>
            <a:r>
              <a:rPr lang="en-US" dirty="0" smtClean="0"/>
              <a:t>69	became</a:t>
            </a:r>
          </a:p>
          <a:p>
            <a:r>
              <a:rPr lang="en-US" dirty="0" smtClean="0"/>
              <a:t>69	fly</a:t>
            </a:r>
          </a:p>
          <a:p>
            <a:r>
              <a:rPr lang="en-US" dirty="0" smtClean="0"/>
              <a:t>67	occurred</a:t>
            </a:r>
          </a:p>
          <a:p>
            <a:r>
              <a:rPr lang="en-US" dirty="0" smtClean="0"/>
              <a:t>66	improper</a:t>
            </a:r>
          </a:p>
          <a:p>
            <a:r>
              <a:rPr lang="en-US" dirty="0" smtClean="0"/>
              <a:t>66	ran</a:t>
            </a:r>
          </a:p>
          <a:p>
            <a:r>
              <a:rPr lang="en-US" dirty="0" smtClean="0"/>
              <a:t>65	prescribed</a:t>
            </a:r>
          </a:p>
          <a:p>
            <a:r>
              <a:rPr lang="en-US" dirty="0" smtClean="0"/>
              <a:t>65	warning</a:t>
            </a:r>
          </a:p>
          <a:p>
            <a:r>
              <a:rPr lang="en-US" dirty="0" smtClean="0"/>
              <a:t>65	radar</a:t>
            </a:r>
          </a:p>
          <a:p>
            <a:r>
              <a:rPr lang="en-US" dirty="0" smtClean="0"/>
              <a:t>65	tower</a:t>
            </a:r>
          </a:p>
          <a:p>
            <a:r>
              <a:rPr lang="en-US" dirty="0" smtClean="0"/>
              <a:t>64	wreckage</a:t>
            </a:r>
          </a:p>
          <a:p>
            <a:r>
              <a:rPr lang="en-US" dirty="0" smtClean="0"/>
              <a:t>64	elevator</a:t>
            </a:r>
          </a:p>
          <a:p>
            <a:r>
              <a:rPr lang="en-US" dirty="0" smtClean="0"/>
              <a:t>64	Engine</a:t>
            </a:r>
          </a:p>
          <a:p>
            <a:r>
              <a:rPr lang="en-US" dirty="0" smtClean="0"/>
              <a:t>64	may</a:t>
            </a:r>
          </a:p>
          <a:p>
            <a:r>
              <a:rPr lang="en-US" dirty="0" smtClean="0"/>
              <a:t>63	destination</a:t>
            </a:r>
          </a:p>
          <a:p>
            <a:r>
              <a:rPr lang="en-US" dirty="0" smtClean="0"/>
              <a:t>63	operation</a:t>
            </a:r>
          </a:p>
          <a:p>
            <a:r>
              <a:rPr lang="en-US" dirty="0" smtClean="0"/>
              <a:t>63	Cause</a:t>
            </a:r>
          </a:p>
          <a:p>
            <a:r>
              <a:rPr lang="en-US" dirty="0" smtClean="0"/>
              <a:t>63	came</a:t>
            </a:r>
          </a:p>
          <a:p>
            <a:r>
              <a:rPr lang="en-US" dirty="0" smtClean="0"/>
              <a:t>63	part</a:t>
            </a:r>
          </a:p>
          <a:p>
            <a:r>
              <a:rPr lang="en-US" dirty="0" smtClean="0"/>
              <a:t>62	approximately</a:t>
            </a:r>
          </a:p>
          <a:p>
            <a:r>
              <a:rPr lang="en-US" dirty="0" smtClean="0"/>
              <a:t>62	airliner</a:t>
            </a:r>
          </a:p>
          <a:p>
            <a:r>
              <a:rPr lang="en-US" dirty="0" smtClean="0"/>
              <a:t>62	adequate</a:t>
            </a:r>
          </a:p>
          <a:p>
            <a:r>
              <a:rPr lang="en-US" dirty="0" smtClean="0"/>
              <a:t>62	fuselage</a:t>
            </a:r>
          </a:p>
          <a:p>
            <a:r>
              <a:rPr lang="en-US" dirty="0" smtClean="0"/>
              <a:t>62	unable</a:t>
            </a:r>
          </a:p>
          <a:p>
            <a:r>
              <a:rPr lang="en-US" dirty="0" smtClean="0"/>
              <a:t>62	missed</a:t>
            </a:r>
          </a:p>
          <a:p>
            <a:r>
              <a:rPr lang="en-US" dirty="0" smtClean="0"/>
              <a:t>62	just</a:t>
            </a:r>
          </a:p>
          <a:p>
            <a:r>
              <a:rPr lang="en-US" dirty="0" smtClean="0"/>
              <a:t>61	contributing</a:t>
            </a:r>
          </a:p>
          <a:p>
            <a:r>
              <a:rPr lang="en-US" dirty="0" smtClean="0"/>
              <a:t>61	result</a:t>
            </a:r>
          </a:p>
          <a:p>
            <a:r>
              <a:rPr lang="en-US" dirty="0" smtClean="0"/>
              <a:t>61	wooded</a:t>
            </a:r>
          </a:p>
          <a:p>
            <a:r>
              <a:rPr lang="en-US" dirty="0" smtClean="0"/>
              <a:t>61	bank</a:t>
            </a:r>
          </a:p>
          <a:p>
            <a:r>
              <a:rPr lang="en-US" dirty="0" smtClean="0"/>
              <a:t>60	experiencing</a:t>
            </a:r>
          </a:p>
          <a:p>
            <a:r>
              <a:rPr lang="en-US" dirty="0" smtClean="0"/>
              <a:t>60	Midair</a:t>
            </a:r>
          </a:p>
          <a:p>
            <a:r>
              <a:rPr lang="en-US" dirty="0" smtClean="0"/>
              <a:t>59	crashing</a:t>
            </a:r>
          </a:p>
          <a:p>
            <a:r>
              <a:rPr lang="en-US" dirty="0" smtClean="0"/>
              <a:t>59	impacted</a:t>
            </a:r>
          </a:p>
          <a:p>
            <a:r>
              <a:rPr lang="en-US" dirty="0" smtClean="0"/>
              <a:t>59	proper</a:t>
            </a:r>
          </a:p>
          <a:p>
            <a:r>
              <a:rPr lang="en-US" dirty="0" smtClean="0"/>
              <a:t>59	south</a:t>
            </a:r>
          </a:p>
          <a:p>
            <a:r>
              <a:rPr lang="en-US" dirty="0" smtClean="0"/>
              <a:t>58	experienced</a:t>
            </a:r>
          </a:p>
          <a:p>
            <a:r>
              <a:rPr lang="en-US" dirty="0" smtClean="0"/>
              <a:t>57	properly</a:t>
            </a:r>
          </a:p>
          <a:p>
            <a:r>
              <a:rPr lang="en-US" dirty="0" smtClean="0"/>
              <a:t>57	killing</a:t>
            </a:r>
          </a:p>
          <a:p>
            <a:r>
              <a:rPr lang="en-US" dirty="0" smtClean="0"/>
              <a:t>57	another</a:t>
            </a:r>
          </a:p>
          <a:p>
            <a:r>
              <a:rPr lang="en-US" dirty="0" smtClean="0"/>
              <a:t>57	losing</a:t>
            </a:r>
          </a:p>
          <a:p>
            <a:r>
              <a:rPr lang="en-US" dirty="0" smtClean="0"/>
              <a:t>56	thunderstorms</a:t>
            </a:r>
          </a:p>
          <a:p>
            <a:r>
              <a:rPr lang="en-US" dirty="0" smtClean="0"/>
              <a:t>56	followed</a:t>
            </a:r>
          </a:p>
          <a:p>
            <a:r>
              <a:rPr lang="en-US" dirty="0" smtClean="0"/>
              <a:t>56	factors</a:t>
            </a:r>
          </a:p>
          <a:p>
            <a:r>
              <a:rPr lang="en-US" dirty="0" smtClean="0"/>
              <a:t>56	rudder</a:t>
            </a:r>
          </a:p>
          <a:p>
            <a:r>
              <a:rPr lang="en-US" dirty="0" smtClean="0"/>
              <a:t>56	ice</a:t>
            </a:r>
          </a:p>
          <a:p>
            <a:r>
              <a:rPr lang="en-US" dirty="0" smtClean="0"/>
              <a:t>55	explosion</a:t>
            </a:r>
          </a:p>
          <a:p>
            <a:r>
              <a:rPr lang="en-US" dirty="0" smtClean="0"/>
              <a:t>55	aborted</a:t>
            </a:r>
          </a:p>
          <a:p>
            <a:r>
              <a:rPr lang="en-US" dirty="0" smtClean="0"/>
              <a:t>55	strong</a:t>
            </a:r>
          </a:p>
          <a:p>
            <a:r>
              <a:rPr lang="en-US" dirty="0" smtClean="0"/>
              <a:t>55	along</a:t>
            </a:r>
          </a:p>
          <a:p>
            <a:r>
              <a:rPr lang="en-US" dirty="0" smtClean="0"/>
              <a:t>55	north</a:t>
            </a:r>
          </a:p>
          <a:p>
            <a:r>
              <a:rPr lang="en-US" dirty="0" smtClean="0"/>
              <a:t>54	instruments</a:t>
            </a:r>
          </a:p>
          <a:p>
            <a:r>
              <a:rPr lang="en-US" dirty="0" smtClean="0"/>
              <a:t>54	condition</a:t>
            </a:r>
          </a:p>
          <a:p>
            <a:r>
              <a:rPr lang="en-US" dirty="0" smtClean="0"/>
              <a:t>54	captain's</a:t>
            </a:r>
          </a:p>
          <a:p>
            <a:r>
              <a:rPr lang="en-US" dirty="0" smtClean="0"/>
              <a:t>54	Possible</a:t>
            </a:r>
          </a:p>
          <a:p>
            <a:r>
              <a:rPr lang="en-US" dirty="0" smtClean="0"/>
              <a:t>54	thrust</a:t>
            </a:r>
          </a:p>
          <a:p>
            <a:r>
              <a:rPr lang="en-US" dirty="0" smtClean="0"/>
              <a:t>54	onto</a:t>
            </a:r>
          </a:p>
          <a:p>
            <a:r>
              <a:rPr lang="en-US" dirty="0" smtClean="0"/>
              <a:t>54	Lake</a:t>
            </a:r>
          </a:p>
          <a:p>
            <a:r>
              <a:rPr lang="en-US" dirty="0" smtClean="0"/>
              <a:t>54	shot</a:t>
            </a:r>
          </a:p>
          <a:p>
            <a:r>
              <a:rPr lang="en-US" dirty="0" smtClean="0"/>
              <a:t>53	Inadequate</a:t>
            </a:r>
          </a:p>
          <a:p>
            <a:r>
              <a:rPr lang="en-US" dirty="0" smtClean="0"/>
              <a:t>53	controls</a:t>
            </a:r>
          </a:p>
          <a:p>
            <a:r>
              <a:rPr lang="en-US" dirty="0" smtClean="0"/>
              <a:t>53	action</a:t>
            </a:r>
          </a:p>
          <a:p>
            <a:r>
              <a:rPr lang="en-US" dirty="0" smtClean="0"/>
              <a:t>53	rotor</a:t>
            </a:r>
          </a:p>
          <a:p>
            <a:r>
              <a:rPr lang="en-US" dirty="0" smtClean="0"/>
              <a:t>53	Lack</a:t>
            </a:r>
          </a:p>
          <a:p>
            <a:r>
              <a:rPr lang="en-US" dirty="0" smtClean="0"/>
              <a:t>53	Loss</a:t>
            </a:r>
          </a:p>
          <a:p>
            <a:r>
              <a:rPr lang="en-US" dirty="0" smtClean="0"/>
              <a:t>53	main</a:t>
            </a:r>
          </a:p>
          <a:p>
            <a:r>
              <a:rPr lang="en-US" dirty="0" smtClean="0"/>
              <a:t>53	jet</a:t>
            </a:r>
          </a:p>
          <a:p>
            <a:r>
              <a:rPr lang="en-US" dirty="0" smtClean="0"/>
              <a:t>52	disorientation</a:t>
            </a:r>
          </a:p>
          <a:p>
            <a:r>
              <a:rPr lang="en-US" dirty="0" smtClean="0"/>
              <a:t>52	separation</a:t>
            </a:r>
          </a:p>
          <a:p>
            <a:r>
              <a:rPr lang="en-US" dirty="0" smtClean="0"/>
              <a:t>52	separated</a:t>
            </a:r>
          </a:p>
          <a:p>
            <a:r>
              <a:rPr lang="en-US" dirty="0" smtClean="0"/>
              <a:t>52	Island</a:t>
            </a:r>
          </a:p>
          <a:p>
            <a:r>
              <a:rPr lang="en-US" dirty="0" smtClean="0"/>
              <a:t>52	flaps</a:t>
            </a:r>
          </a:p>
          <a:p>
            <a:r>
              <a:rPr lang="en-US" dirty="0" smtClean="0"/>
              <a:t>52	prior</a:t>
            </a:r>
          </a:p>
          <a:p>
            <a:r>
              <a:rPr lang="en-US" dirty="0" smtClean="0"/>
              <a:t>52	never</a:t>
            </a:r>
          </a:p>
          <a:p>
            <a:r>
              <a:rPr lang="en-US" dirty="0" smtClean="0"/>
              <a:t>52	able</a:t>
            </a:r>
          </a:p>
          <a:p>
            <a:r>
              <a:rPr lang="en-US" dirty="0" smtClean="0"/>
              <a:t>51	destroyed</a:t>
            </a:r>
          </a:p>
          <a:p>
            <a:r>
              <a:rPr lang="en-US" dirty="0" smtClean="0"/>
              <a:t>51	building</a:t>
            </a:r>
          </a:p>
          <a:p>
            <a:r>
              <a:rPr lang="en-US" dirty="0" smtClean="0"/>
              <a:t>51	ceiling</a:t>
            </a:r>
          </a:p>
          <a:p>
            <a:r>
              <a:rPr lang="en-US" dirty="0" smtClean="0"/>
              <a:t>51	rolled</a:t>
            </a:r>
          </a:p>
          <a:p>
            <a:r>
              <a:rPr lang="en-US" dirty="0" smtClean="0"/>
              <a:t>51	lights</a:t>
            </a:r>
          </a:p>
          <a:p>
            <a:r>
              <a:rPr lang="en-US" dirty="0" smtClean="0"/>
              <a:t>51	Force</a:t>
            </a:r>
          </a:p>
          <a:p>
            <a:r>
              <a:rPr lang="en-US" dirty="0" smtClean="0"/>
              <a:t>50	planning</a:t>
            </a:r>
          </a:p>
          <a:p>
            <a:r>
              <a:rPr lang="en-US" dirty="0" smtClean="0"/>
              <a:t>50	Factors</a:t>
            </a:r>
          </a:p>
          <a:p>
            <a:r>
              <a:rPr lang="en-US" dirty="0" smtClean="0"/>
              <a:t>50	clear</a:t>
            </a:r>
          </a:p>
          <a:p>
            <a:r>
              <a:rPr lang="en-US" dirty="0" smtClean="0"/>
              <a:t>50	cloud</a:t>
            </a:r>
          </a:p>
          <a:p>
            <a:r>
              <a:rPr lang="en-US" dirty="0" smtClean="0"/>
              <a:t>50	mile</a:t>
            </a:r>
          </a:p>
          <a:p>
            <a:r>
              <a:rPr lang="en-US" dirty="0" smtClean="0"/>
              <a:t>50	San</a:t>
            </a:r>
          </a:p>
          <a:p>
            <a:r>
              <a:rPr lang="en-US" dirty="0" smtClean="0"/>
              <a:t>49	maneuver</a:t>
            </a:r>
          </a:p>
          <a:p>
            <a:r>
              <a:rPr lang="en-US" dirty="0" smtClean="0"/>
              <a:t>49	leading</a:t>
            </a:r>
          </a:p>
          <a:p>
            <a:r>
              <a:rPr lang="en-US" dirty="0" smtClean="0"/>
              <a:t>49	fighter</a:t>
            </a:r>
          </a:p>
          <a:p>
            <a:r>
              <a:rPr lang="en-US" dirty="0" smtClean="0"/>
              <a:t>49	Cessna</a:t>
            </a:r>
          </a:p>
          <a:p>
            <a:r>
              <a:rPr lang="en-US" dirty="0" smtClean="0"/>
              <a:t>49	planes</a:t>
            </a:r>
          </a:p>
          <a:p>
            <a:r>
              <a:rPr lang="en-US" dirty="0" smtClean="0"/>
              <a:t>49	impact</a:t>
            </a:r>
          </a:p>
          <a:p>
            <a:r>
              <a:rPr lang="en-US" dirty="0" smtClean="0"/>
              <a:t>49	crew's</a:t>
            </a:r>
          </a:p>
          <a:p>
            <a:r>
              <a:rPr lang="en-US" dirty="0" smtClean="0"/>
              <a:t>49	River</a:t>
            </a:r>
          </a:p>
          <a:p>
            <a:r>
              <a:rPr lang="en-US" dirty="0" smtClean="0"/>
              <a:t>49	four</a:t>
            </a:r>
          </a:p>
          <a:p>
            <a:r>
              <a:rPr lang="en-US" dirty="0" smtClean="0"/>
              <a:t>49	path</a:t>
            </a:r>
          </a:p>
          <a:p>
            <a:r>
              <a:rPr lang="en-US" dirty="0" smtClean="0"/>
              <a:t>48	disappeared</a:t>
            </a:r>
          </a:p>
          <a:p>
            <a:r>
              <a:rPr lang="en-US" dirty="0" smtClean="0"/>
              <a:t>48	climbing</a:t>
            </a:r>
          </a:p>
          <a:p>
            <a:r>
              <a:rPr lang="en-US" dirty="0" smtClean="0"/>
              <a:t>48	members</a:t>
            </a:r>
          </a:p>
          <a:p>
            <a:r>
              <a:rPr lang="en-US" dirty="0" smtClean="0"/>
              <a:t>48	gain</a:t>
            </a:r>
          </a:p>
          <a:p>
            <a:r>
              <a:rPr lang="en-US" dirty="0" smtClean="0"/>
              <a:t>48	rest</a:t>
            </a:r>
          </a:p>
          <a:p>
            <a:r>
              <a:rPr lang="en-US" dirty="0" smtClean="0"/>
              <a:t>48	Fuel</a:t>
            </a:r>
          </a:p>
          <a:p>
            <a:r>
              <a:rPr lang="en-US" dirty="0" smtClean="0"/>
              <a:t>48	Two</a:t>
            </a:r>
          </a:p>
          <a:p>
            <a:r>
              <a:rPr lang="en-US" dirty="0" smtClean="0"/>
              <a:t>48	oil</a:t>
            </a:r>
          </a:p>
          <a:p>
            <a:r>
              <a:rPr lang="en-US" dirty="0" smtClean="0"/>
              <a:t>47	diverted</a:t>
            </a:r>
          </a:p>
          <a:p>
            <a:r>
              <a:rPr lang="en-US" dirty="0" smtClean="0"/>
              <a:t>47	several</a:t>
            </a:r>
          </a:p>
          <a:p>
            <a:r>
              <a:rPr lang="en-US" dirty="0" smtClean="0"/>
              <a:t>47	beyond</a:t>
            </a:r>
          </a:p>
          <a:p>
            <a:r>
              <a:rPr lang="en-US" dirty="0" smtClean="0"/>
              <a:t>47	jungle</a:t>
            </a:r>
          </a:p>
          <a:p>
            <a:r>
              <a:rPr lang="en-US" dirty="0" smtClean="0"/>
              <a:t>47	storm</a:t>
            </a:r>
          </a:p>
          <a:p>
            <a:r>
              <a:rPr lang="en-US" dirty="0" smtClean="0"/>
              <a:t>47	lines</a:t>
            </a:r>
          </a:p>
          <a:p>
            <a:r>
              <a:rPr lang="en-US" dirty="0" smtClean="0"/>
              <a:t>47	wings</a:t>
            </a:r>
          </a:p>
          <a:p>
            <a:r>
              <a:rPr lang="en-US" dirty="0" smtClean="0"/>
              <a:t>47	tank</a:t>
            </a:r>
          </a:p>
          <a:p>
            <a:r>
              <a:rPr lang="en-US" dirty="0" smtClean="0"/>
              <a:t>46	encountered</a:t>
            </a:r>
          </a:p>
          <a:p>
            <a:r>
              <a:rPr lang="en-US" dirty="0" smtClean="0"/>
              <a:t>46	inverted</a:t>
            </a:r>
          </a:p>
          <a:p>
            <a:r>
              <a:rPr lang="en-US" dirty="0" smtClean="0"/>
              <a:t>46	decided</a:t>
            </a:r>
          </a:p>
          <a:p>
            <a:r>
              <a:rPr lang="en-US" dirty="0" smtClean="0"/>
              <a:t>46	safely</a:t>
            </a:r>
          </a:p>
          <a:p>
            <a:r>
              <a:rPr lang="en-US" dirty="0" smtClean="0"/>
              <a:t>46	Poor</a:t>
            </a:r>
          </a:p>
          <a:p>
            <a:r>
              <a:rPr lang="en-US" dirty="0" smtClean="0"/>
              <a:t>46	last</a:t>
            </a:r>
          </a:p>
          <a:p>
            <a:r>
              <a:rPr lang="en-US" dirty="0" smtClean="0"/>
              <a:t>45	meteorological</a:t>
            </a:r>
          </a:p>
          <a:p>
            <a:r>
              <a:rPr lang="en-US" dirty="0" smtClean="0"/>
              <a:t>45	insufficient</a:t>
            </a:r>
          </a:p>
          <a:p>
            <a:r>
              <a:rPr lang="en-US" dirty="0" smtClean="0"/>
              <a:t>45	Disappeared</a:t>
            </a:r>
          </a:p>
          <a:p>
            <a:r>
              <a:rPr lang="en-US" dirty="0" smtClean="0"/>
              <a:t>45	recovery</a:t>
            </a:r>
          </a:p>
          <a:p>
            <a:r>
              <a:rPr lang="en-US" dirty="0" smtClean="0"/>
              <a:t>45	observed</a:t>
            </a:r>
          </a:p>
          <a:p>
            <a:r>
              <a:rPr lang="en-US" dirty="0" smtClean="0"/>
              <a:t>45	degrees</a:t>
            </a:r>
          </a:p>
          <a:p>
            <a:r>
              <a:rPr lang="en-US" dirty="0" smtClean="0"/>
              <a:t>45	descend</a:t>
            </a:r>
          </a:p>
          <a:p>
            <a:r>
              <a:rPr lang="en-US" dirty="0" smtClean="0"/>
              <a:t>45	center</a:t>
            </a:r>
          </a:p>
          <a:p>
            <a:r>
              <a:rPr lang="en-US" dirty="0" smtClean="0"/>
              <a:t>45	trying</a:t>
            </a:r>
          </a:p>
          <a:p>
            <a:r>
              <a:rPr lang="en-US" dirty="0" smtClean="0"/>
              <a:t>45	ridge</a:t>
            </a:r>
          </a:p>
          <a:p>
            <a:r>
              <a:rPr lang="en-US" dirty="0" smtClean="0"/>
              <a:t>45	used</a:t>
            </a:r>
          </a:p>
          <a:p>
            <a:r>
              <a:rPr lang="en-US" dirty="0" smtClean="0"/>
              <a:t>45	Lost</a:t>
            </a:r>
          </a:p>
          <a:p>
            <a:r>
              <a:rPr lang="en-US" dirty="0" smtClean="0"/>
              <a:t>45	see</a:t>
            </a:r>
          </a:p>
          <a:p>
            <a:r>
              <a:rPr lang="en-US" dirty="0" smtClean="0"/>
              <a:t>44	International</a:t>
            </a:r>
          </a:p>
          <a:p>
            <a:r>
              <a:rPr lang="en-US" dirty="0" smtClean="0"/>
              <a:t>44	structural</a:t>
            </a:r>
          </a:p>
          <a:p>
            <a:r>
              <a:rPr lang="en-US" dirty="0" smtClean="0"/>
              <a:t>44	initiated</a:t>
            </a:r>
          </a:p>
          <a:p>
            <a:r>
              <a:rPr lang="en-US" dirty="0" smtClean="0"/>
              <a:t>44	design</a:t>
            </a:r>
          </a:p>
          <a:p>
            <a:r>
              <a:rPr lang="en-US" dirty="0" smtClean="0"/>
              <a:t>44	turned</a:t>
            </a:r>
          </a:p>
          <a:p>
            <a:r>
              <a:rPr lang="en-US" dirty="0" smtClean="0"/>
              <a:t>44	houses</a:t>
            </a:r>
          </a:p>
          <a:p>
            <a:r>
              <a:rPr lang="en-US" dirty="0" smtClean="0"/>
              <a:t>44	door</a:t>
            </a:r>
          </a:p>
          <a:p>
            <a:r>
              <a:rPr lang="en-US" dirty="0" smtClean="0"/>
              <a:t>44	tree</a:t>
            </a:r>
          </a:p>
          <a:p>
            <a:r>
              <a:rPr lang="en-US" dirty="0" smtClean="0"/>
              <a:t>44	mail</a:t>
            </a:r>
          </a:p>
          <a:p>
            <a:r>
              <a:rPr lang="en-US" dirty="0" smtClean="0"/>
              <a:t>44	stop</a:t>
            </a:r>
          </a:p>
          <a:p>
            <a:r>
              <a:rPr lang="en-US" dirty="0" smtClean="0"/>
              <a:t>44	New</a:t>
            </a:r>
          </a:p>
          <a:p>
            <a:r>
              <a:rPr lang="en-US" dirty="0" smtClean="0"/>
              <a:t>43	approaching</a:t>
            </a:r>
          </a:p>
          <a:p>
            <a:r>
              <a:rPr lang="en-US" dirty="0" smtClean="0"/>
              <a:t>43	subsequent</a:t>
            </a:r>
          </a:p>
          <a:p>
            <a:r>
              <a:rPr lang="en-US" dirty="0" smtClean="0"/>
              <a:t>43	overloaded</a:t>
            </a:r>
          </a:p>
          <a:p>
            <a:r>
              <a:rPr lang="en-US" dirty="0" smtClean="0"/>
              <a:t>43	returning</a:t>
            </a:r>
          </a:p>
          <a:p>
            <a:r>
              <a:rPr lang="en-US" dirty="0" smtClean="0"/>
              <a:t>43	excessive</a:t>
            </a:r>
          </a:p>
          <a:p>
            <a:r>
              <a:rPr lang="en-US" dirty="0" smtClean="0"/>
              <a:t>43	ditched</a:t>
            </a:r>
          </a:p>
          <a:p>
            <a:r>
              <a:rPr lang="en-US" dirty="0" smtClean="0"/>
              <a:t>43	wrong</a:t>
            </a:r>
          </a:p>
          <a:p>
            <a:r>
              <a:rPr lang="en-US" dirty="0" smtClean="0"/>
              <a:t>43	line</a:t>
            </a:r>
          </a:p>
          <a:p>
            <a:r>
              <a:rPr lang="en-US" dirty="0" smtClean="0"/>
              <a:t>43	bomb</a:t>
            </a:r>
          </a:p>
          <a:p>
            <a:r>
              <a:rPr lang="en-US" dirty="0" smtClean="0"/>
              <a:t>42	sufficient</a:t>
            </a:r>
          </a:p>
          <a:p>
            <a:r>
              <a:rPr lang="en-US" dirty="0" smtClean="0"/>
              <a:t>42	reference</a:t>
            </a:r>
          </a:p>
          <a:p>
            <a:r>
              <a:rPr lang="en-US" dirty="0" smtClean="0"/>
              <a:t>42	continue</a:t>
            </a:r>
          </a:p>
          <a:p>
            <a:r>
              <a:rPr lang="en-US" dirty="0" smtClean="0"/>
              <a:t>42	suffered</a:t>
            </a:r>
          </a:p>
          <a:p>
            <a:r>
              <a:rPr lang="en-US" dirty="0" smtClean="0"/>
              <a:t>42	seconds</a:t>
            </a:r>
          </a:p>
          <a:p>
            <a:r>
              <a:rPr lang="en-US" dirty="0" smtClean="0"/>
              <a:t>42	trouble</a:t>
            </a:r>
          </a:p>
          <a:p>
            <a:pPr marL="228600" indent="-228600">
              <a:buAutoNum type="arabicPlain" startAt="42"/>
            </a:pPr>
            <a:r>
              <a:rPr lang="en-US" dirty="0" smtClean="0"/>
              <a:t>reduced</a:t>
            </a:r>
          </a:p>
          <a:p>
            <a:pPr marL="228600" indent="-228600">
              <a:buAutoNum type="arabicPlain" startAt="42"/>
            </a:pPr>
            <a:endParaRPr lang="en-US" dirty="0" smtClean="0"/>
          </a:p>
          <a:p>
            <a:pPr marL="228600" indent="-228600">
              <a:buAutoNum type="arabicPlain" startAt="42"/>
            </a:pPr>
            <a:endParaRPr lang="en-US" dirty="0" smtClean="0"/>
          </a:p>
          <a:p>
            <a:r>
              <a:rPr lang="en-US" dirty="0" smtClean="0"/>
              <a:t>Frequency</a:t>
            </a:r>
            <a:r>
              <a:rPr lang="en-US" baseline="0" dirty="0" smtClean="0"/>
              <a:t> of words in Route Data: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159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122	city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98	san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87	training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79	de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chicago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76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paris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	ca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newyorkcity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69	new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london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62	la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	los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58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angeles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53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rome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rio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miami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	lake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bogota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46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moscow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46	island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ny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41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41	port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mexico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cairo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38	manila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38	anchorage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37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washington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york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santa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sanfrancisco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34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newark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34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england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33	fort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	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denver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	sightseeing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seattle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paulo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detroit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vegas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janeiro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hong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	fl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buenos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aires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nj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kong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honolulu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burbank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	bay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	co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athens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amsterdam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	mo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	flight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	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tokyo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paz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	test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	pa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	nm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	mi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	lima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kansas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dallas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bangkok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santiago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	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	salt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puerto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madrid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jakarta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delhi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cleveland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brussels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berlin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villavicencio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tehran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juan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	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C142-D5AF-44C6-86AE-E321EF87D65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 rot="818257">
            <a:off x="-555482" y="490986"/>
            <a:ext cx="12771218" cy="1703547"/>
          </a:xfrm>
          <a:solidFill>
            <a:schemeClr val="tx2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just">
              <a:spcBef>
                <a:spcPts val="400"/>
              </a:spcBef>
            </a:pPr>
            <a:r>
              <a:rPr lang="en-US" sz="4800" b="1" i="1" spc="-150" dirty="0" smtClean="0">
                <a:solidFill>
                  <a:srgbClr val="F13E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Critical Analysis </a:t>
            </a:r>
          </a:p>
          <a:p>
            <a:pPr algn="just">
              <a:spcBef>
                <a:spcPts val="400"/>
              </a:spcBef>
            </a:pPr>
            <a:r>
              <a:rPr lang="en-US" sz="4800" b="1" i="1" spc="-150" dirty="0" smtClean="0">
                <a:solidFill>
                  <a:srgbClr val="F13E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 And Interpretation</a:t>
            </a:r>
          </a:p>
          <a:p>
            <a:pPr algn="l">
              <a:spcBef>
                <a:spcPts val="400"/>
              </a:spcBef>
            </a:pPr>
            <a:r>
              <a:rPr lang="en-US" sz="4800" b="1" i="1" spc="-150" dirty="0" smtClean="0">
                <a:solidFill>
                  <a:srgbClr val="F13E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</a:t>
            </a:r>
            <a:endParaRPr lang="en-US" sz="4800" b="1" i="1" spc="-150" dirty="0">
              <a:solidFill>
                <a:srgbClr val="F13E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2590800" y="4038600"/>
            <a:ext cx="6553200" cy="1219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1" u="none" strike="noStrike" kern="1200" cap="none" spc="-150" normalizeH="0" baseline="0" noProof="0" dirty="0" smtClean="0">
                <a:ln>
                  <a:noFill/>
                </a:ln>
                <a:solidFill>
                  <a:srgbClr val="F13E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     Visualization Competition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i="1" spc="-150" dirty="0" smtClean="0">
                <a:solidFill>
                  <a:srgbClr val="F13E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Round 2 Submission:</a:t>
            </a:r>
            <a:r>
              <a:rPr kumimoji="0" lang="en-US" sz="3200" b="1" i="1" u="none" strike="noStrike" kern="1200" cap="none" spc="-150" normalizeH="0" baseline="0" noProof="0" dirty="0" smtClean="0">
                <a:ln>
                  <a:noFill/>
                </a:ln>
                <a:solidFill>
                  <a:srgbClr val="F13E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Team</a:t>
            </a:r>
            <a:r>
              <a:rPr kumimoji="0" lang="en-US" sz="3200" b="1" i="1" u="none" strike="noStrike" kern="1200" cap="none" spc="-150" normalizeH="0" noProof="0" dirty="0" smtClean="0">
                <a:ln>
                  <a:noFill/>
                </a:ln>
                <a:solidFill>
                  <a:srgbClr val="F13E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3200" b="1" i="1" u="none" strike="noStrike" kern="1200" cap="none" spc="-15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Invincible</a:t>
            </a:r>
            <a:endParaRPr kumimoji="0" lang="en-US" sz="3200" b="1" i="1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-228600"/>
            <a:ext cx="3228134" cy="7086600"/>
          </a:xfrm>
        </p:spPr>
        <p:txBody>
          <a:bodyPr>
            <a:noAutofit/>
          </a:bodyPr>
          <a:lstStyle/>
          <a:p>
            <a:r>
              <a:rPr lang="en-US" sz="80000" dirty="0" smtClean="0">
                <a:solidFill>
                  <a:srgbClr val="FFD1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sz="80000" dirty="0">
              <a:solidFill>
                <a:srgbClr val="FFD1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C:\Users\Srijan\Desktop\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438400"/>
            <a:ext cx="2063307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2514600" y="50292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Srijan </a:t>
            </a:r>
            <a:r>
              <a:rPr lang="en-US" sz="2800" b="1" i="1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Goel</a:t>
            </a:r>
            <a:r>
              <a:rPr lang="en-US" sz="2800" b="1" i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(Captain)	14102089 	7011385619</a:t>
            </a:r>
          </a:p>
          <a:p>
            <a:r>
              <a:rPr lang="en-US" sz="2800" b="1" i="1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Shivam</a:t>
            </a:r>
            <a:r>
              <a:rPr lang="en-US" sz="2800" b="1" i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Shukla</a:t>
            </a:r>
            <a:r>
              <a:rPr lang="en-US" sz="2800" b="1" i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14102143 	8447107702</a:t>
            </a:r>
          </a:p>
          <a:p>
            <a:r>
              <a:rPr lang="en-US" sz="2800" b="1" i="1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Saras</a:t>
            </a:r>
            <a:r>
              <a:rPr lang="en-US" sz="2800" b="1" i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Chaudhary</a:t>
            </a:r>
            <a:r>
              <a:rPr lang="en-US" sz="2800" b="1" i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14102051 	9</a:t>
            </a:r>
            <a:r>
              <a:rPr lang="en-IN" altLang="en-US" sz="2800" b="1" i="1" dirty="0" smtClean="0">
                <a:solidFill>
                  <a:schemeClr val="bg1"/>
                </a:solidFill>
              </a:rPr>
              <a:t>540527784</a:t>
            </a:r>
          </a:p>
          <a:p>
            <a:r>
              <a:rPr lang="en-US" sz="2400" b="1" u="sng" dirty="0" smtClean="0">
                <a:solidFill>
                  <a:schemeClr val="bg1"/>
                </a:solidFill>
              </a:rPr>
              <a:t>Slide Created And Best Viewed in MS Office 2007</a:t>
            </a:r>
          </a:p>
          <a:p>
            <a:endParaRPr lang="en-US" sz="2800" b="1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7595036">
            <a:off x="-588373" y="3570661"/>
            <a:ext cx="434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School Maverick 2017</a:t>
            </a:r>
            <a:endParaRPr lang="en-US" sz="32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Yearly Crash Trend Analysis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0" y="685800"/>
          <a:ext cx="9144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103674"/>
            <a:ext cx="967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Crash Trend(Reference to Actual Sorted Data of Every Analysis Can Be Found In Notes Section):</a:t>
            </a:r>
          </a:p>
          <a:p>
            <a:r>
              <a:rPr lang="en-US" dirty="0" smtClean="0"/>
              <a:t>The period of 1908-1972 witnessed a steady increase in the number of crashes. </a:t>
            </a:r>
          </a:p>
          <a:p>
            <a:r>
              <a:rPr lang="en-US" dirty="0" smtClean="0"/>
              <a:t>The steep increase between 1939-1945 can be attributed to World War-II. </a:t>
            </a:r>
          </a:p>
          <a:p>
            <a:r>
              <a:rPr lang="en-US" dirty="0" smtClean="0"/>
              <a:t>Moreover, we observed a gradual decrease in the later years.</a:t>
            </a:r>
          </a:p>
          <a:p>
            <a:r>
              <a:rPr lang="en-US" dirty="0" smtClean="0"/>
              <a:t>This indicates better safety standards and regulations adopted by the aviation industry in the </a:t>
            </a:r>
          </a:p>
          <a:p>
            <a:r>
              <a:rPr lang="en-US" dirty="0" smtClean="0"/>
              <a:t>recent decades.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rijan\Desktop\ddd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85800"/>
            <a:ext cx="7848600" cy="4709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Human Survival Trend In Aircraft Crash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7150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the above observation, it is clearly visible that over the years, the survival rate has increased multifold even in the event of a crash which implies that airlines have tried hard to increase the safety standards within the aircraft for its passengers.</a:t>
            </a:r>
          </a:p>
          <a:p>
            <a:r>
              <a:rPr lang="en-US" dirty="0" smtClean="0"/>
              <a:t>The % fatalities(Data in Notes Section) occurred over the years also shows a decreasing trend.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Increasing Survival Rate: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Aircraft-Wise Crash data</a:t>
            </a:r>
            <a:b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324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Douglas Dc-3 ,Douglas C-47 types of aircraft are more prone to accidents.</a:t>
            </a:r>
            <a:endParaRPr lang="en-US" dirty="0">
              <a:latin typeface="+mj-lt"/>
            </a:endParaRPr>
          </a:p>
        </p:txBody>
      </p:sp>
      <p:pic>
        <p:nvPicPr>
          <p:cNvPr id="1027" name="Picture 3" descr="C:\Users\Srijan\Desktop\ee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1"/>
            <a:ext cx="9143999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On The Basis Of Operator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worst Operators: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Air Taxi, U.S.Military (Military - U.S. Army, Military - U.S. Navy, Military - U.S. Army Air Service), Aeroflot worst operators as they have been responsible for maximum crashes.</a:t>
            </a:r>
            <a:endParaRPr lang="en-US" dirty="0"/>
          </a:p>
        </p:txBody>
      </p:sp>
      <p:pic>
        <p:nvPicPr>
          <p:cNvPr id="2050" name="Picture 2" descr="C:\Users\Srijan\Desktop\df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9144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CRASHES WORLDWIDE 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054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U.S.A is more susceptible to crashes.</a:t>
            </a:r>
          </a:p>
          <a:p>
            <a:pPr algn="just"/>
            <a:r>
              <a:rPr lang="en-US" dirty="0" smtClean="0"/>
              <a:t>Its more probable that you will face a crash if you travel over U.S.A than that over any other country.</a:t>
            </a:r>
          </a:p>
          <a:p>
            <a:pPr algn="just"/>
            <a:r>
              <a:rPr lang="en-US" b="1" dirty="0" smtClean="0"/>
              <a:t>Time of Crash:</a:t>
            </a:r>
          </a:p>
          <a:p>
            <a:pPr algn="just"/>
            <a:r>
              <a:rPr lang="en-US" dirty="0" smtClean="0"/>
              <a:t>The highest number of crashes occurred at 3:00 PM followed by 12:00 PM from 1908-2009.</a:t>
            </a:r>
          </a:p>
          <a:p>
            <a:pPr algn="just"/>
            <a:r>
              <a:rPr lang="en-US" dirty="0" smtClean="0"/>
              <a:t>This might be attributed to the busy hours.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76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Most Risky Route:</a:t>
            </a:r>
            <a:endParaRPr lang="en-US" b="1" dirty="0"/>
          </a:p>
        </p:txBody>
      </p:sp>
      <p:pic>
        <p:nvPicPr>
          <p:cNvPr id="3074" name="Picture 2" descr="C:\Users\Srijan\Desktop\ddddd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826105"/>
            <a:ext cx="4724399" cy="4050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 descr="C:\Users\Srijan\Desktop\hhh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838200"/>
            <a:ext cx="4343400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C:\Users\Srijan\Desktop\Maverick\f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Mapped Data of Every Crash Across The World from 1908-2009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Causes Of Plane Crash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7150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Most common reasons for the air crashes(Left Word Cloud):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 crashes occurred due to engine failures, approach, fire, during take- off’s, fog, due to weather, mountains, altitude. </a:t>
            </a:r>
            <a:r>
              <a:rPr lang="en-US" b="1" dirty="0" smtClean="0"/>
              <a:t>As for the route (Right Word Cloud): </a:t>
            </a:r>
            <a:r>
              <a:rPr lang="en-US" dirty="0" smtClean="0"/>
              <a:t>Flights travelling through or to Alaska(</a:t>
            </a:r>
            <a:r>
              <a:rPr lang="en-US" dirty="0" err="1" smtClean="0"/>
              <a:t>Ak</a:t>
            </a:r>
            <a:r>
              <a:rPr lang="en-US" smtClean="0"/>
              <a:t>) </a:t>
            </a:r>
            <a:r>
              <a:rPr lang="en-US" dirty="0" smtClean="0"/>
              <a:t>crashed the most followed by Training Flights, Chicago, Paris.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9144000" cy="518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Srijan\Desktop\rrrr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7345114">
            <a:off x="-160446" y="863676"/>
            <a:ext cx="5124786" cy="4629454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4098" name="Picture 2" descr="C:\Users\Srijan\Desktop\hhhh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525905"/>
            <a:ext cx="4953000" cy="5196589"/>
          </a:xfrm>
          <a:prstGeom prst="ellipse">
            <a:avLst/>
          </a:prstGeom>
          <a:ln w="63500" cap="rnd"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1581</Words>
  <Application>Microsoft Office PowerPoint</Application>
  <PresentationFormat>On-screen Show (4:3)</PresentationFormat>
  <Paragraphs>521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7</vt:lpstr>
      <vt:lpstr>Yearly Crash Trend Analysis</vt:lpstr>
      <vt:lpstr>Slide 3</vt:lpstr>
      <vt:lpstr>Aircraft-Wise Crash data </vt:lpstr>
      <vt:lpstr>Analysis On The Basis Of Operator</vt:lpstr>
      <vt:lpstr>CRASHES WORLDWIDE </vt:lpstr>
      <vt:lpstr>Slide 7</vt:lpstr>
      <vt:lpstr>Main Causes Of Plane Crash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Selfwilled</dc:creator>
  <cp:lastModifiedBy>Srijan</cp:lastModifiedBy>
  <cp:revision>91</cp:revision>
  <dcterms:created xsi:type="dcterms:W3CDTF">2006-08-16T00:00:00Z</dcterms:created>
  <dcterms:modified xsi:type="dcterms:W3CDTF">2017-03-22T05:48:14Z</dcterms:modified>
</cp:coreProperties>
</file>