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87" r:id="rId10"/>
    <p:sldId id="273" r:id="rId11"/>
    <p:sldId id="286" r:id="rId12"/>
    <p:sldId id="267" r:id="rId13"/>
    <p:sldId id="274" r:id="rId14"/>
    <p:sldId id="275" r:id="rId15"/>
    <p:sldId id="276" r:id="rId16"/>
    <p:sldId id="283" r:id="rId17"/>
    <p:sldId id="277" r:id="rId18"/>
    <p:sldId id="268" r:id="rId19"/>
    <p:sldId id="278" r:id="rId20"/>
    <p:sldId id="279" r:id="rId21"/>
    <p:sldId id="263" r:id="rId22"/>
    <p:sldId id="26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81824"/>
  </p:normalViewPr>
  <p:slideViewPr>
    <p:cSldViewPr snapToGrid="0">
      <p:cViewPr varScale="1">
        <p:scale>
          <a:sx n="102" d="100"/>
          <a:sy n="102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plotted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per </a:t>
            </a:r>
            <a:r>
              <a:rPr lang="it-IT" dirty="0" err="1"/>
              <a:t>county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3BC5C-5AB8-0B6B-F359-FD42583B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7FDD7-02EB-F2D3-42DD-5AFB8423D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6B56FC-5ED6-75D1-DB4C-E5B1AFF1B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3972D-851D-6B0D-C544-86B2C266C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39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  <a:p>
            <a:endParaRPr lang="it-IT" dirty="0"/>
          </a:p>
          <a:p>
            <a:r>
              <a:rPr lang="it-IT" dirty="0"/>
              <a:t>SISTEMA E CONTROLLA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global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-&gt; more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) -&gt;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info or data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In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comparing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C23525"/>
                </a:solidFill>
                <a:effectLst/>
                <a:latin typeface="Helvetica" pitchFamily="2" charset="0"/>
              </a:rPr>
              <a:t>nested</a:t>
            </a:r>
            <a:r>
              <a:rPr lang="it-IT" dirty="0">
                <a:solidFill>
                  <a:srgbClr val="C23525"/>
                </a:solidFill>
                <a:effectLst/>
                <a:latin typeface="Helvetica" pitchFamily="2" charset="0"/>
              </a:rPr>
              <a:t> 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models, the key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questions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of model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comparison</a:t>
            </a:r>
            <a:r>
              <a:rPr lang="it-IT">
                <a:solidFill>
                  <a:srgbClr val="1B2A2D"/>
                </a:solidFill>
                <a:effectLst/>
                <a:latin typeface="Helvetica" pitchFamily="2" charset="0"/>
              </a:rPr>
              <a:t> are typically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: (1)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improvement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in fit large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enough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to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justify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additional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diﬃculty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in fitting, and (2)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prior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distribution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on the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additional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 parameters </a:t>
            </a:r>
            <a:r>
              <a:rPr lang="it-IT" dirty="0" err="1">
                <a:solidFill>
                  <a:srgbClr val="1B2A2D"/>
                </a:solidFill>
                <a:effectLst/>
                <a:latin typeface="Helvetica" pitchFamily="2" charset="0"/>
              </a:rPr>
              <a:t>reasonable</a:t>
            </a:r>
            <a:r>
              <a:rPr lang="it-IT" dirty="0">
                <a:solidFill>
                  <a:srgbClr val="1B2A2D"/>
                </a:solidFill>
                <a:effectLst/>
                <a:latin typeface="Helvetica" pitchFamily="2" charset="0"/>
              </a:rPr>
              <a:t>?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40F4-585D-E022-1D98-24F99CC4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7109BA-29E6-7E16-9BD7-C18062941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A91C5B8-1DCA-77EC-102E-523B503E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But tracing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some </a:t>
            </a:r>
            <a:r>
              <a:rPr lang="it-IT" dirty="0" err="1"/>
              <a:t>differ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Also</a:t>
            </a:r>
            <a:r>
              <a:rPr lang="it-IT" dirty="0"/>
              <a:t>, for </a:t>
            </a:r>
            <a:r>
              <a:rPr lang="it-IT" dirty="0" err="1"/>
              <a:t>having</a:t>
            </a:r>
            <a:r>
              <a:rPr lang="it-IT" dirty="0"/>
              <a:t> the big picture I </a:t>
            </a:r>
            <a:r>
              <a:rPr lang="it-IT" dirty="0" err="1"/>
              <a:t>summarized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and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I just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idea, the data for the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one, and for </a:t>
            </a:r>
            <a:r>
              <a:rPr lang="it-IT" dirty="0" err="1"/>
              <a:t>example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the Germany one for the West Germany.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evidenced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Ireland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populated</a:t>
            </a:r>
            <a:r>
              <a:rPr lang="it-IT" dirty="0"/>
              <a:t> in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Luxembourg,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deaths</a:t>
            </a:r>
            <a:r>
              <a:rPr lang="it-IT" dirty="0"/>
              <a:t>; and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despite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more dense in </a:t>
            </a:r>
            <a:r>
              <a:rPr lang="it-IT" dirty="0" err="1"/>
              <a:t>population</a:t>
            </a:r>
            <a:r>
              <a:rPr lang="it-IT" dirty="0"/>
              <a:t>, </a:t>
            </a:r>
            <a:r>
              <a:rPr lang="it-IT" dirty="0" err="1"/>
              <a:t>Belgium</a:t>
            </a:r>
            <a:r>
              <a:rPr lang="it-IT" dirty="0"/>
              <a:t> and the Netherlands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nations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D68701-7F7C-BBBE-99DE-F3BF78E9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88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6E24-3D77-5D98-D5B7-811EAAEA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FFA2BD-5A3B-7226-CAB1-3AF39419F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C08ACF-425C-AC3A-F813-B0CF8A39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history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: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 work inside 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go to the beach…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so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grew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up in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more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 WG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viceversa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05891C-26B4-7A6E-CA52-1D8ED3843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8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counties</a:t>
            </a:r>
            <a:r>
              <a:rPr lang="it-IT" dirty="0"/>
              <a:t>.</a:t>
            </a:r>
          </a:p>
          <a:p>
            <a:endParaRPr lang="it-IT" dirty="0"/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freedom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14/06/25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C8E792-C338-DBB4-80BC-D7F8DE32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8" y="500062"/>
            <a:ext cx="7315200" cy="64008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F9D-9DAE-D18B-3732-E581BB2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C68E4F-6BDB-2171-3460-081836548E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9353C-48E7-A430-FEB0-71A9469C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0ED3AF0-2E1D-9DFE-6BFB-20066222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CD81C-4C0F-A2A2-DE8E-BFB466168DA7}"/>
              </a:ext>
            </a:extLst>
          </p:cNvPr>
          <p:cNvSpPr txBox="1">
            <a:spLocks/>
          </p:cNvSpPr>
          <p:nvPr/>
        </p:nvSpPr>
        <p:spPr>
          <a:xfrm>
            <a:off x="6096000" y="859395"/>
            <a:ext cx="5239654" cy="590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67AACA0-CC69-E6FF-B55B-F22C41D657AB}"/>
              </a:ext>
            </a:extLst>
          </p:cNvPr>
          <p:cNvSpPr txBox="1">
            <a:spLocks/>
          </p:cNvSpPr>
          <p:nvPr/>
        </p:nvSpPr>
        <p:spPr>
          <a:xfrm>
            <a:off x="6680253" y="854494"/>
            <a:ext cx="5511747" cy="5906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Northern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Europeans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risk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intermittent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sun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home &amp;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recreational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travel 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warmer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climates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France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-south and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C94B9DFB-F72B-D238-942E-E4A3A6AB3CEB}"/>
              </a:ext>
            </a:extLst>
          </p:cNvPr>
          <p:cNvSpPr/>
          <p:nvPr/>
        </p:nvSpPr>
        <p:spPr>
          <a:xfrm>
            <a:off x="5511748" y="3529813"/>
            <a:ext cx="944481" cy="28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36519C-2C53-99C0-BEF5-6B24A5B2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AE43493E-34F9-3D1F-E8F1-45E46633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21"/>
            <a:ext cx="7352130" cy="5991204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7EDA-F146-1CAF-2909-3B96D834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13D54D-5846-3E8B-202E-C048677DC1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32F53-3500-6277-68BF-92A7E38D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7F602BB-E5C9-0270-3D71-5F207258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6805D49D-780B-F508-0C3D-E6D162903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63E51CC4-C31F-372E-2895-F8DE5BE0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95A928D-D6AD-7AB2-DEE1-C9E6730AC11E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1E9E829D-CDDE-9162-C1B3-887BE1B4A878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47DE51FC-B6BB-8650-91D8-24262F1A037F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FCEAE4F9-F1BC-B5D9-54D9-0DFE10982A97}"/>
              </a:ext>
            </a:extLst>
          </p:cNvPr>
          <p:cNvSpPr/>
          <p:nvPr/>
        </p:nvSpPr>
        <p:spPr>
          <a:xfrm>
            <a:off x="7140860" y="5592215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BCCFD1C-17D8-C416-EF16-EB56F20DA356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F6A1B08A-8B1B-0EC9-2A79-DE47DB85E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  <p:pic>
        <p:nvPicPr>
          <p:cNvPr id="12" name="Immagine 11" descr="Immagine che contiene testo, Carattere, ricevuta, bianco&#10;&#10;Il contenuto generato dall'IA potrebbe non essere corretto.">
            <a:extLst>
              <a:ext uri="{FF2B5EF4-FFF2-40B4-BE49-F238E27FC236}">
                <a16:creationId xmlns:a16="http://schemas.microsoft.com/office/drawing/2014/main" id="{F4537AB8-4CB3-BBED-B74F-1F22D832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961"/>
          <a:stretch/>
        </p:blipFill>
        <p:spPr>
          <a:xfrm>
            <a:off x="179714" y="4486072"/>
            <a:ext cx="6961146" cy="12725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DEDBD0-786D-1784-47A2-76E97FC7D2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51" r="2252"/>
          <a:stretch/>
        </p:blipFill>
        <p:spPr>
          <a:xfrm>
            <a:off x="233906" y="5758638"/>
            <a:ext cx="6852762" cy="6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548978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2198.7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-1095.3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2313.4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2657.8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2239738" y="5610447"/>
            <a:ext cx="7712523" cy="6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93134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217AF2-8B65-D134-7917-2E8AD874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1014"/>
            <a:ext cx="5734494" cy="63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estimate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uvb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M1: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		-0.03443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  <a:blipFill>
                <a:blip r:embed="rId3"/>
                <a:stretch>
                  <a:fillRect l="-2111" t="-1386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Domande poste dai prof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1.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Analyse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using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Bayesian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approach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 Build a model for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number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male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deaths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taking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into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account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hierarchical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structure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2. Check the model and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comment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3. [optional] Compare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with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those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Langford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al. (1998):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what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can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say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about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effect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of the UVB dose on the MM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mortality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?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C17745DA-7915-9AD1-6B64-6D0E3FD3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11" b="1980"/>
          <a:stretch/>
        </p:blipFill>
        <p:spPr>
          <a:xfrm>
            <a:off x="573427" y="1716067"/>
            <a:ext cx="11045145" cy="514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Estimate   SE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-1053.1 20.7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 112.5  8.8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looic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2106.1 41.4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= 5+nation+regions+obs=</a:t>
            </a:r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446 GOOD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  <a:blipFill>
                <a:blip r:embed="rId2"/>
                <a:stretch>
                  <a:fillRect l="-965" t="-2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1C544320-7145-A0CF-D8EC-4968FCE57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C605E7EB-D8FB-F8C0-8CD3-B4D7147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7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D6EE54-81E0-F2E5-4E9A-346E16D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5" y="501280"/>
            <a:ext cx="8437790" cy="63567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08905D-1C7A-B660-A0EC-04F9A19AD44F}"/>
              </a:ext>
            </a:extLst>
          </p:cNvPr>
          <p:cNvSpPr txBox="1"/>
          <p:nvPr/>
        </p:nvSpPr>
        <p:spPr>
          <a:xfrm>
            <a:off x="8670620" y="5110225"/>
            <a:ext cx="33601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complete pooling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C5910-16A6-BB42-BB0A-8B89530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27BE685-30EE-95BE-9734-DCF40E11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70" y="500062"/>
            <a:ext cx="8439406" cy="63579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97F6C0D-9B62-879B-10AE-1257E4B999C5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2E2ADC-6943-512C-0A7B-1BD008E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2B7B500-9C23-2316-43DC-3D86144A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435"/>
              </p:ext>
            </p:extLst>
          </p:nvPr>
        </p:nvGraphicFramePr>
        <p:xfrm>
          <a:off x="349803" y="1289265"/>
          <a:ext cx="3243267" cy="4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24">
                  <a:extLst>
                    <a:ext uri="{9D8B030D-6E8A-4147-A177-3AD203B41FA5}">
                      <a16:colId xmlns:a16="http://schemas.microsoft.com/office/drawing/2014/main" val="3580597002"/>
                    </a:ext>
                  </a:extLst>
                </a:gridCol>
                <a:gridCol w="876821">
                  <a:extLst>
                    <a:ext uri="{9D8B030D-6E8A-4147-A177-3AD203B41FA5}">
                      <a16:colId xmlns:a16="http://schemas.microsoft.com/office/drawing/2014/main" val="2693373439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1086667399"/>
                    </a:ext>
                  </a:extLst>
                </a:gridCol>
              </a:tblGrid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Nation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deaths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people/km</a:t>
                      </a:r>
                      <a:r>
                        <a:rPr lang="it-IT" baseline="30000" dirty="0"/>
                        <a:t>2 *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5271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Belgium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90104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WG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6568"/>
                  </a:ext>
                </a:extLst>
              </a:tr>
              <a:tr h="416122">
                <a:tc>
                  <a:txBody>
                    <a:bodyPr/>
                    <a:lstStyle/>
                    <a:p>
                      <a:r>
                        <a:rPr lang="it-IT" dirty="0" err="1"/>
                        <a:t>Denmark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082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France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2666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UK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2179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73460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1462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89295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Ireland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63763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Luxembourg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0810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Netherlands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546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520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017"/>
                  </a:ext>
                </a:extLst>
              </a:tr>
            </a:tbl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BDBAFB1-1D96-FB9B-7E9B-5901F8D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" y="5947300"/>
            <a:ext cx="2595041" cy="81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* From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data, just for the big picture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7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1646</Words>
  <Application>Microsoft Macintosh PowerPoint</Application>
  <PresentationFormat>Widescreen</PresentationFormat>
  <Paragraphs>245</Paragraphs>
  <Slides>25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Andale Mono</vt:lpstr>
      <vt:lpstr>Arial</vt:lpstr>
      <vt:lpstr>Arial Black</vt:lpstr>
      <vt:lpstr>Calibri</vt:lpstr>
      <vt:lpstr>Calibri Light</vt:lpstr>
      <vt:lpstr>Cambria Math</vt:lpstr>
      <vt:lpstr>Helvetica</vt:lpstr>
      <vt:lpstr>Tema di Office</vt:lpstr>
      <vt:lpstr>Presentazione standard di PowerPoint</vt:lpstr>
      <vt:lpstr>Goals of the project</vt:lpstr>
      <vt:lpstr>Data and methods</vt:lpstr>
      <vt:lpstr>Data and methods</vt:lpstr>
      <vt:lpstr>Data and methods</vt:lpstr>
      <vt:lpstr>Data and methods</vt:lpstr>
      <vt:lpstr>Explorative analysis</vt:lpstr>
      <vt:lpstr>Explorative analysis</vt:lpstr>
      <vt:lpstr>Explorative analysis</vt:lpstr>
      <vt:lpstr>Explorative analysis</vt:lpstr>
      <vt:lpstr>Explorative analysis</vt:lpstr>
      <vt:lpstr>Explorative analysis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55</cp:revision>
  <dcterms:created xsi:type="dcterms:W3CDTF">2024-06-11T19:03:06Z</dcterms:created>
  <dcterms:modified xsi:type="dcterms:W3CDTF">2025-06-14T08:05:21Z</dcterms:modified>
</cp:coreProperties>
</file>