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1" r:id="rId5"/>
    <p:sldId id="265" r:id="rId6"/>
    <p:sldId id="264" r:id="rId7"/>
    <p:sldId id="287" r:id="rId8"/>
    <p:sldId id="273" r:id="rId9"/>
    <p:sldId id="286" r:id="rId10"/>
    <p:sldId id="267" r:id="rId11"/>
    <p:sldId id="262" r:id="rId12"/>
    <p:sldId id="274" r:id="rId13"/>
    <p:sldId id="275" r:id="rId14"/>
    <p:sldId id="276" r:id="rId15"/>
    <p:sldId id="283" r:id="rId16"/>
    <p:sldId id="268" r:id="rId17"/>
    <p:sldId id="278" r:id="rId18"/>
    <p:sldId id="279" r:id="rId19"/>
    <p:sldId id="263" r:id="rId20"/>
    <p:sldId id="298" r:id="rId21"/>
    <p:sldId id="281" r:id="rId22"/>
    <p:sldId id="299" r:id="rId23"/>
    <p:sldId id="282" r:id="rId24"/>
    <p:sldId id="288" r:id="rId25"/>
    <p:sldId id="294" r:id="rId26"/>
    <p:sldId id="290" r:id="rId27"/>
    <p:sldId id="292" r:id="rId28"/>
    <p:sldId id="291" r:id="rId29"/>
    <p:sldId id="289" r:id="rId30"/>
    <p:sldId id="295" r:id="rId31"/>
    <p:sldId id="293" r:id="rId32"/>
    <p:sldId id="296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81824"/>
  </p:normalViewPr>
  <p:slideViewPr>
    <p:cSldViewPr snapToGrid="0">
      <p:cViewPr varScale="1">
        <p:scale>
          <a:sx n="102" d="100"/>
          <a:sy n="102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</a:t>
            </a:r>
            <a:r>
              <a:rPr lang="it-IT" dirty="0" err="1"/>
              <a:t>binomial</a:t>
            </a:r>
            <a:r>
              <a:rPr lang="it-IT" dirty="0"/>
              <a:t> perché il paper ha detto che per maschi non occorreva, per femmine sì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15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freedom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3BC5C-5AB8-0B6B-F359-FD42583B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7FDD7-02EB-F2D3-42DD-5AFB8423D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6B56FC-5ED6-75D1-DB4C-E5B1AFF1B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3972D-851D-6B0D-C544-86B2C266C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39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global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-&gt; more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) -&gt;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info or data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50E0-6831-2623-6E51-BF25DF89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7F251B-46EE-674F-105F-2664EF466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A49106E-1C50-089F-FDC3-84E22151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Direct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measurements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… so an index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previously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employed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epidemiological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studies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calculated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for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each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county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45A23E-0A17-3097-C685-F4CD6D0B2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8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Started</a:t>
            </a:r>
            <a:r>
              <a:rPr lang="it-IT" dirty="0"/>
              <a:t> with a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and I know the </a:t>
            </a:r>
            <a:r>
              <a:rPr lang="it-IT" dirty="0" err="1"/>
              <a:t>results</a:t>
            </a:r>
            <a:r>
              <a:rPr lang="it-IT" dirty="0"/>
              <a:t> of the paper, I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Table</a:t>
            </a:r>
            <a:r>
              <a:rPr lang="it-IT" dirty="0"/>
              <a:t> IV of the paper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plotted</a:t>
            </a:r>
            <a:r>
              <a:rPr lang="it-IT" dirty="0"/>
              <a:t> the </a:t>
            </a:r>
            <a:r>
              <a:rPr lang="it-IT" dirty="0" err="1"/>
              <a:t>traceplots</a:t>
            </a:r>
            <a:r>
              <a:rPr lang="it-IT" dirty="0"/>
              <a:t> of the parameters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sigma_e</a:t>
            </a:r>
            <a:r>
              <a:rPr lang="it-IT" dirty="0"/>
              <a:t> ‘</a:t>
            </a:r>
            <a:r>
              <a:rPr lang="it-IT" dirty="0" err="1"/>
              <a:t>s</a:t>
            </a:r>
            <a:r>
              <a:rPr lang="it-IT" dirty="0"/>
              <a:t> chains do </a:t>
            </a:r>
            <a:r>
              <a:rPr lang="it-IT" dirty="0" err="1"/>
              <a:t>not</a:t>
            </a:r>
            <a:r>
              <a:rPr lang="it-IT" dirty="0"/>
              <a:t> mix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203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A60FB-44C1-D699-6CF5-DF1CCF98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59503C-F1B1-64BE-A8FD-4966DCD0B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CBACE6F-E42E-1B0A-4A09-C906F6A0E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some </a:t>
            </a:r>
            <a:r>
              <a:rPr lang="it-IT" dirty="0" err="1"/>
              <a:t>warnings</a:t>
            </a:r>
            <a:r>
              <a:rPr lang="it-IT" dirty="0"/>
              <a:t>. For </a:t>
            </a:r>
            <a:r>
              <a:rPr lang="it-IT" dirty="0" err="1"/>
              <a:t>example</a:t>
            </a:r>
            <a:r>
              <a:rPr lang="it-IT" dirty="0"/>
              <a:t> the one </a:t>
            </a:r>
            <a:r>
              <a:rPr lang="it-IT" dirty="0" err="1"/>
              <a:t>about</a:t>
            </a:r>
            <a:r>
              <a:rPr lang="it-IT" dirty="0"/>
              <a:t> bulk and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Sample Size,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disappears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r>
              <a:rPr lang="it-IT" dirty="0"/>
              <a:t>;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check plots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dirty="0" err="1"/>
              <a:t>substantially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, I left 4000 </a:t>
            </a:r>
            <a:r>
              <a:rPr lang="it-IT" dirty="0" err="1"/>
              <a:t>iterations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ESS of a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quantity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of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interest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captures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how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many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independent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draws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contain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the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same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amount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of information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as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the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dependent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sample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obtained</a:t>
            </a:r>
            <a:r>
              <a:rPr lang="it-IT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by the MCMC </a:t>
            </a:r>
            <a:r>
              <a:rPr lang="it-IT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algorithm</a:t>
            </a:r>
            <a:endParaRPr lang="it-IT" dirty="0"/>
          </a:p>
          <a:p>
            <a:r>
              <a:rPr lang="it-IT" dirty="0" err="1"/>
              <a:t>Bulk_ESS</a:t>
            </a:r>
            <a:r>
              <a:rPr lang="it-IT" dirty="0"/>
              <a:t>=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effective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sample size for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rank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normalized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values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using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split chains</a:t>
            </a:r>
          </a:p>
          <a:p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Tail_ESS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=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minimum of the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effective</a:t>
            </a:r>
            <a:r>
              <a:rPr lang="it-IT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sample sizes for 5% and 95%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quantiles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E0D2A-EB13-8917-9A84-E48C94809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68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Dal </a:t>
            </a:r>
            <a:r>
              <a:rPr lang="it-IT" dirty="0" err="1"/>
              <a:t>residual</a:t>
            </a:r>
            <a:r>
              <a:rPr lang="it-IT" dirty="0"/>
              <a:t> :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It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looks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though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we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have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more positive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residuals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than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negative ⇒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maybe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model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tends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underestimate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number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of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deaths</a:t>
            </a:r>
            <a:endParaRPr lang="it-IT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5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But tracing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b="0" dirty="0" err="1"/>
              <a:t>simple</a:t>
            </a:r>
            <a:r>
              <a:rPr lang="it-IT" b="0" dirty="0"/>
              <a:t> negative </a:t>
            </a:r>
            <a:r>
              <a:rPr lang="it-IT" b="0" dirty="0" err="1"/>
              <a:t>association</a:t>
            </a:r>
            <a:r>
              <a:rPr lang="it-IT" b="0" dirty="0"/>
              <a:t> </a:t>
            </a:r>
            <a:r>
              <a:rPr lang="it-IT" b="0" dirty="0" err="1"/>
              <a:t>between</a:t>
            </a:r>
            <a:r>
              <a:rPr lang="it-IT" b="0" dirty="0"/>
              <a:t> UVB and </a:t>
            </a:r>
            <a:r>
              <a:rPr lang="it-IT" b="0" dirty="0" err="1"/>
              <a:t>mortality</a:t>
            </a:r>
            <a:r>
              <a:rPr lang="it-IT" b="0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misleading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after accounting for </a:t>
            </a:r>
            <a:r>
              <a:rPr lang="it-IT" dirty="0" err="1"/>
              <a:t>hierarchy</a:t>
            </a:r>
            <a:r>
              <a:rPr lang="it-IT" dirty="0"/>
              <a:t>, the </a:t>
            </a:r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disappears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40F4-585D-E022-1D98-24F99CC4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7109BA-29E6-7E16-9BD7-C18062941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A91C5B8-1DCA-77EC-102E-523B503E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Also</a:t>
            </a:r>
            <a:r>
              <a:rPr lang="it-IT" dirty="0"/>
              <a:t>, for </a:t>
            </a:r>
            <a:r>
              <a:rPr lang="it-IT" dirty="0" err="1"/>
              <a:t>having</a:t>
            </a:r>
            <a:r>
              <a:rPr lang="it-IT" dirty="0"/>
              <a:t> the big picture I </a:t>
            </a:r>
            <a:r>
              <a:rPr lang="it-IT" dirty="0" err="1"/>
              <a:t>summarized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and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I just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idea, the data for the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one, and for </a:t>
            </a:r>
            <a:r>
              <a:rPr lang="it-IT" dirty="0" err="1"/>
              <a:t>example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the Germany one for the West Germany.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evidenced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Ireland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populated</a:t>
            </a:r>
            <a:r>
              <a:rPr lang="it-IT" dirty="0"/>
              <a:t> in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Luxembourg,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deaths</a:t>
            </a:r>
            <a:r>
              <a:rPr lang="it-IT" dirty="0"/>
              <a:t>; and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despite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more dense in </a:t>
            </a:r>
            <a:r>
              <a:rPr lang="it-IT" dirty="0" err="1"/>
              <a:t>population</a:t>
            </a:r>
            <a:r>
              <a:rPr lang="it-IT" dirty="0"/>
              <a:t>, </a:t>
            </a:r>
            <a:r>
              <a:rPr lang="it-IT" dirty="0" err="1"/>
              <a:t>Belgium</a:t>
            </a:r>
            <a:r>
              <a:rPr lang="it-IT" dirty="0"/>
              <a:t> and the Netherlands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nations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D68701-7F7C-BBBE-99DE-F3BF78E9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8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6E24-3D77-5D98-D5B7-811EAAEA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FFA2BD-5A3B-7226-CAB1-3AF39419F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C08ACF-425C-AC3A-F813-B0CF8A39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history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: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 work inside 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go to the beach…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so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grew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up in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more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 WG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viceversa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05891C-26B4-7A6E-CA52-1D8ED3843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83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counties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Poisson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model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level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1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variance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with a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logarithmic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link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and assume random parameters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higher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levels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(in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case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region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nation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multivariate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normal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have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very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heterogeneous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populations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deaths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each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are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modelled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Poisson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conditional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on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rates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rates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may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be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assumed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follow a gamma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mixture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two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can be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expressed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 negative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binomial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97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16/06/25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it-IT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01217"/>
            <a:ext cx="4366437" cy="3564565"/>
          </a:xfrm>
        </p:spPr>
        <p:txBody>
          <a:bodyPr>
            <a:normAutofit/>
          </a:bodyPr>
          <a:lstStyle/>
          <a:p>
            <a:pPr algn="just"/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Boxes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data.</a:t>
            </a:r>
          </a:p>
          <a:p>
            <a:pPr algn="just"/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1.5 times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box.</a:t>
            </a:r>
          </a:p>
          <a:p>
            <a:pPr algn="just"/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exceptionally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3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36519C-2C53-99C0-BEF5-6B24A5B2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59E2D-2D8B-A758-976E-B25D8779547A}"/>
              </a:ext>
            </a:extLst>
          </p:cNvPr>
          <p:cNvSpPr txBox="1">
            <a:spLocks/>
          </p:cNvSpPr>
          <p:nvPr/>
        </p:nvSpPr>
        <p:spPr>
          <a:xfrm>
            <a:off x="7655441" y="4457700"/>
            <a:ext cx="4366437" cy="231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Luxembourg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mortality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rates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98888BF6-A527-ABFB-FF02-000E80A98FF5}"/>
              </a:ext>
            </a:extLst>
          </p:cNvPr>
          <p:cNvSpPr/>
          <p:nvPr/>
        </p:nvSpPr>
        <p:spPr>
          <a:xfrm>
            <a:off x="9705309" y="3879782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125"/>
                <a:ext cx="10515600" cy="58511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125"/>
                <a:ext cx="10515600" cy="5851191"/>
              </a:xfrm>
              <a:blipFill>
                <a:blip r:embed="rId3"/>
                <a:stretch>
                  <a:fillRect l="-96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F263CF2-2CAD-D3B0-DD76-17CFFDBA401C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1DE61A9-5002-2250-895A-DD53E749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AE43493E-34F9-3D1F-E8F1-45E46633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21"/>
            <a:ext cx="7352130" cy="5991204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7EDA-F146-1CAF-2909-3B96D834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13D54D-5846-3E8B-202E-C048677DC1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32F53-3500-6277-68BF-92A7E38D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7F602BB-E5C9-0270-3D71-5F207258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6805D49D-780B-F508-0C3D-E6D162903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63E51CC4-C31F-372E-2895-F8DE5BE0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95A928D-D6AD-7AB2-DEE1-C9E6730AC11E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1E9E829D-CDDE-9162-C1B3-887BE1B4A878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47DE51FC-B6BB-8650-91D8-24262F1A037F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FCEAE4F9-F1BC-B5D9-54D9-0DFE10982A97}"/>
              </a:ext>
            </a:extLst>
          </p:cNvPr>
          <p:cNvSpPr/>
          <p:nvPr/>
        </p:nvSpPr>
        <p:spPr>
          <a:xfrm>
            <a:off x="7140860" y="5592215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BCCFD1C-17D8-C416-EF16-EB56F20DA356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F6A1B08A-8B1B-0EC9-2A79-DE47DB85E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  <p:pic>
        <p:nvPicPr>
          <p:cNvPr id="12" name="Immagine 11" descr="Immagine che contiene testo, Carattere, ricevuta, bianco&#10;&#10;Il contenuto generato dall'IA potrebbe non essere corretto.">
            <a:extLst>
              <a:ext uri="{FF2B5EF4-FFF2-40B4-BE49-F238E27FC236}">
                <a16:creationId xmlns:a16="http://schemas.microsoft.com/office/drawing/2014/main" id="{F4537AB8-4CB3-BBED-B74F-1F22D832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961"/>
          <a:stretch/>
        </p:blipFill>
        <p:spPr>
          <a:xfrm>
            <a:off x="179714" y="4486072"/>
            <a:ext cx="6961146" cy="12725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DEDBD0-786D-1784-47A2-76E97FC7D2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51" r="2252"/>
          <a:stretch/>
        </p:blipFill>
        <p:spPr>
          <a:xfrm>
            <a:off x="233906" y="5758638"/>
            <a:ext cx="6852762" cy="6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05452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1B136-D878-108D-31F8-B110CBF2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23"/>
          <a:stretch/>
        </p:blipFill>
        <p:spPr>
          <a:xfrm>
            <a:off x="-1" y="526504"/>
            <a:ext cx="2785609" cy="63314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11E8359-F7A2-FF29-3DAC-F3FC22EF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226"/>
          <a:stretch/>
        </p:blipFill>
        <p:spPr>
          <a:xfrm>
            <a:off x="2785608" y="434428"/>
            <a:ext cx="2860458" cy="62086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CBE75C1-2DC9-83D0-8EE4-AC803CF7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118"/>
          <a:stretch/>
        </p:blipFill>
        <p:spPr>
          <a:xfrm>
            <a:off x="2785608" y="6646119"/>
            <a:ext cx="2860458" cy="2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7497" y="768020"/>
                <a:ext cx="492243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Posterior estimate of UVB for M1:</a:t>
                </a:r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−0.03443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−0.03443 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3.4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7497" y="768020"/>
                <a:ext cx="4922437" cy="6400799"/>
              </a:xfrm>
              <a:blipFill>
                <a:blip r:embed="rId3"/>
                <a:stretch>
                  <a:fillRect l="-2062" t="-792" r="-4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C17745DA-7915-9AD1-6B64-6D0E3FD3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11" b="1980"/>
          <a:stretch/>
        </p:blipFill>
        <p:spPr>
          <a:xfrm>
            <a:off x="573427" y="1716067"/>
            <a:ext cx="11045145" cy="51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9653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9653"/>
                <a:ext cx="10515600" cy="2200829"/>
              </a:xfrm>
              <a:blipFill>
                <a:blip r:embed="rId3"/>
                <a:stretch>
                  <a:fillRect l="-965" t="-4023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62300"/>
                <a:ext cx="6815203" cy="422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2300"/>
                <a:ext cx="6815203" cy="4226276"/>
              </a:xfrm>
              <a:prstGeom prst="rect">
                <a:avLst/>
              </a:prstGeom>
              <a:blipFill>
                <a:blip r:embed="rId4"/>
                <a:stretch>
                  <a:fillRect l="-1304" t="-2096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177"/>
            <a:ext cx="10515600" cy="2395646"/>
          </a:xfrm>
        </p:spPr>
        <p:txBody>
          <a:bodyPr>
            <a:normAutofit/>
          </a:bodyPr>
          <a:lstStyle/>
          <a:p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it-IT" sz="25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model for the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lang="it-IT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it-IT" sz="25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eck the model and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5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the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Langford </a:t>
            </a:r>
            <a:r>
              <a:rPr lang="it-IT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t-IT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al. (1998):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FE0F4-EC03-4AC3-EB90-B0754CAE8E2C}"/>
              </a:ext>
            </a:extLst>
          </p:cNvPr>
          <p:cNvSpPr txBox="1"/>
          <p:nvPr/>
        </p:nvSpPr>
        <p:spPr>
          <a:xfrm>
            <a:off x="2578796" y="5349875"/>
            <a:ext cx="70344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it-IT" sz="25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said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UVB dose on the </a:t>
            </a:r>
            <a:r>
              <a:rPr lang="it-IT" sz="2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melanoma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mortality</a:t>
            </a:r>
            <a:r>
              <a:rPr lang="it-IT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0442041-7B6D-4A5F-4C18-5CB71E4A0B2B}"/>
              </a:ext>
            </a:extLst>
          </p:cNvPr>
          <p:cNvSpPr/>
          <p:nvPr/>
        </p:nvSpPr>
        <p:spPr>
          <a:xfrm>
            <a:off x="5962650" y="4745349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D9A03-3067-6476-E882-23196FFD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98625EE8-255C-1F2C-022A-CEC0D11D0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82" y="972824"/>
                <a:ext cx="10413828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Direct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measurements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UVB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earth’s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too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sparse for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reliable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estimates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it-IT" sz="25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𝑈𝑉𝐵𝐼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calculated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98625EE8-255C-1F2C-022A-CEC0D11D0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82" y="972824"/>
                <a:ext cx="10413828" cy="2200829"/>
              </a:xfrm>
              <a:blipFill>
                <a:blip r:embed="rId3"/>
                <a:stretch>
                  <a:fillRect l="-1098" t="-4000" r="-18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AD8F3D48-9799-4164-6ADB-1F7ECA9D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338" y="2113055"/>
            <a:ext cx="8113315" cy="293820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5D0038A-7285-72E4-17B6-74DF183E7848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64D7F13-1383-64E7-87DD-22F2E10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E514360C-FF8B-1A5A-A494-8E2537439683}"/>
              </a:ext>
            </a:extLst>
          </p:cNvPr>
          <p:cNvSpPr/>
          <p:nvPr/>
        </p:nvSpPr>
        <p:spPr>
          <a:xfrm rot="16200000">
            <a:off x="4071769" y="1305139"/>
            <a:ext cx="199188" cy="475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4FDF3E-0D9D-2F16-2CE7-7E00936E3F84}"/>
              </a:ext>
            </a:extLst>
          </p:cNvPr>
          <p:cNvSpPr txBox="1"/>
          <p:nvPr/>
        </p:nvSpPr>
        <p:spPr>
          <a:xfrm>
            <a:off x="2039338" y="5329716"/>
            <a:ext cx="79037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truncated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generate random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deviates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8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465" y="742822"/>
                <a:ext cx="4122107" cy="55927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 </m:t>
                      </m:r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(0,1)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465" y="742822"/>
                <a:ext cx="4122107" cy="5592725"/>
              </a:xfrm>
              <a:blipFill>
                <a:blip r:embed="rId3"/>
                <a:stretch>
                  <a:fillRect t="-2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E43020-44D1-2264-ECB4-CBF5C8906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8" y="1390618"/>
            <a:ext cx="4660900" cy="5626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D6B18B-C5B5-74A3-93B7-5CA54A04C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365" y="903952"/>
            <a:ext cx="6804626" cy="59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C27A-6E31-1651-A8DA-F85DEB7E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A007EEA-DD73-05C2-8ADB-96E32F8D5DB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F61AB5-8A0E-E17A-4D97-5633DCCA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FE89077B-CFE2-4E83-82D9-ED02182D6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465" y="742822"/>
                <a:ext cx="4122107" cy="55927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 </m:t>
                      </m:r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(0,1)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FE89077B-CFE2-4E83-82D9-ED02182D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465" y="742822"/>
                <a:ext cx="4122107" cy="5592725"/>
              </a:xfrm>
              <a:blipFill>
                <a:blip r:embed="rId3"/>
                <a:stretch>
                  <a:fillRect t="-2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BC4065CB-3D2B-B77B-E10D-2CDB397FA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65" y="903952"/>
            <a:ext cx="6804626" cy="5954048"/>
          </a:xfrm>
          <a:prstGeom prst="rect">
            <a:avLst/>
          </a:prstGeom>
        </p:spPr>
      </p:pic>
      <p:pic>
        <p:nvPicPr>
          <p:cNvPr id="5" name="Immagine 4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EA0E45B3-C0F4-3880-92A7-BAADFB01A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75625"/>
            <a:ext cx="4178300" cy="2057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B2BB28F-6763-054E-9E6F-CEABD9F2641F}"/>
                  </a:ext>
                </a:extLst>
              </p:cNvPr>
              <p:cNvSpPr txBox="1"/>
              <p:nvPr/>
            </p:nvSpPr>
            <p:spPr>
              <a:xfrm>
                <a:off x="838200" y="4251097"/>
                <a:ext cx="4178300" cy="2070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8000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instead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4000, the warning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bulk and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too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low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disappears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2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it-IT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it-IT" sz="2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=1.00</m:t>
                    </m:r>
                  </m:oMath>
                </a14:m>
                <a:b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B2BB28F-6763-054E-9E6F-CEABD9F2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1097"/>
                <a:ext cx="4178300" cy="2070310"/>
              </a:xfrm>
              <a:prstGeom prst="rect">
                <a:avLst/>
              </a:prstGeom>
              <a:blipFill>
                <a:blip r:embed="rId6"/>
                <a:stretch>
                  <a:fillRect l="-2424" t="-2439" r="-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3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densities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C3C9DD-47AE-81A2-EE80-45870AEE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95" y="1640909"/>
            <a:ext cx="6011376" cy="52599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092265-AE44-975F-50FE-D0EE9E1D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0909"/>
            <a:ext cx="5998842" cy="52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F246-4607-D5EA-FAD0-7DA8DB3F8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BBC9C3B-33E5-C030-71AC-1929147BBD1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54334122-4FE5-AB30-04FA-D7DE99B5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0" y="1788046"/>
            <a:ext cx="4972957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4A90964B-A505-AB70-467A-40FFF94DEFE9}"/>
              </a:ext>
            </a:extLst>
          </p:cNvPr>
          <p:cNvSpPr txBox="1">
            <a:spLocks/>
          </p:cNvSpPr>
          <p:nvPr/>
        </p:nvSpPr>
        <p:spPr>
          <a:xfrm>
            <a:off x="838200" y="92075"/>
            <a:ext cx="4597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ECDF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E198C82-1A73-D311-B84E-924EF2E8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57200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A64B-E5FF-95F3-85FF-4B33558BD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9C4CF8-50A0-3857-ECDD-D02ECCE927C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7B09EE76-97BE-1879-9C39-D9B0F7CB3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79" y="1712890"/>
            <a:ext cx="4972957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EFDD779-B11D-9ABF-A4E8-F9662ED1F082}"/>
              </a:ext>
            </a:extLst>
          </p:cNvPr>
          <p:cNvSpPr txBox="1">
            <a:spLocks/>
          </p:cNvSpPr>
          <p:nvPr/>
        </p:nvSpPr>
        <p:spPr>
          <a:xfrm>
            <a:off x="838199" y="92075"/>
            <a:ext cx="7641921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proportion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zero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E844B6-44FB-BBDA-C0AD-32E5CB1D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719" y="250031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3B41C-5629-5C70-051C-FE13C41F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DD07089-05A1-E6ED-0D76-20D9257B539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644C6D50-E3C5-D2DE-C887-B8F0FFF96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203"/>
            <a:ext cx="4351338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8116BF3D-5FD1-6865-84C1-369111B5EA06}"/>
              </a:ext>
            </a:extLst>
          </p:cNvPr>
          <p:cNvSpPr txBox="1">
            <a:spLocks/>
          </p:cNvSpPr>
          <p:nvPr/>
        </p:nvSpPr>
        <p:spPr>
          <a:xfrm>
            <a:off x="838200" y="92075"/>
            <a:ext cx="4597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mean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8F7686-7890-2D13-EC5F-49CC44EC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64254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9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E906-7EE8-49C8-09C9-7E62BA73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FB46BCB-E8BE-49D4-E819-29702CA2B902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2766364D-9521-CADA-ED01-09C42F1C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51" y="1838151"/>
            <a:ext cx="4351338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380B2029-8ECE-BFAD-212B-C6C44D7E7055}"/>
              </a:ext>
            </a:extLst>
          </p:cNvPr>
          <p:cNvSpPr txBox="1">
            <a:spLocks/>
          </p:cNvSpPr>
          <p:nvPr/>
        </p:nvSpPr>
        <p:spPr>
          <a:xfrm>
            <a:off x="838199" y="92075"/>
            <a:ext cx="5863225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standard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deviation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B6DD8F-EE28-9A69-BB2F-796A8459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51" y="129331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BE0E7-7314-C72E-23FB-F79B1F21E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5BBD25A-452B-E6A6-C785-3554F9F49008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5A46841-4F04-BB35-B1AC-586566233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31" y="1762995"/>
            <a:ext cx="4351338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AF1FBE22-E04A-F2F2-3976-E3227F577386}"/>
              </a:ext>
            </a:extLst>
          </p:cNvPr>
          <p:cNvSpPr txBox="1">
            <a:spLocks/>
          </p:cNvSpPr>
          <p:nvPr/>
        </p:nvSpPr>
        <p:spPr>
          <a:xfrm>
            <a:off x="838200" y="92075"/>
            <a:ext cx="4597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C526EB-371A-9313-746D-68EB751E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69" y="154233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B7F8-B726-BC5E-6CD9-8DA43294A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115693B-18D9-B6F2-FA43-478875C4F3BE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C2AB2DAA-6C22-E5D2-1F2E-1299311C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31" y="2213932"/>
            <a:ext cx="4351338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C7AEF24E-F88D-E337-F434-1FBBCF504F96}"/>
              </a:ext>
            </a:extLst>
          </p:cNvPr>
          <p:cNvSpPr txBox="1">
            <a:spLocks/>
          </p:cNvSpPr>
          <p:nvPr/>
        </p:nvSpPr>
        <p:spPr>
          <a:xfrm>
            <a:off x="838200" y="92075"/>
            <a:ext cx="4597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max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FE04B6A-C3F1-5488-A1E1-443563CB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84" y="19932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67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West Germany (WG),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			United Kingdom (UK),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79,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skipping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	1971–1980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71CB-CA64-2909-BE59-711603AFB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D6319F-A091-E508-664B-326C8579F98D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4C9BA0F-3102-3849-0937-BCA536A2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11" y="1737943"/>
            <a:ext cx="4972957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79ED1AC9-A027-0DB3-5D8F-3A2A2CBC6672}"/>
              </a:ext>
            </a:extLst>
          </p:cNvPr>
          <p:cNvSpPr txBox="1">
            <a:spLocks/>
          </p:cNvSpPr>
          <p:nvPr/>
        </p:nvSpPr>
        <p:spPr>
          <a:xfrm>
            <a:off x="838199" y="92075"/>
            <a:ext cx="7103301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standardized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residuals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692305-AA33-6693-A3CE-93639CA0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58" y="700686"/>
            <a:ext cx="6622092" cy="57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1B519-747D-8B93-4C52-8F11F0C5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51A54AB-A260-48A1-24DC-88F24432593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E3EF0014-09DD-B47C-2D7D-D3C1D0309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21" y="2141537"/>
            <a:ext cx="4972957" cy="4351338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14DD663-B3AF-BBCE-B09D-1F10F543291C}"/>
              </a:ext>
            </a:extLst>
          </p:cNvPr>
          <p:cNvSpPr txBox="1">
            <a:spLocks/>
          </p:cNvSpPr>
          <p:nvPr/>
        </p:nvSpPr>
        <p:spPr>
          <a:xfrm>
            <a:off x="838199" y="92075"/>
            <a:ext cx="6940463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A: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predictive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intervals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F753E1-1B0C-7CD0-47A4-462EA0FE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65125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8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228-8EB4-1359-E644-79C416E74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413C3F1-EE56-E872-04AC-EC1D0A58A76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82389D-F671-E354-0C34-9483D47F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BF6B52E-2048-A087-FF36-498A2E5AB384}"/>
              </a:ext>
            </a:extLst>
          </p:cNvPr>
          <p:cNvSpPr txBox="1">
            <a:spLocks/>
          </p:cNvSpPr>
          <p:nvPr/>
        </p:nvSpPr>
        <p:spPr>
          <a:xfrm>
            <a:off x="838200" y="92075"/>
            <a:ext cx="4597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VS model A</a:t>
            </a:r>
          </a:p>
        </p:txBody>
      </p:sp>
    </p:spTree>
    <p:extLst>
      <p:ext uri="{BB962C8B-B14F-4D97-AF65-F5344CB8AC3E}">
        <p14:creationId xmlns:p14="http://schemas.microsoft.com/office/powerpoint/2010/main" val="38511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7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D6EE54-81E0-F2E5-4E9A-346E16D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5" y="501280"/>
            <a:ext cx="8437790" cy="63567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08905D-1C7A-B660-A0EC-04F9A19AD44F}"/>
              </a:ext>
            </a:extLst>
          </p:cNvPr>
          <p:cNvSpPr txBox="1"/>
          <p:nvPr/>
        </p:nvSpPr>
        <p:spPr>
          <a:xfrm>
            <a:off x="8480120" y="1224025"/>
            <a:ext cx="33601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complete pooling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ADACAE-4BFA-291E-7169-9CD14F0309C5}"/>
              </a:ext>
            </a:extLst>
          </p:cNvPr>
          <p:cNvSpPr txBox="1"/>
          <p:nvPr/>
        </p:nvSpPr>
        <p:spPr>
          <a:xfrm>
            <a:off x="8480120" y="5211825"/>
            <a:ext cx="359497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accounting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C5910-16A6-BB42-BB0A-8B89530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27BE685-30EE-95BE-9734-DCF40E11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70" y="500062"/>
            <a:ext cx="8439406" cy="63579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97F6C0D-9B62-879B-10AE-1257E4B999C5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2E2ADC-6943-512C-0A7B-1BD008E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2B7B500-9C23-2316-43DC-3D86144A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435"/>
              </p:ext>
            </p:extLst>
          </p:nvPr>
        </p:nvGraphicFramePr>
        <p:xfrm>
          <a:off x="349803" y="1289265"/>
          <a:ext cx="3243267" cy="4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24">
                  <a:extLst>
                    <a:ext uri="{9D8B030D-6E8A-4147-A177-3AD203B41FA5}">
                      <a16:colId xmlns:a16="http://schemas.microsoft.com/office/drawing/2014/main" val="3580597002"/>
                    </a:ext>
                  </a:extLst>
                </a:gridCol>
                <a:gridCol w="876821">
                  <a:extLst>
                    <a:ext uri="{9D8B030D-6E8A-4147-A177-3AD203B41FA5}">
                      <a16:colId xmlns:a16="http://schemas.microsoft.com/office/drawing/2014/main" val="2693373439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1086667399"/>
                    </a:ext>
                  </a:extLst>
                </a:gridCol>
              </a:tblGrid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Nation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deaths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people/km</a:t>
                      </a:r>
                      <a:r>
                        <a:rPr lang="it-IT" baseline="30000" dirty="0"/>
                        <a:t>2 *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5271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Belgium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90104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WG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6568"/>
                  </a:ext>
                </a:extLst>
              </a:tr>
              <a:tr h="416122">
                <a:tc>
                  <a:txBody>
                    <a:bodyPr/>
                    <a:lstStyle/>
                    <a:p>
                      <a:r>
                        <a:rPr lang="it-IT" dirty="0" err="1"/>
                        <a:t>Denmark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082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France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2666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UK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2179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73460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1462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89295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Ireland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63763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Luxembourg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0810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Netherlands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546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520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017"/>
                  </a:ext>
                </a:extLst>
              </a:tr>
            </a:tbl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BDBAFB1-1D96-FB9B-7E9B-5901F8D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" y="5947300"/>
            <a:ext cx="2595041" cy="81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* From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data, just for the big picture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C8E792-C338-DBB4-80BC-D7F8DE32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8" y="500062"/>
            <a:ext cx="7315200" cy="64008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F9D-9DAE-D18B-3732-E581BB2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C68E4F-6BDB-2171-3460-081836548E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9353C-48E7-A430-FEB0-71A9469C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0ED3AF0-2E1D-9DFE-6BFB-20066222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CD81C-4C0F-A2A2-DE8E-BFB466168DA7}"/>
              </a:ext>
            </a:extLst>
          </p:cNvPr>
          <p:cNvSpPr txBox="1">
            <a:spLocks/>
          </p:cNvSpPr>
          <p:nvPr/>
        </p:nvSpPr>
        <p:spPr>
          <a:xfrm>
            <a:off x="6096000" y="859395"/>
            <a:ext cx="5239654" cy="590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67AACA0-CC69-E6FF-B55B-F22C41D657AB}"/>
              </a:ext>
            </a:extLst>
          </p:cNvPr>
          <p:cNvSpPr txBox="1">
            <a:spLocks/>
          </p:cNvSpPr>
          <p:nvPr/>
        </p:nvSpPr>
        <p:spPr>
          <a:xfrm>
            <a:off x="6680253" y="854494"/>
            <a:ext cx="5511747" cy="5906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Northern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Europeans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risk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intermittent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sun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home &amp;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recreational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travel 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warmer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climates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France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-south and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C94B9DFB-F72B-D238-942E-E4A3A6AB3CEB}"/>
              </a:ext>
            </a:extLst>
          </p:cNvPr>
          <p:cNvSpPr/>
          <p:nvPr/>
        </p:nvSpPr>
        <p:spPr>
          <a:xfrm>
            <a:off x="5511748" y="3529813"/>
            <a:ext cx="944481" cy="28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88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1880</Words>
  <Application>Microsoft Macintosh PowerPoint</Application>
  <PresentationFormat>Widescreen</PresentationFormat>
  <Paragraphs>235</Paragraphs>
  <Slides>32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1" baseType="lpstr">
      <vt:lpstr>Andale Mono</vt:lpstr>
      <vt:lpstr>Arial</vt:lpstr>
      <vt:lpstr>Arial Black</vt:lpstr>
      <vt:lpstr>Calibri</vt:lpstr>
      <vt:lpstr>Calibri Light</vt:lpstr>
      <vt:lpstr>Cambria Math</vt:lpstr>
      <vt:lpstr>Helvetica</vt:lpstr>
      <vt:lpstr>Source Sans Pro</vt:lpstr>
      <vt:lpstr>Tema di Office</vt:lpstr>
      <vt:lpstr>Presentazione standard di PowerPoint</vt:lpstr>
      <vt:lpstr>Goals of the project</vt:lpstr>
      <vt:lpstr>Data</vt:lpstr>
      <vt:lpstr>Data</vt:lpstr>
      <vt:lpstr>Explorative analysis</vt:lpstr>
      <vt:lpstr>Explorative analysis</vt:lpstr>
      <vt:lpstr>Explorative analysis</vt:lpstr>
      <vt:lpstr>Explorative analysis</vt:lpstr>
      <vt:lpstr>Explorative analysis</vt:lpstr>
      <vt:lpstr>Explorative analysis</vt:lpstr>
      <vt:lpstr>Methods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stan_glmer VS model A: densities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72</cp:revision>
  <dcterms:created xsi:type="dcterms:W3CDTF">2024-06-11T19:03:06Z</dcterms:created>
  <dcterms:modified xsi:type="dcterms:W3CDTF">2025-06-16T20:11:26Z</dcterms:modified>
</cp:coreProperties>
</file>