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72" r:id="rId10"/>
    <p:sldId id="273" r:id="rId11"/>
    <p:sldId id="267" r:id="rId12"/>
    <p:sldId id="274" r:id="rId13"/>
    <p:sldId id="275" r:id="rId14"/>
    <p:sldId id="276" r:id="rId15"/>
    <p:sldId id="271" r:id="rId16"/>
    <p:sldId id="277" r:id="rId17"/>
    <p:sldId id="268" r:id="rId18"/>
    <p:sldId id="278" r:id="rId19"/>
    <p:sldId id="279" r:id="rId20"/>
    <p:sldId id="263" r:id="rId21"/>
    <p:sldId id="269" r:id="rId22"/>
    <p:sldId id="280" r:id="rId23"/>
    <p:sldId id="281" r:id="rId24"/>
    <p:sldId id="282" r:id="rId25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812"/>
    <p:restoredTop sz="81825"/>
  </p:normalViewPr>
  <p:slideViewPr>
    <p:cSldViewPr snapToGrid="0">
      <p:cViewPr>
        <p:scale>
          <a:sx n="47" d="100"/>
          <a:sy n="47" d="100"/>
        </p:scale>
        <p:origin x="240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Plotted</a:t>
            </a:r>
            <a:r>
              <a:rPr lang="it-IT" dirty="0"/>
              <a:t>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separately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the single </a:t>
            </a:r>
            <a:r>
              <a:rPr lang="it-IT" dirty="0" err="1"/>
              <a:t>histogram</a:t>
            </a:r>
            <a:r>
              <a:rPr lang="it-IT" dirty="0"/>
              <a:t> with </a:t>
            </a:r>
            <a:r>
              <a:rPr lang="it-IT" dirty="0" err="1"/>
              <a:t>transparency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here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great</a:t>
            </a:r>
            <a:r>
              <a:rPr lang="it-IT" dirty="0"/>
              <a:t> to know more information </a:t>
            </a:r>
            <a:r>
              <a:rPr lang="it-IT" dirty="0" err="1"/>
              <a:t>about</a:t>
            </a:r>
            <a:r>
              <a:rPr lang="it-IT" dirty="0"/>
              <a:t> the </a:t>
            </a:r>
            <a:r>
              <a:rPr lang="it-IT" dirty="0" err="1"/>
              <a:t>deceased</a:t>
            </a:r>
            <a:r>
              <a:rPr lang="it-IT" dirty="0"/>
              <a:t> people: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lived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sunscreen</a:t>
            </a:r>
            <a:r>
              <a:rPr lang="it-IT" dirty="0"/>
              <a:t>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went</a:t>
            </a:r>
            <a:r>
              <a:rPr lang="it-IT" dirty="0"/>
              <a:t> on </a:t>
            </a:r>
            <a:r>
              <a:rPr lang="it-IT" dirty="0" err="1"/>
              <a:t>holidays</a:t>
            </a:r>
            <a:r>
              <a:rPr lang="it-IT" dirty="0"/>
              <a:t> in </a:t>
            </a:r>
            <a:r>
              <a:rPr lang="it-IT" dirty="0" err="1"/>
              <a:t>sunnier</a:t>
            </a:r>
            <a:r>
              <a:rPr lang="it-IT" dirty="0"/>
              <a:t> places,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they</a:t>
            </a:r>
            <a:r>
              <a:rPr lang="it-IT" dirty="0"/>
              <a:t> are native of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region</a:t>
            </a:r>
            <a:r>
              <a:rPr lang="it-IT" dirty="0"/>
              <a:t> or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moved</a:t>
            </a:r>
            <a:r>
              <a:rPr lang="it-IT" dirty="0"/>
              <a:t> and so on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8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  <a:p>
            <a:endParaRPr lang="it-IT" dirty="0"/>
          </a:p>
          <a:p>
            <a:r>
              <a:rPr lang="it-IT" dirty="0"/>
              <a:t>SISTEMA E CONTROLLA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… I </a:t>
            </a:r>
            <a:r>
              <a:rPr lang="it-IT" dirty="0" err="1"/>
              <a:t>constructed</a:t>
            </a:r>
            <a:r>
              <a:rPr lang="it-IT" dirty="0"/>
              <a:t> UVBI with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Mmmec</a:t>
            </a:r>
            <a:r>
              <a:rPr lang="it-IT" dirty="0"/>
              <a:t> </a:t>
            </a:r>
            <a:r>
              <a:rPr lang="it-IT" dirty="0" err="1"/>
              <a:t>dataframe.Then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county</a:t>
            </a:r>
            <a:r>
              <a:rPr lang="it-IT" dirty="0"/>
              <a:t> I </a:t>
            </a:r>
            <a:r>
              <a:rPr lang="it-IT" dirty="0" err="1"/>
              <a:t>generated</a:t>
            </a:r>
            <a:r>
              <a:rPr lang="it-IT" dirty="0"/>
              <a:t> a UVBI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me to take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minimum and maximum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0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plotted</a:t>
            </a:r>
            <a:r>
              <a:rPr lang="it-IT" dirty="0"/>
              <a:t> some </a:t>
            </a:r>
            <a:r>
              <a:rPr lang="it-IT" dirty="0" err="1"/>
              <a:t>scatter</a:t>
            </a:r>
            <a:r>
              <a:rPr lang="it-IT" dirty="0"/>
              <a:t> plots of </a:t>
            </a:r>
            <a:r>
              <a:rPr lang="it-IT" dirty="0" err="1"/>
              <a:t>deaths</a:t>
            </a:r>
            <a:r>
              <a:rPr lang="it-IT" dirty="0"/>
              <a:t> VS UVB </a:t>
            </a:r>
            <a:r>
              <a:rPr lang="it-IT" dirty="0" err="1"/>
              <a:t>exposure</a:t>
            </a:r>
            <a:r>
              <a:rPr lang="it-IT" dirty="0"/>
              <a:t> with a single </a:t>
            </a:r>
            <a:r>
              <a:rPr lang="it-IT" dirty="0" err="1"/>
              <a:t>regression</a:t>
            </a:r>
            <a:r>
              <a:rPr lang="it-IT" dirty="0"/>
              <a:t> line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already</a:t>
            </a:r>
            <a:r>
              <a:rPr lang="it-IT" dirty="0"/>
              <a:t> </a:t>
            </a:r>
            <a:r>
              <a:rPr lang="it-IT" dirty="0" err="1"/>
              <a:t>observe</a:t>
            </a:r>
            <a:r>
              <a:rPr lang="it-IT" dirty="0"/>
              <a:t> a negative </a:t>
            </a:r>
            <a:r>
              <a:rPr lang="it-IT" dirty="0" err="1"/>
              <a:t>correlation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but</a:t>
            </a:r>
            <a:r>
              <a:rPr lang="it-IT" dirty="0"/>
              <a:t> with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. I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divided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, </a:t>
            </a:r>
            <a:r>
              <a:rPr lang="it-IT" dirty="0" err="1"/>
              <a:t>which</a:t>
            </a:r>
            <a:r>
              <a:rPr lang="it-IT" dirty="0"/>
              <a:t> can </a:t>
            </a:r>
            <a:r>
              <a:rPr lang="it-IT" dirty="0" err="1"/>
              <a:t>result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chaotic</a:t>
            </a:r>
            <a:r>
              <a:rPr lang="it-IT" dirty="0"/>
              <a:t> for </a:t>
            </a:r>
            <a:r>
              <a:rPr lang="it-IT" dirty="0" err="1"/>
              <a:t>someone</a:t>
            </a:r>
            <a:endParaRPr lang="it-IT" dirty="0"/>
          </a:p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292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The </a:t>
            </a:r>
            <a:r>
              <a:rPr lang="it-IT" dirty="0" err="1"/>
              <a:t>difference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</a:t>
            </a:r>
            <a:r>
              <a:rPr lang="it-IT" dirty="0" err="1"/>
              <a:t>these</a:t>
            </a:r>
            <a:r>
              <a:rPr lang="it-IT" dirty="0"/>
              <a:t> first two groups </a:t>
            </a:r>
            <a:r>
              <a:rPr lang="it-IT" dirty="0" err="1"/>
              <a:t>could</a:t>
            </a:r>
            <a:r>
              <a:rPr lang="it-IT" dirty="0"/>
              <a:t> be due to knowledge of risk or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factors</a:t>
            </a:r>
            <a:r>
              <a:rPr lang="it-IT" dirty="0"/>
              <a:t> </a:t>
            </a:r>
            <a:r>
              <a:rPr lang="it-IT" dirty="0" err="1"/>
              <a:t>influencing</a:t>
            </a:r>
            <a:r>
              <a:rPr lang="it-IT" dirty="0"/>
              <a:t> the </a:t>
            </a:r>
            <a:r>
              <a:rPr lang="it-IT" dirty="0" err="1"/>
              <a:t>behaviour</a:t>
            </a:r>
            <a:r>
              <a:rPr lang="it-IT" dirty="0"/>
              <a:t>.</a:t>
            </a:r>
          </a:p>
          <a:p>
            <a:r>
              <a:rPr lang="it-IT" dirty="0"/>
              <a:t>France shows a </a:t>
            </a:r>
            <a:r>
              <a:rPr lang="it-IT" dirty="0" err="1"/>
              <a:t>poor</a:t>
            </a:r>
            <a:r>
              <a:rPr lang="it-IT" dirty="0"/>
              <a:t> </a:t>
            </a:r>
            <a:r>
              <a:rPr lang="it-IT" dirty="0" err="1"/>
              <a:t>relationship</a:t>
            </a:r>
            <a:r>
              <a:rPr lang="it-IT" dirty="0"/>
              <a:t> and </a:t>
            </a:r>
            <a:r>
              <a:rPr lang="it-IT" dirty="0" err="1"/>
              <a:t>let’s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speak</a:t>
            </a:r>
            <a:r>
              <a:rPr lang="it-IT" dirty="0"/>
              <a:t> </a:t>
            </a:r>
            <a:r>
              <a:rPr lang="it-IT" dirty="0" err="1"/>
              <a:t>about</a:t>
            </a:r>
            <a:r>
              <a:rPr lang="it-IT" dirty="0"/>
              <a:t> Luxembourg.</a:t>
            </a:r>
          </a:p>
          <a:p>
            <a:r>
              <a:rPr lang="it-IT" dirty="0" err="1"/>
              <a:t>Italy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the </a:t>
            </a:r>
            <a:r>
              <a:rPr lang="it-IT" dirty="0" err="1"/>
              <a:t>highest</a:t>
            </a:r>
            <a:r>
              <a:rPr lang="it-IT" dirty="0"/>
              <a:t> UVBI and a negative </a:t>
            </a:r>
            <a:r>
              <a:rPr lang="it-IT" dirty="0" err="1"/>
              <a:t>relationship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did</a:t>
            </a:r>
            <a:r>
              <a:rPr lang="it-IT" dirty="0"/>
              <a:t> some </a:t>
            </a:r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r>
              <a:rPr lang="it-IT" dirty="0"/>
              <a:t>For </a:t>
            </a:r>
            <a:r>
              <a:rPr lang="it-IT" dirty="0" err="1"/>
              <a:t>example</a:t>
            </a:r>
            <a:r>
              <a:rPr lang="it-IT" dirty="0"/>
              <a:t> the box of West Germany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bigger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the </a:t>
            </a:r>
            <a:r>
              <a:rPr lang="it-IT" dirty="0" err="1"/>
              <a:t>others</a:t>
            </a:r>
            <a:r>
              <a:rPr lang="it-IT" dirty="0"/>
              <a:t>, </a:t>
            </a:r>
            <a:r>
              <a:rPr lang="it-IT" dirty="0" err="1"/>
              <a:t>meaning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on </a:t>
            </a:r>
            <a:r>
              <a:rPr lang="it-IT" dirty="0" err="1"/>
              <a:t>mean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freedon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6724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03/07/24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for «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62842AF-3EA1-4418-E54F-E38DA7026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76"/>
            <a:ext cx="7266215" cy="6357938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7330" y="803189"/>
            <a:ext cx="4804669" cy="590653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93135"/>
            <a:ext cx="4366437" cy="5592725"/>
          </a:xfrm>
        </p:spPr>
        <p:txBody>
          <a:bodyPr>
            <a:normAutofit/>
          </a:bodyPr>
          <a:lstStyle/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1.5 times the box</a:t>
            </a: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501B06B9-BFB1-F641-F15D-43747DC63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21" y="457200"/>
            <a:ext cx="7315200" cy="6400800"/>
          </a:xfrm>
          <a:prstGeom prst="rect">
            <a:avLst/>
          </a:prstGeom>
        </p:spPr>
      </p:pic>
      <p:sp>
        <p:nvSpPr>
          <p:cNvPr id="8" name="Freccia giù 7">
            <a:extLst>
              <a:ext uri="{FF2B5EF4-FFF2-40B4-BE49-F238E27FC236}">
                <a16:creationId xmlns:a16="http://schemas.microsoft.com/office/drawing/2014/main" id="{759A12F0-93B7-323B-6A8B-F9E7F30F960C}"/>
              </a:ext>
            </a:extLst>
          </p:cNvPr>
          <p:cNvSpPr/>
          <p:nvPr/>
        </p:nvSpPr>
        <p:spPr>
          <a:xfrm>
            <a:off x="9693516" y="3331029"/>
            <a:ext cx="292312" cy="47897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)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Immagine 2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FEE9F78C-5B27-33A3-97B0-1603973D8F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36" y="946298"/>
            <a:ext cx="6738705" cy="5574747"/>
          </a:xfrm>
          <a:prstGeom prst="rect">
            <a:avLst/>
          </a:prstGeom>
        </p:spPr>
      </p:pic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 + 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28FD6966-6CA2-FBD5-384D-58612794F15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93F8CDBC-038C-BF92-E025-2521331EC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2D317453-7BB1-8BAC-AB1D-BCFA4DCBF112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AC2EEA2E-9D3B-D83C-AFE2-476D59FF3766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3739750F-C321-34EA-00EC-334A166420A9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DF129E6C-249A-F062-FA3F-010998C24C46}"/>
              </a:ext>
            </a:extLst>
          </p:cNvPr>
          <p:cNvSpPr/>
          <p:nvPr/>
        </p:nvSpPr>
        <p:spPr>
          <a:xfrm>
            <a:off x="7140860" y="5579238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A35661E1-8A94-2B49-8B52-B70BB22DB1BB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magine 4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23E34B91-2AEE-09BD-FEFE-844851D0E2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9714" y="4455527"/>
            <a:ext cx="6871854" cy="1272566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D780BE4F-3FCD-F5AC-6CA6-B0F1E73CA9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715" y="5728093"/>
            <a:ext cx="6871854" cy="651763"/>
          </a:xfrm>
          <a:prstGeom prst="rect">
            <a:avLst/>
          </a:prstGeom>
        </p:spPr>
      </p:pic>
      <p:pic>
        <p:nvPicPr>
          <p:cNvPr id="13" name="Immagine 12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E304B690-D863-81E8-1F2C-3FC55AD334C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67259"/>
          <a:stretch/>
        </p:blipFill>
        <p:spPr>
          <a:xfrm>
            <a:off x="2814649" y="1011939"/>
            <a:ext cx="2581130" cy="1337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415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3C3AC1-8D30-486C-28B0-6D3FFB9AC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7628328"/>
              </p:ext>
            </p:extLst>
          </p:nvPr>
        </p:nvGraphicFramePr>
        <p:xfrm>
          <a:off x="1366900" y="1244262"/>
          <a:ext cx="9458196" cy="31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49">
                  <a:extLst>
                    <a:ext uri="{9D8B030D-6E8A-4147-A177-3AD203B41FA5}">
                      <a16:colId xmlns:a16="http://schemas.microsoft.com/office/drawing/2014/main" val="823032227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345570273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700484402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834607788"/>
                    </a:ext>
                  </a:extLst>
                </a:gridCol>
              </a:tblGrid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Log-</a:t>
                      </a:r>
                      <a:r>
                        <a:rPr lang="it-IT" dirty="0" err="1"/>
                        <a:t>Likelihood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8477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Frequentist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(M1)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2256.4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2268.0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-1125.2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755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Bayesian</a:t>
                      </a:r>
                      <a:r>
                        <a:rPr lang="it-IT" dirty="0"/>
                        <a:t> (M1.rstanarm)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2312.2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2656.6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3987"/>
                  </a:ext>
                </a:extLst>
              </a:tr>
            </a:tbl>
          </a:graphicData>
        </a:graphic>
      </p:graphicFrame>
      <p:sp>
        <p:nvSpPr>
          <p:cNvPr id="5" name="Freccia giù 4">
            <a:extLst>
              <a:ext uri="{FF2B5EF4-FFF2-40B4-BE49-F238E27FC236}">
                <a16:creationId xmlns:a16="http://schemas.microsoft.com/office/drawing/2014/main" id="{FF06D84B-E714-4084-1808-D46D5C1270B7}"/>
              </a:ext>
            </a:extLst>
          </p:cNvPr>
          <p:cNvSpPr/>
          <p:nvPr/>
        </p:nvSpPr>
        <p:spPr>
          <a:xfrm>
            <a:off x="5908107" y="4819107"/>
            <a:ext cx="37578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4811C6C-2473-9171-64AD-1BAECE14C355}"/>
              </a:ext>
            </a:extLst>
          </p:cNvPr>
          <p:cNvSpPr txBox="1">
            <a:spLocks/>
          </p:cNvSpPr>
          <p:nvPr/>
        </p:nvSpPr>
        <p:spPr>
          <a:xfrm>
            <a:off x="2239738" y="5610447"/>
            <a:ext cx="7712523" cy="6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M1.rstanarm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AF49A8-1149-4436-3357-C1A8422ACD6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D14657E-6FCE-7618-54AF-2D64890F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805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93134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217AF2-8B65-D134-7917-2E8AD874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1014"/>
            <a:ext cx="5734494" cy="63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estimate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uvb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M1: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		-0.03443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-0.03443 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3.4%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  <a:blipFill>
                <a:blip r:embed="rId3"/>
                <a:stretch>
                  <a:fillRect l="-2111" t="-1386" r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7D011CA-58C2-87CA-EFC3-899ABF9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41FB24EA-2F15-28CB-B54B-E7D57FB3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88" y="1714513"/>
            <a:ext cx="8082624" cy="51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  <a:blipFill>
                <a:blip r:embed="rId3"/>
                <a:stretch>
                  <a:fillRect l="-965" t="-4000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2BFC9F0-2456-B714-E6EE-7B7FB51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3928619"/>
            <a:ext cx="8113315" cy="29382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  <a:blipFill>
                <a:blip r:embed="rId5"/>
                <a:stretch>
                  <a:fillRect l="-3089" t="-2116" r="-3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2" y="893135"/>
            <a:ext cx="3698358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Parla del modello stan e delle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che hai dato in base a cosa le hai date, che cambiamenti hai fatto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5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Estimate   SE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elpd_loo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-1053.1 20.7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 112.5  8.8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looic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2106.1 41.4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= 5+nation+regions+obs=</a:t>
            </a:r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446 GOOD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36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W.Germany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UK,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1971-1980 (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1260547"/>
            <a:ext cx="8233515" cy="4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  <a:blipFill>
                <a:blip r:embed="rId2"/>
                <a:stretch>
                  <a:fillRect l="-965" t="-2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1C544320-7145-A0CF-D8EC-4968FCE5728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C605E7EB-D8FB-F8C0-8CD3-B4D7147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4033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giù 6">
            <a:extLst>
              <a:ext uri="{FF2B5EF4-FFF2-40B4-BE49-F238E27FC236}">
                <a16:creationId xmlns:a16="http://schemas.microsoft.com/office/drawing/2014/main" id="{02CD392C-E98F-0D41-74F3-D2808522A8BA}"/>
              </a:ext>
            </a:extLst>
          </p:cNvPr>
          <p:cNvSpPr/>
          <p:nvPr/>
        </p:nvSpPr>
        <p:spPr>
          <a:xfrm>
            <a:off x="9992429" y="3603093"/>
            <a:ext cx="312713" cy="81998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Segnaposto contenuto 2">
            <a:extLst>
              <a:ext uri="{FF2B5EF4-FFF2-40B4-BE49-F238E27FC236}">
                <a16:creationId xmlns:a16="http://schemas.microsoft.com/office/drawing/2014/main" id="{4B9888EF-6913-82CD-7F94-A41FFCF2D517}"/>
              </a:ext>
            </a:extLst>
          </p:cNvPr>
          <p:cNvSpPr txBox="1">
            <a:spLocks/>
          </p:cNvSpPr>
          <p:nvPr/>
        </p:nvSpPr>
        <p:spPr>
          <a:xfrm>
            <a:off x="8234033" y="4559009"/>
            <a:ext cx="3829506" cy="2358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Holiday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abroad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Native of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E800582-001A-139C-D332-E9225F2B32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105" y="501280"/>
            <a:ext cx="8437790" cy="635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E156A46F-A1AE-00C5-78EC-AB862064A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14576"/>
            <a:ext cx="8522345" cy="6420421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562842AF-3EA1-4418-E54F-E38DA70267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606770"/>
            <a:ext cx="5967831" cy="5221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592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1896</TotalTime>
  <Words>1314</Words>
  <Application>Microsoft Macintosh PowerPoint</Application>
  <PresentationFormat>Widescreen</PresentationFormat>
  <Paragraphs>182</Paragraphs>
  <Slides>24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24</vt:i4>
      </vt:variant>
    </vt:vector>
  </HeadingPairs>
  <TitlesOfParts>
    <vt:vector size="31" baseType="lpstr">
      <vt:lpstr>Andale Mono</vt:lpstr>
      <vt:lpstr>Arial</vt:lpstr>
      <vt:lpstr>Arial Black</vt:lpstr>
      <vt:lpstr>Calibri</vt:lpstr>
      <vt:lpstr>Calibri Light</vt:lpstr>
      <vt:lpstr>Cambria Math</vt:lpstr>
      <vt:lpstr>Tema di Office</vt:lpstr>
      <vt:lpstr>Presentazione standard di PowerPoint</vt:lpstr>
      <vt:lpstr>Goals of the project</vt:lpstr>
      <vt:lpstr>Data and methods</vt:lpstr>
      <vt:lpstr>Data and methods</vt:lpstr>
      <vt:lpstr>Data and methods</vt:lpstr>
      <vt:lpstr>Data and methods</vt:lpstr>
      <vt:lpstr>Explorative analysis</vt:lpstr>
      <vt:lpstr>Explorative analysis</vt:lpstr>
      <vt:lpstr>Explorative analysis</vt:lpstr>
      <vt:lpstr>Explorative analysis</vt:lpstr>
      <vt:lpstr>Explorative analysis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Bayesian approach (model 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40</cp:revision>
  <dcterms:created xsi:type="dcterms:W3CDTF">2024-06-11T19:03:06Z</dcterms:created>
  <dcterms:modified xsi:type="dcterms:W3CDTF">2024-07-03T19:01:59Z</dcterms:modified>
</cp:coreProperties>
</file>