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72" r:id="rId10"/>
    <p:sldId id="273" r:id="rId11"/>
    <p:sldId id="267" r:id="rId12"/>
    <p:sldId id="274" r:id="rId13"/>
    <p:sldId id="275" r:id="rId14"/>
    <p:sldId id="276" r:id="rId15"/>
    <p:sldId id="271" r:id="rId16"/>
    <p:sldId id="277" r:id="rId17"/>
    <p:sldId id="268" r:id="rId18"/>
    <p:sldId id="278" r:id="rId19"/>
    <p:sldId id="279" r:id="rId20"/>
    <p:sldId id="263" r:id="rId21"/>
    <p:sldId id="26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6"/>
    <p:restoredTop sz="81861"/>
  </p:normalViewPr>
  <p:slideViewPr>
    <p:cSldViewPr snapToGrid="0">
      <p:cViewPr>
        <p:scale>
          <a:sx n="60" d="100"/>
          <a:sy n="60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72BF1-E5F6-7A49-B9EA-C03B53BF8D93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0210-7480-3B46-8A0B-E82B1838FD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6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Plotted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and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gathered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the single </a:t>
            </a:r>
            <a:r>
              <a:rPr lang="it-IT" dirty="0" err="1"/>
              <a:t>histogram</a:t>
            </a:r>
            <a:r>
              <a:rPr lang="it-IT" dirty="0"/>
              <a:t> with </a:t>
            </a:r>
            <a:r>
              <a:rPr lang="it-IT" dirty="0" err="1"/>
              <a:t>transparency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great</a:t>
            </a:r>
            <a:r>
              <a:rPr lang="it-IT" dirty="0"/>
              <a:t> to know more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deceased</a:t>
            </a:r>
            <a:r>
              <a:rPr lang="it-IT" dirty="0"/>
              <a:t> people: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lived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sunscreen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went</a:t>
            </a:r>
            <a:r>
              <a:rPr lang="it-IT" dirty="0"/>
              <a:t> on </a:t>
            </a:r>
            <a:r>
              <a:rPr lang="it-IT" dirty="0" err="1"/>
              <a:t>holidays</a:t>
            </a:r>
            <a:r>
              <a:rPr lang="it-IT" dirty="0"/>
              <a:t> in </a:t>
            </a:r>
            <a:r>
              <a:rPr lang="it-IT" dirty="0" err="1"/>
              <a:t>sunnier</a:t>
            </a:r>
            <a:r>
              <a:rPr lang="it-IT" dirty="0"/>
              <a:t> places,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native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region</a:t>
            </a:r>
            <a:r>
              <a:rPr lang="it-IT" dirty="0"/>
              <a:t> or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moved</a:t>
            </a:r>
            <a:r>
              <a:rPr lang="it-IT" dirty="0"/>
              <a:t> and so 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9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7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Plot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marginal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50%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for the ‘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fixed-effects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uvb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posterior</a:t>
            </a:r>
            <a:r>
              <a:rPr lang="it-IT" dirty="0"/>
              <a:t> estimate of </a:t>
            </a:r>
            <a:r>
              <a:rPr lang="it-IT" dirty="0" err="1"/>
              <a:t>uvb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for model M1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100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indicate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Red lines indicate the standard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32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… I </a:t>
            </a:r>
            <a:r>
              <a:rPr lang="it-IT" dirty="0" err="1"/>
              <a:t>constructed</a:t>
            </a:r>
            <a:r>
              <a:rPr lang="it-IT" dirty="0"/>
              <a:t> UVBI with the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and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Mmmec</a:t>
            </a:r>
            <a:r>
              <a:rPr lang="it-IT" dirty="0"/>
              <a:t> </a:t>
            </a:r>
            <a:r>
              <a:rPr lang="it-IT" dirty="0" err="1"/>
              <a:t>dataframe.Then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county</a:t>
            </a:r>
            <a:r>
              <a:rPr lang="it-IT" dirty="0"/>
              <a:t> I </a:t>
            </a:r>
            <a:r>
              <a:rPr lang="it-IT" dirty="0" err="1"/>
              <a:t>generated</a:t>
            </a:r>
            <a:r>
              <a:rPr lang="it-IT" dirty="0"/>
              <a:t> a UVBI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truncated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me to take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the minimum and maximum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25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60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plotted</a:t>
            </a:r>
            <a:r>
              <a:rPr lang="it-IT" dirty="0"/>
              <a:t> some </a:t>
            </a:r>
            <a:r>
              <a:rPr lang="it-IT" dirty="0" err="1"/>
              <a:t>scatter</a:t>
            </a:r>
            <a:r>
              <a:rPr lang="it-IT" dirty="0"/>
              <a:t> plots of </a:t>
            </a:r>
            <a:r>
              <a:rPr lang="it-IT" dirty="0" err="1"/>
              <a:t>deaths</a:t>
            </a:r>
            <a:r>
              <a:rPr lang="it-IT" dirty="0"/>
              <a:t> VS UVB </a:t>
            </a:r>
            <a:r>
              <a:rPr lang="it-IT" dirty="0" err="1"/>
              <a:t>exposure</a:t>
            </a:r>
            <a:r>
              <a:rPr lang="it-IT" dirty="0"/>
              <a:t> with a single </a:t>
            </a:r>
            <a:r>
              <a:rPr lang="it-IT" dirty="0" err="1"/>
              <a:t>regression</a:t>
            </a:r>
            <a:r>
              <a:rPr lang="it-IT" dirty="0"/>
              <a:t> line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a negative </a:t>
            </a:r>
            <a:r>
              <a:rPr lang="it-IT" dirty="0" err="1"/>
              <a:t>correlation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2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did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with a </a:t>
            </a:r>
            <a:r>
              <a:rPr lang="it-IT" dirty="0" err="1"/>
              <a:t>regression</a:t>
            </a:r>
            <a:r>
              <a:rPr lang="it-IT" dirty="0"/>
              <a:t> line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. I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chaotic</a:t>
            </a:r>
            <a:r>
              <a:rPr lang="it-IT" dirty="0"/>
              <a:t> for </a:t>
            </a:r>
            <a:r>
              <a:rPr lang="it-IT" dirty="0" err="1"/>
              <a:t>someone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29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first two groups </a:t>
            </a:r>
            <a:r>
              <a:rPr lang="it-IT" dirty="0" err="1"/>
              <a:t>could</a:t>
            </a:r>
            <a:r>
              <a:rPr lang="it-IT" dirty="0"/>
              <a:t> be due to knowledge of risk or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</a:t>
            </a:r>
            <a:r>
              <a:rPr lang="it-IT" dirty="0" err="1"/>
              <a:t>influencing</a:t>
            </a:r>
            <a:r>
              <a:rPr lang="it-IT" dirty="0"/>
              <a:t> the </a:t>
            </a:r>
            <a:r>
              <a:rPr lang="it-IT" dirty="0" err="1"/>
              <a:t>behaviour</a:t>
            </a:r>
            <a:r>
              <a:rPr lang="it-IT" dirty="0"/>
              <a:t>.</a:t>
            </a:r>
          </a:p>
          <a:p>
            <a:r>
              <a:rPr lang="it-IT" dirty="0"/>
              <a:t>France shows a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and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speak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Luxembourg.</a:t>
            </a:r>
          </a:p>
          <a:p>
            <a:r>
              <a:rPr lang="it-IT" dirty="0" err="1"/>
              <a:t>Italy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UVBI and a negative </a:t>
            </a:r>
            <a:r>
              <a:rPr lang="it-IT" dirty="0" err="1"/>
              <a:t>relationship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01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did</a:t>
            </a:r>
            <a:r>
              <a:rPr lang="it-IT" dirty="0"/>
              <a:t> some </a:t>
            </a:r>
            <a:r>
              <a:rPr lang="it-IT" dirty="0" err="1"/>
              <a:t>boxplots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by </a:t>
            </a:r>
            <a:r>
              <a:rPr lang="it-IT" dirty="0" err="1"/>
              <a:t>nation</a:t>
            </a:r>
            <a:r>
              <a:rPr lang="it-IT" dirty="0"/>
              <a:t>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analyse</a:t>
            </a:r>
            <a:r>
              <a:rPr lang="it-IT" dirty="0"/>
              <a:t> the </a:t>
            </a:r>
            <a:r>
              <a:rPr lang="it-IT" dirty="0" err="1"/>
              <a:t>variability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 the box of West Germany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on </a:t>
            </a:r>
            <a:r>
              <a:rPr lang="it-IT" dirty="0" err="1"/>
              <a:t>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13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51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from the plot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boxplot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slightly</a:t>
            </a:r>
            <a:r>
              <a:rPr lang="it-IT" dirty="0"/>
              <a:t> negative </a:t>
            </a:r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UVB </a:t>
            </a:r>
            <a:r>
              <a:rPr lang="it-IT" dirty="0" err="1"/>
              <a:t>exposure</a:t>
            </a:r>
            <a:r>
              <a:rPr lang="it-IT" dirty="0"/>
              <a:t> and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AIC, BIC and </a:t>
            </a:r>
            <a:r>
              <a:rPr lang="it-IT" dirty="0" err="1"/>
              <a:t>deviance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, log-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so </a:t>
            </a:r>
            <a:r>
              <a:rPr lang="it-IT" dirty="0" err="1"/>
              <a:t>less</a:t>
            </a:r>
            <a:r>
              <a:rPr lang="it-IT" dirty="0"/>
              <a:t> negative,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degrees of </a:t>
            </a:r>
            <a:r>
              <a:rPr lang="it-IT" dirty="0" err="1"/>
              <a:t>freedon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model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overfit</a:t>
            </a:r>
            <a:r>
              <a:rPr lang="it-IT" dirty="0"/>
              <a:t> the data.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56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72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476CD-1FC5-2C90-0DAA-0CB7CCE0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9CD866-180F-AF8E-EF05-2FA564C4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7F50C-2C0D-FA19-7C76-5B9FEE8F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87113-A20B-DC3E-4570-65BC6834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555C18-4031-2951-1AB7-25C807B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2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F5B8A-297E-B31B-3152-FFCBB346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442A0B-2F7E-5D50-096F-31FE3A0F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0AB03B-4D74-1420-7FD1-E83AED76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6066B-9FD4-A737-C029-283DCC1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6B87F-2745-CBBC-FFBD-B7E81FE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0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26F702-3B64-AA55-4F74-4BF66E47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B3ECD7-662B-E355-9E4F-31988FE1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54F051-6934-F3A0-7228-0718249E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1E7D19-CD01-1FAA-1B3A-10EA8AA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4B6921-E06F-24FD-6BFC-3CF737AE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7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23049-06C1-BDBF-3D81-AC824BB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9FE621-B9F1-FF72-462D-E103F1DB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E2B512-3776-5025-04A3-D1364674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81898-FEAE-6D33-2012-51FF126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71822-DB35-DD77-18B7-18893580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0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D080A-E8DD-2A9C-85BB-D129345D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D73E6-72FB-E08E-235C-07097133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C80C4-C0E7-FB37-7FFC-F624950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A55CC-8640-B261-EAC4-600967C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5C97A7-EBB4-15D3-02B2-B9DC242B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7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3D85B-0183-5EC8-8820-2179615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E990F-68C0-B8B0-3F82-658B9E81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343D4-BEDA-5124-F87B-6C2C42D8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13216E-9CDF-B2BD-78A5-1BABF326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8BFEA2-194A-6DFF-4FAD-ECE24CB0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BBD753-1BE4-5154-8333-591FD59A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2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5C20B-59F0-0452-CF28-AFD0DD8E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79FCA4-E5A1-7647-1589-9615010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7975C4-30D5-405E-7A8C-CE06CECC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BBFA09-8972-77F7-C75D-AF0CD598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31E141-A610-25B4-C2E1-104E6BD4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441715-9FDA-53D7-C2D4-C43D43C1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2E69F1-74AA-4632-A4E6-CADA019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6AEEE2-B8C9-86E5-BA90-60EA5DB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75E73-6176-51CA-9831-2015062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C53177-786C-2110-F610-96F16C3F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3A0A10-0430-9BD8-29B0-FA9364C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90BC16-2D0B-F4B3-1707-FFB0E1E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BB349-FC6E-6D74-FA16-1D4108D0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5498DB-9F76-CD6A-EE22-DBA1EEB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433A7F-B201-8A4C-AFC6-A88EA53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7809-76A4-0953-68E4-B1A79ED5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127AA-4DCE-7DCB-2AE1-2F2D9208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053441-7AE2-1185-E57E-1A136BF7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B87E-10F4-8362-BCFE-E3262EC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D3186A-7C5C-6F7E-C537-4D441C6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CC0C-677F-DCC4-BDB6-CEE56FB1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0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188E1-8165-03C7-D655-6EE2DB9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BA1DFF-A3C0-4D24-9455-25D3E6BB3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FAC24F-4BB3-26E4-00E6-31361ACF9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14DD8-A65F-E8AA-37AD-7A596F8C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E2376-0FE0-0518-A530-1BA34A68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D7EF4-2FE5-ECEE-855C-32A96057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2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6B70A2-59E2-B449-139F-5017043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85F32-0447-F807-F7C5-63E97A85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8151A-E65A-A720-53C9-1BEC12E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0560-6CC8-914C-9AB5-2FD017C5E165}" type="datetimeFigureOut">
              <a:rPr lang="it-IT" smtClean="0"/>
              <a:t>19/06/24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2603A-BCD2-20C2-0A69-4824751A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4EF99-08D3-3422-D61F-3CA2F624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5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116D0C-300B-4DA1-6134-3C66C0DB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Serafino’s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for «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5" name="Immagine 4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EE6D6F55-D551-2E97-78A7-777606F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455676"/>
            <a:ext cx="11327549" cy="4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2842AF-3EA1-4418-E54F-E38DA7026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576"/>
            <a:ext cx="7266215" cy="635793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93F5D7C-9A2C-8915-0E43-1FBA25C2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330" y="803189"/>
            <a:ext cx="4804669" cy="59065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9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1" y="893135"/>
            <a:ext cx="4366437" cy="5592725"/>
          </a:xfrm>
        </p:spPr>
        <p:txBody>
          <a:bodyPr>
            <a:normAutofit/>
          </a:bodyPr>
          <a:lstStyle/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Box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25% to 75% of data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Whiskers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minimum to maximum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1.5 times the box</a:t>
            </a: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points are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B06B9-BFB1-F641-F15D-43747DC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457200"/>
            <a:ext cx="7315200" cy="6400800"/>
          </a:xfrm>
          <a:prstGeom prst="rect">
            <a:avLst/>
          </a:prstGeom>
        </p:spPr>
      </p:pic>
      <p:sp>
        <p:nvSpPr>
          <p:cNvPr id="8" name="Freccia giù 7">
            <a:extLst>
              <a:ext uri="{FF2B5EF4-FFF2-40B4-BE49-F238E27FC236}">
                <a16:creationId xmlns:a16="http://schemas.microsoft.com/office/drawing/2014/main" id="{759A12F0-93B7-323B-6A8B-F9E7F30F960C}"/>
              </a:ext>
            </a:extLst>
          </p:cNvPr>
          <p:cNvSpPr/>
          <p:nvPr/>
        </p:nvSpPr>
        <p:spPr>
          <a:xfrm>
            <a:off x="9693516" y="3331029"/>
            <a:ext cx="292312" cy="478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24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linear mixed model with Poisson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an offset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take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account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8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646" y="6083279"/>
            <a:ext cx="3806456" cy="50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EE9F78C-5B27-33A3-97B0-1603973D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6" y="946298"/>
            <a:ext cx="6738705" cy="557474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1DFAD53-F807-12BC-8173-D2752C382DA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6DCD2D-86A6-E264-9D72-0964160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75F3FD9-B7D1-D596-6DC4-F75BB3705321}"/>
              </a:ext>
            </a:extLst>
          </p:cNvPr>
          <p:cNvSpPr txBox="1">
            <a:spLocks/>
          </p:cNvSpPr>
          <p:nvPr/>
        </p:nvSpPr>
        <p:spPr>
          <a:xfrm>
            <a:off x="7627090" y="3904649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by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96026EE1-3430-08B4-2529-830DBE8CEE40}"/>
              </a:ext>
            </a:extLst>
          </p:cNvPr>
          <p:cNvSpPr/>
          <p:nvPr/>
        </p:nvSpPr>
        <p:spPr>
          <a:xfrm>
            <a:off x="6280297" y="4082903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BDC3E1E4-367A-07DA-017B-39F533169EEC}"/>
              </a:ext>
            </a:extLst>
          </p:cNvPr>
          <p:cNvSpPr/>
          <p:nvPr/>
        </p:nvSpPr>
        <p:spPr>
          <a:xfrm>
            <a:off x="6939516" y="6078129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23B8A19C-44EB-8B5F-9F71-F8C438BF6319}"/>
              </a:ext>
            </a:extLst>
          </p:cNvPr>
          <p:cNvSpPr/>
          <p:nvPr/>
        </p:nvSpPr>
        <p:spPr>
          <a:xfrm>
            <a:off x="6562664" y="1368802"/>
            <a:ext cx="1028982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06472CD-2675-0940-9D71-47E2C4C65F6D}"/>
              </a:ext>
            </a:extLst>
          </p:cNvPr>
          <p:cNvSpPr txBox="1">
            <a:spLocks/>
          </p:cNvSpPr>
          <p:nvPr/>
        </p:nvSpPr>
        <p:spPr>
          <a:xfrm>
            <a:off x="7627090" y="1190548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9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Hamiltonian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Monte Carlo sampling from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M1.rstanarm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stan_glmer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5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87" y="1575228"/>
            <a:ext cx="3925499" cy="1208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contrary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M1)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28FD6966-6CA2-FBD5-384D-58612794F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18"/>
          <a:stretch/>
        </p:blipFill>
        <p:spPr>
          <a:xfrm>
            <a:off x="179714" y="1026064"/>
            <a:ext cx="1882519" cy="1337227"/>
          </a:xfrm>
          <a:prstGeom prst="rect">
            <a:avLst/>
          </a:prstGeom>
        </p:spPr>
      </p:pic>
      <p:pic>
        <p:nvPicPr>
          <p:cNvPr id="9" name="Immagine 8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93F8CDBC-038C-BF92-E025-2521331E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4" y="2903126"/>
            <a:ext cx="5626615" cy="1088019"/>
          </a:xfrm>
          <a:prstGeom prst="rect">
            <a:avLst/>
          </a:prstGeom>
        </p:spPr>
      </p:pic>
      <p:pic>
        <p:nvPicPr>
          <p:cNvPr id="12" name="Immagine 11" descr="Immagine che contiene testo, Carattere, schermata, bianco&#10;&#10;Descrizione generata automaticamente">
            <a:extLst>
              <a:ext uri="{FF2B5EF4-FFF2-40B4-BE49-F238E27FC236}">
                <a16:creationId xmlns:a16="http://schemas.microsoft.com/office/drawing/2014/main" id="{B96086C2-0CAF-9EE7-D1E0-DE723D62E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14" y="4413052"/>
            <a:ext cx="6961146" cy="13150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F6C32FF-6807-0CFE-FF60-7FD02EDDE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992" y="5728094"/>
            <a:ext cx="6871854" cy="670077"/>
          </a:xfrm>
          <a:prstGeom prst="rect">
            <a:avLst/>
          </a:prstGeom>
        </p:spPr>
      </p:pic>
      <p:pic>
        <p:nvPicPr>
          <p:cNvPr id="15" name="Immagine 14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45AE992F-3E74-2560-96A5-2DCCBE1A5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36"/>
          <a:stretch/>
        </p:blipFill>
        <p:spPr>
          <a:xfrm>
            <a:off x="2455920" y="1026063"/>
            <a:ext cx="2965607" cy="1337227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D317453-7BB1-8BAC-AB1D-BCFA4DCBF112}"/>
              </a:ext>
            </a:extLst>
          </p:cNvPr>
          <p:cNvSpPr txBox="1">
            <a:spLocks/>
          </p:cNvSpPr>
          <p:nvPr/>
        </p:nvSpPr>
        <p:spPr>
          <a:xfrm>
            <a:off x="8086787" y="3541044"/>
            <a:ext cx="3925499" cy="55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good fit…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AC2EEA2E-9D3B-D83C-AFE2-476D59FF3766}"/>
              </a:ext>
            </a:extLst>
          </p:cNvPr>
          <p:cNvSpPr/>
          <p:nvPr/>
        </p:nvSpPr>
        <p:spPr>
          <a:xfrm>
            <a:off x="6488730" y="2009991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3739750F-C321-34EA-00EC-334A166420A9}"/>
              </a:ext>
            </a:extLst>
          </p:cNvPr>
          <p:cNvSpPr/>
          <p:nvPr/>
        </p:nvSpPr>
        <p:spPr>
          <a:xfrm>
            <a:off x="6488730" y="3606676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DF129E6C-249A-F062-FA3F-010998C24C46}"/>
              </a:ext>
            </a:extLst>
          </p:cNvPr>
          <p:cNvSpPr/>
          <p:nvPr/>
        </p:nvSpPr>
        <p:spPr>
          <a:xfrm>
            <a:off x="7140860" y="5579238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A35661E1-8A94-2B49-8B52-B70BB22DB1BB}"/>
              </a:ext>
            </a:extLst>
          </p:cNvPr>
          <p:cNvSpPr txBox="1">
            <a:spLocks/>
          </p:cNvSpPr>
          <p:nvPr/>
        </p:nvSpPr>
        <p:spPr>
          <a:xfrm>
            <a:off x="8086787" y="5520645"/>
            <a:ext cx="3925499" cy="67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Converges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41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43C3AC1-8D30-486C-28B0-6D3FFB9AC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776161"/>
              </p:ext>
            </p:extLst>
          </p:nvPr>
        </p:nvGraphicFramePr>
        <p:xfrm>
          <a:off x="1366900" y="1244262"/>
          <a:ext cx="9458196" cy="31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49">
                  <a:extLst>
                    <a:ext uri="{9D8B030D-6E8A-4147-A177-3AD203B41FA5}">
                      <a16:colId xmlns:a16="http://schemas.microsoft.com/office/drawing/2014/main" val="823032227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345570273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700484402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834607788"/>
                    </a:ext>
                  </a:extLst>
                </a:gridCol>
              </a:tblGrid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Log-</a:t>
                      </a:r>
                      <a:r>
                        <a:rPr lang="it-IT" dirty="0" err="1"/>
                        <a:t>Likelihood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08477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Frequentist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(M1)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2256.4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2268.0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-1125.2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3755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Bayesian</a:t>
                      </a:r>
                      <a:r>
                        <a:rPr lang="it-IT" dirty="0"/>
                        <a:t> (M1.rstanarm)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8165925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8166235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-4082883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43987"/>
                  </a:ext>
                </a:extLst>
              </a:tr>
            </a:tbl>
          </a:graphicData>
        </a:graphic>
      </p:graphicFrame>
      <p:sp>
        <p:nvSpPr>
          <p:cNvPr id="5" name="Freccia giù 4">
            <a:extLst>
              <a:ext uri="{FF2B5EF4-FFF2-40B4-BE49-F238E27FC236}">
                <a16:creationId xmlns:a16="http://schemas.microsoft.com/office/drawing/2014/main" id="{FF06D84B-E714-4084-1808-D46D5C1270B7}"/>
              </a:ext>
            </a:extLst>
          </p:cNvPr>
          <p:cNvSpPr/>
          <p:nvPr/>
        </p:nvSpPr>
        <p:spPr>
          <a:xfrm>
            <a:off x="5908107" y="4819107"/>
            <a:ext cx="375781" cy="61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4811C6C-2473-9171-64AD-1BAECE14C355}"/>
              </a:ext>
            </a:extLst>
          </p:cNvPr>
          <p:cNvSpPr txBox="1">
            <a:spLocks/>
          </p:cNvSpPr>
          <p:nvPr/>
        </p:nvSpPr>
        <p:spPr>
          <a:xfrm>
            <a:off x="1627420" y="5649550"/>
            <a:ext cx="8937154" cy="120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M1.rstanarm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seem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so good…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AF49A8-1149-4436-3357-C1A8422ACD66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AD14657E-6FCE-7618-54AF-2D64890F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780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07" y="893134"/>
            <a:ext cx="5257799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Credibility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Solid blue line: 50%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Tinner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light blue line: 95%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59E78C-B9DE-609E-EE36-E75E9F28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57" y="510528"/>
            <a:ext cx="5779943" cy="6357938"/>
          </a:xfrm>
          <a:prstGeom prst="rect">
            <a:avLst/>
          </a:prstGeom>
        </p:spPr>
      </p:pic>
      <p:sp>
        <p:nvSpPr>
          <p:cNvPr id="6" name="Freccia giù 5">
            <a:extLst>
              <a:ext uri="{FF2B5EF4-FFF2-40B4-BE49-F238E27FC236}">
                <a16:creationId xmlns:a16="http://schemas.microsoft.com/office/drawing/2014/main" id="{32F889D0-9227-6AFB-26E6-B7A92551EAB8}"/>
              </a:ext>
            </a:extLst>
          </p:cNvPr>
          <p:cNvSpPr/>
          <p:nvPr/>
        </p:nvSpPr>
        <p:spPr>
          <a:xfrm>
            <a:off x="8940250" y="3306726"/>
            <a:ext cx="310076" cy="66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883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2549" y="1551042"/>
                <a:ext cx="4805917" cy="559272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difference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predictor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linear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-0.03443 on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probability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MM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death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ratios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−0.03443</m:t>
                          </m:r>
                        </m:sup>
                      </m:sSup>
                      <m:r>
                        <a:rPr lang="it-IT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0.96616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causing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decrease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3.4%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2549" y="1551042"/>
                <a:ext cx="4805917" cy="5592725"/>
              </a:xfrm>
              <a:blipFill>
                <a:blip r:embed="rId3"/>
                <a:stretch>
                  <a:fillRect l="-2111" t="-1357" r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8FEDF3A1-644F-42B2-59B9-E62994669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C7E9650-4BA6-021B-72E9-0FDFAC7BA510}"/>
              </a:ext>
            </a:extLst>
          </p:cNvPr>
          <p:cNvSpPr txBox="1">
            <a:spLocks/>
          </p:cNvSpPr>
          <p:nvPr/>
        </p:nvSpPr>
        <p:spPr>
          <a:xfrm>
            <a:off x="838200" y="904099"/>
            <a:ext cx="4805917" cy="139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Posterior estimate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uvb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for M1: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		-0.03443</a:t>
            </a:r>
          </a:p>
        </p:txBody>
      </p:sp>
    </p:spTree>
    <p:extLst>
      <p:ext uri="{BB962C8B-B14F-4D97-AF65-F5344CB8AC3E}">
        <p14:creationId xmlns:p14="http://schemas.microsoft.com/office/powerpoint/2010/main" val="271434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standard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error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  <a:blipFill>
                <a:blip r:embed="rId3"/>
                <a:stretch>
                  <a:fillRect l="-890" t="-15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8277A7B7-036A-E8CA-FE57-77D462DB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57756"/>
            <a:ext cx="7772400" cy="49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5025D57-D3E9-E598-B4D9-9D99056E7CF4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Goals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8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components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with UVBI in the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part of the model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for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𝑈𝑉𝐵𝐼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it-IT" sz="25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(0,</m:t>
                      </m:r>
                      <m:sSubSup>
                        <m:sSubSup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it-I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  <a:blipFill>
                <a:blip r:embed="rId3"/>
                <a:stretch>
                  <a:fillRect l="-965" t="-4000" r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2BFC9F0-2456-B714-E6EE-7B7FB516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98" y="3928619"/>
            <a:ext cx="8113315" cy="293820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0F65049-9502-CC65-503A-017142B5740E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941469-1070-7354-C12E-C5B7C8F7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UVBI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terms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levels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3, 2, 1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respectively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  <a:blipFill>
                <a:blip r:embed="rId5"/>
                <a:stretch>
                  <a:fillRect l="-3089" t="-2116" r="-30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2" y="893135"/>
            <a:ext cx="3698358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Parla del modello stan e delle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che hai dato in base a cosa le hai date, che cambiamenti hai fatto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8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3593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996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151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AB73-637F-9341-4790-A4AE9C19A80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354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6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W.Germany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France, UK,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Luxembourg, Netherlands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 to 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County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from 1 to 354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male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melanoma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1971-1980 (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some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1975-1976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UVB: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UVB dose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earth’s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1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1260547"/>
            <a:ext cx="8233515" cy="4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542926"/>
            <a:ext cx="8233515" cy="4336905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343ECB4-06D4-4FDF-C861-BEE0B308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204" y="4922694"/>
            <a:ext cx="8891588" cy="500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eographical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counties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ccia sinistra 4">
            <a:extLst>
              <a:ext uri="{FF2B5EF4-FFF2-40B4-BE49-F238E27FC236}">
                <a16:creationId xmlns:a16="http://schemas.microsoft.com/office/drawing/2014/main" id="{B7EE3474-D021-ADEF-EFBC-DA7628C8AFF6}"/>
              </a:ext>
            </a:extLst>
          </p:cNvPr>
          <p:cNvSpPr/>
          <p:nvPr/>
        </p:nvSpPr>
        <p:spPr>
          <a:xfrm>
            <a:off x="761523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inistra 6">
            <a:extLst>
              <a:ext uri="{FF2B5EF4-FFF2-40B4-BE49-F238E27FC236}">
                <a16:creationId xmlns:a16="http://schemas.microsoft.com/office/drawing/2014/main" id="{72CFB57E-BAE1-831D-7D2E-774691A3C0FF}"/>
              </a:ext>
            </a:extLst>
          </p:cNvPr>
          <p:cNvSpPr/>
          <p:nvPr/>
        </p:nvSpPr>
        <p:spPr>
          <a:xfrm>
            <a:off x="501771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3ECE75-BFC4-DBF9-B11B-2E57A26B9EFD}"/>
              </a:ext>
            </a:extLst>
          </p:cNvPr>
          <p:cNvSpPr txBox="1"/>
          <p:nvPr/>
        </p:nvSpPr>
        <p:spPr>
          <a:xfrm>
            <a:off x="3943602" y="5931528"/>
            <a:ext cx="43047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endParaRPr lang="it-I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ccia giù 13">
            <a:extLst>
              <a:ext uri="{FF2B5EF4-FFF2-40B4-BE49-F238E27FC236}">
                <a16:creationId xmlns:a16="http://schemas.microsoft.com/office/drawing/2014/main" id="{302FAA27-5E09-CB68-4E3C-EC25D78888E5}"/>
              </a:ext>
            </a:extLst>
          </p:cNvPr>
          <p:cNvSpPr/>
          <p:nvPr/>
        </p:nvSpPr>
        <p:spPr>
          <a:xfrm>
            <a:off x="5962650" y="5422638"/>
            <a:ext cx="266700" cy="4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Multi-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level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generalized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least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squares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estimation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X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Here Y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 Poisson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observed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cases (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deaths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need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include an offset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expected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cases in the model (E)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𝑃𝑜𝑖𝑠𝑠𝑜𝑛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  <a:blipFill>
                <a:blip r:embed="rId2"/>
                <a:stretch>
                  <a:fillRect l="-965" t="-23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1C544320-7145-A0CF-D8EC-4968FCE57289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C605E7EB-D8FB-F8C0-8CD3-B4D71476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1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86B7976-9377-AC66-DE8F-5EB9B299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25"/>
            <a:ext cx="9273742" cy="5409683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FEC7618-55B2-5F13-1AB9-3BB4F5D2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033" y="1654288"/>
            <a:ext cx="3829506" cy="2358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some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unconsidered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02CD392C-E98F-0D41-74F3-D2808522A8BA}"/>
              </a:ext>
            </a:extLst>
          </p:cNvPr>
          <p:cNvSpPr/>
          <p:nvPr/>
        </p:nvSpPr>
        <p:spPr>
          <a:xfrm>
            <a:off x="9992429" y="3603093"/>
            <a:ext cx="312713" cy="81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4B9888EF-6913-82CD-7F94-A41FFCF2D517}"/>
              </a:ext>
            </a:extLst>
          </p:cNvPr>
          <p:cNvSpPr txBox="1">
            <a:spLocks/>
          </p:cNvSpPr>
          <p:nvPr/>
        </p:nvSpPr>
        <p:spPr>
          <a:xfrm>
            <a:off x="8234033" y="4559009"/>
            <a:ext cx="3829506" cy="235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History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Sunscreen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Holiday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abroad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Native of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311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800582-001A-139C-D332-E9225F2B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5" y="501280"/>
            <a:ext cx="8437790" cy="63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156A46F-A1AE-00C5-78EC-AB862064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576"/>
            <a:ext cx="8522345" cy="642042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2842AF-3EA1-4418-E54F-E38DA7026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06770"/>
            <a:ext cx="5967831" cy="52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1290</Words>
  <Application>Microsoft Macintosh PowerPoint</Application>
  <PresentationFormat>Widescreen</PresentationFormat>
  <Paragraphs>172</Paragraphs>
  <Slides>24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Andale Mono</vt:lpstr>
      <vt:lpstr>Arial</vt:lpstr>
      <vt:lpstr>Arial Black</vt:lpstr>
      <vt:lpstr>Calibri</vt:lpstr>
      <vt:lpstr>Calibri Light</vt:lpstr>
      <vt:lpstr>Cambria Math</vt:lpstr>
      <vt:lpstr>Tema di Office</vt:lpstr>
      <vt:lpstr>Presentazione standard di PowerPoint</vt:lpstr>
      <vt:lpstr>Goals of the project</vt:lpstr>
      <vt:lpstr>Data and methods</vt:lpstr>
      <vt:lpstr>Data and methods</vt:lpstr>
      <vt:lpstr>Data and methods</vt:lpstr>
      <vt:lpstr>Data and methods</vt:lpstr>
      <vt:lpstr>Explorative analysis</vt:lpstr>
      <vt:lpstr>Explorative analysis</vt:lpstr>
      <vt:lpstr>Explorative analysis</vt:lpstr>
      <vt:lpstr>Explorative analysis</vt:lpstr>
      <vt:lpstr>Explorative analysis</vt:lpstr>
      <vt:lpstr>Frequentist approach</vt:lpstr>
      <vt:lpstr>Frequentist approach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(model A)</vt:lpstr>
      <vt:lpstr>Bayesian approach (model A)</vt:lpstr>
      <vt:lpstr>Bayesian approach (model A)</vt:lpstr>
      <vt:lpstr>Bayesian approach (model A)</vt:lpstr>
      <vt:lpstr>Bayesian approach (model 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pro8233</dc:creator>
  <cp:lastModifiedBy>pro8233</cp:lastModifiedBy>
  <cp:revision>32</cp:revision>
  <dcterms:created xsi:type="dcterms:W3CDTF">2024-06-11T19:03:06Z</dcterms:created>
  <dcterms:modified xsi:type="dcterms:W3CDTF">2024-06-19T10:58:52Z</dcterms:modified>
</cp:coreProperties>
</file>