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59" r:id="rId4"/>
    <p:sldId id="260" r:id="rId5"/>
    <p:sldId id="261" r:id="rId6"/>
    <p:sldId id="262" r:id="rId7"/>
    <p:sldId id="265" r:id="rId8"/>
    <p:sldId id="264" r:id="rId9"/>
    <p:sldId id="287" r:id="rId10"/>
    <p:sldId id="273" r:id="rId11"/>
    <p:sldId id="286" r:id="rId12"/>
    <p:sldId id="267" r:id="rId13"/>
    <p:sldId id="274" r:id="rId14"/>
    <p:sldId id="275" r:id="rId15"/>
    <p:sldId id="276" r:id="rId16"/>
    <p:sldId id="283" r:id="rId17"/>
    <p:sldId id="277" r:id="rId18"/>
    <p:sldId id="268" r:id="rId19"/>
    <p:sldId id="278" r:id="rId20"/>
    <p:sldId id="279" r:id="rId21"/>
    <p:sldId id="263" r:id="rId22"/>
    <p:sldId id="269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ile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Stile medio 2 - Color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ile medio 2 - Color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ile medio 2 - Color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Stile medio 4 - Color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11"/>
    <p:restoredTop sz="81824"/>
  </p:normalViewPr>
  <p:slideViewPr>
    <p:cSldViewPr snapToGrid="0">
      <p:cViewPr>
        <p:scale>
          <a:sx n="100" d="100"/>
          <a:sy n="100" d="100"/>
        </p:scale>
        <p:origin x="95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772BF1-E5F6-7A49-B9EA-C03B53BF8D93}" type="datetimeFigureOut">
              <a:rPr lang="it-IT" smtClean="0"/>
              <a:t>12/06/25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80210-7480-3B46-8A0B-E82B1838FDA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5169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I </a:t>
            </a:r>
            <a:r>
              <a:rPr lang="it-IT" dirty="0" err="1"/>
              <a:t>separately</a:t>
            </a:r>
            <a:r>
              <a:rPr lang="it-IT" dirty="0"/>
              <a:t> </a:t>
            </a:r>
            <a:r>
              <a:rPr lang="it-IT" dirty="0" err="1"/>
              <a:t>plotted</a:t>
            </a:r>
            <a:r>
              <a:rPr lang="it-IT" dirty="0"/>
              <a:t> the </a:t>
            </a:r>
            <a:r>
              <a:rPr lang="it-IT" dirty="0" err="1"/>
              <a:t>distribution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and </a:t>
            </a:r>
            <a:r>
              <a:rPr lang="it-IT" dirty="0" err="1"/>
              <a:t>expected</a:t>
            </a:r>
            <a:r>
              <a:rPr lang="it-IT" dirty="0"/>
              <a:t> </a:t>
            </a:r>
            <a:r>
              <a:rPr lang="it-IT" dirty="0" err="1"/>
              <a:t>deaths</a:t>
            </a:r>
            <a:r>
              <a:rPr lang="it-IT" dirty="0"/>
              <a:t> per </a:t>
            </a:r>
            <a:r>
              <a:rPr lang="it-IT" dirty="0" err="1"/>
              <a:t>county</a:t>
            </a:r>
            <a:r>
              <a:rPr lang="it-IT" dirty="0"/>
              <a:t> and </a:t>
            </a:r>
            <a:r>
              <a:rPr lang="it-IT" dirty="0" err="1"/>
              <a:t>then</a:t>
            </a:r>
            <a:r>
              <a:rPr lang="it-IT" dirty="0"/>
              <a:t> I </a:t>
            </a:r>
            <a:r>
              <a:rPr lang="it-IT" dirty="0" err="1"/>
              <a:t>gathered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in </a:t>
            </a:r>
            <a:r>
              <a:rPr lang="it-IT" dirty="0" err="1"/>
              <a:t>this</a:t>
            </a:r>
            <a:r>
              <a:rPr lang="it-IT" dirty="0"/>
              <a:t> single </a:t>
            </a:r>
            <a:r>
              <a:rPr lang="it-IT" dirty="0" err="1"/>
              <a:t>histogram</a:t>
            </a:r>
            <a:r>
              <a:rPr lang="it-IT" dirty="0"/>
              <a:t> with </a:t>
            </a:r>
            <a:r>
              <a:rPr lang="it-IT" dirty="0" err="1"/>
              <a:t>transparency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7894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3BC5C-5AB8-0B6B-F359-FD42583BB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227FDD7-02EB-F2D3-42DD-5AFB8423D6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66B56FC-5ED6-75D1-DB4C-E5B1AFF1B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2E3972D-851D-6B0D-C544-86B2C266C5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563957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06780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Plot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marginal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densities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along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with 50%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for the ‘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fixed-effects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’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uvb</a:t>
            </a: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</a:t>
            </a:r>
            <a:r>
              <a:rPr lang="it-IT" dirty="0" err="1"/>
              <a:t>posterior</a:t>
            </a:r>
            <a:r>
              <a:rPr lang="it-IT" dirty="0"/>
              <a:t> estimate of </a:t>
            </a:r>
            <a:r>
              <a:rPr lang="it-IT" dirty="0" err="1"/>
              <a:t>uvb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almost</a:t>
            </a:r>
            <a:r>
              <a:rPr lang="it-IT" dirty="0"/>
              <a:t> the </a:t>
            </a:r>
            <a:r>
              <a:rPr lang="it-IT" dirty="0" err="1"/>
              <a:t>same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the one for model M1</a:t>
            </a:r>
          </a:p>
          <a:p>
            <a:endParaRPr lang="it-IT" dirty="0"/>
          </a:p>
          <a:p>
            <a:r>
              <a:rPr lang="it-IT" dirty="0"/>
              <a:t>SISTEMA E CONTROLLA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1004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Positive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values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indicate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w.r.t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Red lines indicate the standard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deviation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intercepts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83292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… I </a:t>
            </a:r>
            <a:r>
              <a:rPr lang="it-IT" dirty="0" err="1"/>
              <a:t>constructed</a:t>
            </a:r>
            <a:r>
              <a:rPr lang="it-IT" dirty="0"/>
              <a:t> UVBI with the </a:t>
            </a:r>
            <a:r>
              <a:rPr lang="it-IT" dirty="0" err="1"/>
              <a:t>values</a:t>
            </a:r>
            <a:r>
              <a:rPr lang="it-IT" dirty="0"/>
              <a:t> of </a:t>
            </a:r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table</a:t>
            </a:r>
            <a:r>
              <a:rPr lang="it-IT" dirty="0"/>
              <a:t> and </a:t>
            </a:r>
            <a:r>
              <a:rPr lang="it-IT" dirty="0" err="1"/>
              <a:t>add</a:t>
            </a:r>
            <a:r>
              <a:rPr lang="it-IT" dirty="0"/>
              <a:t> </a:t>
            </a:r>
            <a:r>
              <a:rPr lang="it-IT" dirty="0" err="1"/>
              <a:t>it</a:t>
            </a:r>
            <a:r>
              <a:rPr lang="it-IT" dirty="0"/>
              <a:t> to the </a:t>
            </a:r>
            <a:r>
              <a:rPr lang="it-IT" dirty="0" err="1"/>
              <a:t>Mmmec</a:t>
            </a:r>
            <a:r>
              <a:rPr lang="it-IT" dirty="0"/>
              <a:t> </a:t>
            </a:r>
            <a:r>
              <a:rPr lang="it-IT" dirty="0" err="1"/>
              <a:t>dataframe</a:t>
            </a:r>
            <a:r>
              <a:rPr lang="it-IT" dirty="0"/>
              <a:t>. </a:t>
            </a:r>
            <a:r>
              <a:rPr lang="it-IT" dirty="0" err="1"/>
              <a:t>Then</a:t>
            </a:r>
            <a:r>
              <a:rPr lang="it-IT" dirty="0"/>
              <a:t>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county</a:t>
            </a:r>
            <a:r>
              <a:rPr lang="it-IT" dirty="0"/>
              <a:t> I </a:t>
            </a:r>
            <a:r>
              <a:rPr lang="it-IT" dirty="0" err="1"/>
              <a:t>generated</a:t>
            </a:r>
            <a:r>
              <a:rPr lang="it-IT" dirty="0"/>
              <a:t> a UVBI </a:t>
            </a:r>
            <a:r>
              <a:rPr lang="it-IT" dirty="0" err="1"/>
              <a:t>value</a:t>
            </a:r>
            <a:r>
              <a:rPr lang="it-IT" dirty="0"/>
              <a:t> </a:t>
            </a:r>
            <a:r>
              <a:rPr lang="it-IT" dirty="0" err="1"/>
              <a:t>using</a:t>
            </a:r>
            <a:r>
              <a:rPr lang="it-IT" dirty="0"/>
              <a:t> a </a:t>
            </a:r>
            <a:r>
              <a:rPr lang="it-IT" dirty="0" err="1"/>
              <a:t>truncated</a:t>
            </a:r>
            <a:r>
              <a:rPr lang="it-IT" dirty="0"/>
              <a:t> </a:t>
            </a:r>
            <a:r>
              <a:rPr lang="it-IT" dirty="0" err="1"/>
              <a:t>norm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allowed</a:t>
            </a:r>
            <a:r>
              <a:rPr lang="it-IT" dirty="0"/>
              <a:t> me to take </a:t>
            </a:r>
            <a:r>
              <a:rPr lang="it-IT" dirty="0" err="1"/>
              <a:t>into</a:t>
            </a:r>
            <a:r>
              <a:rPr lang="it-IT" dirty="0"/>
              <a:t> </a:t>
            </a:r>
            <a:r>
              <a:rPr lang="it-IT" dirty="0" err="1"/>
              <a:t>consideration</a:t>
            </a:r>
            <a:r>
              <a:rPr lang="it-IT" dirty="0"/>
              <a:t> the minimum and maximum </a:t>
            </a:r>
            <a:r>
              <a:rPr lang="it-IT" dirty="0" err="1"/>
              <a:t>values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2552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22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34602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8757253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140F4-585D-E022-1D98-24F99CC4D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7109BA-29E6-7E16-9BD7-C180629412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A91C5B8-1DCA-77EC-102E-523B503E28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But tracing a </a:t>
            </a:r>
            <a:r>
              <a:rPr lang="it-IT" dirty="0" err="1"/>
              <a:t>regression</a:t>
            </a:r>
            <a:r>
              <a:rPr lang="it-IT" dirty="0"/>
              <a:t> line for </a:t>
            </a:r>
            <a:r>
              <a:rPr lang="it-IT" dirty="0" err="1"/>
              <a:t>each</a:t>
            </a:r>
            <a:r>
              <a:rPr lang="it-IT" dirty="0"/>
              <a:t> </a:t>
            </a:r>
            <a:r>
              <a:rPr lang="it-IT" dirty="0" err="1"/>
              <a:t>nation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some </a:t>
            </a:r>
            <a:r>
              <a:rPr lang="it-IT" dirty="0" err="1"/>
              <a:t>differ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 err="1"/>
              <a:t>Also</a:t>
            </a:r>
            <a:r>
              <a:rPr lang="it-IT" dirty="0"/>
              <a:t>, for </a:t>
            </a:r>
            <a:r>
              <a:rPr lang="it-IT" dirty="0" err="1"/>
              <a:t>having</a:t>
            </a:r>
            <a:r>
              <a:rPr lang="it-IT" dirty="0"/>
              <a:t> the big picture I </a:t>
            </a:r>
            <a:r>
              <a:rPr lang="it-IT" dirty="0" err="1"/>
              <a:t>summarized</a:t>
            </a:r>
            <a:r>
              <a:rPr lang="it-IT" dirty="0"/>
              <a:t> the </a:t>
            </a:r>
            <a:r>
              <a:rPr lang="it-IT" dirty="0" err="1"/>
              <a:t>total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for </a:t>
            </a:r>
            <a:r>
              <a:rPr lang="it-IT" dirty="0" err="1"/>
              <a:t>every</a:t>
            </a:r>
            <a:r>
              <a:rPr lang="it-IT" dirty="0"/>
              <a:t> </a:t>
            </a:r>
            <a:r>
              <a:rPr lang="it-IT" dirty="0" err="1"/>
              <a:t>nation</a:t>
            </a:r>
            <a:r>
              <a:rPr lang="it-IT" dirty="0"/>
              <a:t> and </a:t>
            </a:r>
            <a:r>
              <a:rPr lang="it-IT" dirty="0" err="1"/>
              <a:t>reported</a:t>
            </a:r>
            <a:r>
              <a:rPr lang="it-IT" dirty="0"/>
              <a:t> the </a:t>
            </a:r>
            <a:r>
              <a:rPr lang="it-IT" dirty="0" err="1"/>
              <a:t>population</a:t>
            </a:r>
            <a:r>
              <a:rPr lang="it-IT" dirty="0"/>
              <a:t> </a:t>
            </a:r>
            <a:r>
              <a:rPr lang="it-IT" dirty="0" err="1"/>
              <a:t>density</a:t>
            </a:r>
            <a:r>
              <a:rPr lang="it-IT" dirty="0"/>
              <a:t>. </a:t>
            </a:r>
            <a:r>
              <a:rPr lang="it-IT" dirty="0" err="1"/>
              <a:t>Since</a:t>
            </a:r>
            <a:r>
              <a:rPr lang="it-IT" dirty="0"/>
              <a:t> I just </a:t>
            </a:r>
            <a:r>
              <a:rPr lang="it-IT" dirty="0" err="1"/>
              <a:t>wanted</a:t>
            </a:r>
            <a:r>
              <a:rPr lang="it-IT" dirty="0"/>
              <a:t> to </a:t>
            </a:r>
            <a:r>
              <a:rPr lang="it-IT" dirty="0" err="1"/>
              <a:t>have</a:t>
            </a:r>
            <a:r>
              <a:rPr lang="it-IT" dirty="0"/>
              <a:t> an idea, the data for the </a:t>
            </a:r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simply</a:t>
            </a:r>
            <a:r>
              <a:rPr lang="it-IT" dirty="0"/>
              <a:t> the </a:t>
            </a:r>
            <a:r>
              <a:rPr lang="it-IT" dirty="0" err="1"/>
              <a:t>most</a:t>
            </a:r>
            <a:r>
              <a:rPr lang="it-IT" dirty="0"/>
              <a:t> </a:t>
            </a:r>
            <a:r>
              <a:rPr lang="it-IT" dirty="0" err="1"/>
              <a:t>recent</a:t>
            </a:r>
            <a:r>
              <a:rPr lang="it-IT" dirty="0"/>
              <a:t> one, and for </a:t>
            </a:r>
            <a:r>
              <a:rPr lang="it-IT" dirty="0" err="1"/>
              <a:t>example</a:t>
            </a:r>
            <a:r>
              <a:rPr lang="it-IT" dirty="0"/>
              <a:t> I </a:t>
            </a:r>
            <a:r>
              <a:rPr lang="it-IT" dirty="0" err="1"/>
              <a:t>used</a:t>
            </a:r>
            <a:r>
              <a:rPr lang="it-IT" dirty="0"/>
              <a:t> the Germany one for the West Germany.</a:t>
            </a:r>
          </a:p>
          <a:p>
            <a:endParaRPr lang="it-IT" dirty="0"/>
          </a:p>
          <a:p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immediately</a:t>
            </a:r>
            <a:r>
              <a:rPr lang="it-IT" dirty="0"/>
              <a:t> </a:t>
            </a:r>
            <a:r>
              <a:rPr lang="it-IT" dirty="0" err="1"/>
              <a:t>evidenced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, </a:t>
            </a:r>
            <a:r>
              <a:rPr lang="it-IT" dirty="0" err="1"/>
              <a:t>even</a:t>
            </a:r>
            <a:r>
              <a:rPr lang="it-IT" dirty="0"/>
              <a:t> </a:t>
            </a:r>
            <a:r>
              <a:rPr lang="it-IT" dirty="0" err="1"/>
              <a:t>though</a:t>
            </a:r>
            <a:r>
              <a:rPr lang="it-IT" dirty="0"/>
              <a:t> </a:t>
            </a:r>
            <a:r>
              <a:rPr lang="it-IT" dirty="0" err="1"/>
              <a:t>Ireland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populated</a:t>
            </a:r>
            <a:r>
              <a:rPr lang="it-IT" dirty="0"/>
              <a:t> in </a:t>
            </a:r>
            <a:r>
              <a:rPr lang="it-IT" dirty="0" err="1"/>
              <a:t>density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Luxembourg, </a:t>
            </a:r>
            <a:r>
              <a:rPr lang="it-IT" dirty="0" err="1"/>
              <a:t>it</a:t>
            </a:r>
            <a:r>
              <a:rPr lang="it-IT" dirty="0"/>
              <a:t> </a:t>
            </a:r>
            <a:r>
              <a:rPr lang="it-IT" dirty="0" err="1"/>
              <a:t>has</a:t>
            </a:r>
            <a:r>
              <a:rPr lang="it-IT" dirty="0"/>
              <a:t> more </a:t>
            </a:r>
            <a:r>
              <a:rPr lang="it-IT" dirty="0" err="1"/>
              <a:t>deaths</a:t>
            </a:r>
            <a:r>
              <a:rPr lang="it-IT" dirty="0"/>
              <a:t>; and </a:t>
            </a:r>
            <a:r>
              <a:rPr lang="it-IT" dirty="0" err="1"/>
              <a:t>that</a:t>
            </a:r>
            <a:r>
              <a:rPr lang="it-IT" dirty="0"/>
              <a:t>, </a:t>
            </a:r>
            <a:r>
              <a:rPr lang="it-IT" dirty="0" err="1"/>
              <a:t>despite</a:t>
            </a:r>
            <a:r>
              <a:rPr lang="it-IT" dirty="0"/>
              <a:t> </a:t>
            </a:r>
            <a:r>
              <a:rPr lang="it-IT" dirty="0" err="1"/>
              <a:t>being</a:t>
            </a:r>
            <a:r>
              <a:rPr lang="it-IT" dirty="0"/>
              <a:t> more dense in </a:t>
            </a:r>
            <a:r>
              <a:rPr lang="it-IT" dirty="0" err="1"/>
              <a:t>population</a:t>
            </a:r>
            <a:r>
              <a:rPr lang="it-IT" dirty="0"/>
              <a:t>, </a:t>
            </a:r>
            <a:r>
              <a:rPr lang="it-IT" dirty="0" err="1"/>
              <a:t>Belgium</a:t>
            </a:r>
            <a:r>
              <a:rPr lang="it-IT" dirty="0"/>
              <a:t> and the Netherlands </a:t>
            </a:r>
            <a:r>
              <a:rPr lang="it-IT" dirty="0" err="1"/>
              <a:t>have</a:t>
            </a:r>
            <a:r>
              <a:rPr lang="it-IT" dirty="0"/>
              <a:t> </a:t>
            </a:r>
            <a:r>
              <a:rPr lang="it-IT" dirty="0" err="1"/>
              <a:t>proportionally</a:t>
            </a:r>
            <a:r>
              <a:rPr lang="it-IT" dirty="0"/>
              <a:t> </a:t>
            </a:r>
            <a:r>
              <a:rPr lang="it-IT" dirty="0" err="1"/>
              <a:t>less</a:t>
            </a:r>
            <a:r>
              <a:rPr lang="it-IT" dirty="0"/>
              <a:t> </a:t>
            </a:r>
            <a:r>
              <a:rPr lang="it-IT" dirty="0" err="1"/>
              <a:t>deaths</a:t>
            </a:r>
            <a:r>
              <a:rPr lang="it-IT" dirty="0"/>
              <a:t>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other</a:t>
            </a:r>
            <a:r>
              <a:rPr lang="it-IT" dirty="0"/>
              <a:t> </a:t>
            </a:r>
            <a:r>
              <a:rPr lang="it-IT" dirty="0" err="1"/>
              <a:t>nations</a:t>
            </a:r>
            <a:r>
              <a:rPr lang="it-IT"/>
              <a:t>.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D68701-7F7C-BBBE-99DE-F3BF78E994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22887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70199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76E24-3D77-5D98-D5B7-811EAAEAF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6FFA2BD-5A3B-7226-CAB1-3AF39419F8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7C08ACF-425C-AC3A-F813-B0CF8A397E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UVB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 history of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deceased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: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someone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 work inside 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;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someone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go to the beach…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it-IT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may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from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so for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example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italian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who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grew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up in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with more UVB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maybe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«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»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later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been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in WG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modifying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and viceversa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05891C-26B4-7A6E-CA52-1D8ED38435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68381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Boxplots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by </a:t>
            </a:r>
            <a:r>
              <a:rPr lang="it-IT" dirty="0" err="1"/>
              <a:t>nation</a:t>
            </a:r>
            <a:r>
              <a:rPr lang="it-IT" dirty="0"/>
              <a:t> from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we</a:t>
            </a:r>
            <a:r>
              <a:rPr lang="it-IT" dirty="0"/>
              <a:t> can </a:t>
            </a:r>
            <a:r>
              <a:rPr lang="it-IT" dirty="0" err="1"/>
              <a:t>analyse</a:t>
            </a:r>
            <a:r>
              <a:rPr lang="it-IT" dirty="0"/>
              <a:t> the </a:t>
            </a:r>
            <a:r>
              <a:rPr lang="it-IT" dirty="0" err="1"/>
              <a:t>variability</a:t>
            </a:r>
            <a:r>
              <a:rPr lang="it-IT" dirty="0"/>
              <a:t> of </a:t>
            </a:r>
            <a:r>
              <a:rPr lang="it-IT" dirty="0" err="1"/>
              <a:t>deaths</a:t>
            </a:r>
            <a:r>
              <a:rPr lang="it-IT" dirty="0"/>
              <a:t> </a:t>
            </a:r>
            <a:r>
              <a:rPr lang="it-IT" dirty="0" err="1"/>
              <a:t>across</a:t>
            </a:r>
            <a:r>
              <a:rPr lang="it-IT" dirty="0"/>
              <a:t> </a:t>
            </a:r>
            <a:r>
              <a:rPr lang="it-IT" dirty="0" err="1"/>
              <a:t>counties</a:t>
            </a:r>
            <a:r>
              <a:rPr lang="it-IT" dirty="0"/>
              <a:t>.</a:t>
            </a:r>
          </a:p>
          <a:p>
            <a:endParaRPr lang="it-IT" dirty="0"/>
          </a:p>
          <a:p>
            <a:pPr algn="just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Box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extends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from 25% to 75% of data</a:t>
            </a:r>
          </a:p>
          <a:p>
            <a:pPr algn="just"/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Whiskers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extend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from minimum to maximum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1.5 times the box</a:t>
            </a:r>
          </a:p>
          <a:p>
            <a:pPr algn="just"/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1200" dirty="0">
                <a:latin typeface="Arial" panose="020B0604020202020204" pitchFamily="34" charset="0"/>
                <a:cs typeface="Arial" panose="020B0604020202020204" pitchFamily="34" charset="0"/>
              </a:rPr>
              <a:t> points are </a:t>
            </a:r>
            <a:r>
              <a:rPr lang="it-IT" sz="1200" dirty="0" err="1">
                <a:latin typeface="Arial" panose="020B0604020202020204" pitchFamily="34" charset="0"/>
                <a:cs typeface="Arial" panose="020B0604020202020204" pitchFamily="34" charset="0"/>
              </a:rPr>
              <a:t>outliers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801304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625195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 err="1"/>
              <a:t>As</a:t>
            </a:r>
            <a:r>
              <a:rPr lang="it-IT" dirty="0"/>
              <a:t> </a:t>
            </a:r>
            <a:r>
              <a:rPr lang="it-IT" dirty="0" err="1"/>
              <a:t>seen</a:t>
            </a:r>
            <a:r>
              <a:rPr lang="it-IT" dirty="0"/>
              <a:t> from the plot </a:t>
            </a:r>
            <a:r>
              <a:rPr lang="it-IT" dirty="0" err="1"/>
              <a:t>before</a:t>
            </a:r>
            <a:r>
              <a:rPr lang="it-IT" dirty="0"/>
              <a:t> the </a:t>
            </a:r>
            <a:r>
              <a:rPr lang="it-IT" dirty="0" err="1"/>
              <a:t>boxplot</a:t>
            </a:r>
            <a:r>
              <a:rPr lang="it-IT" dirty="0"/>
              <a:t>, </a:t>
            </a:r>
            <a:r>
              <a:rPr lang="it-IT" dirty="0" err="1"/>
              <a:t>there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 </a:t>
            </a:r>
            <a:r>
              <a:rPr lang="it-IT" dirty="0" err="1"/>
              <a:t>slightly</a:t>
            </a:r>
            <a:r>
              <a:rPr lang="it-IT" dirty="0"/>
              <a:t> negative </a:t>
            </a:r>
            <a:r>
              <a:rPr lang="it-IT" dirty="0" err="1"/>
              <a:t>relationship</a:t>
            </a:r>
            <a:r>
              <a:rPr lang="it-IT" dirty="0"/>
              <a:t> </a:t>
            </a:r>
            <a:r>
              <a:rPr lang="it-IT" dirty="0" err="1"/>
              <a:t>between</a:t>
            </a:r>
            <a:r>
              <a:rPr lang="it-IT" dirty="0"/>
              <a:t> UVB </a:t>
            </a:r>
            <a:r>
              <a:rPr lang="it-IT" dirty="0" err="1"/>
              <a:t>exposure</a:t>
            </a:r>
            <a:r>
              <a:rPr lang="it-IT" dirty="0"/>
              <a:t> and </a:t>
            </a:r>
            <a:r>
              <a:rPr lang="it-IT" dirty="0" err="1"/>
              <a:t>deaths</a:t>
            </a:r>
            <a:r>
              <a:rPr lang="it-IT" dirty="0"/>
              <a:t>.</a:t>
            </a:r>
          </a:p>
          <a:p>
            <a:endParaRPr lang="it-IT" dirty="0"/>
          </a:p>
          <a:p>
            <a:r>
              <a:rPr lang="it-IT" dirty="0"/>
              <a:t>A </a:t>
            </a:r>
            <a:r>
              <a:rPr lang="it-IT" dirty="0" err="1"/>
              <a:t>better</a:t>
            </a:r>
            <a:r>
              <a:rPr lang="it-IT" dirty="0"/>
              <a:t> model </a:t>
            </a:r>
            <a:r>
              <a:rPr lang="it-IT" dirty="0" err="1"/>
              <a:t>has</a:t>
            </a:r>
            <a:r>
              <a:rPr lang="it-IT" dirty="0"/>
              <a:t> AIC, BIC and </a:t>
            </a:r>
            <a:r>
              <a:rPr lang="it-IT" dirty="0" err="1"/>
              <a:t>deviance</a:t>
            </a:r>
            <a:r>
              <a:rPr lang="it-IT" dirty="0"/>
              <a:t> </a:t>
            </a:r>
            <a:r>
              <a:rPr lang="it-IT" dirty="0" err="1"/>
              <a:t>lower</a:t>
            </a:r>
            <a:r>
              <a:rPr lang="it-IT" dirty="0"/>
              <a:t>, log-</a:t>
            </a:r>
            <a:r>
              <a:rPr lang="it-IT" dirty="0" err="1"/>
              <a:t>likelihood</a:t>
            </a:r>
            <a:r>
              <a:rPr lang="it-IT" dirty="0"/>
              <a:t> </a:t>
            </a:r>
            <a:r>
              <a:rPr lang="it-IT" dirty="0" err="1"/>
              <a:t>higher</a:t>
            </a:r>
            <a:r>
              <a:rPr lang="it-IT" dirty="0"/>
              <a:t> so </a:t>
            </a:r>
            <a:r>
              <a:rPr lang="it-IT" dirty="0" err="1"/>
              <a:t>less</a:t>
            </a:r>
            <a:r>
              <a:rPr lang="it-IT" dirty="0"/>
              <a:t> negative, a </a:t>
            </a:r>
            <a:r>
              <a:rPr lang="it-IT" dirty="0" err="1"/>
              <a:t>higher</a:t>
            </a:r>
            <a:r>
              <a:rPr lang="it-IT" dirty="0"/>
              <a:t> </a:t>
            </a:r>
            <a:r>
              <a:rPr lang="it-IT" dirty="0" err="1"/>
              <a:t>number</a:t>
            </a:r>
            <a:r>
              <a:rPr lang="it-IT" dirty="0"/>
              <a:t> of degrees of </a:t>
            </a:r>
            <a:r>
              <a:rPr lang="it-IT" dirty="0" err="1"/>
              <a:t>freedon</a:t>
            </a:r>
            <a:r>
              <a:rPr lang="it-IT" dirty="0"/>
              <a:t> </a:t>
            </a:r>
            <a:r>
              <a:rPr lang="it-IT" dirty="0" err="1"/>
              <a:t>indicates</a:t>
            </a:r>
            <a:r>
              <a:rPr lang="it-IT" dirty="0"/>
              <a:t> </a:t>
            </a:r>
            <a:r>
              <a:rPr lang="it-IT" dirty="0" err="1"/>
              <a:t>that</a:t>
            </a:r>
            <a:r>
              <a:rPr lang="it-IT" dirty="0"/>
              <a:t> the model </a:t>
            </a:r>
            <a:r>
              <a:rPr lang="it-IT" dirty="0" err="1"/>
              <a:t>does</a:t>
            </a:r>
            <a:r>
              <a:rPr lang="it-IT" dirty="0"/>
              <a:t>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overfit</a:t>
            </a:r>
            <a:r>
              <a:rPr lang="it-IT" dirty="0"/>
              <a:t> the data.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07567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A80210-7480-3B46-8A0B-E82B1838FDAC}" type="slidenum">
              <a:rPr lang="it-IT" smtClean="0"/>
              <a:t>15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7270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EC476CD-1FC5-2C90-0DAA-0CB7CCE098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69CD866-180F-AF8E-EF05-2FA564C484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F87F50C-2C0D-FA19-7C76-5B9FEE8FE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12/06/25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C787113-A20B-DC3E-4570-65BC6834B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555C18-4031-2951-1AB7-25C807B34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2365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CF5B8A-297E-B31B-3152-FFCBB3464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3442A0B-2F7E-5D50-096F-31FE3A0F92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0AB03B-4D74-1420-7FD1-E83AED76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12/06/25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866066B-9FD4-A737-C029-283DCC14A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B26B87F-2745-CBBC-FFBD-B7E81FEED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22096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26F702-3B64-AA55-4F74-4BF66E4716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B3ECD7-662B-E355-9E4F-31988FE1A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054F051-6934-F3A0-7228-0718249E8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12/06/25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A1E7D19-CD01-1FAA-1B3A-10EA8AA6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C4B6921-E06F-24FD-6BFC-3CF737AE5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21720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5E23049-06C1-BDBF-3D81-AC824BBFB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C9FE621-B9F1-FF72-462D-E103F1DBA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E2B512-3776-5025-04A3-D13646740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12/06/25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E681898-FEAE-6D33-2012-51FF126979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DC71822-DB35-DD77-18B7-18893580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7103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1D080A-E8DD-2A9C-85BB-D129345D6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25D73E6-72FB-E08E-235C-07097133B6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1CC80C4-C0E7-FB37-7FFC-F6249508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12/06/25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BEA55CC-8640-B261-EAC4-600967CA7A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F5C97A7-EBB4-15D3-02B2-B9DC242B8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95768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E73D85B-0183-5EC8-8820-217961549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D7E990F-68C0-B8B0-3F82-658B9E81D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15343D4-BEDA-5124-F87B-6C2C42D80E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9813216E-9CDF-B2BD-78A5-1BABF3269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12/06/25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0D8BFEA2-194A-6DFF-4FAD-ECE24CB0B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CBBD753-1BE4-5154-8333-591FD59AE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22297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5C20B-59F0-0452-CF28-AFD0DD8E1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579FCA4-E5A1-7647-1589-96150104F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A7975C4-30D5-405E-7A8C-CE06CECC1A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BBFA09-8972-77F7-C75D-AF0CD59893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9231E141-A610-25B4-C2E1-104E6BD42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A3441715-9FDA-53D7-C2D4-C43D43C11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12/06/25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E2E69F1-74AA-4632-A4E6-CADA019B3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0A6AEEE2-B8C9-86E5-BA90-60EA5DB9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4382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9E75E73-6176-51CA-9831-20150629A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AC53177-786C-2110-F610-96F16C3F8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12/06/25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83A0A10-0430-9BD8-29B0-FA9364CC5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3A90BC16-2D0B-F4B3-1707-FFB0E1E3E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9919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CC9BB349-FC6E-6D74-FA16-1D4108D00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12/06/25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05498DB-9F76-CD6A-EE22-DBA1EEBC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3433A7F-B201-8A4C-AFC6-A88EA53B9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29949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6D47809-76A4-0953-68E4-B1A79ED5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3127AA-4DCE-7DCB-2AE1-2F2D92089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6053441-7AE2-1185-E57E-1A136BF73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03DB87E-10F4-8362-BCFE-E3262ECF4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12/06/25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7D3186A-7C5C-6F7E-C537-4D441C6F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613CC0C-677F-DCC4-BDB6-CEE56FB10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65016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6188E1-8165-03C7-D655-6EE2DB9BC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6FBA1DFF-A3C0-4D24-9455-25D3E6BB3E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CFAC24F-4BB3-26E4-00E6-31361ACF9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F14DD8-A65F-E8AA-37AD-7A596F8CF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50560-6CC8-914C-9AB5-2FD017C5E165}" type="datetimeFigureOut">
              <a:rPr lang="it-IT" smtClean="0"/>
              <a:t>12/06/25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C5E2376-0FE0-0518-A530-1BA34A682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E2D7EF4-2FE5-ECEE-855C-32A96057A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13270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C46B70A2-59E2-B449-139F-50170434F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9C85F32-0447-F807-F7C5-63E97A85C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F28151A-E65A-A720-53C9-1BEC12E30B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50560-6CC8-914C-9AB5-2FD017C5E165}" type="datetimeFigureOut">
              <a:rPr lang="it-IT" smtClean="0"/>
              <a:t>12/06/25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B2603A-BCD2-20C2-0A69-4824751AEA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44EF99-08D3-3422-D61F-3CA2F6247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5B07F7-FA76-3F43-9BDA-9BCADC6FD98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53586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2A116D0C-300B-4DA1-6134-3C66C0DB6C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Sara 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Serafino’s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project for «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00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Statistics</a:t>
            </a:r>
            <a:r>
              <a:rPr lang="it-IT" sz="200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»</a:t>
            </a:r>
          </a:p>
        </p:txBody>
      </p:sp>
      <p:pic>
        <p:nvPicPr>
          <p:cNvPr id="5" name="Immagine 4" descr="Immagine che contiene testo, Carattere, schermata, algebra&#10;&#10;Descrizione generata automaticamente">
            <a:extLst>
              <a:ext uri="{FF2B5EF4-FFF2-40B4-BE49-F238E27FC236}">
                <a16:creationId xmlns:a16="http://schemas.microsoft.com/office/drawing/2014/main" id="{EE6D6F55-D551-2E97-78A7-777606F263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5" y="455676"/>
            <a:ext cx="11327549" cy="43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63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C1C8E792-C338-DBB4-80BC-D7F8DE327C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378" y="500062"/>
            <a:ext cx="7315200" cy="6400800"/>
          </a:xfrm>
          <a:prstGeom prst="rect">
            <a:avLst/>
          </a:prstGeom>
        </p:spPr>
      </p:pic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A93F5D7C-9A2C-8915-0E43-1FBA25C2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6" y="859395"/>
            <a:ext cx="5239654" cy="59065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UK,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Netherlands, Luxembourg: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📈 Positive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WG,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☀️ High(est)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France: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🌤️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slightly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)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709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DFF9D-9DAE-D18B-3732-E581BB2A9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ECC68E4F-6BDB-2171-3460-081836548E04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8C49353C-48E7-A430-FEB0-71A9469C9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5" name="Segnaposto contenuto 2">
            <a:extLst>
              <a:ext uri="{FF2B5EF4-FFF2-40B4-BE49-F238E27FC236}">
                <a16:creationId xmlns:a16="http://schemas.microsoft.com/office/drawing/2014/main" id="{40ED3AF0-2E1D-9DFE-6BFB-200662229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946" y="859395"/>
            <a:ext cx="5239654" cy="590653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UK,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Netherlands, Luxembourg: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📈 Positive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WG,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🌥️ Low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☀️ High(est)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France: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🌤️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Mid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UVB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slightly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)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DCD81C-4C0F-A2A2-DE8E-BFB466168DA7}"/>
              </a:ext>
            </a:extLst>
          </p:cNvPr>
          <p:cNvSpPr txBox="1">
            <a:spLocks/>
          </p:cNvSpPr>
          <p:nvPr/>
        </p:nvSpPr>
        <p:spPr>
          <a:xfrm>
            <a:off x="6096000" y="859395"/>
            <a:ext cx="5239654" cy="59065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467AACA0-CC69-E6FF-B55B-F22C41D657AB}"/>
              </a:ext>
            </a:extLst>
          </p:cNvPr>
          <p:cNvSpPr txBox="1">
            <a:spLocks/>
          </p:cNvSpPr>
          <p:nvPr/>
        </p:nvSpPr>
        <p:spPr>
          <a:xfrm>
            <a:off x="6680253" y="854494"/>
            <a:ext cx="5511747" cy="590653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Northern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Europeans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more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risk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intermittent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high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Less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sun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home &amp; more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recreational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travel to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warmer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climates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0" indent="0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Other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influencing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behaviour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Use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sunscreen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Effective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History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deceased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Origin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from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Differences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especially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and France –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depending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north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-south and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genetic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reccia destra 6">
            <a:extLst>
              <a:ext uri="{FF2B5EF4-FFF2-40B4-BE49-F238E27FC236}">
                <a16:creationId xmlns:a16="http://schemas.microsoft.com/office/drawing/2014/main" id="{C94B9DFB-F72B-D238-942E-E4A3A6AB3CEB}"/>
              </a:ext>
            </a:extLst>
          </p:cNvPr>
          <p:cNvSpPr/>
          <p:nvPr/>
        </p:nvSpPr>
        <p:spPr>
          <a:xfrm>
            <a:off x="5511748" y="3529813"/>
            <a:ext cx="944481" cy="2803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4889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41" y="893135"/>
            <a:ext cx="4366437" cy="5592725"/>
          </a:xfrm>
        </p:spPr>
        <p:txBody>
          <a:bodyPr>
            <a:normAutofit/>
          </a:bodyPr>
          <a:lstStyle/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West Germany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higher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mean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…..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E436519C-2C53-99C0-BEF5-6B24A5B2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0062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248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26"/>
            <a:ext cx="10007009" cy="464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Generalized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linear mixed model with Poisson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regression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an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intercept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for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and an offset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term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take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account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M1 &lt;-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glmer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~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uvb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)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	+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Mmmec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poisson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offset = log(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Frequentist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686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testo, schermata, Carattere, algebra&#10;&#10;Il contenuto generato dall'IA potrebbe non essere corretto.">
            <a:extLst>
              <a:ext uri="{FF2B5EF4-FFF2-40B4-BE49-F238E27FC236}">
                <a16:creationId xmlns:a16="http://schemas.microsoft.com/office/drawing/2014/main" id="{AE43493E-34F9-3D1F-E8F1-45E466330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774721"/>
            <a:ext cx="7352130" cy="5991204"/>
          </a:xfrm>
          <a:prstGeom prst="rect">
            <a:avLst/>
          </a:prstGeom>
        </p:spPr>
      </p:pic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1646" y="6083279"/>
            <a:ext cx="3806456" cy="5000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📉 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relationship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C1DFAD53-F807-12BC-8173-D2752C382DA3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6" name="Titolo 1">
            <a:extLst>
              <a:ext uri="{FF2B5EF4-FFF2-40B4-BE49-F238E27FC236}">
                <a16:creationId xmlns:a16="http://schemas.microsoft.com/office/drawing/2014/main" id="{BA6DCD2D-86A6-E264-9D72-0964160C4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Frequentist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7" name="Segnaposto contenuto 2">
            <a:extLst>
              <a:ext uri="{FF2B5EF4-FFF2-40B4-BE49-F238E27FC236}">
                <a16:creationId xmlns:a16="http://schemas.microsoft.com/office/drawing/2014/main" id="{975F3FD9-B7D1-D596-6DC4-F75BB3705321}"/>
              </a:ext>
            </a:extLst>
          </p:cNvPr>
          <p:cNvSpPr txBox="1">
            <a:spLocks/>
          </p:cNvSpPr>
          <p:nvPr/>
        </p:nvSpPr>
        <p:spPr>
          <a:xfrm>
            <a:off x="7627090" y="3904649"/>
            <a:ext cx="4465674" cy="95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Variation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between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explained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by 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exposure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reccia destra 10">
            <a:extLst>
              <a:ext uri="{FF2B5EF4-FFF2-40B4-BE49-F238E27FC236}">
                <a16:creationId xmlns:a16="http://schemas.microsoft.com/office/drawing/2014/main" id="{96026EE1-3430-08B4-2529-830DBE8CEE40}"/>
              </a:ext>
            </a:extLst>
          </p:cNvPr>
          <p:cNvSpPr/>
          <p:nvPr/>
        </p:nvSpPr>
        <p:spPr>
          <a:xfrm>
            <a:off x="6280297" y="4082903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Freccia destra 11">
            <a:extLst>
              <a:ext uri="{FF2B5EF4-FFF2-40B4-BE49-F238E27FC236}">
                <a16:creationId xmlns:a16="http://schemas.microsoft.com/office/drawing/2014/main" id="{BDC3E1E4-367A-07DA-017B-39F533169EEC}"/>
              </a:ext>
            </a:extLst>
          </p:cNvPr>
          <p:cNvSpPr/>
          <p:nvPr/>
        </p:nvSpPr>
        <p:spPr>
          <a:xfrm>
            <a:off x="6939516" y="6078129"/>
            <a:ext cx="65213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Freccia destra 12">
            <a:extLst>
              <a:ext uri="{FF2B5EF4-FFF2-40B4-BE49-F238E27FC236}">
                <a16:creationId xmlns:a16="http://schemas.microsoft.com/office/drawing/2014/main" id="{23B8A19C-44EB-8B5F-9F71-F8C438BF6319}"/>
              </a:ext>
            </a:extLst>
          </p:cNvPr>
          <p:cNvSpPr/>
          <p:nvPr/>
        </p:nvSpPr>
        <p:spPr>
          <a:xfrm>
            <a:off x="6562664" y="1368802"/>
            <a:ext cx="1028982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506472CD-2675-0940-9D71-47E2C4C65F6D}"/>
              </a:ext>
            </a:extLst>
          </p:cNvPr>
          <p:cNvSpPr txBox="1">
            <a:spLocks/>
          </p:cNvSpPr>
          <p:nvPr/>
        </p:nvSpPr>
        <p:spPr>
          <a:xfrm>
            <a:off x="7627090" y="1190548"/>
            <a:ext cx="4465674" cy="9519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Overall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nice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quality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needs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with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others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16904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426"/>
            <a:ext cx="10007009" cy="4644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Like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Bayes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relies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Hamiltonian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Monte Carlo sampling from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posterior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distribution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M1.rstanarm &lt;-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stan_glmer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~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uvb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 +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+ 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 + (1 | 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Mmmec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poisson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,</a:t>
            </a:r>
          </a:p>
          <a:p>
            <a:pPr marL="0" indent="0">
              <a:buNone/>
            </a:pPr>
            <a:r>
              <a:rPr lang="it-IT" sz="2500" dirty="0">
                <a:latin typeface="Andale Mono" panose="020B0509000000000004" pitchFamily="49" charset="0"/>
                <a:cs typeface="Arial" panose="020B0604020202020204" pitchFamily="34" charset="0"/>
              </a:rPr>
              <a:t>				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offset = log(</a:t>
            </a:r>
            <a:r>
              <a:rPr lang="it-IT" sz="2500" dirty="0" err="1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ndale Mono" panose="020B0509000000000004" pitchFamily="49" charset="0"/>
                <a:cs typeface="Arial" panose="020B0604020202020204" pitchFamily="34" charset="0"/>
              </a:rPr>
              <a:t>))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32589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47EDA-F146-1CAF-2909-3B96D834B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3213D54D-5846-3E8B-202E-C048677DC104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A3E32F53-3500-6277-68BF-92A7E38D0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77F602BB-E5C9-0270-3D71-5F20725859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787" y="1575228"/>
            <a:ext cx="3925499" cy="12084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UVB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does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not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meaningful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effect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contrary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to M1)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magine 6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6805D49D-780B-F508-0C3D-E6D16290332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6218"/>
          <a:stretch/>
        </p:blipFill>
        <p:spPr>
          <a:xfrm>
            <a:off x="179714" y="1026064"/>
            <a:ext cx="1882519" cy="1337227"/>
          </a:xfrm>
          <a:prstGeom prst="rect">
            <a:avLst/>
          </a:prstGeom>
        </p:spPr>
      </p:pic>
      <p:pic>
        <p:nvPicPr>
          <p:cNvPr id="9" name="Immagine 8" descr="Immagine che contiene testo, Carattere, bianco, tipografia&#10;&#10;Descrizione generata automaticamente">
            <a:extLst>
              <a:ext uri="{FF2B5EF4-FFF2-40B4-BE49-F238E27FC236}">
                <a16:creationId xmlns:a16="http://schemas.microsoft.com/office/drawing/2014/main" id="{63E51CC4-C31F-372E-2895-F8DE5BE0B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714" y="2903126"/>
            <a:ext cx="5626615" cy="1088019"/>
          </a:xfrm>
          <a:prstGeom prst="rect">
            <a:avLst/>
          </a:prstGeom>
        </p:spPr>
      </p:pic>
      <p:sp>
        <p:nvSpPr>
          <p:cNvPr id="16" name="Segnaposto contenuto 2">
            <a:extLst>
              <a:ext uri="{FF2B5EF4-FFF2-40B4-BE49-F238E27FC236}">
                <a16:creationId xmlns:a16="http://schemas.microsoft.com/office/drawing/2014/main" id="{995A928D-D6AD-7AB2-DEE1-C9E6730AC11E}"/>
              </a:ext>
            </a:extLst>
          </p:cNvPr>
          <p:cNvSpPr txBox="1">
            <a:spLocks/>
          </p:cNvSpPr>
          <p:nvPr/>
        </p:nvSpPr>
        <p:spPr>
          <a:xfrm>
            <a:off x="8086787" y="3541044"/>
            <a:ext cx="3925499" cy="556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Seems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good fit…</a:t>
            </a:r>
          </a:p>
        </p:txBody>
      </p:sp>
      <p:sp>
        <p:nvSpPr>
          <p:cNvPr id="17" name="Freccia destra 16">
            <a:extLst>
              <a:ext uri="{FF2B5EF4-FFF2-40B4-BE49-F238E27FC236}">
                <a16:creationId xmlns:a16="http://schemas.microsoft.com/office/drawing/2014/main" id="{1E9E829D-CDDE-9162-C1B3-887BE1B4A878}"/>
              </a:ext>
            </a:extLst>
          </p:cNvPr>
          <p:cNvSpPr/>
          <p:nvPr/>
        </p:nvSpPr>
        <p:spPr>
          <a:xfrm>
            <a:off x="6488730" y="2009991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Freccia destra 17">
            <a:extLst>
              <a:ext uri="{FF2B5EF4-FFF2-40B4-BE49-F238E27FC236}">
                <a16:creationId xmlns:a16="http://schemas.microsoft.com/office/drawing/2014/main" id="{47DE51FC-B6BB-8650-91D8-24262F1A037F}"/>
              </a:ext>
            </a:extLst>
          </p:cNvPr>
          <p:cNvSpPr/>
          <p:nvPr/>
        </p:nvSpPr>
        <p:spPr>
          <a:xfrm>
            <a:off x="6488730" y="3606676"/>
            <a:ext cx="130426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Freccia destra 18">
            <a:extLst>
              <a:ext uri="{FF2B5EF4-FFF2-40B4-BE49-F238E27FC236}">
                <a16:creationId xmlns:a16="http://schemas.microsoft.com/office/drawing/2014/main" id="{FCEAE4F9-F1BC-B5D9-54D9-0DFE10982A97}"/>
              </a:ext>
            </a:extLst>
          </p:cNvPr>
          <p:cNvSpPr/>
          <p:nvPr/>
        </p:nvSpPr>
        <p:spPr>
          <a:xfrm>
            <a:off x="7140860" y="5592215"/>
            <a:ext cx="652130" cy="29771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0" name="Segnaposto contenuto 2">
            <a:extLst>
              <a:ext uri="{FF2B5EF4-FFF2-40B4-BE49-F238E27FC236}">
                <a16:creationId xmlns:a16="http://schemas.microsoft.com/office/drawing/2014/main" id="{6BCCFD1C-17D8-C416-EF16-EB56F20DA356}"/>
              </a:ext>
            </a:extLst>
          </p:cNvPr>
          <p:cNvSpPr txBox="1">
            <a:spLocks/>
          </p:cNvSpPr>
          <p:nvPr/>
        </p:nvSpPr>
        <p:spPr>
          <a:xfrm>
            <a:off x="8086787" y="5520645"/>
            <a:ext cx="3925499" cy="67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Converges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magine 12" descr="Immagine che contiene testo, Carattere, bianco, schermata&#10;&#10;Descrizione generata automaticamente">
            <a:extLst>
              <a:ext uri="{FF2B5EF4-FFF2-40B4-BE49-F238E27FC236}">
                <a16:creationId xmlns:a16="http://schemas.microsoft.com/office/drawing/2014/main" id="{F6A1B08A-8B1B-0EC9-2A79-DE47DB85E5E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7259"/>
          <a:stretch/>
        </p:blipFill>
        <p:spPr>
          <a:xfrm>
            <a:off x="2814649" y="1011939"/>
            <a:ext cx="2581130" cy="1337227"/>
          </a:xfrm>
          <a:prstGeom prst="rect">
            <a:avLst/>
          </a:prstGeom>
        </p:spPr>
      </p:pic>
      <p:pic>
        <p:nvPicPr>
          <p:cNvPr id="12" name="Immagine 11" descr="Immagine che contiene testo, Carattere, ricevuta, bianco&#10;&#10;Il contenuto generato dall'IA potrebbe non essere corretto.">
            <a:extLst>
              <a:ext uri="{FF2B5EF4-FFF2-40B4-BE49-F238E27FC236}">
                <a16:creationId xmlns:a16="http://schemas.microsoft.com/office/drawing/2014/main" id="{F4537AB8-4CB3-BBED-B74F-1F22D832072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1961"/>
          <a:stretch/>
        </p:blipFill>
        <p:spPr>
          <a:xfrm>
            <a:off x="179714" y="4486072"/>
            <a:ext cx="6961146" cy="1272566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EADEDBD0-786D-1784-47A2-76E97FC7D27C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951" r="2252"/>
          <a:stretch/>
        </p:blipFill>
        <p:spPr>
          <a:xfrm>
            <a:off x="233906" y="5758638"/>
            <a:ext cx="6852762" cy="67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3138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a 4">
            <a:extLst>
              <a:ext uri="{FF2B5EF4-FFF2-40B4-BE49-F238E27FC236}">
                <a16:creationId xmlns:a16="http://schemas.microsoft.com/office/drawing/2014/main" id="{143C3AC1-8D30-486C-28B0-6D3FFB9AC7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548978"/>
              </p:ext>
            </p:extLst>
          </p:nvPr>
        </p:nvGraphicFramePr>
        <p:xfrm>
          <a:off x="1366900" y="1244262"/>
          <a:ext cx="9458196" cy="3184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4549">
                  <a:extLst>
                    <a:ext uri="{9D8B030D-6E8A-4147-A177-3AD203B41FA5}">
                      <a16:colId xmlns:a16="http://schemas.microsoft.com/office/drawing/2014/main" val="823032227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345570273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1700484402"/>
                    </a:ext>
                  </a:extLst>
                </a:gridCol>
                <a:gridCol w="2364549">
                  <a:extLst>
                    <a:ext uri="{9D8B030D-6E8A-4147-A177-3AD203B41FA5}">
                      <a16:colId xmlns:a16="http://schemas.microsoft.com/office/drawing/2014/main" val="1834607788"/>
                    </a:ext>
                  </a:extLst>
                </a:gridCol>
              </a:tblGrid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AIC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BIC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Log-</a:t>
                      </a:r>
                      <a:r>
                        <a:rPr lang="it-IT" dirty="0" err="1"/>
                        <a:t>Likelihood</a:t>
                      </a:r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3708477"/>
                  </a:ext>
                </a:extLst>
              </a:tr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Frequentist</a:t>
                      </a:r>
                      <a:endParaRPr lang="it-IT" dirty="0"/>
                    </a:p>
                    <a:p>
                      <a:pPr algn="ctr"/>
                      <a:r>
                        <a:rPr lang="it-IT" dirty="0"/>
                        <a:t>(M1)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2198.7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2214.2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-1095.3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83755"/>
                  </a:ext>
                </a:extLst>
              </a:tr>
              <a:tr h="1061596"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 err="1"/>
                        <a:t>Bayesian</a:t>
                      </a:r>
                      <a:r>
                        <a:rPr lang="it-IT" dirty="0"/>
                        <a:t> (M1.rstanarm)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2313.4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2657.8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it-IT" dirty="0"/>
                    </a:p>
                    <a:p>
                      <a:pPr algn="ctr"/>
                      <a:r>
                        <a:rPr lang="it-IT" dirty="0"/>
                        <a:t>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443987"/>
                  </a:ext>
                </a:extLst>
              </a:tr>
            </a:tbl>
          </a:graphicData>
        </a:graphic>
      </p:graphicFrame>
      <p:sp>
        <p:nvSpPr>
          <p:cNvPr id="5" name="Freccia giù 4">
            <a:extLst>
              <a:ext uri="{FF2B5EF4-FFF2-40B4-BE49-F238E27FC236}">
                <a16:creationId xmlns:a16="http://schemas.microsoft.com/office/drawing/2014/main" id="{FF06D84B-E714-4084-1808-D46D5C1270B7}"/>
              </a:ext>
            </a:extLst>
          </p:cNvPr>
          <p:cNvSpPr/>
          <p:nvPr/>
        </p:nvSpPr>
        <p:spPr>
          <a:xfrm>
            <a:off x="5908107" y="4819107"/>
            <a:ext cx="375781" cy="61377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D4811C6C-2473-9171-64AD-1BAECE14C355}"/>
              </a:ext>
            </a:extLst>
          </p:cNvPr>
          <p:cNvSpPr txBox="1">
            <a:spLocks/>
          </p:cNvSpPr>
          <p:nvPr/>
        </p:nvSpPr>
        <p:spPr>
          <a:xfrm>
            <a:off x="2239738" y="5610447"/>
            <a:ext cx="7712523" cy="6137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Bayesian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approach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M1.rstanarm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better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  <a:p>
            <a:pPr marL="0" indent="0" algn="just">
              <a:buFont typeface="Arial" panose="020B0604020202020204" pitchFamily="34" charset="0"/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AF49A8-1149-4436-3357-C1A8422ACD66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AD14657E-6FCE-7618-54AF-2D64890F5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678056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7507" y="893134"/>
            <a:ext cx="5257799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Credibility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Solid blue line: 50%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credible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Tinner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light blue line: 95%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credible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interval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Captures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well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uncertainty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estimated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parameters</a:t>
            </a:r>
          </a:p>
        </p:txBody>
      </p:sp>
      <p:sp>
        <p:nvSpPr>
          <p:cNvPr id="6" name="Freccia giù 5">
            <a:extLst>
              <a:ext uri="{FF2B5EF4-FFF2-40B4-BE49-F238E27FC236}">
                <a16:creationId xmlns:a16="http://schemas.microsoft.com/office/drawing/2014/main" id="{32F889D0-9227-6AFB-26E6-B7A92551EAB8}"/>
              </a:ext>
            </a:extLst>
          </p:cNvPr>
          <p:cNvSpPr/>
          <p:nvPr/>
        </p:nvSpPr>
        <p:spPr>
          <a:xfrm>
            <a:off x="8940250" y="3306726"/>
            <a:ext cx="310076" cy="66985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38217AF2-8B65-D134-7917-2E8AD8744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581014"/>
            <a:ext cx="5734494" cy="630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838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2549" y="742968"/>
                <a:ext cx="4805917" cy="640079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Posterior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estimate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uvb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M1: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		-0.03443</a:t>
                </a:r>
              </a:p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difference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1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unit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this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predictor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has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 linear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-0.03443 on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probability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MM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death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In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odds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ratios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it-IT" sz="2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p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p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−0.03443</m:t>
                          </m:r>
                        </m:sup>
                      </m:sSup>
                      <m:r>
                        <a:rPr lang="it-IT" sz="25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≈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0.96616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causing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decrease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odds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3.4%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2549" y="742968"/>
                <a:ext cx="4805917" cy="6400799"/>
              </a:xfrm>
              <a:blipFill>
                <a:blip r:embed="rId3"/>
                <a:stretch>
                  <a:fillRect l="-2111" t="-1386" r="-211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C7D011CA-58C2-87CA-EFC3-899ABF907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00062"/>
            <a:ext cx="7315200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348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05025D57-D3E9-E598-B4D9-9D99056E7CF4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Goals of the project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C8781-7047-D430-1008-9A093B04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Domande poste dai prof</a:t>
            </a:r>
          </a:p>
          <a:p>
            <a:pPr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1.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Analyse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the data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using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Bayesian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approach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. Build a model for the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number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of male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deaths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,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taking</a:t>
            </a:r>
            <a:r>
              <a:rPr lang="it-IT" sz="16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into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account the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hierarchical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data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structure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pPr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2. Check the model and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comment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the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results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.</a:t>
            </a:r>
          </a:p>
          <a:p>
            <a:pPr>
              <a:buNone/>
            </a:pP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3. [optional] Compare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your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results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with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those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of Langford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at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al. (1998):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what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can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you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say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about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 the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effect</a:t>
            </a:r>
            <a:r>
              <a:rPr lang="it-IT" sz="1600" dirty="0">
                <a:solidFill>
                  <a:srgbClr val="000000"/>
                </a:solidFill>
                <a:latin typeface="Helvetica" pitchFamily="2" charset="0"/>
              </a:rPr>
              <a:t> 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of the UVB dose on the MM </a:t>
            </a:r>
            <a:r>
              <a:rPr lang="it-IT" sz="1600" dirty="0" err="1">
                <a:solidFill>
                  <a:srgbClr val="000000"/>
                </a:solidFill>
                <a:effectLst/>
                <a:latin typeface="Helvetica" pitchFamily="2" charset="0"/>
              </a:rPr>
              <a:t>mortality</a:t>
            </a:r>
            <a:r>
              <a:rPr lang="it-IT" sz="1600" dirty="0">
                <a:solidFill>
                  <a:srgbClr val="000000"/>
                </a:solidFill>
                <a:effectLst/>
                <a:latin typeface="Helvetica" pitchFamily="2" charset="0"/>
              </a:rPr>
              <a:t>?</a:t>
            </a:r>
          </a:p>
          <a:p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6286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stan_glmer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098" y="765545"/>
                <a:ext cx="11398103" cy="5731280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Random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for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Posterior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intercepts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sz="25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±</m:t>
                    </m:r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standard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error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random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098" y="765545"/>
                <a:ext cx="11398103" cy="5731280"/>
              </a:xfrm>
              <a:blipFill>
                <a:blip r:embed="rId3"/>
                <a:stretch>
                  <a:fillRect l="-890" t="-154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>
            <a:extLst>
              <a:ext uri="{FF2B5EF4-FFF2-40B4-BE49-F238E27FC236}">
                <a16:creationId xmlns:a16="http://schemas.microsoft.com/office/drawing/2014/main" id="{41FB24EA-2F15-28CB-B54B-E7D57FB342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688" y="1714513"/>
            <a:ext cx="8082624" cy="5143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6533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7"/>
                <a:ext cx="10515600" cy="2200829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Variance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components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model with UVBI in the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part of the model so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, for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county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j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region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in the </a:t>
                </a:r>
                <a:r>
                  <a:rPr lang="it-IT" sz="25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th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nation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 algn="just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𝑂</m:t>
                                  </m:r>
                                </m:e>
                                <m:sub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it-IT" sz="25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𝑖𝑗𝑘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𝑈𝑉𝐵𝐼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sSub>
                        <m:sSub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𝑒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𝑖𝑗𝑘</m:t>
                          </m:r>
                        </m:sub>
                      </m:sSub>
                    </m:oMath>
                  </m:oMathPara>
                </a14:m>
                <a:endParaRPr lang="it-IT" sz="2500" b="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it-IT" sz="250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𝑠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d>
                        <m:d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0,</m:t>
                          </m:r>
                          <m:sSubSup>
                            <m:sSubSup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Sup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Pr>
                        <m:e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         </m:t>
                          </m:r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𝑗</m:t>
                          </m:r>
                          <m: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𝑘</m:t>
                          </m:r>
                        </m:sub>
                      </m:sSub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</m:t>
                      </m:r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(0,</m:t>
                      </m:r>
                      <m:sSubSup>
                        <m:sSubSupPr>
                          <m:ctrlP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sSubSupPr>
                        <m:e>
                          <m:r>
                            <a:rPr lang="it-IT" sz="25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𝜎</m:t>
                          </m:r>
                        </m:e>
                        <m:sub>
                          <m: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𝑢</m:t>
                          </m:r>
                        </m:sub>
                        <m:sup>
                          <m:r>
                            <a:rPr lang="it-IT" sz="25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2</m:t>
                          </m:r>
                        </m:sup>
                      </m:sSubSup>
                      <m:r>
                        <a:rPr lang="it-IT" sz="25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7"/>
                <a:ext cx="10515600" cy="2200829"/>
              </a:xfrm>
              <a:blipFill>
                <a:blip r:embed="rId3"/>
                <a:stretch>
                  <a:fillRect l="-965" t="-4000" r="-84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Immagine 4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2BFC9F0-2456-B714-E6EE-7B7FB5169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698" y="3928619"/>
            <a:ext cx="8113315" cy="2938204"/>
          </a:xfrm>
          <a:prstGeom prst="rect">
            <a:avLst/>
          </a:prstGeom>
        </p:spPr>
      </p:pic>
      <p:sp>
        <p:nvSpPr>
          <p:cNvPr id="8" name="Rettangolo 7">
            <a:extLst>
              <a:ext uri="{FF2B5EF4-FFF2-40B4-BE49-F238E27FC236}">
                <a16:creationId xmlns:a16="http://schemas.microsoft.com/office/drawing/2014/main" id="{B0F65049-9502-CC65-503A-017142B5740E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DD941469-1070-7354-C12E-C5B7C8F77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Segnaposto contenuto 2">
                <a:extLst>
                  <a:ext uri="{FF2B5EF4-FFF2-40B4-BE49-F238E27FC236}">
                    <a16:creationId xmlns:a16="http://schemas.microsoft.com/office/drawing/2014/main" id="{88F7573C-9660-5FFE-58EB-FC33D075DEE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630909"/>
                <a:ext cx="3287233" cy="47951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term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mean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)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effect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UVBI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𝑠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𝑘</m:t>
                        </m:r>
                      </m:sub>
                    </m:sSub>
                    <m:r>
                      <a:rPr lang="it-IT" sz="25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𝑗𝑘</m:t>
                        </m:r>
                      </m:sub>
                    </m:sSub>
                    <m:r>
                      <a:rPr lang="it-IT" sz="25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,  </m:t>
                    </m:r>
                    <m:sSub>
                      <m:sSubPr>
                        <m:ctrlP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𝑒</m:t>
                        </m:r>
                      </m:e>
                      <m:sub>
                        <m:r>
                          <a:rPr lang="it-IT" sz="25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𝑖𝑗𝑘</m:t>
                        </m:r>
                      </m:sub>
                    </m:sSub>
                  </m:oMath>
                </a14:m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random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terms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</a:t>
                </a: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the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intercept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at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levels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 algn="just">
                  <a:buFont typeface="Arial" panose="020B0604020202020204" pitchFamily="34" charset="0"/>
                  <a:buNone/>
                </a:pP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3, 2, 1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respectively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algn="just"/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" name="Segnaposto contenuto 2">
                <a:extLst>
                  <a:ext uri="{FF2B5EF4-FFF2-40B4-BE49-F238E27FC236}">
                    <a16:creationId xmlns:a16="http://schemas.microsoft.com/office/drawing/2014/main" id="{88F7573C-9660-5FFE-58EB-FC33D075D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0909"/>
                <a:ext cx="3287233" cy="4795173"/>
              </a:xfrm>
              <a:prstGeom prst="rect">
                <a:avLst/>
              </a:prstGeom>
              <a:blipFill>
                <a:blip r:embed="rId5"/>
                <a:stretch>
                  <a:fillRect l="-3089" t="-2116" r="-30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5778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5442" y="893135"/>
            <a:ext cx="3698358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Parla del modello stan e delle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prior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che hai dato in base a cosa le hai date, che cambiamenti hai fatto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97859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Estimate   SE</a:t>
            </a: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elpd_loo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 -1053.1 20.7</a:t>
            </a: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p_loo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      112.5  8.8</a:t>
            </a: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looic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     2106.1 41.4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P_loo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&lt;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= 5+nation+regions+obs=</a:t>
            </a:r>
            <a:r>
              <a:rPr lang="it-IT" sz="2500">
                <a:latin typeface="Arial" panose="020B0604020202020204" pitchFamily="34" charset="0"/>
                <a:cs typeface="Arial" panose="020B0604020202020204" pitchFamily="34" charset="0"/>
              </a:rPr>
              <a:t>446 GOOD</a:t>
            </a: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9336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Model A of the paper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ariance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with UVBI in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 of the model so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7499673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Bayesian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approach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(model A)</a:t>
            </a:r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30E0BD5B-749D-C756-80B6-7AE31ADA4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3135"/>
            <a:ext cx="10515600" cy="559272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Model A of the paper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a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ariance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components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with UVBI in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fixed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part of the model so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for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j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in the </a:t>
            </a:r>
            <a:r>
              <a:rPr lang="it-IT" sz="2500" i="1" dirty="0" err="1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nation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37151013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274EAB73-637F-9341-4790-A4AE9C19A80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D5C8781-7047-D430-1008-9A093B049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354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observations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on 6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variables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Belgium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W.Germany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Denmark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France, UK,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Italy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Ireland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Luxembourg, Netherlands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 - 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1 to 78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County: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County ID - 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factor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from 1 to 354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male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due to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malignant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melanoma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during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1971-1980 (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but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some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from 1975-1976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onwards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expected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UVB: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Centered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measure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of the UVB dose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reaching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earth’s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surface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each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county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38134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Immagine 5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ED81E2A-26FC-C43F-D99A-977EEDCE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2" y="1260547"/>
            <a:ext cx="8233515" cy="433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4327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6" name="Immagine 5" descr="Immagine che contiene testo, ricevuta, schermata, Carattere&#10;&#10;Descrizione generata automaticamente">
            <a:extLst>
              <a:ext uri="{FF2B5EF4-FFF2-40B4-BE49-F238E27FC236}">
                <a16:creationId xmlns:a16="http://schemas.microsoft.com/office/drawing/2014/main" id="{FED81E2A-26FC-C43F-D99A-977EEDCE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242" y="542926"/>
            <a:ext cx="8233515" cy="4336905"/>
          </a:xfrm>
          <a:prstGeom prst="rect">
            <a:avLst/>
          </a:prstGeom>
        </p:spPr>
      </p:pic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2343ECB4-06D4-4FDF-C861-BEE0B3088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204" y="4922694"/>
            <a:ext cx="8891588" cy="5000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G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eographical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counties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regions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within</a:t>
            </a:r>
            <a:r>
              <a:rPr lang="it-IT" sz="25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nations</a:t>
            </a:r>
            <a:endParaRPr lang="it-IT" sz="250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reccia sinistra 4">
            <a:extLst>
              <a:ext uri="{FF2B5EF4-FFF2-40B4-BE49-F238E27FC236}">
                <a16:creationId xmlns:a16="http://schemas.microsoft.com/office/drawing/2014/main" id="{B7EE3474-D021-ADEF-EFBC-DA7628C8AFF6}"/>
              </a:ext>
            </a:extLst>
          </p:cNvPr>
          <p:cNvSpPr/>
          <p:nvPr/>
        </p:nvSpPr>
        <p:spPr>
          <a:xfrm>
            <a:off x="7615237" y="2957512"/>
            <a:ext cx="985838" cy="542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Freccia sinistra 6">
            <a:extLst>
              <a:ext uri="{FF2B5EF4-FFF2-40B4-BE49-F238E27FC236}">
                <a16:creationId xmlns:a16="http://schemas.microsoft.com/office/drawing/2014/main" id="{72CFB57E-BAE1-831D-7D2E-774691A3C0FF}"/>
              </a:ext>
            </a:extLst>
          </p:cNvPr>
          <p:cNvSpPr/>
          <p:nvPr/>
        </p:nvSpPr>
        <p:spPr>
          <a:xfrm>
            <a:off x="5017717" y="2957512"/>
            <a:ext cx="985838" cy="54292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33ECE75-BFC4-DBF9-B11B-2E57A26B9EFD}"/>
              </a:ext>
            </a:extLst>
          </p:cNvPr>
          <p:cNvSpPr txBox="1"/>
          <p:nvPr/>
        </p:nvSpPr>
        <p:spPr>
          <a:xfrm>
            <a:off x="3943602" y="5931528"/>
            <a:ext cx="4304792" cy="4770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multi-</a:t>
            </a: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level</a:t>
            </a:r>
            <a:r>
              <a:rPr lang="it-IT" sz="2500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model </a:t>
            </a:r>
            <a:r>
              <a:rPr lang="it-IT" sz="2500" b="1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hierarchy</a:t>
            </a:r>
            <a:endParaRPr lang="it-IT" sz="25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Freccia giù 13">
            <a:extLst>
              <a:ext uri="{FF2B5EF4-FFF2-40B4-BE49-F238E27FC236}">
                <a16:creationId xmlns:a16="http://schemas.microsoft.com/office/drawing/2014/main" id="{302FAA27-5E09-CB68-4E3C-EC25D78888E5}"/>
              </a:ext>
            </a:extLst>
          </p:cNvPr>
          <p:cNvSpPr/>
          <p:nvPr/>
        </p:nvSpPr>
        <p:spPr>
          <a:xfrm>
            <a:off x="5962650" y="5422638"/>
            <a:ext cx="266700" cy="4860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945972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911449"/>
                <a:ext cx="10515600" cy="585119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Multi-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level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model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based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on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generalized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least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squares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estimation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sz="25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𝑌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X design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fixed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parameters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𝛽</m:t>
                    </m:r>
                  </m:oMath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Z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design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matrix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associated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with a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random parameters </a:t>
                </a:r>
                <a14:m>
                  <m:oMath xmlns:m="http://schemas.openxmlformats.org/officeDocument/2006/math">
                    <m:r>
                      <a:rPr lang="it-IT" sz="2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𝜃</m:t>
                    </m:r>
                  </m:oMath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responses</a:t>
                </a:r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Here Y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is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a Poisson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distributed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response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vector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observed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cases (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deaths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),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hence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need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to include an offset of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expected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numbers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of cases in the model (E) so </a:t>
                </a:r>
                <a:r>
                  <a:rPr lang="it-IT" sz="2500" dirty="0" err="1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that</a:t>
                </a:r>
                <a:r>
                  <a:rPr lang="it-IT" sz="2500" dirty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pPr marL="0" indent="0">
                  <a:buNone/>
                </a:pPr>
                <a:endParaRPr lang="it-IT" sz="2500" dirty="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5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𝑂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~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𝑃𝑜𝑖𝑠𝑠𝑜𝑛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𝜇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𝜇</m:t>
                              </m:r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unc>
                        <m:funcPr>
                          <m:ctrlPr>
                            <a:rPr lang="it-IT" sz="25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it-IT" sz="25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it-IT" sz="25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𝐸</m:t>
                              </m:r>
                            </m:e>
                          </m:d>
                        </m:e>
                      </m:func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𝑋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+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𝑍</m:t>
                      </m:r>
                      <m:r>
                        <a:rPr lang="it-IT" sz="25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𝜃</m:t>
                      </m:r>
                    </m:oMath>
                  </m:oMathPara>
                </a14:m>
                <a:endParaRPr lang="it-IT" sz="25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Segnaposto contenuto 2">
                <a:extLst>
                  <a:ext uri="{FF2B5EF4-FFF2-40B4-BE49-F238E27FC236}">
                    <a16:creationId xmlns:a16="http://schemas.microsoft.com/office/drawing/2014/main" id="{30E0BD5B-749D-C756-80B6-7AE31ADA490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911449"/>
                <a:ext cx="10515600" cy="5851191"/>
              </a:xfrm>
              <a:blipFill>
                <a:blip r:embed="rId2"/>
                <a:stretch>
                  <a:fillRect l="-965" t="-2386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ttangolo 14">
            <a:extLst>
              <a:ext uri="{FF2B5EF4-FFF2-40B4-BE49-F238E27FC236}">
                <a16:creationId xmlns:a16="http://schemas.microsoft.com/office/drawing/2014/main" id="{1C544320-7145-A0CF-D8EC-4968FCE57289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16" name="Titolo 1">
            <a:extLst>
              <a:ext uri="{FF2B5EF4-FFF2-40B4-BE49-F238E27FC236}">
                <a16:creationId xmlns:a16="http://schemas.microsoft.com/office/drawing/2014/main" id="{C605E7EB-D8FB-F8C0-8CD3-B4D714766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Data and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methods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1512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F7F40BF-DC13-C52B-74E0-86F08B728B37}"/>
              </a:ext>
            </a:extLst>
          </p:cNvPr>
          <p:cNvSpPr/>
          <p:nvPr/>
        </p:nvSpPr>
        <p:spPr>
          <a:xfrm>
            <a:off x="0" y="0"/>
            <a:ext cx="12192000" cy="15081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9" name="Titolo 1">
            <a:extLst>
              <a:ext uri="{FF2B5EF4-FFF2-40B4-BE49-F238E27FC236}">
                <a16:creationId xmlns:a16="http://schemas.microsoft.com/office/drawing/2014/main" id="{3FFEA872-1488-ABF7-2410-32E6B78ED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62"/>
            <a:ext cx="10515600" cy="1325563"/>
          </a:xfrm>
        </p:spPr>
        <p:txBody>
          <a:bodyPr/>
          <a:lstStyle/>
          <a:p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86B7976-9377-AC66-DE8F-5EB9B29953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08125"/>
            <a:ext cx="9273742" cy="5409683"/>
          </a:xfrm>
          <a:prstGeom prst="rect">
            <a:avLst/>
          </a:prstGeom>
        </p:spPr>
      </p:pic>
      <p:sp>
        <p:nvSpPr>
          <p:cNvPr id="6" name="Segnaposto contenuto 2">
            <a:extLst>
              <a:ext uri="{FF2B5EF4-FFF2-40B4-BE49-F238E27FC236}">
                <a16:creationId xmlns:a16="http://schemas.microsoft.com/office/drawing/2014/main" id="{1FEC7618-55B2-5F13-1AB9-3BB4F5D2F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96247" y="1654288"/>
            <a:ext cx="3829506" cy="235879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they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were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too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different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there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could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be some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unconsidered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factors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influencing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observed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deaths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3110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DFE297-B13C-ED91-03D2-518A9F0A4D07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385840A7-48F3-2088-7FF8-5CEB62FBA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FD6EE54-81E0-F2E5-4E9A-346E16D3BB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35" y="501280"/>
            <a:ext cx="8437790" cy="635672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0F08905D-1C7A-B660-A0EC-04F9A19AD44F}"/>
              </a:ext>
            </a:extLst>
          </p:cNvPr>
          <p:cNvSpPr txBox="1"/>
          <p:nvPr/>
        </p:nvSpPr>
        <p:spPr>
          <a:xfrm>
            <a:off x="8670620" y="5110225"/>
            <a:ext cx="3360107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500">
                <a:latin typeface="Arial" panose="020B0604020202020204" pitchFamily="34" charset="0"/>
                <a:cs typeface="Arial" panose="020B0604020202020204" pitchFamily="34" charset="0"/>
              </a:rPr>
              <a:t>Negative </a:t>
            </a:r>
            <a:r>
              <a:rPr lang="it-IT" sz="2500" dirty="0" err="1">
                <a:latin typeface="Arial" panose="020B0604020202020204" pitchFamily="34" charset="0"/>
                <a:cs typeface="Arial" panose="020B0604020202020204" pitchFamily="34" charset="0"/>
              </a:rPr>
              <a:t>correlation</a:t>
            </a:r>
            <a:r>
              <a:rPr lang="it-IT" sz="2500" dirty="0">
                <a:latin typeface="Arial" panose="020B0604020202020204" pitchFamily="34" charset="0"/>
                <a:cs typeface="Arial" panose="020B0604020202020204" pitchFamily="34" charset="0"/>
              </a:rPr>
              <a:t> with complete pooling</a:t>
            </a:r>
            <a:endParaRPr lang="it-IT" sz="2500" dirty="0"/>
          </a:p>
        </p:txBody>
      </p:sp>
    </p:spTree>
    <p:extLst>
      <p:ext uri="{BB962C8B-B14F-4D97-AF65-F5344CB8AC3E}">
        <p14:creationId xmlns:p14="http://schemas.microsoft.com/office/powerpoint/2010/main" val="1191029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C5910-16A6-BB42-BB0A-8B895306C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627BE685-30EE-95BE-9734-DCF40E116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3070" y="500062"/>
            <a:ext cx="8439406" cy="635793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A97F6C0D-9B62-879B-10AE-1257E4B999C5}"/>
              </a:ext>
            </a:extLst>
          </p:cNvPr>
          <p:cNvSpPr/>
          <p:nvPr/>
        </p:nvSpPr>
        <p:spPr>
          <a:xfrm>
            <a:off x="0" y="0"/>
            <a:ext cx="12192000" cy="5000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ysClr val="windowText" lastClr="000000"/>
              </a:solidFill>
            </a:endParaRPr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22E2ADC-6943-512C-0A7B-1BD008EA5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2075"/>
            <a:ext cx="4597400" cy="315912"/>
          </a:xfrm>
        </p:spPr>
        <p:txBody>
          <a:bodyPr>
            <a:noAutofit/>
          </a:bodyPr>
          <a:lstStyle/>
          <a:p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Explorative</a:t>
            </a:r>
            <a:r>
              <a:rPr lang="it-IT" sz="1800" b="1" dirty="0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 </a:t>
            </a:r>
            <a:r>
              <a:rPr lang="it-IT" sz="1800" b="1" dirty="0" err="1">
                <a:solidFill>
                  <a:schemeClr val="bg1"/>
                </a:solidFill>
                <a:latin typeface="Arial Black" panose="020B0604020202020204" pitchFamily="34" charset="0"/>
                <a:cs typeface="Arial Black" panose="020B0604020202020204" pitchFamily="34" charset="0"/>
              </a:rPr>
              <a:t>analysis</a:t>
            </a:r>
            <a:endParaRPr lang="it-IT" sz="1800" b="1" dirty="0">
              <a:solidFill>
                <a:schemeClr val="bg1"/>
              </a:solidFill>
              <a:latin typeface="Arial Black" panose="020B0604020202020204" pitchFamily="34" charset="0"/>
              <a:cs typeface="Arial Black" panose="020B0604020202020204" pitchFamily="34" charset="0"/>
            </a:endParaRPr>
          </a:p>
        </p:txBody>
      </p:sp>
      <p:graphicFrame>
        <p:nvGraphicFramePr>
          <p:cNvPr id="10" name="Tabella 9">
            <a:extLst>
              <a:ext uri="{FF2B5EF4-FFF2-40B4-BE49-F238E27FC236}">
                <a16:creationId xmlns:a16="http://schemas.microsoft.com/office/drawing/2014/main" id="{B2B7B500-9C23-2316-43DC-3D86144ADE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076435"/>
              </p:ext>
            </p:extLst>
          </p:nvPr>
        </p:nvGraphicFramePr>
        <p:xfrm>
          <a:off x="349803" y="1289265"/>
          <a:ext cx="3243267" cy="4279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9624">
                  <a:extLst>
                    <a:ext uri="{9D8B030D-6E8A-4147-A177-3AD203B41FA5}">
                      <a16:colId xmlns:a16="http://schemas.microsoft.com/office/drawing/2014/main" val="3580597002"/>
                    </a:ext>
                  </a:extLst>
                </a:gridCol>
                <a:gridCol w="876821">
                  <a:extLst>
                    <a:ext uri="{9D8B030D-6E8A-4147-A177-3AD203B41FA5}">
                      <a16:colId xmlns:a16="http://schemas.microsoft.com/office/drawing/2014/main" val="2693373439"/>
                    </a:ext>
                  </a:extLst>
                </a:gridCol>
                <a:gridCol w="876822">
                  <a:extLst>
                    <a:ext uri="{9D8B030D-6E8A-4147-A177-3AD203B41FA5}">
                      <a16:colId xmlns:a16="http://schemas.microsoft.com/office/drawing/2014/main" val="1086667399"/>
                    </a:ext>
                  </a:extLst>
                </a:gridCol>
              </a:tblGrid>
              <a:tr h="369307">
                <a:tc>
                  <a:txBody>
                    <a:bodyPr/>
                    <a:lstStyle/>
                    <a:p>
                      <a:r>
                        <a:rPr lang="it-IT" dirty="0"/>
                        <a:t>Nation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 err="1"/>
                        <a:t>deaths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people/km</a:t>
                      </a:r>
                      <a:r>
                        <a:rPr lang="it-IT" baseline="30000" dirty="0"/>
                        <a:t>2 *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1815271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 err="1"/>
                        <a:t>Belgium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449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384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0990104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/>
                        <a:t>WG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2949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234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136568"/>
                  </a:ext>
                </a:extLst>
              </a:tr>
              <a:tr h="416122">
                <a:tc>
                  <a:txBody>
                    <a:bodyPr/>
                    <a:lstStyle/>
                    <a:p>
                      <a:r>
                        <a:rPr lang="it-IT" dirty="0" err="1"/>
                        <a:t>Denmark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681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139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300823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/>
                        <a:t>France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1495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101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826663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/>
                        <a:t>UK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2179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281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073460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 err="1"/>
                        <a:t>Italy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1462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195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189295"/>
                  </a:ext>
                </a:extLst>
              </a:tr>
              <a:tr h="369307">
                <a:tc>
                  <a:txBody>
                    <a:bodyPr/>
                    <a:lstStyle/>
                    <a:p>
                      <a:r>
                        <a:rPr lang="it-IT" dirty="0" err="1"/>
                        <a:t>Ireland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67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65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5663763"/>
                  </a:ext>
                </a:extLst>
              </a:tr>
              <a:tr h="503713">
                <a:tc>
                  <a:txBody>
                    <a:bodyPr/>
                    <a:lstStyle/>
                    <a:p>
                      <a:r>
                        <a:rPr lang="it-IT" dirty="0"/>
                        <a:t>Luxembourg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23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255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370810"/>
                  </a:ext>
                </a:extLst>
              </a:tr>
              <a:tr h="503713">
                <a:tc>
                  <a:txBody>
                    <a:bodyPr/>
                    <a:lstStyle/>
                    <a:p>
                      <a:r>
                        <a:rPr lang="it-IT" dirty="0"/>
                        <a:t>Netherlands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546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it-IT" dirty="0"/>
                        <a:t>520</a:t>
                      </a:r>
                      <a:endParaRPr lang="it-IT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098017"/>
                  </a:ext>
                </a:extLst>
              </a:tr>
            </a:tbl>
          </a:graphicData>
        </a:graphic>
      </p:graphicFrame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7BDBAFB1-1D96-FB9B-7E9B-5901F8DA2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0559" y="5947300"/>
            <a:ext cx="2595041" cy="818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* From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most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it-IT" sz="1600" dirty="0" err="1">
                <a:latin typeface="Arial" panose="020B0604020202020204" pitchFamily="34" charset="0"/>
                <a:cs typeface="Arial" panose="020B0604020202020204" pitchFamily="34" charset="0"/>
              </a:rPr>
              <a:t>recent</a:t>
            </a:r>
            <a:r>
              <a:rPr lang="it-IT" sz="1600" dirty="0">
                <a:latin typeface="Arial" panose="020B0604020202020204" pitchFamily="34" charset="0"/>
                <a:cs typeface="Arial" panose="020B0604020202020204" pitchFamily="34" charset="0"/>
              </a:rPr>
              <a:t> data, just for the big picture</a:t>
            </a:r>
          </a:p>
          <a:p>
            <a:pPr marL="0" indent="0" algn="just">
              <a:buNone/>
            </a:pPr>
            <a:endParaRPr lang="it-IT" sz="2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8179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4102</TotalTime>
  <Words>1571</Words>
  <Application>Microsoft Macintosh PowerPoint</Application>
  <PresentationFormat>Widescreen</PresentationFormat>
  <Paragraphs>244</Paragraphs>
  <Slides>25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25</vt:i4>
      </vt:variant>
    </vt:vector>
  </HeadingPairs>
  <TitlesOfParts>
    <vt:vector size="33" baseType="lpstr">
      <vt:lpstr>Andale Mono</vt:lpstr>
      <vt:lpstr>Arial</vt:lpstr>
      <vt:lpstr>Arial Black</vt:lpstr>
      <vt:lpstr>Calibri</vt:lpstr>
      <vt:lpstr>Calibri Light</vt:lpstr>
      <vt:lpstr>Cambria Math</vt:lpstr>
      <vt:lpstr>Helvetica</vt:lpstr>
      <vt:lpstr>Tema di Office</vt:lpstr>
      <vt:lpstr>Presentazione standard di PowerPoint</vt:lpstr>
      <vt:lpstr>Goals of the project</vt:lpstr>
      <vt:lpstr>Data and methods</vt:lpstr>
      <vt:lpstr>Data and methods</vt:lpstr>
      <vt:lpstr>Data and methods</vt:lpstr>
      <vt:lpstr>Data and methods</vt:lpstr>
      <vt:lpstr>Explorative analysis</vt:lpstr>
      <vt:lpstr>Explorative analysis</vt:lpstr>
      <vt:lpstr>Explorative analysis</vt:lpstr>
      <vt:lpstr>Explorative analysis</vt:lpstr>
      <vt:lpstr>Explorative analysis</vt:lpstr>
      <vt:lpstr>Explorative analysis</vt:lpstr>
      <vt:lpstr>Frequentist approach</vt:lpstr>
      <vt:lpstr>Frequentist approach</vt:lpstr>
      <vt:lpstr>Bayesian approach (stan_glmer)</vt:lpstr>
      <vt:lpstr>Bayesian approach (stan_glmer)</vt:lpstr>
      <vt:lpstr>Bayesian approach (stan_glmer)</vt:lpstr>
      <vt:lpstr>Bayesian approach (stan_glmer)</vt:lpstr>
      <vt:lpstr>Bayesian approach (stan_glmer)</vt:lpstr>
      <vt:lpstr>Bayesian approach (stan_glmer)</vt:lpstr>
      <vt:lpstr>Bayesian approach (model A)</vt:lpstr>
      <vt:lpstr>Bayesian approach (model A)</vt:lpstr>
      <vt:lpstr>Bayesian approach (model A)</vt:lpstr>
      <vt:lpstr>Bayesian approach (model A)</vt:lpstr>
      <vt:lpstr>Bayesian approach (model A)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pro8233</dc:creator>
  <cp:lastModifiedBy>pro8233</cp:lastModifiedBy>
  <cp:revision>49</cp:revision>
  <dcterms:created xsi:type="dcterms:W3CDTF">2024-06-11T19:03:06Z</dcterms:created>
  <dcterms:modified xsi:type="dcterms:W3CDTF">2025-06-12T20:31:22Z</dcterms:modified>
</cp:coreProperties>
</file>