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5" r:id="rId7"/>
    <p:sldId id="264" r:id="rId8"/>
    <p:sldId id="287" r:id="rId9"/>
    <p:sldId id="273" r:id="rId10"/>
    <p:sldId id="286" r:id="rId11"/>
    <p:sldId id="267" r:id="rId12"/>
    <p:sldId id="262" r:id="rId13"/>
    <p:sldId id="274" r:id="rId14"/>
    <p:sldId id="275" r:id="rId15"/>
    <p:sldId id="276" r:id="rId16"/>
    <p:sldId id="283" r:id="rId17"/>
    <p:sldId id="277" r:id="rId18"/>
    <p:sldId id="268" r:id="rId19"/>
    <p:sldId id="278" r:id="rId20"/>
    <p:sldId id="279" r:id="rId21"/>
    <p:sldId id="263" r:id="rId22"/>
    <p:sldId id="26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/>
    <p:restoredTop sz="81831"/>
  </p:normalViewPr>
  <p:slideViewPr>
    <p:cSldViewPr snapToGrid="0">
      <p:cViewPr varScale="1">
        <p:scale>
          <a:sx n="91" d="100"/>
          <a:sy n="91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72BF1-E5F6-7A49-B9EA-C03B53BF8D93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0210-7480-3B46-8A0B-E82B1838FD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6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</a:t>
            </a:r>
            <a:r>
              <a:rPr lang="it-IT" dirty="0" err="1"/>
              <a:t>binomial</a:t>
            </a:r>
            <a:r>
              <a:rPr lang="it-IT" dirty="0"/>
              <a:t> perché il paper ha detto che per maschi non occorreva, per femmine sì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156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from the plot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boxplot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slightly</a:t>
            </a:r>
            <a:r>
              <a:rPr lang="it-IT" dirty="0"/>
              <a:t> negative </a:t>
            </a:r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UVB </a:t>
            </a:r>
            <a:r>
              <a:rPr lang="it-IT" dirty="0" err="1"/>
              <a:t>exposure</a:t>
            </a:r>
            <a:r>
              <a:rPr lang="it-IT" dirty="0"/>
              <a:t> and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AIC, BIC and </a:t>
            </a:r>
            <a:r>
              <a:rPr lang="it-IT" dirty="0" err="1"/>
              <a:t>deviance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, log-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so </a:t>
            </a:r>
            <a:r>
              <a:rPr lang="it-IT" dirty="0" err="1"/>
              <a:t>less</a:t>
            </a:r>
            <a:r>
              <a:rPr lang="it-IT" dirty="0"/>
              <a:t> negative,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degrees of </a:t>
            </a:r>
            <a:r>
              <a:rPr lang="it-IT" dirty="0" err="1"/>
              <a:t>freedom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model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overfit</a:t>
            </a:r>
            <a:r>
              <a:rPr lang="it-IT" dirty="0"/>
              <a:t> the data.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56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7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3BC5C-5AB8-0B6B-F359-FD42583B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7FDD7-02EB-F2D3-42DD-5AFB8423D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66B56FC-5ED6-75D1-DB4C-E5B1AFF1B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E3972D-851D-6B0D-C544-86B2C266C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39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78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Plot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marginal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50%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for the ‘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fixed-effects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uvb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posterior</a:t>
            </a:r>
            <a:r>
              <a:rPr lang="it-IT" dirty="0"/>
              <a:t> estimate of </a:t>
            </a:r>
            <a:r>
              <a:rPr lang="it-IT" dirty="0" err="1"/>
              <a:t>uvb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for model M1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100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indicate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global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-&gt; more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Red lines indicate the standard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) -&gt;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info or data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32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… I </a:t>
            </a:r>
            <a:r>
              <a:rPr lang="it-IT" dirty="0" err="1"/>
              <a:t>constructed</a:t>
            </a:r>
            <a:r>
              <a:rPr lang="it-IT" dirty="0"/>
              <a:t> UVBI with the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and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Mmmec</a:t>
            </a:r>
            <a:r>
              <a:rPr lang="it-IT" dirty="0"/>
              <a:t> </a:t>
            </a:r>
            <a:r>
              <a:rPr lang="it-IT" dirty="0" err="1"/>
              <a:t>dataframe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county</a:t>
            </a:r>
            <a:r>
              <a:rPr lang="it-IT" dirty="0"/>
              <a:t> I </a:t>
            </a:r>
            <a:r>
              <a:rPr lang="it-IT" dirty="0" err="1"/>
              <a:t>generated</a:t>
            </a:r>
            <a:r>
              <a:rPr lang="it-IT" dirty="0"/>
              <a:t> a UVBI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truncated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me to take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the minimum and maximum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255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In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comparing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C23525"/>
                </a:solidFill>
                <a:effectLst/>
                <a:latin typeface="Helvetica" pitchFamily="2" charset="0"/>
              </a:rPr>
              <a:t>nested</a:t>
            </a:r>
            <a:r>
              <a:rPr lang="it-IT" dirty="0">
                <a:solidFill>
                  <a:srgbClr val="C23525"/>
                </a:solidFill>
                <a:effectLst/>
                <a:latin typeface="Helvetica" pitchFamily="2" charset="0"/>
              </a:rPr>
              <a:t> 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models, the key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questions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of model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comparison</a:t>
            </a:r>
            <a:r>
              <a:rPr lang="it-IT">
                <a:solidFill>
                  <a:srgbClr val="1B2A2D"/>
                </a:solidFill>
                <a:effectLst/>
                <a:latin typeface="Helvetica" pitchFamily="2" charset="0"/>
              </a:rPr>
              <a:t> are typically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: (1)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is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improvement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in fit large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enough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justify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additional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diﬃculty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in fitting, and (2)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is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prior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on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additional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parameters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reasonable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?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602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Dal </a:t>
            </a:r>
            <a:r>
              <a:rPr lang="it-IT" dirty="0" err="1"/>
              <a:t>residual</a:t>
            </a:r>
            <a:r>
              <a:rPr lang="it-IT" dirty="0"/>
              <a:t> :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It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looks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as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though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we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have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more positive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residuals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than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negative ⇒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maybe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model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tends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underestimate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number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of </a:t>
            </a:r>
            <a:r>
              <a:rPr lang="it-IT">
                <a:solidFill>
                  <a:srgbClr val="1B2A2D"/>
                </a:solidFill>
                <a:effectLst/>
                <a:latin typeface="Helvetica" pitchFamily="2" charset="0"/>
              </a:rPr>
              <a:t>deaths</a:t>
            </a:r>
            <a:endParaRPr lang="it-IT" dirty="0">
              <a:solidFill>
                <a:srgbClr val="1B2A2D"/>
              </a:solidFill>
              <a:effectLst/>
              <a:latin typeface="Helvetica" pitchFamily="2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20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separately</a:t>
            </a:r>
            <a:r>
              <a:rPr lang="it-IT" dirty="0"/>
              <a:t> </a:t>
            </a:r>
            <a:r>
              <a:rPr lang="it-IT" dirty="0" err="1"/>
              <a:t>plotted</a:t>
            </a:r>
            <a:r>
              <a:rPr lang="it-IT" dirty="0"/>
              <a:t> the </a:t>
            </a:r>
            <a:r>
              <a:rPr lang="it-IT" dirty="0" err="1"/>
              <a:t>distribution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and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deaths</a:t>
            </a:r>
            <a:r>
              <a:rPr lang="it-IT" dirty="0"/>
              <a:t> per </a:t>
            </a:r>
            <a:r>
              <a:rPr lang="it-IT" dirty="0" err="1"/>
              <a:t>county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gathered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single </a:t>
            </a:r>
            <a:r>
              <a:rPr lang="it-IT" dirty="0" err="1"/>
              <a:t>histogram</a:t>
            </a:r>
            <a:r>
              <a:rPr lang="it-IT" dirty="0"/>
              <a:t> with </a:t>
            </a:r>
            <a:r>
              <a:rPr lang="it-IT" dirty="0" err="1"/>
              <a:t>transparency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9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2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40F4-585D-E022-1D98-24F99CC4D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7109BA-29E6-7E16-9BD7-C18062941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A91C5B8-1DCA-77EC-102E-523B503E2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But tracing a </a:t>
            </a:r>
            <a:r>
              <a:rPr lang="it-IT" dirty="0" err="1"/>
              <a:t>regression</a:t>
            </a:r>
            <a:r>
              <a:rPr lang="it-IT" dirty="0"/>
              <a:t> line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b="0" dirty="0" err="1"/>
              <a:t>simple</a:t>
            </a:r>
            <a:r>
              <a:rPr lang="it-IT" b="0" dirty="0"/>
              <a:t> negative </a:t>
            </a:r>
            <a:r>
              <a:rPr lang="it-IT" b="0" dirty="0" err="1"/>
              <a:t>association</a:t>
            </a:r>
            <a:r>
              <a:rPr lang="it-IT" b="0" dirty="0"/>
              <a:t> </a:t>
            </a:r>
            <a:r>
              <a:rPr lang="it-IT" b="0" dirty="0" err="1"/>
              <a:t>between</a:t>
            </a:r>
            <a:r>
              <a:rPr lang="it-IT" b="0" dirty="0"/>
              <a:t> UVB and </a:t>
            </a:r>
            <a:r>
              <a:rPr lang="it-IT" b="0" dirty="0" err="1"/>
              <a:t>mortality</a:t>
            </a:r>
            <a:r>
              <a:rPr lang="it-IT" b="0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misleading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after accounting for </a:t>
            </a:r>
            <a:r>
              <a:rPr lang="it-IT" dirty="0" err="1"/>
              <a:t>hierarchy</a:t>
            </a:r>
            <a:r>
              <a:rPr lang="it-IT" dirty="0"/>
              <a:t>, the </a:t>
            </a:r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disappears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Also</a:t>
            </a:r>
            <a:r>
              <a:rPr lang="it-IT" dirty="0"/>
              <a:t>, for </a:t>
            </a:r>
            <a:r>
              <a:rPr lang="it-IT" dirty="0" err="1"/>
              <a:t>having</a:t>
            </a:r>
            <a:r>
              <a:rPr lang="it-IT" dirty="0"/>
              <a:t> the big picture I </a:t>
            </a:r>
            <a:r>
              <a:rPr lang="it-IT" dirty="0" err="1"/>
              <a:t>summarized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 and </a:t>
            </a:r>
            <a:r>
              <a:rPr lang="it-IT" dirty="0" err="1"/>
              <a:t>reported</a:t>
            </a:r>
            <a:r>
              <a:rPr lang="it-IT" dirty="0"/>
              <a:t> the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I just </a:t>
            </a:r>
            <a:r>
              <a:rPr lang="it-IT" dirty="0" err="1"/>
              <a:t>wanted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idea, the data for the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one, and for </a:t>
            </a:r>
            <a:r>
              <a:rPr lang="it-IT" dirty="0" err="1"/>
              <a:t>example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the Germany one for the West Germany.</a:t>
            </a:r>
          </a:p>
          <a:p>
            <a:endParaRPr lang="it-IT" dirty="0"/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immediately</a:t>
            </a:r>
            <a:r>
              <a:rPr lang="it-IT" dirty="0"/>
              <a:t> </a:t>
            </a:r>
            <a:r>
              <a:rPr lang="it-IT" dirty="0" err="1"/>
              <a:t>evidenced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Ireland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populated</a:t>
            </a:r>
            <a:r>
              <a:rPr lang="it-IT" dirty="0"/>
              <a:t> in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Luxembourg,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deaths</a:t>
            </a:r>
            <a:r>
              <a:rPr lang="it-IT" dirty="0"/>
              <a:t>; and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despite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more dense in </a:t>
            </a:r>
            <a:r>
              <a:rPr lang="it-IT" dirty="0" err="1"/>
              <a:t>population</a:t>
            </a:r>
            <a:r>
              <a:rPr lang="it-IT" dirty="0"/>
              <a:t>, </a:t>
            </a:r>
            <a:r>
              <a:rPr lang="it-IT" dirty="0" err="1"/>
              <a:t>Belgium</a:t>
            </a:r>
            <a:r>
              <a:rPr lang="it-IT" dirty="0"/>
              <a:t> and the Netherlands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proportionally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deaths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nations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D68701-7F7C-BBBE-99DE-F3BF78E99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288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01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76E24-3D77-5D98-D5B7-811EAAEA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6FFA2BD-5A3B-7226-CAB1-3AF39419F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C08ACF-425C-AC3A-F813-B0CF8A39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UVB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history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: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 work inside 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go to the beach…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so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grew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up in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more UVB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 WG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modifying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viceversa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05891C-26B4-7A6E-CA52-1D8ED3843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6838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Boxplots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by </a:t>
            </a:r>
            <a:r>
              <a:rPr lang="it-IT" dirty="0" err="1"/>
              <a:t>nation</a:t>
            </a:r>
            <a:r>
              <a:rPr lang="it-IT" dirty="0"/>
              <a:t>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analyse</a:t>
            </a:r>
            <a:r>
              <a:rPr lang="it-IT" dirty="0"/>
              <a:t> the </a:t>
            </a:r>
            <a:r>
              <a:rPr lang="it-IT" dirty="0" err="1"/>
              <a:t>variability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counties</a:t>
            </a:r>
            <a:r>
              <a:rPr lang="it-IT" dirty="0"/>
              <a:t>.</a:t>
            </a:r>
          </a:p>
          <a:p>
            <a:endParaRPr lang="it-IT" dirty="0"/>
          </a:p>
          <a:p>
            <a:pPr algn="just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Box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25% to 75% of data</a:t>
            </a:r>
          </a:p>
          <a:p>
            <a:pPr algn="just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Whiskers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minimum to maximum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1.5 times the box</a:t>
            </a:r>
          </a:p>
          <a:p>
            <a:pPr algn="just"/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points are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13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Poisson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model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level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1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variance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with a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logarithmic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link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function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and assume random parameters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at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higher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levels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(in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this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case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region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nation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)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multivariate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normal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counties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have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very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heterogeneous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populations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hence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deaths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in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each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county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are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being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modelled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Poisson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conditional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on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of rates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between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counties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These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rates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may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be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assumed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to follow a gamma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, and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hence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mixture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of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these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two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can be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expressed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as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a negative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binomial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 of </a:t>
            </a:r>
            <a:r>
              <a:rPr lang="it-IT" dirty="0" err="1">
                <a:solidFill>
                  <a:srgbClr val="000000"/>
                </a:solidFill>
                <a:effectLst/>
                <a:latin typeface="Helvetica" pitchFamily="2" charset="0"/>
              </a:rPr>
              <a:t>counts</a:t>
            </a:r>
            <a:r>
              <a:rPr lang="it-IT" dirty="0">
                <a:solidFill>
                  <a:srgbClr val="000000"/>
                </a:solidFill>
                <a:effectLst/>
                <a:latin typeface="Helvetica" pitchFamily="2" charset="0"/>
              </a:rPr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97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51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476CD-1FC5-2C90-0DAA-0CB7CCE0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9CD866-180F-AF8E-EF05-2FA564C4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7F50C-2C0D-FA19-7C76-5B9FEE8F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87113-A20B-DC3E-4570-65BC6834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555C18-4031-2951-1AB7-25C807B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2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F5B8A-297E-B31B-3152-FFCBB346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442A0B-2F7E-5D50-096F-31FE3A0F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0AB03B-4D74-1420-7FD1-E83AED76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6066B-9FD4-A737-C029-283DCC1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6B87F-2745-CBBC-FFBD-B7E81FE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0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26F702-3B64-AA55-4F74-4BF66E47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B3ECD7-662B-E355-9E4F-31988FE1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54F051-6934-F3A0-7228-0718249E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1E7D19-CD01-1FAA-1B3A-10EA8AA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4B6921-E06F-24FD-6BFC-3CF737AE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7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23049-06C1-BDBF-3D81-AC824BB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9FE621-B9F1-FF72-462D-E103F1DB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E2B512-3776-5025-04A3-D1364674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81898-FEAE-6D33-2012-51FF126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71822-DB35-DD77-18B7-18893580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0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D080A-E8DD-2A9C-85BB-D129345D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D73E6-72FB-E08E-235C-07097133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C80C4-C0E7-FB37-7FFC-F624950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A55CC-8640-B261-EAC4-600967C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5C97A7-EBB4-15D3-02B2-B9DC242B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7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3D85B-0183-5EC8-8820-2179615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E990F-68C0-B8B0-3F82-658B9E81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343D4-BEDA-5124-F87B-6C2C42D8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13216E-9CDF-B2BD-78A5-1BABF326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8BFEA2-194A-6DFF-4FAD-ECE24CB0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BBD753-1BE4-5154-8333-591FD59A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2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5C20B-59F0-0452-CF28-AFD0DD8E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79FCA4-E5A1-7647-1589-9615010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7975C4-30D5-405E-7A8C-CE06CECC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BBFA09-8972-77F7-C75D-AF0CD598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31E141-A610-25B4-C2E1-104E6BD4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441715-9FDA-53D7-C2D4-C43D43C1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2E69F1-74AA-4632-A4E6-CADA019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6AEEE2-B8C9-86E5-BA90-60EA5DB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75E73-6176-51CA-9831-2015062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C53177-786C-2110-F610-96F16C3F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3A0A10-0430-9BD8-29B0-FA9364C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90BC16-2D0B-F4B3-1707-FFB0E1E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BB349-FC6E-6D74-FA16-1D4108D0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5498DB-9F76-CD6A-EE22-DBA1EEB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433A7F-B201-8A4C-AFC6-A88EA53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7809-76A4-0953-68E4-B1A79ED5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127AA-4DCE-7DCB-2AE1-2F2D9208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053441-7AE2-1185-E57E-1A136BF7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B87E-10F4-8362-BCFE-E3262EC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D3186A-7C5C-6F7E-C537-4D441C6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CC0C-677F-DCC4-BDB6-CEE56FB1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0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188E1-8165-03C7-D655-6EE2DB9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BA1DFF-A3C0-4D24-9455-25D3E6BB3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FAC24F-4BB3-26E4-00E6-31361ACF9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14DD8-A65F-E8AA-37AD-7A596F8C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E2376-0FE0-0518-A530-1BA34A68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D7EF4-2FE5-ECEE-855C-32A96057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2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6B70A2-59E2-B449-139F-5017043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85F32-0447-F807-F7C5-63E97A85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8151A-E65A-A720-53C9-1BEC12E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2603A-BCD2-20C2-0A69-4824751A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4EF99-08D3-3422-D61F-3CA2F624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5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116D0C-300B-4DA1-6134-3C66C0DB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Serafino’s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for «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5" name="Immagine 4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EE6D6F55-D551-2E97-78A7-777606F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455676"/>
            <a:ext cx="11327549" cy="4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FF9D-9DAE-D18B-3732-E581BB2A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CC68E4F-6BDB-2171-3460-081836548E0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49353C-48E7-A430-FEB0-71A9469C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0ED3AF0-2E1D-9DFE-6BFB-20066222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6" y="859395"/>
            <a:ext cx="5239654" cy="5906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Netherlands, Luxembourg: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WG,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France: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🌤️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CD81C-4C0F-A2A2-DE8E-BFB466168DA7}"/>
              </a:ext>
            </a:extLst>
          </p:cNvPr>
          <p:cNvSpPr txBox="1">
            <a:spLocks/>
          </p:cNvSpPr>
          <p:nvPr/>
        </p:nvSpPr>
        <p:spPr>
          <a:xfrm>
            <a:off x="6096000" y="859395"/>
            <a:ext cx="5239654" cy="590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67AACA0-CC69-E6FF-B55B-F22C41D657AB}"/>
              </a:ext>
            </a:extLst>
          </p:cNvPr>
          <p:cNvSpPr txBox="1">
            <a:spLocks/>
          </p:cNvSpPr>
          <p:nvPr/>
        </p:nvSpPr>
        <p:spPr>
          <a:xfrm>
            <a:off x="6680253" y="854494"/>
            <a:ext cx="5511747" cy="5906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Northern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Europeans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risk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intermittent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sun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home &amp; more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recreational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travel 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warmer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climates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Use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sunscreen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History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France –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-south and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ccia destra 6">
            <a:extLst>
              <a:ext uri="{FF2B5EF4-FFF2-40B4-BE49-F238E27FC236}">
                <a16:creationId xmlns:a16="http://schemas.microsoft.com/office/drawing/2014/main" id="{C94B9DFB-F72B-D238-942E-E4A3A6AB3CEB}"/>
              </a:ext>
            </a:extLst>
          </p:cNvPr>
          <p:cNvSpPr/>
          <p:nvPr/>
        </p:nvSpPr>
        <p:spPr>
          <a:xfrm>
            <a:off x="5511748" y="3529813"/>
            <a:ext cx="944481" cy="28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8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1" y="893135"/>
            <a:ext cx="4366437" cy="5592725"/>
          </a:xfrm>
        </p:spPr>
        <p:txBody>
          <a:bodyPr>
            <a:normAutofit/>
          </a:bodyPr>
          <a:lstStyle/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36519C-2C53-99C0-BEF5-6B24A5B2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4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8125"/>
                <a:ext cx="10515600" cy="58511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Multi-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level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generalized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least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squares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estimation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X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200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Questo è solo un modo per scrivere il modello che vedrò fra poco quindi potrei anche tagliare e mettere </a:t>
                </a:r>
                <a:r>
                  <a:rPr lang="it-IT" sz="2200" b="1" dirty="0" err="1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direttametne</a:t>
                </a:r>
                <a:r>
                  <a:rPr lang="it-IT" sz="2200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il modello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Here Y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 Poisson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observed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cases (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deaths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need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include an offset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expected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cases in the model (E)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𝑃𝑜𝑖𝑠𝑠𝑜𝑛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8125"/>
                <a:ext cx="10515600" cy="5851191"/>
              </a:xfrm>
              <a:blipFill>
                <a:blip r:embed="rId3"/>
                <a:stretch>
                  <a:fillRect l="-965" t="-21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F263CF2-2CAD-D3B0-DD76-17CFFDBA401C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1DE61A9-5002-2250-895A-DD53E749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1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linear mixed model with Poisson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an offset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take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account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)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8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AE43493E-34F9-3D1F-E8F1-45E46633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21"/>
            <a:ext cx="7352130" cy="5991204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646" y="6083279"/>
            <a:ext cx="3806456" cy="50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DFAD53-F807-12BC-8173-D2752C382DA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6DCD2D-86A6-E264-9D72-0964160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75F3FD9-B7D1-D596-6DC4-F75BB3705321}"/>
              </a:ext>
            </a:extLst>
          </p:cNvPr>
          <p:cNvSpPr txBox="1">
            <a:spLocks/>
          </p:cNvSpPr>
          <p:nvPr/>
        </p:nvSpPr>
        <p:spPr>
          <a:xfrm>
            <a:off x="7627090" y="3904649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by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96026EE1-3430-08B4-2529-830DBE8CEE40}"/>
              </a:ext>
            </a:extLst>
          </p:cNvPr>
          <p:cNvSpPr/>
          <p:nvPr/>
        </p:nvSpPr>
        <p:spPr>
          <a:xfrm>
            <a:off x="6280297" y="4082903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BDC3E1E4-367A-07DA-017B-39F533169EEC}"/>
              </a:ext>
            </a:extLst>
          </p:cNvPr>
          <p:cNvSpPr/>
          <p:nvPr/>
        </p:nvSpPr>
        <p:spPr>
          <a:xfrm>
            <a:off x="6939516" y="6078129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23B8A19C-44EB-8B5F-9F71-F8C438BF6319}"/>
              </a:ext>
            </a:extLst>
          </p:cNvPr>
          <p:cNvSpPr/>
          <p:nvPr/>
        </p:nvSpPr>
        <p:spPr>
          <a:xfrm>
            <a:off x="6562664" y="1368802"/>
            <a:ext cx="1028982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06472CD-2675-0940-9D71-47E2C4C65F6D}"/>
              </a:ext>
            </a:extLst>
          </p:cNvPr>
          <p:cNvSpPr txBox="1">
            <a:spLocks/>
          </p:cNvSpPr>
          <p:nvPr/>
        </p:nvSpPr>
        <p:spPr>
          <a:xfrm>
            <a:off x="7627090" y="1190548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9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Hamiltonian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Monte Carlo sampling from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M1.rstanarm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stan_glmer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 + 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5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7EDA-F146-1CAF-2909-3B96D834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13D54D-5846-3E8B-202E-C048677DC10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E32F53-3500-6277-68BF-92A7E38D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7F602BB-E5C9-0270-3D71-5F207258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87" y="1575228"/>
            <a:ext cx="3925499" cy="1208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contrary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M1)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6805D49D-780B-F508-0C3D-E6D162903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18"/>
          <a:stretch/>
        </p:blipFill>
        <p:spPr>
          <a:xfrm>
            <a:off x="179714" y="1026064"/>
            <a:ext cx="1882519" cy="1337227"/>
          </a:xfrm>
          <a:prstGeom prst="rect">
            <a:avLst/>
          </a:prstGeom>
        </p:spPr>
      </p:pic>
      <p:pic>
        <p:nvPicPr>
          <p:cNvPr id="9" name="Immagine 8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63E51CC4-C31F-372E-2895-F8DE5BE0B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4" y="2903126"/>
            <a:ext cx="5626615" cy="1088019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95A928D-D6AD-7AB2-DEE1-C9E6730AC11E}"/>
              </a:ext>
            </a:extLst>
          </p:cNvPr>
          <p:cNvSpPr txBox="1">
            <a:spLocks/>
          </p:cNvSpPr>
          <p:nvPr/>
        </p:nvSpPr>
        <p:spPr>
          <a:xfrm>
            <a:off x="8086787" y="3541044"/>
            <a:ext cx="3925499" cy="55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good fit…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1E9E829D-CDDE-9162-C1B3-887BE1B4A878}"/>
              </a:ext>
            </a:extLst>
          </p:cNvPr>
          <p:cNvSpPr/>
          <p:nvPr/>
        </p:nvSpPr>
        <p:spPr>
          <a:xfrm>
            <a:off x="6488730" y="2009991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47DE51FC-B6BB-8650-91D8-24262F1A037F}"/>
              </a:ext>
            </a:extLst>
          </p:cNvPr>
          <p:cNvSpPr/>
          <p:nvPr/>
        </p:nvSpPr>
        <p:spPr>
          <a:xfrm>
            <a:off x="6488730" y="3606676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FCEAE4F9-F1BC-B5D9-54D9-0DFE10982A97}"/>
              </a:ext>
            </a:extLst>
          </p:cNvPr>
          <p:cNvSpPr/>
          <p:nvPr/>
        </p:nvSpPr>
        <p:spPr>
          <a:xfrm>
            <a:off x="7140860" y="5592215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6BCCFD1C-17D8-C416-EF16-EB56F20DA356}"/>
              </a:ext>
            </a:extLst>
          </p:cNvPr>
          <p:cNvSpPr txBox="1">
            <a:spLocks/>
          </p:cNvSpPr>
          <p:nvPr/>
        </p:nvSpPr>
        <p:spPr>
          <a:xfrm>
            <a:off x="8086787" y="5520645"/>
            <a:ext cx="3925499" cy="67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Converges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magine 12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F6A1B08A-8B1B-0EC9-2A79-DE47DB85E5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259"/>
          <a:stretch/>
        </p:blipFill>
        <p:spPr>
          <a:xfrm>
            <a:off x="2814649" y="1011939"/>
            <a:ext cx="2581130" cy="1337227"/>
          </a:xfrm>
          <a:prstGeom prst="rect">
            <a:avLst/>
          </a:prstGeom>
        </p:spPr>
      </p:pic>
      <p:pic>
        <p:nvPicPr>
          <p:cNvPr id="12" name="Immagine 11" descr="Immagine che contiene testo, Carattere, ricevuta, bianco&#10;&#10;Il contenuto generato dall'IA potrebbe non essere corretto.">
            <a:extLst>
              <a:ext uri="{FF2B5EF4-FFF2-40B4-BE49-F238E27FC236}">
                <a16:creationId xmlns:a16="http://schemas.microsoft.com/office/drawing/2014/main" id="{F4537AB8-4CB3-BBED-B74F-1F22D832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961"/>
          <a:stretch/>
        </p:blipFill>
        <p:spPr>
          <a:xfrm>
            <a:off x="179714" y="4486072"/>
            <a:ext cx="6961146" cy="12725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ADEDBD0-786D-1784-47A2-76E97FC7D27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51" r="2252"/>
          <a:stretch/>
        </p:blipFill>
        <p:spPr>
          <a:xfrm>
            <a:off x="233906" y="5758638"/>
            <a:ext cx="6852762" cy="6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43C3AC1-8D30-486C-28B0-6D3FFB9AC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548978"/>
              </p:ext>
            </p:extLst>
          </p:nvPr>
        </p:nvGraphicFramePr>
        <p:xfrm>
          <a:off x="1366900" y="1244262"/>
          <a:ext cx="9458196" cy="31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49">
                  <a:extLst>
                    <a:ext uri="{9D8B030D-6E8A-4147-A177-3AD203B41FA5}">
                      <a16:colId xmlns:a16="http://schemas.microsoft.com/office/drawing/2014/main" val="823032227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345570273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700484402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834607788"/>
                    </a:ext>
                  </a:extLst>
                </a:gridCol>
              </a:tblGrid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Log-</a:t>
                      </a:r>
                      <a:r>
                        <a:rPr lang="it-IT" dirty="0" err="1"/>
                        <a:t>Likelihood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08477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Frequentist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(M1)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2198.7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2214.2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-1095.3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3755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Bayesian</a:t>
                      </a:r>
                      <a:r>
                        <a:rPr lang="it-IT" dirty="0"/>
                        <a:t> (M1.rstanarm)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2313.4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2657.8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43987"/>
                  </a:ext>
                </a:extLst>
              </a:tr>
            </a:tbl>
          </a:graphicData>
        </a:graphic>
      </p:graphicFrame>
      <p:sp>
        <p:nvSpPr>
          <p:cNvPr id="5" name="Freccia giù 4">
            <a:extLst>
              <a:ext uri="{FF2B5EF4-FFF2-40B4-BE49-F238E27FC236}">
                <a16:creationId xmlns:a16="http://schemas.microsoft.com/office/drawing/2014/main" id="{FF06D84B-E714-4084-1808-D46D5C1270B7}"/>
              </a:ext>
            </a:extLst>
          </p:cNvPr>
          <p:cNvSpPr/>
          <p:nvPr/>
        </p:nvSpPr>
        <p:spPr>
          <a:xfrm>
            <a:off x="5908107" y="4819107"/>
            <a:ext cx="375781" cy="61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4811C6C-2473-9171-64AD-1BAECE14C355}"/>
              </a:ext>
            </a:extLst>
          </p:cNvPr>
          <p:cNvSpPr txBox="1">
            <a:spLocks/>
          </p:cNvSpPr>
          <p:nvPr/>
        </p:nvSpPr>
        <p:spPr>
          <a:xfrm>
            <a:off x="2239738" y="5610447"/>
            <a:ext cx="7712523" cy="6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M1.rstanarm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AF49A8-1149-4436-3357-C1A8422ACD66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AD14657E-6FCE-7618-54AF-2D64890F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780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07" y="805452"/>
            <a:ext cx="5257799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Credibility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Solid blue line: 50%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Tinner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light blue line: 95%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32F889D0-9227-6AFB-26E6-B7A92551EAB8}"/>
              </a:ext>
            </a:extLst>
          </p:cNvPr>
          <p:cNvSpPr/>
          <p:nvPr/>
        </p:nvSpPr>
        <p:spPr>
          <a:xfrm>
            <a:off x="8940250" y="3306726"/>
            <a:ext cx="310076" cy="66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1B136-D878-108D-31F8-B110CBF2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923"/>
          <a:stretch/>
        </p:blipFill>
        <p:spPr>
          <a:xfrm>
            <a:off x="-1" y="526504"/>
            <a:ext cx="2785609" cy="63314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11E8359-F7A2-FF29-3DAC-F3FC22EF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226"/>
          <a:stretch/>
        </p:blipFill>
        <p:spPr>
          <a:xfrm>
            <a:off x="2785608" y="434428"/>
            <a:ext cx="2860458" cy="620866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CBE75C1-2DC9-83D0-8EE4-AC803CF7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118"/>
          <a:stretch/>
        </p:blipFill>
        <p:spPr>
          <a:xfrm>
            <a:off x="2785608" y="6646119"/>
            <a:ext cx="2860458" cy="2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3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estimate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uvb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M1: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		-0.03443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difference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predictor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linear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-0.03443 on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probability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MM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death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ratios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−0.03443</m:t>
                          </m:r>
                        </m:sup>
                      </m:sSup>
                      <m:r>
                        <a:rPr lang="it-IT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0.96616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causing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decrease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3.4%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  <a:blipFill>
                <a:blip r:embed="rId3"/>
                <a:stretch>
                  <a:fillRect l="-2111" t="-1386" r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7D011CA-58C2-87CA-EFC3-899ABF90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5025D57-D3E9-E598-B4D9-9D99056E7CF4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Goals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Domande poste dai prof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1.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Analyse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the data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using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Bayesian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approach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. Build a model for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number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of male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deaths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taking</a:t>
            </a:r>
            <a:r>
              <a:rPr lang="it-IT" sz="16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into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account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hierarchical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data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structure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2. Check the model and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comment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results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3. [optional] Compare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your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results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with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those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of Langford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al. (1998):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what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can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you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say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about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effect</a:t>
            </a:r>
            <a:r>
              <a:rPr lang="it-IT" sz="16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of the UVB dose on the MM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mortality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?</a:t>
            </a:r>
          </a:p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8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standard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error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  <a:blipFill>
                <a:blip r:embed="rId3"/>
                <a:stretch>
                  <a:fillRect l="-890" t="-15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C17745DA-7915-9AD1-6B64-6D0E3FD3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11" b="1980"/>
          <a:stretch/>
        </p:blipFill>
        <p:spPr>
          <a:xfrm>
            <a:off x="573427" y="1716067"/>
            <a:ext cx="11045145" cy="51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components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with UVBI in the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part of the model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for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𝑈𝑉𝐵𝐼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it-IT" sz="25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(0,</m:t>
                      </m:r>
                      <m:sSubSup>
                        <m:sSubSup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it-I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  <a:blipFill>
                <a:blip r:embed="rId3"/>
                <a:stretch>
                  <a:fillRect l="-965" t="-4000" r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2BFC9F0-2456-B714-E6EE-7B7FB516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98" y="3928619"/>
            <a:ext cx="8113315" cy="293820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0F65049-9502-CC65-503A-017142B5740E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941469-1070-7354-C12E-C5B7C8F7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UVBI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terms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levels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3, 2, 1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respectively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  <a:blipFill>
                <a:blip r:embed="rId5"/>
                <a:stretch>
                  <a:fillRect l="-3089" t="-2116" r="-30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2" y="893135"/>
            <a:ext cx="3698358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Parla del modello stan e delle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che hai dato in base a cosa le hai date, che cambiamenti hai fatto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8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Estimate   SE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elpd_loo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-1053.1 20.7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    112.5  8.8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looic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   2106.1 41.4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= 5+nation+regions+obs=</a:t>
            </a:r>
            <a:r>
              <a:rPr lang="it-IT" sz="2500">
                <a:latin typeface="Arial" panose="020B0604020202020204" pitchFamily="34" charset="0"/>
                <a:cs typeface="Arial" panose="020B0604020202020204" pitchFamily="34" charset="0"/>
              </a:rPr>
              <a:t>446 GOOD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3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996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151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AB73-637F-9341-4790-A4AE9C19A80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354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6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W.Germany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France, UK,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Luxembourg, Netherlands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 to 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County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from 1 to 354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male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melanoma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1971-1980 (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some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1975-1976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UVB: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UVB dose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earth’s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1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1260547"/>
            <a:ext cx="8233515" cy="4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542926"/>
            <a:ext cx="8233515" cy="4336905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343ECB4-06D4-4FDF-C861-BEE0B308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204" y="4922694"/>
            <a:ext cx="8891588" cy="500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eographical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counties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ccia sinistra 4">
            <a:extLst>
              <a:ext uri="{FF2B5EF4-FFF2-40B4-BE49-F238E27FC236}">
                <a16:creationId xmlns:a16="http://schemas.microsoft.com/office/drawing/2014/main" id="{B7EE3474-D021-ADEF-EFBC-DA7628C8AFF6}"/>
              </a:ext>
            </a:extLst>
          </p:cNvPr>
          <p:cNvSpPr/>
          <p:nvPr/>
        </p:nvSpPr>
        <p:spPr>
          <a:xfrm>
            <a:off x="761523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inistra 6">
            <a:extLst>
              <a:ext uri="{FF2B5EF4-FFF2-40B4-BE49-F238E27FC236}">
                <a16:creationId xmlns:a16="http://schemas.microsoft.com/office/drawing/2014/main" id="{72CFB57E-BAE1-831D-7D2E-774691A3C0FF}"/>
              </a:ext>
            </a:extLst>
          </p:cNvPr>
          <p:cNvSpPr/>
          <p:nvPr/>
        </p:nvSpPr>
        <p:spPr>
          <a:xfrm>
            <a:off x="501771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3ECE75-BFC4-DBF9-B11B-2E57A26B9EFD}"/>
              </a:ext>
            </a:extLst>
          </p:cNvPr>
          <p:cNvSpPr txBox="1"/>
          <p:nvPr/>
        </p:nvSpPr>
        <p:spPr>
          <a:xfrm>
            <a:off x="3943602" y="5931528"/>
            <a:ext cx="43047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endParaRPr lang="it-I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ccia giù 13">
            <a:extLst>
              <a:ext uri="{FF2B5EF4-FFF2-40B4-BE49-F238E27FC236}">
                <a16:creationId xmlns:a16="http://schemas.microsoft.com/office/drawing/2014/main" id="{302FAA27-5E09-CB68-4E3C-EC25D78888E5}"/>
              </a:ext>
            </a:extLst>
          </p:cNvPr>
          <p:cNvSpPr/>
          <p:nvPr/>
        </p:nvSpPr>
        <p:spPr>
          <a:xfrm>
            <a:off x="5962650" y="5422638"/>
            <a:ext cx="266700" cy="4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86B7976-9377-AC66-DE8F-5EB9B299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25"/>
            <a:ext cx="9273742" cy="5409683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FEC7618-55B2-5F13-1AB9-3BB4F5D2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7" y="1654288"/>
            <a:ext cx="3829506" cy="2358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some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unconsidered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1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D6EE54-81E0-F2E5-4E9A-346E16D3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35" y="501280"/>
            <a:ext cx="8437790" cy="63567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08905D-1C7A-B660-A0EC-04F9A19AD44F}"/>
              </a:ext>
            </a:extLst>
          </p:cNvPr>
          <p:cNvSpPr txBox="1"/>
          <p:nvPr/>
        </p:nvSpPr>
        <p:spPr>
          <a:xfrm>
            <a:off x="8670620" y="5110225"/>
            <a:ext cx="33601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complete pooling</a:t>
            </a: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119102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C5910-16A6-BB42-BB0A-8B895306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27BE685-30EE-95BE-9734-DCF40E11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70" y="500062"/>
            <a:ext cx="8439406" cy="635793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97F6C0D-9B62-879B-10AE-1257E4B999C5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2E2ADC-6943-512C-0A7B-1BD008E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B2B7B500-9C23-2316-43DC-3D86144AD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6435"/>
              </p:ext>
            </p:extLst>
          </p:nvPr>
        </p:nvGraphicFramePr>
        <p:xfrm>
          <a:off x="349803" y="1289265"/>
          <a:ext cx="3243267" cy="4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624">
                  <a:extLst>
                    <a:ext uri="{9D8B030D-6E8A-4147-A177-3AD203B41FA5}">
                      <a16:colId xmlns:a16="http://schemas.microsoft.com/office/drawing/2014/main" val="3580597002"/>
                    </a:ext>
                  </a:extLst>
                </a:gridCol>
                <a:gridCol w="876821">
                  <a:extLst>
                    <a:ext uri="{9D8B030D-6E8A-4147-A177-3AD203B41FA5}">
                      <a16:colId xmlns:a16="http://schemas.microsoft.com/office/drawing/2014/main" val="2693373439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1086667399"/>
                    </a:ext>
                  </a:extLst>
                </a:gridCol>
              </a:tblGrid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Nation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deaths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people/km</a:t>
                      </a:r>
                      <a:r>
                        <a:rPr lang="it-IT" baseline="30000" dirty="0"/>
                        <a:t>2 *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15271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Belgium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449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384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90104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WG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2949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36568"/>
                  </a:ext>
                </a:extLst>
              </a:tr>
              <a:tr h="416122">
                <a:tc>
                  <a:txBody>
                    <a:bodyPr/>
                    <a:lstStyle/>
                    <a:p>
                      <a:r>
                        <a:rPr lang="it-IT" dirty="0" err="1"/>
                        <a:t>Denmark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681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00823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France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1495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26663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UK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2179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281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73460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Italy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1462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89295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Ireland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63763"/>
                  </a:ext>
                </a:extLst>
              </a:tr>
              <a:tr h="503713">
                <a:tc>
                  <a:txBody>
                    <a:bodyPr/>
                    <a:lstStyle/>
                    <a:p>
                      <a:r>
                        <a:rPr lang="it-IT" dirty="0"/>
                        <a:t>Luxembourg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70810"/>
                  </a:ext>
                </a:extLst>
              </a:tr>
              <a:tr h="503713">
                <a:tc>
                  <a:txBody>
                    <a:bodyPr/>
                    <a:lstStyle/>
                    <a:p>
                      <a:r>
                        <a:rPr lang="it-IT" dirty="0"/>
                        <a:t>Netherlands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546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520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8017"/>
                  </a:ext>
                </a:extLst>
              </a:tr>
            </a:tbl>
          </a:graphicData>
        </a:graphic>
      </p:graphicFrame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BDBAFB1-1D96-FB9B-7E9B-5901F8D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9" y="5947300"/>
            <a:ext cx="2595041" cy="81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* From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data, just for the big picture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1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1C8E792-C338-DBB4-80BC-D7F8DE32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8" y="500062"/>
            <a:ext cx="7315200" cy="64008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93F5D7C-9A2C-8915-0E43-1FBA25C2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6" y="859395"/>
            <a:ext cx="5239654" cy="5906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Netherlands, Luxembourg: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WG,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France: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🌤️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9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1809</Words>
  <Application>Microsoft Macintosh PowerPoint</Application>
  <PresentationFormat>Widescreen</PresentationFormat>
  <Paragraphs>250</Paragraphs>
  <Slides>25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3" baseType="lpstr">
      <vt:lpstr>Andale Mono</vt:lpstr>
      <vt:lpstr>Arial</vt:lpstr>
      <vt:lpstr>Arial Black</vt:lpstr>
      <vt:lpstr>Calibri</vt:lpstr>
      <vt:lpstr>Calibri Light</vt:lpstr>
      <vt:lpstr>Cambria Math</vt:lpstr>
      <vt:lpstr>Helvetica</vt:lpstr>
      <vt:lpstr>Tema di Office</vt:lpstr>
      <vt:lpstr>Presentazione standard di PowerPoint</vt:lpstr>
      <vt:lpstr>Goals of the project</vt:lpstr>
      <vt:lpstr>Data</vt:lpstr>
      <vt:lpstr>Data</vt:lpstr>
      <vt:lpstr>Data</vt:lpstr>
      <vt:lpstr>Explorative analysis</vt:lpstr>
      <vt:lpstr>Explorative analysis</vt:lpstr>
      <vt:lpstr>Explorative analysis</vt:lpstr>
      <vt:lpstr>Explorative analysis</vt:lpstr>
      <vt:lpstr>Explorative analysis</vt:lpstr>
      <vt:lpstr>Explorative analysis</vt:lpstr>
      <vt:lpstr>Methods</vt:lpstr>
      <vt:lpstr>Frequentist approach</vt:lpstr>
      <vt:lpstr>Frequentist approach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(model A)</vt:lpstr>
      <vt:lpstr>Bayesian approach (model A)</vt:lpstr>
      <vt:lpstr>Bayesian approach (model A)</vt:lpstr>
      <vt:lpstr>Bayesian approach (model A)</vt:lpstr>
      <vt:lpstr>Bayesian approach (model 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pro8233</dc:creator>
  <cp:lastModifiedBy>pro8233</cp:lastModifiedBy>
  <cp:revision>60</cp:revision>
  <dcterms:created xsi:type="dcterms:W3CDTF">2024-06-11T19:03:06Z</dcterms:created>
  <dcterms:modified xsi:type="dcterms:W3CDTF">2025-06-14T16:21:59Z</dcterms:modified>
</cp:coreProperties>
</file>