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7" r:id="rId6"/>
    <p:sldId id="259" r:id="rId7"/>
    <p:sldId id="262" r:id="rId8"/>
    <p:sldId id="290" r:id="rId9"/>
    <p:sldId id="291" r:id="rId10"/>
    <p:sldId id="283" r:id="rId11"/>
    <p:sldId id="292" r:id="rId12"/>
    <p:sldId id="284" r:id="rId13"/>
    <p:sldId id="285" r:id="rId14"/>
    <p:sldId id="286" r:id="rId15"/>
    <p:sldId id="287" r:id="rId16"/>
    <p:sldId id="288" r:id="rId17"/>
    <p:sldId id="293" r:id="rId18"/>
    <p:sldId id="260" r:id="rId19"/>
    <p:sldId id="277" r:id="rId20"/>
    <p:sldId id="278" r:id="rId21"/>
    <p:sldId id="279" r:id="rId22"/>
    <p:sldId id="281" r:id="rId23"/>
    <p:sldId id="282" r:id="rId24"/>
    <p:sldId id="289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Edwardian Script ITC" panose="030303020407070D0804" pitchFamily="66" charset="77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502"/>
    <a:srgbClr val="199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94719"/>
  </p:normalViewPr>
  <p:slideViewPr>
    <p:cSldViewPr snapToGrid="0">
      <p:cViewPr>
        <p:scale>
          <a:sx n="166" d="100"/>
          <a:sy n="166" d="100"/>
        </p:scale>
        <p:origin x="528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EB9A476-EC9F-C957-5DE6-6A77FC57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C31E7446-D6FE-0639-98EF-C8D4F9708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828F9565-5E4A-EDE9-DAAD-92597D60E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0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FE52666-9C0D-593C-5CDE-84A7F88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32968A3-5E38-54C5-E17E-C7E98DD02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37FC326B-AE69-5B31-92E3-F99FB25D3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3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03EF480-94F4-263B-F60F-1ACA72DF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AB2A7BCF-F002-20AE-9D99-E921146D7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1D1E3780-A1B0-3C56-8061-1129FAB7D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AE47182-9CB6-F9FC-22E2-B3E0B94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222B6DE-5BF8-E7AE-B914-F2D8683C8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F3E5FD7A-85B1-785F-B6E9-46DB2E68B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9B79D43-23B0-8944-BA54-E0E4E0AE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8B96CA65-166D-FC4E-4238-F455CF11A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258F3BED-71E7-AC11-4CAE-C8F138850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8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60b63438e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60b63438e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6192a1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6192a1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645ff754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645ff754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01243a61c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01243a61c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10fc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10fc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B2795518-F8FC-90F5-C1A0-341EB03F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>
            <a:extLst>
              <a:ext uri="{FF2B5EF4-FFF2-40B4-BE49-F238E27FC236}">
                <a16:creationId xmlns:a16="http://schemas.microsoft.com/office/drawing/2014/main" id="{1938F8F8-F366-6D77-B931-24660BBA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>
            <a:extLst>
              <a:ext uri="{FF2B5EF4-FFF2-40B4-BE49-F238E27FC236}">
                <a16:creationId xmlns:a16="http://schemas.microsoft.com/office/drawing/2014/main" id="{9ED72040-F09D-C2D5-5708-75133FFFA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1F7E0DD6-E3B1-EA54-56AC-C639C809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BD1277FE-6ECA-4BA6-D4D0-7F2A2EEBC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BC218E7B-9F9B-5C6D-E60C-F5E6C1198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5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31296BF8-1E27-C31A-A1B0-DBAECED3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73741803-41D4-4D0B-F2BA-BE1BD55E0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81A9083B-9A48-0DD1-423C-80C64E1F2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553A6F0-158B-C264-CD8C-BD753CC1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B358370C-0093-0CB4-77F5-079BB508E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62BCE517-C13C-C5C2-48D0-560EA3B10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4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DC54BE1-135F-7087-E9A1-81A6E1DD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0329A0DB-B5B5-30DD-F9DB-9920C73DD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49D5A7AA-19B8-BC79-A7F3-F4518F0BD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FAE80D1-2534-5D81-6FE5-F16526AB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19D013F0-03EA-06BA-D19D-0A29F3A53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56888C3D-F64C-2588-7CA6-B24C55D40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68090X2200095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s://www.youtube.com/watch?v=qjSLM3-ENxU" TargetMode="External"/><Relationship Id="rId4" Type="http://schemas.openxmlformats.org/officeDocument/2006/relationships/hyperlink" Target="https://www.sciencedirect.com/science/article/pii/S01912615210000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12125" y="667750"/>
            <a:ext cx="73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0900" y="559475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Times New Roman"/>
                <a:ea typeface="Times New Roman"/>
                <a:cs typeface="Times New Roman"/>
                <a:sym typeface="Times New Roman"/>
              </a:rPr>
              <a:t>Exam: </a:t>
            </a:r>
            <a:r>
              <a:rPr lang="it" sz="2200">
                <a:latin typeface="Times New Roman"/>
                <a:ea typeface="Times New Roman"/>
                <a:cs typeface="Times New Roman"/>
                <a:sym typeface="Times New Roman"/>
              </a:rPr>
              <a:t>Mathematical Optimization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-23075" y="1841450"/>
            <a:ext cx="90519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Analysis and results reproduction of: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Dynamic Wireless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Charging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Lanes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location model in urban networks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considering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choices</a:t>
            </a:r>
            <a:endParaRPr lang="it-IT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Cong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Quoc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Tran, Mehdi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Keyvan-Ekbatani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Dong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Ngoduy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David Watling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Part C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98771" y="198525"/>
            <a:ext cx="253017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Giorgia Leoncilli, Sara Serafino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B3BEE9-BEEF-E396-AFB8-4274FB77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2948DE49-2B55-92F7-7280-08F50841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40910D38-1470-4545-B817-10B03D984DD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DB8D59F1-8D58-5946-0ACF-9439CAB4DB5A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AD202C66-A444-04E1-FFD4-AE0932A973E6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9894E8B4-79D3-AD7C-F921-2FE01B09A9C2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5B5BDC65-A672-F7C4-C6E0-AE8157745BB6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C51EC015-A288-2EFD-21E2-15FF0172216B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701BBF47-E49C-8B22-2DEA-4E83E6DD1341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45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B7682F9F-5973-304B-9C86-7921C1A6F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125F4C9-B051-F8BE-B94C-AF141E17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363327D-08B7-D017-D6D4-DC6084D0C0C2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61EADC5F-5CDD-F8FF-D201-9355EBEFC911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C48FE37-53CF-0F9B-CC4C-06C63BDA1179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3C65250-17D1-CA6D-E307-CF48B1EDE6E0}"/>
              </a:ext>
            </a:extLst>
          </p:cNvPr>
          <p:cNvCxnSpPr>
            <a:cxnSpLocks/>
          </p:cNvCxnSpPr>
          <p:nvPr/>
        </p:nvCxnSpPr>
        <p:spPr>
          <a:xfrm flipV="1">
            <a:off x="2681654" y="2260942"/>
            <a:ext cx="2294804" cy="55370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B246BF52-342D-FA71-B178-363A1897250D}"/>
              </a:ext>
            </a:extLst>
          </p:cNvPr>
          <p:cNvSpPr txBox="1"/>
          <p:nvPr/>
        </p:nvSpPr>
        <p:spPr>
          <a:xfrm>
            <a:off x="4976458" y="2098786"/>
            <a:ext cx="2860500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b="1" dirty="0">
                <a:latin typeface="Times New Roman"/>
                <a:ea typeface="Times New Roman"/>
                <a:cs typeface="Times New Roman"/>
                <a:sym typeface="Times New Roman"/>
              </a:rPr>
              <a:t>Extra </a:t>
            </a:r>
            <a:r>
              <a:rPr lang="it-IT" sz="13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SCRIVILE QUANDO LE AVRAI</a:t>
            </a: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BC91579B-051C-248A-2C66-0A64360BACB8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F5E293-596B-9795-FAFD-15FFF2373ED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A286C609-E433-EC88-FD60-16164CE16A05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B2E8DBF-9024-26F7-77F4-FA73651A489A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AD53661-BD60-691D-40E3-30212FFA8924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82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D759839-2F01-C23A-AF01-2249A33F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CA7691A0-81FB-775B-ACDF-81637453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7" y="1418656"/>
            <a:ext cx="8372266" cy="3237174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0DB34155-DB77-9819-9200-2BAABB3A742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267FE9C5-7156-58E1-0864-2F64883B873C}"/>
              </a:ext>
            </a:extLst>
          </p:cNvPr>
          <p:cNvSpPr txBox="1"/>
          <p:nvPr/>
        </p:nvSpPr>
        <p:spPr>
          <a:xfrm>
            <a:off x="4802713" y="2122893"/>
            <a:ext cx="65297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supply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223E61-54E9-5007-034F-8E6F27978ECD}"/>
              </a:ext>
            </a:extLst>
          </p:cNvPr>
          <p:cNvSpPr txBox="1"/>
          <p:nvPr/>
        </p:nvSpPr>
        <p:spPr>
          <a:xfrm>
            <a:off x="2506225" y="1466312"/>
            <a:ext cx="26229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different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route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choices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21BF055-76C4-67B8-EF72-48F2DC2A74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true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C3F36EA-D742-AC4C-EA43-E1468C01A547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2FF7C86B-7048-E659-139A-F92DF9EB6FDE}"/>
              </a:ext>
            </a:extLst>
          </p:cNvPr>
          <p:cNvSpPr txBox="1"/>
          <p:nvPr/>
        </p:nvSpPr>
        <p:spPr>
          <a:xfrm>
            <a:off x="4352431" y="2928318"/>
            <a:ext cx="9005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997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05D92274-6EA7-1EDE-CFB5-43BD1DFD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DB97C742-3B93-0599-D8E2-7E44749C912E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Objective function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9D99D-5F04-F8FF-C548-2560AD6D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5559"/>
            <a:ext cx="7772400" cy="826851"/>
          </a:xfrm>
          <a:prstGeom prst="rect">
            <a:avLst/>
          </a:prstGeom>
        </p:spPr>
      </p:pic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21AD0523-BFAB-67D7-FF2F-39F52B695CA3}"/>
              </a:ext>
            </a:extLst>
          </p:cNvPr>
          <p:cNvSpPr/>
          <p:nvPr/>
        </p:nvSpPr>
        <p:spPr>
          <a:xfrm>
            <a:off x="3584923" y="2069623"/>
            <a:ext cx="336446" cy="390363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4;p15">
            <a:extLst>
              <a:ext uri="{FF2B5EF4-FFF2-40B4-BE49-F238E27FC236}">
                <a16:creationId xmlns:a16="http://schemas.microsoft.com/office/drawing/2014/main" id="{A76BB8DF-E392-E98C-9EA4-CF6CA28A5260}"/>
              </a:ext>
            </a:extLst>
          </p:cNvPr>
          <p:cNvCxnSpPr>
            <a:cxnSpLocks/>
          </p:cNvCxnSpPr>
          <p:nvPr/>
        </p:nvCxnSpPr>
        <p:spPr>
          <a:xfrm flipH="1">
            <a:off x="3387256" y="2470137"/>
            <a:ext cx="365890" cy="6333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5C5C93BD-2720-03B4-C08F-85DC8E4FE913}"/>
              </a:ext>
            </a:extLst>
          </p:cNvPr>
          <p:cNvSpPr txBox="1"/>
          <p:nvPr/>
        </p:nvSpPr>
        <p:spPr>
          <a:xfrm>
            <a:off x="2470968" y="3103462"/>
            <a:ext cx="118694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Set of discrete time steps</a:t>
            </a:r>
          </a:p>
        </p:txBody>
      </p:sp>
      <p:sp>
        <p:nvSpPr>
          <p:cNvPr id="14" name="Google Shape;103;p15">
            <a:extLst>
              <a:ext uri="{FF2B5EF4-FFF2-40B4-BE49-F238E27FC236}">
                <a16:creationId xmlns:a16="http://schemas.microsoft.com/office/drawing/2014/main" id="{8082B2B4-C69C-862D-F108-A8EDCD011A05}"/>
              </a:ext>
            </a:extLst>
          </p:cNvPr>
          <p:cNvSpPr/>
          <p:nvPr/>
        </p:nvSpPr>
        <p:spPr>
          <a:xfrm>
            <a:off x="5319938" y="2140557"/>
            <a:ext cx="248524" cy="245311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;p15">
            <a:extLst>
              <a:ext uri="{FF2B5EF4-FFF2-40B4-BE49-F238E27FC236}">
                <a16:creationId xmlns:a16="http://schemas.microsoft.com/office/drawing/2014/main" id="{549E6563-80AA-506D-19DF-8AA3EA6DD205}"/>
              </a:ext>
            </a:extLst>
          </p:cNvPr>
          <p:cNvSpPr txBox="1"/>
          <p:nvPr/>
        </p:nvSpPr>
        <p:spPr>
          <a:xfrm>
            <a:off x="5338822" y="3103462"/>
            <a:ext cx="270556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Penalty cost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incentivise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travellers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along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waiting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94;p14">
            <a:extLst>
              <a:ext uri="{FF2B5EF4-FFF2-40B4-BE49-F238E27FC236}">
                <a16:creationId xmlns:a16="http://schemas.microsoft.com/office/drawing/2014/main" id="{00A02A96-AD08-559C-2FC0-E275F208A23A}"/>
              </a:ext>
            </a:extLst>
          </p:cNvPr>
          <p:cNvSpPr txBox="1"/>
          <p:nvPr/>
        </p:nvSpPr>
        <p:spPr>
          <a:xfrm>
            <a:off x="726703" y="4099259"/>
            <a:ext cx="7462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Maximising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outflow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mathematically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equivalent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minimising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travel times.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73594311-DFBD-43AF-6EA4-7982F07E4EEB}"/>
              </a:ext>
            </a:extLst>
          </p:cNvPr>
          <p:cNvCxnSpPr>
            <a:cxnSpLocks/>
          </p:cNvCxnSpPr>
          <p:nvPr/>
        </p:nvCxnSpPr>
        <p:spPr>
          <a:xfrm>
            <a:off x="5443085" y="2389690"/>
            <a:ext cx="125377" cy="71377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368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6402C80E-8EB0-ADAA-F723-80C98887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64C19DC-CF97-3105-2CD0-4C7EB597C8B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Minimising 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74C57D72-08F8-82F7-BA13-4E6D5CF0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16" r="63197" b="44210"/>
          <a:stretch/>
        </p:blipFill>
        <p:spPr>
          <a:xfrm>
            <a:off x="595330" y="1732784"/>
            <a:ext cx="2860500" cy="345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/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4DED7560-48E1-AA1D-49B4-2B3719E1DC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755" r="50000" b="8350"/>
          <a:stretch/>
        </p:blipFill>
        <p:spPr>
          <a:xfrm>
            <a:off x="4572000" y="1535434"/>
            <a:ext cx="4186133" cy="2456833"/>
          </a:xfrm>
          <a:prstGeom prst="rect">
            <a:avLst/>
          </a:prstGeom>
        </p:spPr>
      </p:pic>
      <p:sp>
        <p:nvSpPr>
          <p:cNvPr id="6" name="Freccia giù 5">
            <a:extLst>
              <a:ext uri="{FF2B5EF4-FFF2-40B4-BE49-F238E27FC236}">
                <a16:creationId xmlns:a16="http://schemas.microsoft.com/office/drawing/2014/main" id="{2148B014-3A88-4305-4CB8-9C2F724F2FE3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1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667725" y="0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Times New Roman"/>
                <a:ea typeface="Times New Roman"/>
                <a:cs typeface="Times New Roman"/>
                <a:sym typeface="Times New Roman"/>
              </a:rPr>
              <a:t>Gurobi optimization: increasing dimensionality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862887" y="916466"/>
            <a:ext cx="347459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Boosting the dimensionality of the problem, the time of execution highly increases.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225600" y="730925"/>
            <a:ext cx="18000" cy="38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7"/>
          <p:cNvSpPr txBox="1"/>
          <p:nvPr/>
        </p:nvSpPr>
        <p:spPr>
          <a:xfrm rot="-5400000">
            <a:off x="-742625" y="2736725"/>
            <a:ext cx="17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mes New Roman"/>
                <a:ea typeface="Times New Roman"/>
                <a:cs typeface="Times New Roman"/>
                <a:sym typeface="Times New Roman"/>
              </a:rPr>
              <a:t>Dimensionality increases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6425"/>
            <a:ext cx="4056366" cy="3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22186450-2859-624D-87ED-805E6483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7" y="513183"/>
            <a:ext cx="2762654" cy="1335283"/>
          </a:xfrm>
          <a:prstGeom prst="rect">
            <a:avLst/>
          </a:prstGeom>
        </p:spPr>
      </p:pic>
      <p:pic>
        <p:nvPicPr>
          <p:cNvPr id="6" name="Immagine 5" descr="Immagine che contiene testo, diagramma, linea, numero&#10;&#10;Il contenuto generato dall'IA potrebbe non essere corretto.">
            <a:extLst>
              <a:ext uri="{FF2B5EF4-FFF2-40B4-BE49-F238E27FC236}">
                <a16:creationId xmlns:a16="http://schemas.microsoft.com/office/drawing/2014/main" id="{D14BF158-1C82-BE9A-8D75-59AF1375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01" y="3379199"/>
            <a:ext cx="3218732" cy="1764300"/>
          </a:xfrm>
          <a:prstGeom prst="rect">
            <a:avLst/>
          </a:prstGeom>
        </p:spPr>
      </p:pic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9B8EBAB-BD56-91DF-CC84-0739B543F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7" y="1502089"/>
            <a:ext cx="2230746" cy="21393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464475"/>
            <a:ext cx="4029075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4"/>
          <p:cNvSpPr txBox="1"/>
          <p:nvPr/>
        </p:nvSpPr>
        <p:spPr>
          <a:xfrm>
            <a:off x="4991100" y="1095375"/>
            <a:ext cx="3219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This graphic is obtained using the initial probabilistic models to sample </a:t>
            </a:r>
            <a:r>
              <a:rPr lang="it" u="sng">
                <a:latin typeface="Times New Roman"/>
                <a:ea typeface="Times New Roman"/>
                <a:cs typeface="Times New Roman"/>
                <a:sym typeface="Times New Roman"/>
              </a:rPr>
              <a:t>10,000 solutions for each test problem instance</a:t>
            </a: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, and plotting the distribution of averaged normalized objective values.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Times New Roman"/>
                <a:ea typeface="Times New Roman"/>
                <a:cs typeface="Times New Roman"/>
                <a:sym typeface="Times New Roman"/>
              </a:rPr>
              <a:t>The objective values of the sample solutions are normalized by the mean objective value generated by the classic ACO algorithm</a:t>
            </a: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. The normalized objective values are then averaged across 100 test problem instances.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AS and MMAS distinguish is in this case irrelevant because we refer only to the initial probability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752475" y="647700"/>
            <a:ext cx="714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>
                <a:latin typeface="Times New Roman"/>
                <a:ea typeface="Times New Roman"/>
                <a:cs typeface="Times New Roman"/>
                <a:sym typeface="Times New Roman"/>
              </a:rPr>
              <a:t>Analysis of results: ACO-SVM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062" y="2099300"/>
            <a:ext cx="3077574" cy="230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5" y="2099325"/>
            <a:ext cx="3077574" cy="23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 txBox="1"/>
          <p:nvPr/>
        </p:nvSpPr>
        <p:spPr>
          <a:xfrm>
            <a:off x="752475" y="647700"/>
            <a:ext cx="714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>
                <a:latin typeface="Times New Roman"/>
                <a:ea typeface="Times New Roman"/>
                <a:cs typeface="Times New Roman"/>
                <a:sym typeface="Times New Roman"/>
              </a:rPr>
              <a:t>Analysis of results: ACO-SVM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6464000" y="1545900"/>
            <a:ext cx="24843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The objective values generated by each ML-algorithm </a:t>
            </a:r>
            <a:r>
              <a:rPr lang="it" u="sng">
                <a:latin typeface="Times New Roman"/>
                <a:ea typeface="Times New Roman"/>
                <a:cs typeface="Times New Roman"/>
                <a:sym typeface="Times New Roman"/>
              </a:rPr>
              <a:t>varying the number of solutions generated are normalized by the best objective value found by classic AS (or MMAS), and are averaged across 100 problem instances and 15 independent runs.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The curves of normalized objective value v.s. number of solutions constructed is shown for both AS and MMAS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2571750" y="2237875"/>
            <a:ext cx="180600" cy="52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5"/>
          <p:cNvSpPr/>
          <p:nvPr/>
        </p:nvSpPr>
        <p:spPr>
          <a:xfrm>
            <a:off x="5549400" y="2147650"/>
            <a:ext cx="99300" cy="1128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0" name="Google Shape;430;p35"/>
          <p:cNvCxnSpPr>
            <a:stCxn id="428" idx="0"/>
          </p:cNvCxnSpPr>
          <p:nvPr/>
        </p:nvCxnSpPr>
        <p:spPr>
          <a:xfrm rot="10800000">
            <a:off x="2481450" y="2021275"/>
            <a:ext cx="1806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35"/>
          <p:cNvCxnSpPr>
            <a:stCxn id="429" idx="0"/>
          </p:cNvCxnSpPr>
          <p:nvPr/>
        </p:nvCxnSpPr>
        <p:spPr>
          <a:xfrm rot="10800000">
            <a:off x="5405250" y="2066350"/>
            <a:ext cx="1938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35"/>
          <p:cNvSpPr txBox="1"/>
          <p:nvPr/>
        </p:nvSpPr>
        <p:spPr>
          <a:xfrm>
            <a:off x="1552300" y="1651963"/>
            <a:ext cx="129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mes New Roman"/>
                <a:ea typeface="Times New Roman"/>
                <a:cs typeface="Times New Roman"/>
                <a:sym typeface="Times New Roman"/>
              </a:rPr>
              <a:t>20% improving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5"/>
          <p:cNvSpPr txBox="1"/>
          <p:nvPr/>
        </p:nvSpPr>
        <p:spPr>
          <a:xfrm>
            <a:off x="4319350" y="1467175"/>
            <a:ext cx="163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mes New Roman"/>
                <a:ea typeface="Times New Roman"/>
                <a:cs typeface="Times New Roman"/>
                <a:sym typeface="Times New Roman"/>
              </a:rPr>
              <a:t>40% improving with the second ML-MMAS algorithm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/>
        </p:nvSpPr>
        <p:spPr>
          <a:xfrm>
            <a:off x="752475" y="647700"/>
            <a:ext cx="714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>
                <a:latin typeface="Times New Roman"/>
                <a:ea typeface="Times New Roman"/>
                <a:cs typeface="Times New Roman"/>
                <a:sym typeface="Times New Roman"/>
              </a:rPr>
              <a:t>Analysis of results: ACO-SVM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00" y="1795775"/>
            <a:ext cx="3932800" cy="29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900" y="1795775"/>
            <a:ext cx="3932800" cy="29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6"/>
          <p:cNvSpPr txBox="1"/>
          <p:nvPr/>
        </p:nvSpPr>
        <p:spPr>
          <a:xfrm>
            <a:off x="752475" y="1254275"/>
            <a:ext cx="733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Times New Roman"/>
                <a:ea typeface="Times New Roman"/>
                <a:cs typeface="Times New Roman"/>
                <a:sym typeface="Times New Roman"/>
              </a:rPr>
              <a:t>Testing the MMAS-SVM method on 71 problems of dimensionality equal to 100.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The time-taken analysis could be extremely improved adding elements of parallel programming to the implementation.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354925"/>
            <a:ext cx="4733925" cy="35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8"/>
          <p:cNvSpPr txBox="1"/>
          <p:nvPr/>
        </p:nvSpPr>
        <p:spPr>
          <a:xfrm>
            <a:off x="752475" y="647700"/>
            <a:ext cx="714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b="1">
                <a:latin typeface="Times New Roman"/>
                <a:ea typeface="Times New Roman"/>
                <a:cs typeface="Times New Roman"/>
                <a:sym typeface="Times New Roman"/>
              </a:rPr>
              <a:t>Analysis of results: ACO-SVM-LS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8"/>
          <p:cNvSpPr txBox="1"/>
          <p:nvPr/>
        </p:nvSpPr>
        <p:spPr>
          <a:xfrm>
            <a:off x="5170575" y="2454425"/>
            <a:ext cx="3654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Same histograms obtained by computing 10,000 solutions for each test problem instance, and plotting the distribution of averaged normalized objective values.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40750" y="1974656"/>
            <a:ext cx="7462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To support the system planner in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deploying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WCL, the paper takes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consideration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dynamics and congestion under multiple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classes (EV and ICV).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The problem combines a mixed-integer linear program with dynamic routing behaviour into the charging location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maximise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network performance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insights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propagation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patterns over the network.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050" y="649900"/>
            <a:ext cx="905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To determine the optimal location for dynamic Wireless Charging Lanes </a:t>
            </a: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2543225" y="2148825"/>
            <a:ext cx="4296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Thank you for the attention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>
          <a:extLst>
            <a:ext uri="{FF2B5EF4-FFF2-40B4-BE49-F238E27FC236}">
              <a16:creationId xmlns:a16="http://schemas.microsoft.com/office/drawing/2014/main" id="{D9300C08-0597-D1DC-FFDD-D5845564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78868B3-7B33-23A6-9EFC-C032D8434F30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Sitography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/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Implemented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paper: «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wireless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model in urban networks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r>
                  <a:rPr lang="it-IT" sz="15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 et al., 2022,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3"/>
                  </a:rPr>
                  <a:t>https://www.sciencedirect.com/science/article/pii/S0968090X2200095X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Cited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 for </a:t>
                </a:r>
                <a14:m>
                  <m:oMath xmlns:m="http://schemas.openxmlformats.org/officeDocument/2006/math">
                    <m:r>
                      <a:rPr lang="it-IT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𝛼</m:t>
                    </m:r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«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Multiclass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 optimum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mixed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human-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automated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r>
                  <a:rPr lang="it-IT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»,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Ngoduy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202,1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4"/>
                  </a:rPr>
                  <a:t>https://www.sciencedirect.com/science/article/pii/S0191261521000011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v"/>
                </a:pP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Traffic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Assignment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Problem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lecture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4 of «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Principles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of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Transportation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Engineering»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the Iowa State University,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5"/>
                  </a:rPr>
                  <a:t>https://www.youtube.com/watch?v=qjSLM3-ENxU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endParaRPr sz="15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blipFill>
                <a:blip r:embed="rId6"/>
                <a:stretch>
                  <a:fillRect l="-170" r="-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Network design problem → limited to single Origin-Destination networks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63617" y="4310299"/>
            <a:ext cx="26006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Upper level: minimise the system cost with specific demands</a:t>
            </a:r>
          </a:p>
        </p:txBody>
      </p:sp>
      <p:pic>
        <p:nvPicPr>
          <p:cNvPr id="3" name="Immagine 2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E672D19F-A30E-2D2E-198B-A298CA2C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98" y="1560461"/>
            <a:ext cx="5525309" cy="267056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64E951-5E94-4DF7-A75A-2B71595B1CCD}"/>
              </a:ext>
            </a:extLst>
          </p:cNvPr>
          <p:cNvSpPr txBox="1"/>
          <p:nvPr/>
        </p:nvSpPr>
        <p:spPr>
          <a:xfrm>
            <a:off x="5037910" y="4356450"/>
            <a:ext cx="195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Lower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 Traffic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A5F9CBE-E32B-E2E5-2C82-4D411E0A997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A291FF9E-FA87-9D41-822B-64956C5EAABC}"/>
              </a:ext>
            </a:extLst>
          </p:cNvPr>
          <p:cNvSpPr txBox="1"/>
          <p:nvPr/>
        </p:nvSpPr>
        <p:spPr>
          <a:xfrm>
            <a:off x="840750" y="1468701"/>
            <a:ext cx="7462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Determine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much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n.vehicles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travel times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criteria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behaviours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5C7084-ABF3-1F68-7DAD-F9285350A786}"/>
              </a:ext>
            </a:extLst>
          </p:cNvPr>
          <p:cNvSpPr txBox="1"/>
          <p:nvPr/>
        </p:nvSpPr>
        <p:spPr>
          <a:xfrm>
            <a:off x="1235675" y="3603962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are a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of travel times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FC4433-368A-5EB3-83DC-26BBA4A6D8F2}"/>
              </a:ext>
            </a:extLst>
          </p:cNvPr>
          <p:cNvSpPr txBox="1"/>
          <p:nvPr/>
        </p:nvSpPr>
        <p:spPr>
          <a:xfrm>
            <a:off x="3373394" y="4360885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Travel times are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determined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flow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619974-F795-544D-F685-3A3EC9C5B527}"/>
              </a:ext>
            </a:extLst>
          </p:cNvPr>
          <p:cNvSpPr txBox="1"/>
          <p:nvPr/>
        </p:nvSpPr>
        <p:spPr>
          <a:xfrm>
            <a:off x="5511113" y="3603962"/>
            <a:ext cx="2026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Traffic flow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 product of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Connettore 7 12">
            <a:extLst>
              <a:ext uri="{FF2B5EF4-FFF2-40B4-BE49-F238E27FC236}">
                <a16:creationId xmlns:a16="http://schemas.microsoft.com/office/drawing/2014/main" id="{6109DADB-6207-BD29-2E82-504ABDD8825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591308" y="3840408"/>
            <a:ext cx="495313" cy="10688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E7506425-6F19-5339-F0FE-1BC84BA41E8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511112" y="4127182"/>
            <a:ext cx="1013256" cy="4953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D8EA71B5-7236-B1C1-F12E-3B6E31C5B2F2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V="1">
            <a:off x="4414452" y="1494045"/>
            <a:ext cx="12700" cy="4219833"/>
          </a:xfrm>
          <a:prstGeom prst="curvedConnector3">
            <a:avLst>
              <a:gd name="adj1" fmla="val 392870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7FE9A9AC-9177-5B3A-37FF-8F462E36B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EAFCCC1-E2DB-A805-46B0-247BDA615962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DF20E8D-8C91-6057-ACE4-ACE4314BD1D7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E4580D26-1C6D-52CC-2B9A-F996A0EED6A1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EF00D4C-F388-888B-4AEC-C1AC88FA9982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F42B2F8-5624-9BB9-6B32-DE9E6AB8A13C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4B7FEDA3-AC17-1939-2955-3CAE05D2C154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2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8FA486CC-C15D-86AC-5CAC-536FD821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3FA69DF-BC8E-4F09-8F9C-CC6F7F84C9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8434B9B-8B1F-36AD-A399-14E1EE19B0E1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A8334B-4F95-54A3-30C6-E6A6C7158121}"/>
              </a:ext>
            </a:extLst>
          </p:cNvPr>
          <p:cNvSpPr txBox="1"/>
          <p:nvPr/>
        </p:nvSpPr>
        <p:spPr>
          <a:xfrm>
            <a:off x="4794647" y="4619624"/>
            <a:ext cx="2854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reformulated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single-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9F9D11D3-4053-44AE-0BF9-01279EF9D622}"/>
              </a:ext>
            </a:extLst>
          </p:cNvPr>
          <p:cNvSpPr/>
          <p:nvPr/>
        </p:nvSpPr>
        <p:spPr>
          <a:xfrm>
            <a:off x="6039056" y="396432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0129D22B-4EF8-158B-283A-09010C95F838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75591D-81BA-CFA3-F7A8-33A1D707949F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B5C21-6D15-79EC-7E89-31F4C3FF7FB5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9CA0DD2A-5EA4-7B78-7B37-1DDC3689D313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FC05C22-D2D8-B0F7-A11E-EDBA1AFD9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51ACFF02-D601-435E-685E-F6CDC66F505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781999D3-0873-CE41-669C-C56AB36702A0}"/>
              </a:ext>
            </a:extLst>
          </p:cNvPr>
          <p:cNvSpPr txBox="1"/>
          <p:nvPr/>
        </p:nvSpPr>
        <p:spPr>
          <a:xfrm>
            <a:off x="504963" y="1671518"/>
            <a:ext cx="7563271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s have homogeneous battery size.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he energy consumption rate of an EV is assumed proportional only to the travelled distance and homogeneous for 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energy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recharge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rate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underestimated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proportionally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travel time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free-flow speed.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Network must be cleared at time horizon.</a:t>
            </a:r>
          </a:p>
        </p:txBody>
      </p:sp>
    </p:spTree>
    <p:extLst>
      <p:ext uri="{BB962C8B-B14F-4D97-AF65-F5344CB8AC3E}">
        <p14:creationId xmlns:p14="http://schemas.microsoft.com/office/powerpoint/2010/main" val="23703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64029D8-1F45-FAB4-D25D-8B144B84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DEBFC8AF-5B23-9D64-BB86-2EBDE0EBB3F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General formulation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/>
              <p:nvPr/>
            </p:nvSpPr>
            <p:spPr>
              <a:xfrm>
                <a:off x="451176" y="1542787"/>
                <a:ext cx="4200338" cy="3480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Variables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has WCL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path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feasible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state of energy of an EV after traversing link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path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number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incoming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outgoing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𝑎𝑏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upstream traffic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𝑏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aggregate link-based share factor of vehicles of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(LORO MANCO USANO IL TEMPO)</a:t>
                </a:r>
              </a:p>
            </p:txBody>
          </p:sp>
        </mc:Choice>
        <mc:Fallback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6" y="1542787"/>
                <a:ext cx="4200338" cy="3480281"/>
              </a:xfrm>
              <a:prstGeom prst="rect">
                <a:avLst/>
              </a:prstGeom>
              <a:blipFill>
                <a:blip r:embed="rId3"/>
                <a:stretch>
                  <a:fillRect l="-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/>
              <p:nvPr/>
            </p:nvSpPr>
            <p:spPr>
              <a:xfrm>
                <a:off x="5401914" y="1542787"/>
                <a:ext cx="3062817" cy="3016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Parameters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free-flow speed (m/min)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𝑊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backward speed (m/min)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jam density (vehicles/m)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maximum flow capacity speed (vehicles/min)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budget</a:t>
                </a:r>
              </a:p>
              <a:p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14" y="1542787"/>
                <a:ext cx="3062817" cy="3016180"/>
              </a:xfrm>
              <a:prstGeom prst="rect">
                <a:avLst/>
              </a:prstGeom>
              <a:blipFill>
                <a:blip r:embed="rId4"/>
                <a:stretch>
                  <a:fillRect l="-12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524A645-233D-C41E-68E1-B342D191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D17D7DC3-51BA-72C8-E156-CD705D62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197"/>
          <a:stretch/>
        </p:blipFill>
        <p:spPr>
          <a:xfrm>
            <a:off x="399712" y="1489409"/>
            <a:ext cx="2860500" cy="2164681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DC88782-E1A1-8EE0-CB5F-F8434671E4D2}"/>
              </a:ext>
            </a:extLst>
          </p:cNvPr>
          <p:cNvSpPr/>
          <p:nvPr/>
        </p:nvSpPr>
        <p:spPr>
          <a:xfrm>
            <a:off x="2682746" y="2380105"/>
            <a:ext cx="461107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>
            <a:extLst>
              <a:ext uri="{FF2B5EF4-FFF2-40B4-BE49-F238E27FC236}">
                <a16:creationId xmlns:a16="http://schemas.microsoft.com/office/drawing/2014/main" id="{56F9E274-880D-65D9-B863-616290C6F40E}"/>
              </a:ext>
            </a:extLst>
          </p:cNvPr>
          <p:cNvSpPr/>
          <p:nvPr/>
        </p:nvSpPr>
        <p:spPr>
          <a:xfrm>
            <a:off x="2132229" y="2378822"/>
            <a:ext cx="393133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511E275-A242-F1CE-2841-CD20657BB658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magine 3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A18F5C47-4145-B4EA-A4CB-C700EE4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740"/>
          <a:stretch/>
        </p:blipFill>
        <p:spPr>
          <a:xfrm>
            <a:off x="3488600" y="1489409"/>
            <a:ext cx="2818250" cy="2164681"/>
          </a:xfrm>
          <a:prstGeom prst="rect">
            <a:avLst/>
          </a:prstGeom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33C2448E-A107-949A-6A1D-F3FA774AD81E}"/>
              </a:ext>
            </a:extLst>
          </p:cNvPr>
          <p:cNvSpPr txBox="1"/>
          <p:nvPr/>
        </p:nvSpPr>
        <p:spPr>
          <a:xfrm>
            <a:off x="1355592" y="2010803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nitial state of energy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AFA9129-E1A6-6FDC-59B2-9E6DB17124F6}"/>
              </a:ext>
            </a:extLst>
          </p:cNvPr>
          <p:cNvSpPr txBox="1"/>
          <p:nvPr/>
        </p:nvSpPr>
        <p:spPr>
          <a:xfrm>
            <a:off x="1667790" y="1508027"/>
            <a:ext cx="159242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>
            <a:extLst>
              <a:ext uri="{FF2B5EF4-FFF2-40B4-BE49-F238E27FC236}">
                <a16:creationId xmlns:a16="http://schemas.microsoft.com/office/drawing/2014/main" id="{662D13A4-D261-64AC-ABDD-2B712B0F9F9A}"/>
              </a:ext>
            </a:extLst>
          </p:cNvPr>
          <p:cNvCxnSpPr>
            <a:cxnSpLocks/>
          </p:cNvCxnSpPr>
          <p:nvPr/>
        </p:nvCxnSpPr>
        <p:spPr>
          <a:xfrm flipV="1">
            <a:off x="2438743" y="1777362"/>
            <a:ext cx="3528459" cy="62406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64A63564-C777-3291-5A53-3D485D08D6ED}"/>
              </a:ext>
            </a:extLst>
          </p:cNvPr>
          <p:cNvCxnSpPr>
            <a:cxnSpLocks/>
          </p:cNvCxnSpPr>
          <p:nvPr/>
        </p:nvCxnSpPr>
        <p:spPr>
          <a:xfrm flipV="1">
            <a:off x="2913299" y="1777362"/>
            <a:ext cx="461107" cy="6014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/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Recharge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energy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received</a:t>
                </a:r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𝑡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</m:t>
                        </m:r>
                      </m:sup>
                    </m:sSubSup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travel time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at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velocity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blipFill>
                <a:blip r:embed="rId4"/>
                <a:stretch>
                  <a:fillRect l="-532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375DCB4C-3653-BABB-8288-F0AA8F30CB8A}"/>
              </a:ext>
            </a:extLst>
          </p:cNvPr>
          <p:cNvSpPr txBox="1"/>
          <p:nvPr/>
        </p:nvSpPr>
        <p:spPr>
          <a:xfrm>
            <a:off x="1944156" y="2662766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path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feasibility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/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𝜖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rate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link </a:t>
                </a:r>
                <a14:m>
                  <m:oMath xmlns:m="http://schemas.openxmlformats.org/officeDocument/2006/math">
                    <m:r>
                      <a:rPr lang="it-IT" sz="13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blipFill>
                <a:blip r:embed="rId5"/>
                <a:stretch>
                  <a:fillRect l="-529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/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Sets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err="1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it-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= </a:t>
                </a:r>
                <a:r>
                  <a:rPr lang="it-IT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paths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  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links, including source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R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),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and normal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±</m:t>
                        </m:r>
                      </m:sup>
                    </m:sSubSup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incoming/outgoing links to/from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blipFill>
                <a:blip r:embed="rId6"/>
                <a:stretch>
                  <a:fillRect l="-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 descr="Immagine che contiene primavera, natura, molla elicoidale, oggetti in metallo&#10;&#10;Il contenuto generato dall'IA potrebbe non essere corretto.">
            <a:extLst>
              <a:ext uri="{FF2B5EF4-FFF2-40B4-BE49-F238E27FC236}">
                <a16:creationId xmlns:a16="http://schemas.microsoft.com/office/drawing/2014/main" id="{B9D5B330-F31B-5227-735C-E156781FA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34" y="1464878"/>
            <a:ext cx="382982" cy="2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8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0B91B52DD3F44B3540B9391848B12" ma:contentTypeVersion="4" ma:contentTypeDescription="Create a new document." ma:contentTypeScope="" ma:versionID="eac2d9bcd0f84db34f62ea62a5d759ed">
  <xsd:schema xmlns:xsd="http://www.w3.org/2001/XMLSchema" xmlns:xs="http://www.w3.org/2001/XMLSchema" xmlns:p="http://schemas.microsoft.com/office/2006/metadata/properties" xmlns:ns2="be087722-f12a-4091-a590-0358dc43a6e8" targetNamespace="http://schemas.microsoft.com/office/2006/metadata/properties" ma:root="true" ma:fieldsID="44606e6baa7569471acd0ad6ba2b6385" ns2:_="">
    <xsd:import namespace="be087722-f12a-4091-a590-0358dc43a6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87722-f12a-4091-a590-0358dc43a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32690E-4DB4-4ED5-AC68-50DB249CC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087722-f12a-4091-a590-0358dc43a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437D6D-FCEE-4002-B8AF-1E8EF2B8D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3D8CA-DFA6-48E3-81E0-7E5D75B8EF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1120</Words>
  <Application>Microsoft Macintosh PowerPoint</Application>
  <PresentationFormat>Presentazione su schermo (16:9)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0" baseType="lpstr">
      <vt:lpstr>Edwardian Script ITC</vt:lpstr>
      <vt:lpstr>Cambria Math</vt:lpstr>
      <vt:lpstr>Lato</vt:lpstr>
      <vt:lpstr>Wingdings</vt:lpstr>
      <vt:lpstr>Futura</vt:lpstr>
      <vt:lpstr>Raleway</vt:lpstr>
      <vt:lpstr>Arial</vt:lpstr>
      <vt:lpstr>Times New Roman</vt:lpstr>
      <vt:lpstr>Streamline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pro8233</cp:lastModifiedBy>
  <cp:revision>29</cp:revision>
  <dcterms:modified xsi:type="dcterms:W3CDTF">2025-07-13T15:27:19Z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0x010100FA50B91B52DD3F44B3540B9391848B12</vt:lpwstr>
  </property>
</Properties>
</file>