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8"/>
  </p:notesMasterIdLst>
  <p:sldIdLst>
    <p:sldId id="256" r:id="rId5"/>
    <p:sldId id="257" r:id="rId6"/>
    <p:sldId id="259" r:id="rId7"/>
    <p:sldId id="262" r:id="rId8"/>
    <p:sldId id="290" r:id="rId9"/>
    <p:sldId id="291" r:id="rId10"/>
    <p:sldId id="283" r:id="rId11"/>
    <p:sldId id="292" r:id="rId12"/>
    <p:sldId id="284" r:id="rId13"/>
    <p:sldId id="285" r:id="rId14"/>
    <p:sldId id="286" r:id="rId15"/>
    <p:sldId id="294" r:id="rId16"/>
    <p:sldId id="287" r:id="rId17"/>
    <p:sldId id="288" r:id="rId18"/>
    <p:sldId id="293" r:id="rId19"/>
    <p:sldId id="295" r:id="rId20"/>
    <p:sldId id="296" r:id="rId21"/>
    <p:sldId id="260" r:id="rId22"/>
    <p:sldId id="297" r:id="rId23"/>
    <p:sldId id="298" r:id="rId24"/>
    <p:sldId id="299" r:id="rId25"/>
    <p:sldId id="282" r:id="rId26"/>
    <p:sldId id="289" r:id="rId2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Edwardian Script ITC" panose="030303020407070D0804" pitchFamily="66" charset="77"/>
      <p:regular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Raleway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  <a:srgbClr val="199988"/>
    <a:srgbClr val="E95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8"/>
    <p:restoredTop sz="94719"/>
  </p:normalViewPr>
  <p:slideViewPr>
    <p:cSldViewPr snapToGrid="0">
      <p:cViewPr varScale="1">
        <p:scale>
          <a:sx n="160" d="100"/>
          <a:sy n="160" d="100"/>
        </p:scale>
        <p:origin x="5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DEB9A476-EC9F-C957-5DE6-6A77FC579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C31E7446-D6FE-0639-98EF-C8D4F97080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828F9565-5E4A-EDE9-DAAD-92597D60E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904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FE52666-9C0D-593C-5CDE-84A7F885B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F32968A3-5E38-54C5-E17E-C7E98DD02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37FC326B-AE69-5B31-92E3-F99FB25D3E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936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66312E00-BDED-A0B0-725E-E5723E0B4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FAA1CE19-FD9B-F97A-CFD3-FD76243478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CB32F733-B890-27C2-1FCD-A245E6654B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31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603EF480-94F4-263B-F60F-1ACA72DF0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AB2A7BCF-F002-20AE-9D99-E921146D71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1D1E3780-A1B0-3C56-8061-1129FAB7D6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33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BAE47182-9CB6-F9FC-22E2-B3E0B9444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D222B6DE-5BF8-E7AE-B914-F2D8683C80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F3E5FD7A-85B1-785F-B6E9-46DB2E68B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68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D9B79D43-23B0-8944-BA54-E0E4E0AE2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8B96CA65-166D-FC4E-4238-F455CF11A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258F3BED-71E7-AC11-4CAE-C8F1388503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81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5749CE9-CF03-B63E-AD22-0A3D16A1C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D06B4D50-007F-E641-8D7B-8E90EC5C8F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D6305277-39A1-C8FF-890D-F318BD916E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380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10547231-B7FE-517F-7E1C-519312DA7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9CC15A6C-A189-6670-5EFD-C236118522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AB0C12D7-A5A3-1632-FDA0-514EF7E2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131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10fc58e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10fc58e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B881DD8A-8275-1690-9E2A-043645491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10fc58e3_0_18:notes">
            <a:extLst>
              <a:ext uri="{FF2B5EF4-FFF2-40B4-BE49-F238E27FC236}">
                <a16:creationId xmlns:a16="http://schemas.microsoft.com/office/drawing/2014/main" id="{2076D4AE-B157-076E-5751-7E96F9F753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10fc58e3_0_18:notes">
            <a:extLst>
              <a:ext uri="{FF2B5EF4-FFF2-40B4-BE49-F238E27FC236}">
                <a16:creationId xmlns:a16="http://schemas.microsoft.com/office/drawing/2014/main" id="{5F3D5851-7D71-6606-66C4-BEB559F86D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70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010fc58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010fc58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AB1E3652-9BD2-4B43-0731-A220F0BC6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10fc58e3_0_18:notes">
            <a:extLst>
              <a:ext uri="{FF2B5EF4-FFF2-40B4-BE49-F238E27FC236}">
                <a16:creationId xmlns:a16="http://schemas.microsoft.com/office/drawing/2014/main" id="{45E35041-E46D-8FCC-06C2-E398E3EFD0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10fc58e3_0_18:notes">
            <a:extLst>
              <a:ext uri="{FF2B5EF4-FFF2-40B4-BE49-F238E27FC236}">
                <a16:creationId xmlns:a16="http://schemas.microsoft.com/office/drawing/2014/main" id="{5A8AF492-DE73-020A-8A0D-45156FD01A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46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51C5665E-8B7B-5A4C-9380-2ADC268F2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10fc58e3_0_18:notes">
            <a:extLst>
              <a:ext uri="{FF2B5EF4-FFF2-40B4-BE49-F238E27FC236}">
                <a16:creationId xmlns:a16="http://schemas.microsoft.com/office/drawing/2014/main" id="{25DA22AB-852B-FB47-8DDA-CA1E0D7E23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10fc58e3_0_18:notes">
            <a:extLst>
              <a:ext uri="{FF2B5EF4-FFF2-40B4-BE49-F238E27FC236}">
                <a16:creationId xmlns:a16="http://schemas.microsoft.com/office/drawing/2014/main" id="{CF56BE9F-A48A-6691-D5BA-9ECAFD996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52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3645ff754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3645ff754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>
          <a:extLst>
            <a:ext uri="{FF2B5EF4-FFF2-40B4-BE49-F238E27FC236}">
              <a16:creationId xmlns:a16="http://schemas.microsoft.com/office/drawing/2014/main" id="{B2795518-F8FC-90F5-C1A0-341EB03F9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3645ff7543_0_161:notes">
            <a:extLst>
              <a:ext uri="{FF2B5EF4-FFF2-40B4-BE49-F238E27FC236}">
                <a16:creationId xmlns:a16="http://schemas.microsoft.com/office/drawing/2014/main" id="{1938F8F8-F366-6D77-B931-24660BBA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3645ff7543_0_161:notes">
            <a:extLst>
              <a:ext uri="{FF2B5EF4-FFF2-40B4-BE49-F238E27FC236}">
                <a16:creationId xmlns:a16="http://schemas.microsoft.com/office/drawing/2014/main" id="{9ED72040-F09D-C2D5-5708-75133FFFA7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48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1243a61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1243a61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1243a61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1243a61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1F7E0DD6-E3B1-EA54-56AC-C639C8093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1243a61c_0_3:notes">
            <a:extLst>
              <a:ext uri="{FF2B5EF4-FFF2-40B4-BE49-F238E27FC236}">
                <a16:creationId xmlns:a16="http://schemas.microsoft.com/office/drawing/2014/main" id="{BD1277FE-6ECA-4BA6-D4D0-7F2A2EEBC4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1243a61c_0_3:notes">
            <a:extLst>
              <a:ext uri="{FF2B5EF4-FFF2-40B4-BE49-F238E27FC236}">
                <a16:creationId xmlns:a16="http://schemas.microsoft.com/office/drawing/2014/main" id="{BC218E7B-9F9B-5C6D-E60C-F5E6C1198A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352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31296BF8-1E27-C31A-A1B0-DBAECED3D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1243a61c_0_3:notes">
            <a:extLst>
              <a:ext uri="{FF2B5EF4-FFF2-40B4-BE49-F238E27FC236}">
                <a16:creationId xmlns:a16="http://schemas.microsoft.com/office/drawing/2014/main" id="{73741803-41D4-4D0B-F2BA-BE1BD55E0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1243a61c_0_3:notes">
            <a:extLst>
              <a:ext uri="{FF2B5EF4-FFF2-40B4-BE49-F238E27FC236}">
                <a16:creationId xmlns:a16="http://schemas.microsoft.com/office/drawing/2014/main" id="{81A9083B-9A48-0DD1-423C-80C64E1F28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7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553A6F0-158B-C264-CD8C-BD753CC10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1243a61c_0_19:notes">
            <a:extLst>
              <a:ext uri="{FF2B5EF4-FFF2-40B4-BE49-F238E27FC236}">
                <a16:creationId xmlns:a16="http://schemas.microsoft.com/office/drawing/2014/main" id="{B358370C-0093-0CB4-77F5-079BB508EF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1243a61c_0_19:notes">
            <a:extLst>
              <a:ext uri="{FF2B5EF4-FFF2-40B4-BE49-F238E27FC236}">
                <a16:creationId xmlns:a16="http://schemas.microsoft.com/office/drawing/2014/main" id="{62BCE517-C13C-C5C2-48D0-560EA3B104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64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DC54BE1-135F-7087-E9A1-81A6E1DD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1243a61c_0_19:notes">
            <a:extLst>
              <a:ext uri="{FF2B5EF4-FFF2-40B4-BE49-F238E27FC236}">
                <a16:creationId xmlns:a16="http://schemas.microsoft.com/office/drawing/2014/main" id="{0329A0DB-B5B5-30DD-F9DB-9920C73DD9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1243a61c_0_19:notes">
            <a:extLst>
              <a:ext uri="{FF2B5EF4-FFF2-40B4-BE49-F238E27FC236}">
                <a16:creationId xmlns:a16="http://schemas.microsoft.com/office/drawing/2014/main" id="{49D5A7AA-19B8-BC79-A7F3-F4518F0BDB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05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BFAE80D1-2534-5D81-6FE5-F16526AB5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19D013F0-03EA-06BA-D19D-0A29F3A53E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56888C3D-F64C-2588-7CA6-B24C55D409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3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68090X2200095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0.png"/><Relationship Id="rId5" Type="http://schemas.openxmlformats.org/officeDocument/2006/relationships/hyperlink" Target="https://www.youtube.com/watch?v=qjSLM3-ENxU" TargetMode="External"/><Relationship Id="rId4" Type="http://schemas.openxmlformats.org/officeDocument/2006/relationships/hyperlink" Target="https://www.sciencedirect.com/science/article/pii/S01912615210000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812125" y="667750"/>
            <a:ext cx="738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30900" y="559475"/>
            <a:ext cx="7264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Times New Roman"/>
                <a:ea typeface="Times New Roman"/>
                <a:cs typeface="Times New Roman"/>
                <a:sym typeface="Times New Roman"/>
              </a:rPr>
              <a:t>Exam: </a:t>
            </a:r>
            <a:r>
              <a:rPr lang="it" sz="2200">
                <a:latin typeface="Times New Roman"/>
                <a:ea typeface="Times New Roman"/>
                <a:cs typeface="Times New Roman"/>
                <a:sym typeface="Times New Roman"/>
              </a:rPr>
              <a:t>Mathematical Optimization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-23075" y="1841450"/>
            <a:ext cx="9051900" cy="355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Analysis and results reproduction of: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Dynamic Wireless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Charging</a:t>
            </a: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Lanes</a:t>
            </a: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location model in urban networks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considering</a:t>
            </a: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choices</a:t>
            </a:r>
            <a:endParaRPr lang="it-IT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Cong</a:t>
            </a:r>
            <a:r>
              <a:rPr lang="it-IT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Quoc</a:t>
            </a:r>
            <a:r>
              <a:rPr lang="it-IT" sz="1600" dirty="0">
                <a:latin typeface="Times New Roman"/>
                <a:ea typeface="Times New Roman"/>
                <a:cs typeface="Times New Roman"/>
                <a:sym typeface="Times New Roman"/>
              </a:rPr>
              <a:t> Tran, Mehdi </a:t>
            </a:r>
            <a:r>
              <a:rPr lang="it-IT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Keyvan-Ekbatani</a:t>
            </a:r>
            <a:r>
              <a:rPr lang="it-IT" sz="1600" dirty="0">
                <a:latin typeface="Times New Roman"/>
                <a:ea typeface="Times New Roman"/>
                <a:cs typeface="Times New Roman"/>
                <a:sym typeface="Times New Roman"/>
              </a:rPr>
              <a:t>, Dong </a:t>
            </a:r>
            <a:r>
              <a:rPr lang="it-IT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Ngoduy</a:t>
            </a:r>
            <a:r>
              <a:rPr lang="it-IT" sz="1600" dirty="0">
                <a:latin typeface="Times New Roman"/>
                <a:ea typeface="Times New Roman"/>
                <a:cs typeface="Times New Roman"/>
                <a:sym typeface="Times New Roman"/>
              </a:rPr>
              <a:t>, David Watling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 err="1">
                <a:latin typeface="Times New Roman"/>
                <a:ea typeface="Times New Roman"/>
                <a:cs typeface="Times New Roman"/>
                <a:sym typeface="Times New Roman"/>
              </a:rPr>
              <a:t>Transportation</a:t>
            </a:r>
            <a:r>
              <a:rPr lang="it-IT" sz="2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300" dirty="0" err="1"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r>
              <a:rPr lang="it-IT" sz="2300" dirty="0">
                <a:latin typeface="Times New Roman"/>
                <a:ea typeface="Times New Roman"/>
                <a:cs typeface="Times New Roman"/>
                <a:sym typeface="Times New Roman"/>
              </a:rPr>
              <a:t> Part C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 dirty="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498771" y="198525"/>
            <a:ext cx="253017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Giorgia Leoncilli, Sara Serafino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87B3BEE9-BEEF-E396-AFB8-4274FB77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, ricevuta, Carattere, algebra&#10;&#10;Il contenuto generato dall'IA potrebbe non essere corretto.">
            <a:extLst>
              <a:ext uri="{FF2B5EF4-FFF2-40B4-BE49-F238E27FC236}">
                <a16:creationId xmlns:a16="http://schemas.microsoft.com/office/drawing/2014/main" id="{2948DE49-2B55-92F7-7280-08F50841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5" y="1384962"/>
            <a:ext cx="8398380" cy="3485976"/>
          </a:xfrm>
          <a:prstGeom prst="rect">
            <a:avLst/>
          </a:prstGeom>
        </p:spPr>
      </p:pic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40910D38-1470-4545-B817-10B03D984DD6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B6804191-5886-0D67-9700-C3304C95100F}"/>
                  </a:ext>
                </a:extLst>
              </p:cNvPr>
              <p:cNvSpPr txBox="1"/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incoming flow ≤ </a:t>
                </a:r>
                <a:r>
                  <a:rPr lang="it-IT" sz="1200" dirty="0" err="1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vehicles</a:t>
                </a: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solidFill>
                          <a:srgbClr val="199988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sz="1200" dirty="0">
                  <a:solidFill>
                    <a:srgbClr val="19998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B6804191-5886-0D67-9700-C3304C951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DB8D59F1-8D58-5946-0ACF-9439CAB4DB5A}"/>
              </a:ext>
            </a:extLst>
          </p:cNvPr>
          <p:cNvSpPr txBox="1"/>
          <p:nvPr/>
        </p:nvSpPr>
        <p:spPr>
          <a:xfrm>
            <a:off x="2622478" y="1418656"/>
            <a:ext cx="238544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AD202C66-A444-04E1-FFD4-AE0932A973E6}"/>
              </a:ext>
            </a:extLst>
          </p:cNvPr>
          <p:cNvSpPr txBox="1"/>
          <p:nvPr/>
        </p:nvSpPr>
        <p:spPr>
          <a:xfrm>
            <a:off x="2765143" y="2651305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capacity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per class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9894E8B4-79D3-AD7C-F921-2FE01B09A9C2}"/>
              </a:ext>
            </a:extLst>
          </p:cNvPr>
          <p:cNvSpPr txBox="1"/>
          <p:nvPr/>
        </p:nvSpPr>
        <p:spPr>
          <a:xfrm>
            <a:off x="1597453" y="321070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demand for incoming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origin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07;p15">
            <a:extLst>
              <a:ext uri="{FF2B5EF4-FFF2-40B4-BE49-F238E27FC236}">
                <a16:creationId xmlns:a16="http://schemas.microsoft.com/office/drawing/2014/main" id="{5B5BDC65-A672-F7C4-C6E0-AE8157745BB6}"/>
              </a:ext>
            </a:extLst>
          </p:cNvPr>
          <p:cNvSpPr txBox="1"/>
          <p:nvPr/>
        </p:nvSpPr>
        <p:spPr>
          <a:xfrm>
            <a:off x="1334893" y="443677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network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cleared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destination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7;p15">
            <a:extLst>
              <a:ext uri="{FF2B5EF4-FFF2-40B4-BE49-F238E27FC236}">
                <a16:creationId xmlns:a16="http://schemas.microsoft.com/office/drawing/2014/main" id="{C51EC015-A288-2EFD-21E2-15FF0172216B}"/>
              </a:ext>
            </a:extLst>
          </p:cNvPr>
          <p:cNvSpPr txBox="1"/>
          <p:nvPr/>
        </p:nvSpPr>
        <p:spPr>
          <a:xfrm>
            <a:off x="2268698" y="3729970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flow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701BBF47-E49C-8B22-2DEA-4E83E6DD1341}"/>
              </a:ext>
            </a:extLst>
          </p:cNvPr>
          <p:cNvSpPr txBox="1"/>
          <p:nvPr/>
        </p:nvSpPr>
        <p:spPr>
          <a:xfrm>
            <a:off x="1811738" y="3251865"/>
            <a:ext cx="34266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}</a:t>
            </a:r>
            <a:endParaRPr sz="65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5457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B7682F9F-5973-304B-9C86-7921C1A6F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, ricevuta, Carattere, algebra&#10;&#10;Il contenuto generato dall'IA potrebbe non essere corretto.">
            <a:extLst>
              <a:ext uri="{FF2B5EF4-FFF2-40B4-BE49-F238E27FC236}">
                <a16:creationId xmlns:a16="http://schemas.microsoft.com/office/drawing/2014/main" id="{0125F4C9-B051-F8BE-B94C-AF141E17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5" y="1384962"/>
            <a:ext cx="8398380" cy="3485976"/>
          </a:xfrm>
          <a:prstGeom prst="rect">
            <a:avLst/>
          </a:prstGeom>
        </p:spPr>
      </p:pic>
      <p:sp>
        <p:nvSpPr>
          <p:cNvPr id="103" name="Google Shape;103;p15">
            <a:extLst>
              <a:ext uri="{FF2B5EF4-FFF2-40B4-BE49-F238E27FC236}">
                <a16:creationId xmlns:a16="http://schemas.microsoft.com/office/drawing/2014/main" id="{8363327D-08B7-D017-D6D4-DC6084D0C0C2}"/>
              </a:ext>
            </a:extLst>
          </p:cNvPr>
          <p:cNvSpPr/>
          <p:nvPr/>
        </p:nvSpPr>
        <p:spPr>
          <a:xfrm>
            <a:off x="2459507" y="2710770"/>
            <a:ext cx="222147" cy="27599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61EADC5F-5CDD-F8FF-D201-9355EBEFC911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00A7B5B4-3AE3-8496-DFAB-F147719BC4C9}"/>
                  </a:ext>
                </a:extLst>
              </p:cNvPr>
              <p:cNvSpPr txBox="1"/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incoming flow ≤ </a:t>
                </a:r>
                <a:r>
                  <a:rPr lang="it-IT" sz="1200" dirty="0" err="1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vehicles</a:t>
                </a: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solidFill>
                          <a:srgbClr val="199988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sz="1200" dirty="0">
                  <a:solidFill>
                    <a:srgbClr val="19998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00A7B5B4-3AE3-8496-DFAB-F147719BC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EC48FE37-53CF-0F9B-CC4C-06C63BDA1179}"/>
              </a:ext>
            </a:extLst>
          </p:cNvPr>
          <p:cNvSpPr txBox="1"/>
          <p:nvPr/>
        </p:nvSpPr>
        <p:spPr>
          <a:xfrm>
            <a:off x="2622478" y="1418656"/>
            <a:ext cx="238544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" name="Google Shape;104;p15">
            <a:extLst>
              <a:ext uri="{FF2B5EF4-FFF2-40B4-BE49-F238E27FC236}">
                <a16:creationId xmlns:a16="http://schemas.microsoft.com/office/drawing/2014/main" id="{A3C65250-17D1-CA6D-E307-CF48B1EDE6E0}"/>
              </a:ext>
            </a:extLst>
          </p:cNvPr>
          <p:cNvCxnSpPr>
            <a:cxnSpLocks/>
          </p:cNvCxnSpPr>
          <p:nvPr/>
        </p:nvCxnSpPr>
        <p:spPr>
          <a:xfrm flipV="1">
            <a:off x="2681654" y="2367391"/>
            <a:ext cx="2508159" cy="44726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5">
            <a:extLst>
              <a:ext uri="{FF2B5EF4-FFF2-40B4-BE49-F238E27FC236}">
                <a16:creationId xmlns:a16="http://schemas.microsoft.com/office/drawing/2014/main" id="{B246BF52-342D-FA71-B178-363A1897250D}"/>
              </a:ext>
            </a:extLst>
          </p:cNvPr>
          <p:cNvSpPr txBox="1"/>
          <p:nvPr/>
        </p:nvSpPr>
        <p:spPr>
          <a:xfrm>
            <a:off x="5189813" y="2052441"/>
            <a:ext cx="2442109" cy="584745"/>
          </a:xfrm>
          <a:prstGeom prst="rect">
            <a:avLst/>
          </a:prstGeom>
          <a:solidFill>
            <a:schemeClr val="bg1"/>
          </a:solidFill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give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priority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to one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vehicle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class over the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endParaRPr lang="it-IT"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BC91579B-051C-248A-2C66-0A64360BACB8}"/>
              </a:ext>
            </a:extLst>
          </p:cNvPr>
          <p:cNvSpPr txBox="1"/>
          <p:nvPr/>
        </p:nvSpPr>
        <p:spPr>
          <a:xfrm>
            <a:off x="2765143" y="2651305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capacity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per class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FFF5E293-596B-9795-FAFD-15FFF2373ED0}"/>
              </a:ext>
            </a:extLst>
          </p:cNvPr>
          <p:cNvSpPr txBox="1"/>
          <p:nvPr/>
        </p:nvSpPr>
        <p:spPr>
          <a:xfrm>
            <a:off x="1597453" y="321070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demand for incoming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origin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07;p15">
            <a:extLst>
              <a:ext uri="{FF2B5EF4-FFF2-40B4-BE49-F238E27FC236}">
                <a16:creationId xmlns:a16="http://schemas.microsoft.com/office/drawing/2014/main" id="{A286C609-E433-EC88-FD60-16164CE16A05}"/>
              </a:ext>
            </a:extLst>
          </p:cNvPr>
          <p:cNvSpPr txBox="1"/>
          <p:nvPr/>
        </p:nvSpPr>
        <p:spPr>
          <a:xfrm>
            <a:off x="1334893" y="443677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network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cleared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destination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7;p15">
            <a:extLst>
              <a:ext uri="{FF2B5EF4-FFF2-40B4-BE49-F238E27FC236}">
                <a16:creationId xmlns:a16="http://schemas.microsoft.com/office/drawing/2014/main" id="{AB2E8DBF-9024-26F7-77F4-FA73651A489A}"/>
              </a:ext>
            </a:extLst>
          </p:cNvPr>
          <p:cNvSpPr txBox="1"/>
          <p:nvPr/>
        </p:nvSpPr>
        <p:spPr>
          <a:xfrm>
            <a:off x="2268698" y="3729970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flow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2AD53661-BD60-691D-40E3-30212FFA8924}"/>
              </a:ext>
            </a:extLst>
          </p:cNvPr>
          <p:cNvSpPr txBox="1"/>
          <p:nvPr/>
        </p:nvSpPr>
        <p:spPr>
          <a:xfrm>
            <a:off x="1811738" y="3251865"/>
            <a:ext cx="34266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}</a:t>
            </a:r>
            <a:endParaRPr sz="65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820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3A4445C3-7AB7-38CE-7C2C-B5E79C81C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, ricevuta, Carattere, algebra&#10;&#10;Il contenuto generato dall'IA potrebbe non essere corretto.">
            <a:extLst>
              <a:ext uri="{FF2B5EF4-FFF2-40B4-BE49-F238E27FC236}">
                <a16:creationId xmlns:a16="http://schemas.microsoft.com/office/drawing/2014/main" id="{00E9A85F-CD82-C065-07B9-37FEE10D4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5" y="1384962"/>
            <a:ext cx="8398380" cy="3485976"/>
          </a:xfrm>
          <a:prstGeom prst="rect">
            <a:avLst/>
          </a:prstGeom>
        </p:spPr>
      </p:pic>
      <p:sp>
        <p:nvSpPr>
          <p:cNvPr id="103" name="Google Shape;103;p15">
            <a:extLst>
              <a:ext uri="{FF2B5EF4-FFF2-40B4-BE49-F238E27FC236}">
                <a16:creationId xmlns:a16="http://schemas.microsoft.com/office/drawing/2014/main" id="{774DAEDD-F4B5-9080-985C-D14F813AFB0C}"/>
              </a:ext>
            </a:extLst>
          </p:cNvPr>
          <p:cNvSpPr/>
          <p:nvPr/>
        </p:nvSpPr>
        <p:spPr>
          <a:xfrm>
            <a:off x="2459507" y="2710770"/>
            <a:ext cx="222147" cy="27599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E189A56C-8834-2F85-400A-A4DD7AF3F83C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A71B2E98-BB5F-5420-8649-C87B969910E1}"/>
                  </a:ext>
                </a:extLst>
              </p:cNvPr>
              <p:cNvSpPr txBox="1"/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incoming flow ≤ </a:t>
                </a:r>
                <a:r>
                  <a:rPr lang="it-IT" sz="1200" dirty="0" err="1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vehicles</a:t>
                </a: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solidFill>
                          <a:srgbClr val="199988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sz="1200" dirty="0">
                  <a:solidFill>
                    <a:srgbClr val="19998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A71B2E98-BB5F-5420-8649-C87B96991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5736E772-12E1-DD2B-4EF6-D26FAA81C3A3}"/>
              </a:ext>
            </a:extLst>
          </p:cNvPr>
          <p:cNvSpPr txBox="1"/>
          <p:nvPr/>
        </p:nvSpPr>
        <p:spPr>
          <a:xfrm>
            <a:off x="2622478" y="1418656"/>
            <a:ext cx="238544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" name="Google Shape;104;p15">
            <a:extLst>
              <a:ext uri="{FF2B5EF4-FFF2-40B4-BE49-F238E27FC236}">
                <a16:creationId xmlns:a16="http://schemas.microsoft.com/office/drawing/2014/main" id="{AEFE3306-D57E-5BA5-2707-6DD27D8C1B13}"/>
              </a:ext>
            </a:extLst>
          </p:cNvPr>
          <p:cNvCxnSpPr>
            <a:cxnSpLocks/>
          </p:cNvCxnSpPr>
          <p:nvPr/>
        </p:nvCxnSpPr>
        <p:spPr>
          <a:xfrm flipV="1">
            <a:off x="2681654" y="2367391"/>
            <a:ext cx="2508159" cy="44726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5">
            <a:extLst>
              <a:ext uri="{FF2B5EF4-FFF2-40B4-BE49-F238E27FC236}">
                <a16:creationId xmlns:a16="http://schemas.microsoft.com/office/drawing/2014/main" id="{A87E6CAB-8502-C4F5-A199-A793A6A54D73}"/>
              </a:ext>
            </a:extLst>
          </p:cNvPr>
          <p:cNvSpPr txBox="1"/>
          <p:nvPr/>
        </p:nvSpPr>
        <p:spPr>
          <a:xfrm>
            <a:off x="5189813" y="2052441"/>
            <a:ext cx="2442109" cy="584745"/>
          </a:xfrm>
          <a:prstGeom prst="rect">
            <a:avLst/>
          </a:prstGeom>
          <a:solidFill>
            <a:schemeClr val="bg1"/>
          </a:solidFill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give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priority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to one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vehicle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class over the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endParaRPr lang="it-IT"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E0B2E41D-85AC-515C-77BC-B6F921571149}"/>
              </a:ext>
            </a:extLst>
          </p:cNvPr>
          <p:cNvSpPr txBox="1"/>
          <p:nvPr/>
        </p:nvSpPr>
        <p:spPr>
          <a:xfrm>
            <a:off x="2765143" y="2651305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capacity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per class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FF6488A2-386E-D0D1-71BC-DBBB49799040}"/>
              </a:ext>
            </a:extLst>
          </p:cNvPr>
          <p:cNvSpPr txBox="1"/>
          <p:nvPr/>
        </p:nvSpPr>
        <p:spPr>
          <a:xfrm>
            <a:off x="1597453" y="321070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demand for incoming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origin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07;p15">
            <a:extLst>
              <a:ext uri="{FF2B5EF4-FFF2-40B4-BE49-F238E27FC236}">
                <a16:creationId xmlns:a16="http://schemas.microsoft.com/office/drawing/2014/main" id="{1E7C597B-8DE7-7F58-F28D-4020FFD33CFE}"/>
              </a:ext>
            </a:extLst>
          </p:cNvPr>
          <p:cNvSpPr txBox="1"/>
          <p:nvPr/>
        </p:nvSpPr>
        <p:spPr>
          <a:xfrm>
            <a:off x="1334893" y="443677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network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cleared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destination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7;p15">
            <a:extLst>
              <a:ext uri="{FF2B5EF4-FFF2-40B4-BE49-F238E27FC236}">
                <a16:creationId xmlns:a16="http://schemas.microsoft.com/office/drawing/2014/main" id="{029EEDB1-BAA8-E105-0B11-335C72F2EF19}"/>
              </a:ext>
            </a:extLst>
          </p:cNvPr>
          <p:cNvSpPr txBox="1"/>
          <p:nvPr/>
        </p:nvSpPr>
        <p:spPr>
          <a:xfrm>
            <a:off x="2268698" y="3729970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flow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814DD605-EE10-B5F6-458E-A0FCDD25099B}"/>
              </a:ext>
            </a:extLst>
          </p:cNvPr>
          <p:cNvSpPr txBox="1"/>
          <p:nvPr/>
        </p:nvSpPr>
        <p:spPr>
          <a:xfrm>
            <a:off x="1811738" y="3251865"/>
            <a:ext cx="34266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}</a:t>
            </a:r>
            <a:endParaRPr sz="65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" name="Google Shape;104;p15">
            <a:extLst>
              <a:ext uri="{FF2B5EF4-FFF2-40B4-BE49-F238E27FC236}">
                <a16:creationId xmlns:a16="http://schemas.microsoft.com/office/drawing/2014/main" id="{7C50FD57-D9D9-BEBE-0E33-677575BE84F9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343977" y="3492935"/>
            <a:ext cx="3845836" cy="16741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103;p15">
            <a:extLst>
              <a:ext uri="{FF2B5EF4-FFF2-40B4-BE49-F238E27FC236}">
                <a16:creationId xmlns:a16="http://schemas.microsoft.com/office/drawing/2014/main" id="{BFF7C066-EBC6-8FFF-D67F-B4A96DE87E05}"/>
              </a:ext>
            </a:extLst>
          </p:cNvPr>
          <p:cNvSpPr/>
          <p:nvPr/>
        </p:nvSpPr>
        <p:spPr>
          <a:xfrm>
            <a:off x="985615" y="3257355"/>
            <a:ext cx="419847" cy="27599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2;p15">
            <a:extLst>
              <a:ext uri="{FF2B5EF4-FFF2-40B4-BE49-F238E27FC236}">
                <a16:creationId xmlns:a16="http://schemas.microsoft.com/office/drawing/2014/main" id="{403E720F-289D-C706-716A-A03A274C2538}"/>
              </a:ext>
            </a:extLst>
          </p:cNvPr>
          <p:cNvSpPr txBox="1"/>
          <p:nvPr/>
        </p:nvSpPr>
        <p:spPr>
          <a:xfrm>
            <a:off x="5189813" y="3329876"/>
            <a:ext cx="2442109" cy="584745"/>
          </a:xfrm>
          <a:prstGeom prst="rect">
            <a:avLst/>
          </a:prstGeom>
          <a:solidFill>
            <a:schemeClr val="bg1"/>
          </a:solidFill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coherent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assumption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of network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cleared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at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time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horizon</a:t>
            </a:r>
            <a:endParaRPr lang="it-IT"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5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5D759839-2F01-C23A-AF01-2249A33F2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ricevuta, calligrafia, Carattere&#10;&#10;Il contenuto generato dall'IA potrebbe non essere corretto.">
            <a:extLst>
              <a:ext uri="{FF2B5EF4-FFF2-40B4-BE49-F238E27FC236}">
                <a16:creationId xmlns:a16="http://schemas.microsoft.com/office/drawing/2014/main" id="{CA7691A0-81FB-775B-ACDF-81637453D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67" y="1418656"/>
            <a:ext cx="8372266" cy="3237174"/>
          </a:xfrm>
          <a:prstGeom prst="rect">
            <a:avLst/>
          </a:prstGeom>
        </p:spPr>
      </p:pic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0DB34155-DB77-9819-9200-2BAABB3A742A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267FE9C5-7156-58E1-0864-2F64883B873C}"/>
              </a:ext>
            </a:extLst>
          </p:cNvPr>
          <p:cNvSpPr txBox="1"/>
          <p:nvPr/>
        </p:nvSpPr>
        <p:spPr>
          <a:xfrm>
            <a:off x="4802713" y="2122893"/>
            <a:ext cx="65297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supply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57223E61-54E9-5007-034F-8E6F27978ECD}"/>
              </a:ext>
            </a:extLst>
          </p:cNvPr>
          <p:cNvSpPr txBox="1"/>
          <p:nvPr/>
        </p:nvSpPr>
        <p:spPr>
          <a:xfrm>
            <a:off x="2506225" y="1466312"/>
            <a:ext cx="262297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different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route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choices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7;p15">
            <a:extLst>
              <a:ext uri="{FF2B5EF4-FFF2-40B4-BE49-F238E27FC236}">
                <a16:creationId xmlns:a16="http://schemas.microsoft.com/office/drawing/2014/main" id="{A21BF055-76C4-67B8-EF72-48F2DC2A7419}"/>
              </a:ext>
            </a:extLst>
          </p:cNvPr>
          <p:cNvSpPr txBox="1"/>
          <p:nvPr/>
        </p:nvSpPr>
        <p:spPr>
          <a:xfrm>
            <a:off x="2268698" y="3729970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true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capacity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2C3F36EA-D742-AC4C-EA43-E1468C01A547}"/>
              </a:ext>
            </a:extLst>
          </p:cNvPr>
          <p:cNvSpPr txBox="1"/>
          <p:nvPr/>
        </p:nvSpPr>
        <p:spPr>
          <a:xfrm>
            <a:off x="1811738" y="3251865"/>
            <a:ext cx="34266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}</a:t>
            </a:r>
            <a:endParaRPr sz="65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2FF7C86B-7048-E659-139A-F92DF9EB6FDE}"/>
              </a:ext>
            </a:extLst>
          </p:cNvPr>
          <p:cNvSpPr txBox="1"/>
          <p:nvPr/>
        </p:nvSpPr>
        <p:spPr>
          <a:xfrm>
            <a:off x="4352431" y="2928318"/>
            <a:ext cx="90056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demand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102;p15">
                <a:extLst>
                  <a:ext uri="{FF2B5EF4-FFF2-40B4-BE49-F238E27FC236}">
                    <a16:creationId xmlns:a16="http://schemas.microsoft.com/office/drawing/2014/main" id="{F0A4C50A-A77F-5461-6633-34A439B2B697}"/>
                  </a:ext>
                </a:extLst>
              </p:cNvPr>
              <p:cNvSpPr txBox="1"/>
              <p:nvPr/>
            </p:nvSpPr>
            <p:spPr>
              <a:xfrm>
                <a:off x="3144170" y="4503446"/>
                <a:ext cx="2627565" cy="400079"/>
              </a:xfrm>
              <a:prstGeom prst="rect">
                <a:avLst/>
              </a:prstGeom>
              <a:noFill/>
              <a:ln>
                <a:solidFill>
                  <a:srgbClr val="199988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𝑄</m:t>
                        </m:r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(veh/min) 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→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𝑄</m:t>
                        </m:r>
                      </m:e>
                      <m:sub>
                        <m: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𝜏</m:t>
                    </m:r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(veh/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timestep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</mc:Choice>
        <mc:Fallback>
          <p:sp>
            <p:nvSpPr>
              <p:cNvPr id="3" name="Google Shape;102;p15">
                <a:extLst>
                  <a:ext uri="{FF2B5EF4-FFF2-40B4-BE49-F238E27FC236}">
                    <a16:creationId xmlns:a16="http://schemas.microsoft.com/office/drawing/2014/main" id="{F0A4C50A-A77F-5461-6633-34A439B2B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70" y="4503446"/>
                <a:ext cx="2627565" cy="400079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  <a:ln>
                <a:solidFill>
                  <a:srgbClr val="199988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97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05D92274-6EA7-1EDE-CFB5-43BD1DFDD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DB97C742-3B93-0599-D8E2-7E44749C912E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Objective function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9E9D99D-5F04-F8FF-C548-2560AD6DF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65559"/>
            <a:ext cx="7772400" cy="826851"/>
          </a:xfrm>
          <a:prstGeom prst="rect">
            <a:avLst/>
          </a:prstGeom>
        </p:spPr>
      </p:pic>
      <p:sp>
        <p:nvSpPr>
          <p:cNvPr id="9" name="Google Shape;103;p15">
            <a:extLst>
              <a:ext uri="{FF2B5EF4-FFF2-40B4-BE49-F238E27FC236}">
                <a16:creationId xmlns:a16="http://schemas.microsoft.com/office/drawing/2014/main" id="{21AD0523-BFAB-67D7-FF2F-39F52B695CA3}"/>
              </a:ext>
            </a:extLst>
          </p:cNvPr>
          <p:cNvSpPr/>
          <p:nvPr/>
        </p:nvSpPr>
        <p:spPr>
          <a:xfrm>
            <a:off x="3584923" y="2069623"/>
            <a:ext cx="336446" cy="390363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04;p15">
            <a:extLst>
              <a:ext uri="{FF2B5EF4-FFF2-40B4-BE49-F238E27FC236}">
                <a16:creationId xmlns:a16="http://schemas.microsoft.com/office/drawing/2014/main" id="{A76BB8DF-E392-E98C-9EA4-CF6CA28A5260}"/>
              </a:ext>
            </a:extLst>
          </p:cNvPr>
          <p:cNvCxnSpPr>
            <a:cxnSpLocks/>
          </p:cNvCxnSpPr>
          <p:nvPr/>
        </p:nvCxnSpPr>
        <p:spPr>
          <a:xfrm flipH="1">
            <a:off x="3387256" y="2470137"/>
            <a:ext cx="365890" cy="63332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102;p15">
            <a:extLst>
              <a:ext uri="{FF2B5EF4-FFF2-40B4-BE49-F238E27FC236}">
                <a16:creationId xmlns:a16="http://schemas.microsoft.com/office/drawing/2014/main" id="{5C5C93BD-2720-03B4-C08F-85DC8E4FE913}"/>
              </a:ext>
            </a:extLst>
          </p:cNvPr>
          <p:cNvSpPr txBox="1"/>
          <p:nvPr/>
        </p:nvSpPr>
        <p:spPr>
          <a:xfrm>
            <a:off x="2470968" y="3103462"/>
            <a:ext cx="1186949" cy="584745"/>
          </a:xfrm>
          <a:prstGeom prst="rect">
            <a:avLst/>
          </a:prstGeom>
          <a:noFill/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Set of discrete time steps</a:t>
            </a:r>
          </a:p>
        </p:txBody>
      </p:sp>
      <p:sp>
        <p:nvSpPr>
          <p:cNvPr id="14" name="Google Shape;103;p15">
            <a:extLst>
              <a:ext uri="{FF2B5EF4-FFF2-40B4-BE49-F238E27FC236}">
                <a16:creationId xmlns:a16="http://schemas.microsoft.com/office/drawing/2014/main" id="{8082B2B4-C69C-862D-F108-A8EDCD011A05}"/>
              </a:ext>
            </a:extLst>
          </p:cNvPr>
          <p:cNvSpPr/>
          <p:nvPr/>
        </p:nvSpPr>
        <p:spPr>
          <a:xfrm>
            <a:off x="5319938" y="2140557"/>
            <a:ext cx="248524" cy="245311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2;p15">
            <a:extLst>
              <a:ext uri="{FF2B5EF4-FFF2-40B4-BE49-F238E27FC236}">
                <a16:creationId xmlns:a16="http://schemas.microsoft.com/office/drawing/2014/main" id="{549E6563-80AA-506D-19DF-8AA3EA6DD205}"/>
              </a:ext>
            </a:extLst>
          </p:cNvPr>
          <p:cNvSpPr txBox="1"/>
          <p:nvPr/>
        </p:nvSpPr>
        <p:spPr>
          <a:xfrm>
            <a:off x="5338822" y="3103462"/>
            <a:ext cx="2705569" cy="584745"/>
          </a:xfrm>
          <a:prstGeom prst="rect">
            <a:avLst/>
          </a:prstGeom>
          <a:noFill/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Penalty cost to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incentivise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travellers to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move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along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instead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waiting</a:t>
            </a:r>
            <a:endParaRPr lang="it-IT"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94;p14">
            <a:extLst>
              <a:ext uri="{FF2B5EF4-FFF2-40B4-BE49-F238E27FC236}">
                <a16:creationId xmlns:a16="http://schemas.microsoft.com/office/drawing/2014/main" id="{00A02A96-AD08-559C-2FC0-E275F208A23A}"/>
              </a:ext>
            </a:extLst>
          </p:cNvPr>
          <p:cNvSpPr txBox="1"/>
          <p:nvPr/>
        </p:nvSpPr>
        <p:spPr>
          <a:xfrm>
            <a:off x="726703" y="4099259"/>
            <a:ext cx="74625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Maximising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outflow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mathematically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equivalent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minimising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travel times.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" name="Google Shape;104;p15">
            <a:extLst>
              <a:ext uri="{FF2B5EF4-FFF2-40B4-BE49-F238E27FC236}">
                <a16:creationId xmlns:a16="http://schemas.microsoft.com/office/drawing/2014/main" id="{73594311-DFBD-43AF-6EA4-7982F07E4EEB}"/>
              </a:ext>
            </a:extLst>
          </p:cNvPr>
          <p:cNvCxnSpPr>
            <a:cxnSpLocks/>
          </p:cNvCxnSpPr>
          <p:nvPr/>
        </p:nvCxnSpPr>
        <p:spPr>
          <a:xfrm>
            <a:off x="5443085" y="2389690"/>
            <a:ext cx="125377" cy="713772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3368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6402C80E-8EB0-ADAA-F723-80C988877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264C19DC-CF97-3105-2CD0-4C7EB597C8B4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Minimising 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magine 2" descr="Immagine che contiene testo, ricevuta, Carattere, bianco&#10;&#10;Il contenuto generato dall'IA potrebbe non essere corretto.">
            <a:extLst>
              <a:ext uri="{FF2B5EF4-FFF2-40B4-BE49-F238E27FC236}">
                <a16:creationId xmlns:a16="http://schemas.microsoft.com/office/drawing/2014/main" id="{74C57D72-08F8-82F7-BA13-4E6D5CF0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16" r="63197" b="44210"/>
          <a:stretch/>
        </p:blipFill>
        <p:spPr>
          <a:xfrm>
            <a:off x="595330" y="1732784"/>
            <a:ext cx="2860500" cy="345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452510B-B47D-B53F-3398-DABE663A7D77}"/>
                  </a:ext>
                </a:extLst>
              </p:cNvPr>
              <p:cNvSpPr txBox="1"/>
              <p:nvPr/>
            </p:nvSpPr>
            <p:spPr>
              <a:xfrm>
                <a:off x="595330" y="3055599"/>
                <a:ext cx="3148811" cy="1272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452510B-B47D-B53F-3398-DABE663A7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0" y="3055599"/>
                <a:ext cx="3148811" cy="12724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giù 5">
            <a:extLst>
              <a:ext uri="{FF2B5EF4-FFF2-40B4-BE49-F238E27FC236}">
                <a16:creationId xmlns:a16="http://schemas.microsoft.com/office/drawing/2014/main" id="{2148B014-3A88-4305-4CB8-9C2F724F2FE3}"/>
              </a:ext>
            </a:extLst>
          </p:cNvPr>
          <p:cNvSpPr/>
          <p:nvPr/>
        </p:nvSpPr>
        <p:spPr>
          <a:xfrm>
            <a:off x="2025580" y="2389459"/>
            <a:ext cx="182880" cy="487526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ricevuta, calligrafia, Carattere&#10;&#10;Il contenuto generato dall'IA potrebbe non essere corretto.">
            <a:extLst>
              <a:ext uri="{FF2B5EF4-FFF2-40B4-BE49-F238E27FC236}">
                <a16:creationId xmlns:a16="http://schemas.microsoft.com/office/drawing/2014/main" id="{E07294AC-F3C0-F922-3108-CADB839109C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863" r="50000" b="10126"/>
          <a:stretch/>
        </p:blipFill>
        <p:spPr>
          <a:xfrm>
            <a:off x="4572000" y="1550503"/>
            <a:ext cx="4251134" cy="24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1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87F51556-FEC5-1713-0D5A-E2250BCF5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AC3575DD-38CC-0AFA-E88E-62654A058737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Modified demand rate at origin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C3F67E1-A0B1-B77C-6111-648A70902E01}"/>
                  </a:ext>
                </a:extLst>
              </p:cNvPr>
              <p:cNvSpPr txBox="1"/>
              <p:nvPr/>
            </p:nvSpPr>
            <p:spPr>
              <a:xfrm>
                <a:off x="3373293" y="3075367"/>
                <a:ext cx="763671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  <m:t>𝑠𝑡𝑜𝑝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E95502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C3F67E1-A0B1-B77C-6111-648A70902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293" y="3075367"/>
                <a:ext cx="763671" cy="232051"/>
              </a:xfrm>
              <a:prstGeom prst="rect">
                <a:avLst/>
              </a:prstGeom>
              <a:blipFill>
                <a:blip r:embed="rId3"/>
                <a:stretch>
                  <a:fillRect l="-3279" t="-5000" r="-1639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giù 5">
            <a:extLst>
              <a:ext uri="{FF2B5EF4-FFF2-40B4-BE49-F238E27FC236}">
                <a16:creationId xmlns:a16="http://schemas.microsoft.com/office/drawing/2014/main" id="{438721EF-846A-94FE-77BE-9B8C379F6824}"/>
              </a:ext>
            </a:extLst>
          </p:cNvPr>
          <p:cNvSpPr/>
          <p:nvPr/>
        </p:nvSpPr>
        <p:spPr>
          <a:xfrm>
            <a:off x="2025580" y="2389459"/>
            <a:ext cx="182880" cy="487526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011A8A9-FCB9-C546-45D2-5C05BC48C9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6456"/>
          <a:stretch/>
        </p:blipFill>
        <p:spPr>
          <a:xfrm>
            <a:off x="712056" y="1770006"/>
            <a:ext cx="1052714" cy="29484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097EF7A-893D-BD4E-AAF8-4480EF3342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548"/>
          <a:stretch/>
        </p:blipFill>
        <p:spPr>
          <a:xfrm>
            <a:off x="2036270" y="1770005"/>
            <a:ext cx="1900515" cy="29484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2C5079C-DC06-8339-274A-0EBCD319CA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6456"/>
          <a:stretch/>
        </p:blipFill>
        <p:spPr>
          <a:xfrm>
            <a:off x="712056" y="3043973"/>
            <a:ext cx="1052714" cy="29484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1897788-9CC2-5CF6-9DE1-91B624C2DF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547" r="7449"/>
          <a:stretch/>
        </p:blipFill>
        <p:spPr>
          <a:xfrm>
            <a:off x="2036271" y="3043972"/>
            <a:ext cx="1321654" cy="294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306714D-E730-4D8B-C8B6-E2FB7D4B00D9}"/>
                  </a:ext>
                </a:extLst>
              </p:cNvPr>
              <p:cNvSpPr txBox="1"/>
              <p:nvPr/>
            </p:nvSpPr>
            <p:spPr>
              <a:xfrm>
                <a:off x="3362602" y="3537197"/>
                <a:ext cx="763671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  <m:t>𝑠𝑡𝑜𝑝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E95502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306714D-E730-4D8B-C8B6-E2FB7D4B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02" y="3537197"/>
                <a:ext cx="763671" cy="232051"/>
              </a:xfrm>
              <a:prstGeom prst="rect">
                <a:avLst/>
              </a:prstGeom>
              <a:blipFill>
                <a:blip r:embed="rId5"/>
                <a:stretch>
                  <a:fillRect l="-3279" t="-10526" r="-3279" b="-26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EC5B6D1F-64E8-F733-37E8-4E1B0B53E5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92218"/>
          <a:stretch/>
        </p:blipFill>
        <p:spPr>
          <a:xfrm>
            <a:off x="701365" y="3505804"/>
            <a:ext cx="604921" cy="29484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994EC22-0ACF-41F2-1606-5D1ED1EA3A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547" r="7449"/>
          <a:stretch/>
        </p:blipFill>
        <p:spPr>
          <a:xfrm>
            <a:off x="2025580" y="3505802"/>
            <a:ext cx="1321654" cy="294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F054588-FA90-0D61-F4CA-18785241C785}"/>
                  </a:ext>
                </a:extLst>
              </p:cNvPr>
              <p:cNvSpPr txBox="1"/>
              <p:nvPr/>
            </p:nvSpPr>
            <p:spPr>
              <a:xfrm>
                <a:off x="1306286" y="3545500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>
                  <a:solidFill>
                    <a:srgbClr val="E95502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F054588-FA90-0D61-F4CA-18785241C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6" y="3545500"/>
                <a:ext cx="149080" cy="215444"/>
              </a:xfrm>
              <a:prstGeom prst="rect">
                <a:avLst/>
              </a:prstGeom>
              <a:blipFill>
                <a:blip r:embed="rId6"/>
                <a:stretch>
                  <a:fillRect l="-23077" r="-23077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489954D-3524-91DD-4E2E-168DBC199D7E}"/>
                  </a:ext>
                </a:extLst>
              </p:cNvPr>
              <p:cNvSpPr txBox="1"/>
              <p:nvPr/>
            </p:nvSpPr>
            <p:spPr>
              <a:xfrm>
                <a:off x="4457953" y="1850206"/>
                <a:ext cx="2839249" cy="614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𝑠𝑡𝑜𝑝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+1</m:t>
                          </m:r>
                        </m:den>
                      </m:f>
                    </m:oMath>
                  </m:oMathPara>
                </a14:m>
                <a:endParaRPr lang="it-IT" sz="13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489954D-3524-91DD-4E2E-168DBC199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53" y="1850206"/>
                <a:ext cx="2839249" cy="614207"/>
              </a:xfrm>
              <a:prstGeom prst="rect">
                <a:avLst/>
              </a:prstGeom>
              <a:blipFill>
                <a:blip r:embed="rId7"/>
                <a:stretch>
                  <a:fillRect t="-95918" b="-193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F5501F-0D5A-27D4-672A-6866FC7A6AD2}"/>
              </a:ext>
            </a:extLst>
          </p:cNvPr>
          <p:cNvSpPr txBox="1"/>
          <p:nvPr/>
        </p:nvSpPr>
        <p:spPr>
          <a:xfrm>
            <a:off x="4922837" y="1387905"/>
            <a:ext cx="32236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300" dirty="0"/>
              <a:t>Clearance time in </a:t>
            </a:r>
            <a:r>
              <a:rPr lang="it-IT" sz="1300" dirty="0" err="1"/>
              <a:t>worst</a:t>
            </a:r>
            <a:r>
              <a:rPr lang="it-IT" sz="1300" dirty="0"/>
              <a:t> case scenario:</a:t>
            </a:r>
          </a:p>
        </p:txBody>
      </p:sp>
      <p:sp>
        <p:nvSpPr>
          <p:cNvPr id="19" name="Google Shape;103;p15">
            <a:extLst>
              <a:ext uri="{FF2B5EF4-FFF2-40B4-BE49-F238E27FC236}">
                <a16:creationId xmlns:a16="http://schemas.microsoft.com/office/drawing/2014/main" id="{FE4C5511-12AF-C1A7-2815-1293DE069CB2}"/>
              </a:ext>
            </a:extLst>
          </p:cNvPr>
          <p:cNvSpPr/>
          <p:nvPr/>
        </p:nvSpPr>
        <p:spPr>
          <a:xfrm>
            <a:off x="6032934" y="2171497"/>
            <a:ext cx="336446" cy="390363"/>
          </a:xfrm>
          <a:prstGeom prst="ellipse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104;p15">
            <a:extLst>
              <a:ext uri="{FF2B5EF4-FFF2-40B4-BE49-F238E27FC236}">
                <a16:creationId xmlns:a16="http://schemas.microsoft.com/office/drawing/2014/main" id="{464B4B3F-D8AD-35BB-809C-CCF3C699D08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1157" y="2572011"/>
            <a:ext cx="1043083" cy="1236597"/>
          </a:xfrm>
          <a:prstGeom prst="straightConnector1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02;p15">
                <a:extLst>
                  <a:ext uri="{FF2B5EF4-FFF2-40B4-BE49-F238E27FC236}">
                    <a16:creationId xmlns:a16="http://schemas.microsoft.com/office/drawing/2014/main" id="{59890963-8FB8-05A8-F89A-8C197F898066}"/>
                  </a:ext>
                </a:extLst>
              </p:cNvPr>
              <p:cNvSpPr txBox="1"/>
              <p:nvPr/>
            </p:nvSpPr>
            <p:spPr>
              <a:xfrm>
                <a:off x="6650765" y="3808608"/>
                <a:ext cx="1186949" cy="784800"/>
              </a:xfrm>
              <a:prstGeom prst="rect">
                <a:avLst/>
              </a:prstGeom>
              <a:noFill/>
              <a:ln>
                <a:solidFill>
                  <a:srgbClr val="199988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Exit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capacity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of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sink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link per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timestep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it-IT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𝜏</m:t>
                    </m:r>
                  </m:oMath>
                </a14:m>
                <a:endParaRPr lang="it-IT" sz="13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21" name="Google Shape;102;p15">
                <a:extLst>
                  <a:ext uri="{FF2B5EF4-FFF2-40B4-BE49-F238E27FC236}">
                    <a16:creationId xmlns:a16="http://schemas.microsoft.com/office/drawing/2014/main" id="{59890963-8FB8-05A8-F89A-8C197F898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65" y="3808608"/>
                <a:ext cx="1186949" cy="784800"/>
              </a:xfrm>
              <a:prstGeom prst="rect">
                <a:avLst/>
              </a:prstGeom>
              <a:blipFill>
                <a:blip r:embed="rId8"/>
                <a:stretch>
                  <a:fillRect l="-1053"/>
                </a:stretch>
              </a:blipFill>
              <a:ln>
                <a:solidFill>
                  <a:srgbClr val="199988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102;p15">
                <a:extLst>
                  <a:ext uri="{FF2B5EF4-FFF2-40B4-BE49-F238E27FC236}">
                    <a16:creationId xmlns:a16="http://schemas.microsoft.com/office/drawing/2014/main" id="{E9F7DDCD-1206-F901-BE3C-90AE9546B6CE}"/>
                  </a:ext>
                </a:extLst>
              </p:cNvPr>
              <p:cNvSpPr txBox="1"/>
              <p:nvPr/>
            </p:nvSpPr>
            <p:spPr>
              <a:xfrm>
                <a:off x="4831476" y="3236731"/>
                <a:ext cx="1251215" cy="784800"/>
              </a:xfrm>
              <a:prstGeom prst="rect">
                <a:avLst/>
              </a:prstGeom>
              <a:noFill/>
              <a:ln>
                <a:solidFill>
                  <a:srgbClr val="199988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n.vehicles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entering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each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timestep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it-IT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𝜏</m:t>
                    </m:r>
                  </m:oMath>
                </a14:m>
                <a:endParaRPr lang="it-IT" sz="13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22" name="Google Shape;102;p15">
                <a:extLst>
                  <a:ext uri="{FF2B5EF4-FFF2-40B4-BE49-F238E27FC236}">
                    <a16:creationId xmlns:a16="http://schemas.microsoft.com/office/drawing/2014/main" id="{E9F7DDCD-1206-F901-BE3C-90AE9546B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76" y="3236731"/>
                <a:ext cx="1251215" cy="784800"/>
              </a:xfrm>
              <a:prstGeom prst="rect">
                <a:avLst/>
              </a:prstGeom>
              <a:blipFill>
                <a:blip r:embed="rId9"/>
                <a:stretch>
                  <a:fillRect l="-1000"/>
                </a:stretch>
              </a:blipFill>
              <a:ln>
                <a:solidFill>
                  <a:srgbClr val="199988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oogle Shape;102;p15">
            <a:extLst>
              <a:ext uri="{FF2B5EF4-FFF2-40B4-BE49-F238E27FC236}">
                <a16:creationId xmlns:a16="http://schemas.microsoft.com/office/drawing/2014/main" id="{B4376242-FC12-0D71-EF64-A3627750A77A}"/>
              </a:ext>
            </a:extLst>
          </p:cNvPr>
          <p:cNvSpPr txBox="1"/>
          <p:nvPr/>
        </p:nvSpPr>
        <p:spPr>
          <a:xfrm>
            <a:off x="7556242" y="2884037"/>
            <a:ext cx="1257344" cy="584745"/>
          </a:xfrm>
          <a:prstGeom prst="rect">
            <a:avLst/>
          </a:prstGeom>
          <a:noFill/>
          <a:ln>
            <a:solidFill>
              <a:srgbClr val="199988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Last time step to clear network</a:t>
            </a:r>
          </a:p>
        </p:txBody>
      </p:sp>
      <p:sp>
        <p:nvSpPr>
          <p:cNvPr id="24" name="Google Shape;103;p15">
            <a:extLst>
              <a:ext uri="{FF2B5EF4-FFF2-40B4-BE49-F238E27FC236}">
                <a16:creationId xmlns:a16="http://schemas.microsoft.com/office/drawing/2014/main" id="{8B600E06-C4CA-F957-75E1-A468BA52E287}"/>
              </a:ext>
            </a:extLst>
          </p:cNvPr>
          <p:cNvSpPr/>
          <p:nvPr/>
        </p:nvSpPr>
        <p:spPr>
          <a:xfrm>
            <a:off x="5581074" y="2028584"/>
            <a:ext cx="428807" cy="319313"/>
          </a:xfrm>
          <a:prstGeom prst="ellipse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03;p15">
            <a:extLst>
              <a:ext uri="{FF2B5EF4-FFF2-40B4-BE49-F238E27FC236}">
                <a16:creationId xmlns:a16="http://schemas.microsoft.com/office/drawing/2014/main" id="{6CA3DB9E-6387-C47B-7748-EEB6AFAC152D}"/>
              </a:ext>
            </a:extLst>
          </p:cNvPr>
          <p:cNvSpPr/>
          <p:nvPr/>
        </p:nvSpPr>
        <p:spPr>
          <a:xfrm>
            <a:off x="6436573" y="2112624"/>
            <a:ext cx="336446" cy="319313"/>
          </a:xfrm>
          <a:prstGeom prst="ellipse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104;p15">
            <a:extLst>
              <a:ext uri="{FF2B5EF4-FFF2-40B4-BE49-F238E27FC236}">
                <a16:creationId xmlns:a16="http://schemas.microsoft.com/office/drawing/2014/main" id="{E881DC70-F08E-AEC1-59C9-D9D491311359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457084" y="2339642"/>
            <a:ext cx="296533" cy="897089"/>
          </a:xfrm>
          <a:prstGeom prst="straightConnector1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04;p15">
            <a:extLst>
              <a:ext uri="{FF2B5EF4-FFF2-40B4-BE49-F238E27FC236}">
                <a16:creationId xmlns:a16="http://schemas.microsoft.com/office/drawing/2014/main" id="{29E39419-D431-A5E0-E2BD-A587AF40754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644926" y="2431937"/>
            <a:ext cx="911316" cy="744473"/>
          </a:xfrm>
          <a:prstGeom prst="straightConnector1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077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2D5408A0-C521-2C49-D493-E313736A9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7887E272-0AAD-D843-C00F-2FF3970DBE34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Extra constraint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02DAB6E0-2BB6-58BF-3AFB-CE9539BBFCF0}"/>
                  </a:ext>
                </a:extLst>
              </p:cNvPr>
              <p:cNvSpPr txBox="1"/>
              <p:nvPr/>
            </p:nvSpPr>
            <p:spPr>
              <a:xfrm>
                <a:off x="451175" y="1620608"/>
                <a:ext cx="6864025" cy="1288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300" dirty="0"/>
                  <a:t>To </a:t>
                </a:r>
                <a:r>
                  <a:rPr lang="it-IT" sz="1300" dirty="0" err="1"/>
                  <a:t>avoid</a:t>
                </a:r>
                <a:r>
                  <a:rPr lang="it-IT" sz="1300" dirty="0"/>
                  <a:t> </a:t>
                </a:r>
                <a:r>
                  <a:rPr lang="it-IT" sz="1300" dirty="0" err="1"/>
                  <a:t>conflict</a:t>
                </a:r>
                <a:r>
                  <a:rPr lang="it-IT" sz="1300" dirty="0"/>
                  <a:t> with </a:t>
                </a:r>
                <a:r>
                  <a:rPr lang="it-IT" sz="1300" dirty="0" err="1"/>
                  <a:t>constraint</a:t>
                </a:r>
                <a:r>
                  <a:rPr lang="it-IT" sz="1300" dirty="0"/>
                  <a:t> 19     </a:t>
                </a:r>
              </a:p>
              <a:p>
                <a:pPr>
                  <a:lnSpc>
                    <a:spcPct val="150000"/>
                  </a:lnSpc>
                </a:pPr>
                <a:endParaRPr lang="it-IT" sz="1300" dirty="0"/>
              </a:p>
              <a:p>
                <a:pPr>
                  <a:lnSpc>
                    <a:spcPct val="150000"/>
                  </a:lnSpc>
                </a:pPr>
                <a:r>
                  <a:rPr lang="it-IT" sz="1300" dirty="0"/>
                  <a:t>impose a minimum upstream </a:t>
                </a:r>
                <a:r>
                  <a:rPr lang="it-IT" sz="1300" dirty="0" err="1"/>
                  <a:t>traffic</a:t>
                </a:r>
                <a:r>
                  <a:rPr lang="it-IT" sz="1300" dirty="0"/>
                  <a:t> for </a:t>
                </a:r>
                <a:r>
                  <a:rPr lang="it-IT" sz="1300" dirty="0" err="1"/>
                  <a:t>feasible</a:t>
                </a:r>
                <a:r>
                  <a:rPr lang="it-IT" sz="1300" dirty="0"/>
                  <a:t> </a:t>
                </a:r>
                <a:r>
                  <a:rPr lang="it-IT" sz="1300" dirty="0" err="1"/>
                  <a:t>paths</a:t>
                </a:r>
                <a:r>
                  <a:rPr lang="it-IT" sz="13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1300" dirty="0" err="1"/>
                  <a:t>Otherwise</a:t>
                </a:r>
                <a:r>
                  <a:rPr lang="it-IT" sz="1300" dirty="0"/>
                  <a:t> </a:t>
                </a:r>
                <a:r>
                  <a:rPr lang="it-IT" sz="1300" dirty="0" err="1"/>
                  <a:t>if</a:t>
                </a:r>
                <a:r>
                  <a:rPr lang="it-IT" sz="1300" dirty="0"/>
                  <a:t> </a:t>
                </a:r>
                <a:r>
                  <a:rPr lang="it-IT" sz="1300" dirty="0" err="1"/>
                  <a:t>there</a:t>
                </a:r>
                <a:r>
                  <a:rPr lang="it-IT" sz="1300" dirty="0"/>
                  <a:t> </a:t>
                </a:r>
                <a:r>
                  <a:rPr lang="it-IT" sz="1300" dirty="0" err="1"/>
                  <a:t>is</a:t>
                </a:r>
                <a:r>
                  <a:rPr lang="it-IT" sz="1300" dirty="0"/>
                  <a:t> </a:t>
                </a:r>
                <a:r>
                  <a:rPr lang="it-IT" sz="1300" dirty="0" err="1"/>
                  <a:t>too</a:t>
                </a:r>
                <a:r>
                  <a:rPr lang="it-IT" sz="1300" dirty="0"/>
                  <a:t> </a:t>
                </a:r>
                <a:r>
                  <a:rPr lang="it-IT" sz="1300" dirty="0" err="1"/>
                  <a:t>much</a:t>
                </a:r>
                <a:r>
                  <a:rPr lang="it-IT" sz="1300" dirty="0"/>
                  <a:t> congestion, </a:t>
                </a:r>
                <a:r>
                  <a:rPr lang="it-IT" sz="1300" dirty="0" err="1"/>
                  <a:t>constraint</a:t>
                </a:r>
                <a:r>
                  <a:rPr lang="it-IT" sz="1300" dirty="0"/>
                  <a:t> 19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1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1300" dirty="0"/>
                  <a:t> </a:t>
                </a:r>
                <a:r>
                  <a:rPr lang="it-IT" sz="1300" dirty="0" err="1"/>
                  <a:t>even</a:t>
                </a:r>
                <a:r>
                  <a:rPr lang="it-IT" sz="1300" dirty="0"/>
                  <a:t> </a:t>
                </a:r>
                <a:r>
                  <a:rPr lang="it-IT" sz="1300" dirty="0" err="1"/>
                  <a:t>if</a:t>
                </a:r>
                <a:r>
                  <a:rPr lang="it-IT" sz="1300" dirty="0"/>
                  <a:t> </a:t>
                </a:r>
                <a:r>
                  <a:rPr lang="it-IT" sz="1300" dirty="0" err="1"/>
                  <a:t>feasible</a:t>
                </a:r>
                <a:r>
                  <a:rPr lang="it-IT" sz="1300" dirty="0"/>
                  <a:t>.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02DAB6E0-2BB6-58BF-3AFB-CE9539BBF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5" y="1620608"/>
                <a:ext cx="6864025" cy="1288943"/>
              </a:xfrm>
              <a:prstGeom prst="rect">
                <a:avLst/>
              </a:prstGeom>
              <a:blipFill>
                <a:blip r:embed="rId3"/>
                <a:stretch>
                  <a:fillRect l="-185" b="-29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oogle Shape;104;p15">
            <a:extLst>
              <a:ext uri="{FF2B5EF4-FFF2-40B4-BE49-F238E27FC236}">
                <a16:creationId xmlns:a16="http://schemas.microsoft.com/office/drawing/2014/main" id="{69DF2686-E9A3-F59B-E8DC-423FD68D08D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677196" y="3730943"/>
            <a:ext cx="1297411" cy="586541"/>
          </a:xfrm>
          <a:prstGeom prst="straightConnector1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102;p15">
            <a:extLst>
              <a:ext uri="{FF2B5EF4-FFF2-40B4-BE49-F238E27FC236}">
                <a16:creationId xmlns:a16="http://schemas.microsoft.com/office/drawing/2014/main" id="{B975F989-D0AC-E213-0FF3-F638F0D88056}"/>
              </a:ext>
            </a:extLst>
          </p:cNvPr>
          <p:cNvSpPr txBox="1"/>
          <p:nvPr/>
        </p:nvSpPr>
        <p:spPr>
          <a:xfrm>
            <a:off x="5974607" y="4125139"/>
            <a:ext cx="1213372" cy="384690"/>
          </a:xfrm>
          <a:prstGeom prst="rect">
            <a:avLst/>
          </a:prstGeom>
          <a:noFill/>
          <a:ln>
            <a:solidFill>
              <a:srgbClr val="199988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Arbitrary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small</a:t>
            </a:r>
          </a:p>
        </p:txBody>
      </p:sp>
      <p:sp>
        <p:nvSpPr>
          <p:cNvPr id="25" name="Google Shape;103;p15">
            <a:extLst>
              <a:ext uri="{FF2B5EF4-FFF2-40B4-BE49-F238E27FC236}">
                <a16:creationId xmlns:a16="http://schemas.microsoft.com/office/drawing/2014/main" id="{2C8A5122-6E1A-D70F-9504-5F9876DA0EB1}"/>
              </a:ext>
            </a:extLst>
          </p:cNvPr>
          <p:cNvSpPr/>
          <p:nvPr/>
        </p:nvSpPr>
        <p:spPr>
          <a:xfrm>
            <a:off x="4587908" y="3486319"/>
            <a:ext cx="148745" cy="244624"/>
          </a:xfrm>
          <a:prstGeom prst="ellipse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890BE52-0279-BE1E-E2A1-ABA3139DC321}"/>
                  </a:ext>
                </a:extLst>
              </p:cNvPr>
              <p:cNvSpPr txBox="1"/>
              <p:nvPr/>
            </p:nvSpPr>
            <p:spPr>
              <a:xfrm>
                <a:off x="2666177" y="3295161"/>
                <a:ext cx="2294538" cy="636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it-IT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𝑎𝑏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𝐸𝑉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890BE52-0279-BE1E-E2A1-ABA3139DC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177" y="3295161"/>
                <a:ext cx="2294538" cy="636713"/>
              </a:xfrm>
              <a:prstGeom prst="rect">
                <a:avLst/>
              </a:prstGeom>
              <a:blipFill>
                <a:blip r:embed="rId4"/>
                <a:stretch>
                  <a:fillRect l="-28022" t="-107843" b="-1647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testo, ricevuta, calligrafia, Carattere&#10;&#10;Il contenuto generato dall'IA potrebbe non essere corretto.">
            <a:extLst>
              <a:ext uri="{FF2B5EF4-FFF2-40B4-BE49-F238E27FC236}">
                <a16:creationId xmlns:a16="http://schemas.microsoft.com/office/drawing/2014/main" id="{1CD1C860-8D2A-E10F-DE67-2474D9C20554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35000"/>
          </a:blip>
          <a:srcRect r="76870" b="85264"/>
          <a:stretch/>
        </p:blipFill>
        <p:spPr>
          <a:xfrm>
            <a:off x="3559212" y="1624614"/>
            <a:ext cx="1936547" cy="477023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3680192-DC4C-B33E-B06A-2352A50D6668}"/>
              </a:ext>
            </a:extLst>
          </p:cNvPr>
          <p:cNvSpPr txBox="1"/>
          <p:nvPr/>
        </p:nvSpPr>
        <p:spPr>
          <a:xfrm>
            <a:off x="3342885" y="1586126"/>
            <a:ext cx="2608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270581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667725" y="0"/>
            <a:ext cx="7264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dirty="0">
                <a:latin typeface="Times New Roman"/>
                <a:ea typeface="Times New Roman"/>
                <a:cs typeface="Times New Roman"/>
                <a:sym typeface="Times New Roman"/>
              </a:rPr>
              <a:t>Gurobi optimization: increasing dimensionality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4854935" y="1018386"/>
            <a:ext cx="3474591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Boosting the dimensionality of the problem, the time of execution highly increases.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1" name="Google Shape;171;p17"/>
          <p:cNvCxnSpPr/>
          <p:nvPr/>
        </p:nvCxnSpPr>
        <p:spPr>
          <a:xfrm>
            <a:off x="225600" y="730925"/>
            <a:ext cx="18000" cy="38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17"/>
          <p:cNvSpPr txBox="1"/>
          <p:nvPr/>
        </p:nvSpPr>
        <p:spPr>
          <a:xfrm rot="-5400000">
            <a:off x="-742625" y="2736725"/>
            <a:ext cx="17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Times New Roman"/>
                <a:ea typeface="Times New Roman"/>
                <a:cs typeface="Times New Roman"/>
                <a:sym typeface="Times New Roman"/>
              </a:rPr>
              <a:t>Dimensionality increases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magine 1" descr="Immagine che contiene diagramma, linea, cerchio, Carattere&#10;&#10;Il contenuto generato dall'IA potrebbe non essere corretto.">
            <a:extLst>
              <a:ext uri="{FF2B5EF4-FFF2-40B4-BE49-F238E27FC236}">
                <a16:creationId xmlns:a16="http://schemas.microsoft.com/office/drawing/2014/main" id="{22186450-2859-624D-87ED-805E64835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57" y="513183"/>
            <a:ext cx="2762654" cy="1335283"/>
          </a:xfrm>
          <a:prstGeom prst="rect">
            <a:avLst/>
          </a:prstGeom>
        </p:spPr>
      </p:pic>
      <p:pic>
        <p:nvPicPr>
          <p:cNvPr id="6" name="Immagine 5" descr="Immagine che contiene testo, diagramma, linea, numero&#10;&#10;Il contenuto generato dall'IA potrebbe non essere corretto.">
            <a:extLst>
              <a:ext uri="{FF2B5EF4-FFF2-40B4-BE49-F238E27FC236}">
                <a16:creationId xmlns:a16="http://schemas.microsoft.com/office/drawing/2014/main" id="{D14BF158-1C82-BE9A-8D75-59AF1375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01" y="3379199"/>
            <a:ext cx="3218732" cy="1764300"/>
          </a:xfrm>
          <a:prstGeom prst="rect">
            <a:avLst/>
          </a:prstGeom>
        </p:spPr>
      </p:pic>
      <p:pic>
        <p:nvPicPr>
          <p:cNvPr id="8" name="Immagine 7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B9B8EBAB-BD56-91DF-CC84-0739B543F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47" y="1502089"/>
            <a:ext cx="2230746" cy="2139321"/>
          </a:xfrm>
          <a:prstGeom prst="rect">
            <a:avLst/>
          </a:prstGeom>
        </p:spPr>
      </p:pic>
      <p:pic>
        <p:nvPicPr>
          <p:cNvPr id="5" name="Immagine 4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84CD7DF5-77EF-E505-E4F1-3C1821A0D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166" y="1791668"/>
            <a:ext cx="4844175" cy="30276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90989E59-EE68-ED1F-2E10-477888D77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>
            <a:extLst>
              <a:ext uri="{FF2B5EF4-FFF2-40B4-BE49-F238E27FC236}">
                <a16:creationId xmlns:a16="http://schemas.microsoft.com/office/drawing/2014/main" id="{2615998B-F126-D659-E735-AD5DC493BBE4}"/>
              </a:ext>
            </a:extLst>
          </p:cNvPr>
          <p:cNvSpPr txBox="1"/>
          <p:nvPr/>
        </p:nvSpPr>
        <p:spPr>
          <a:xfrm>
            <a:off x="1388167" y="4304213"/>
            <a:ext cx="213426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Increasing time horizon increases execution time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Immagine 8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4D918FEA-57F6-8A9D-1BB6-B8F23720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30" t="5751" r="7130"/>
          <a:stretch/>
        </p:blipFill>
        <p:spPr>
          <a:xfrm>
            <a:off x="4633648" y="1265236"/>
            <a:ext cx="4542025" cy="3038977"/>
          </a:xfrm>
          <a:prstGeom prst="rect">
            <a:avLst/>
          </a:prstGeom>
        </p:spPr>
      </p:pic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77AD0108-46EB-34F9-D668-8C3B6DF346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56" t="5532" r="4908" b="338"/>
          <a:stretch/>
        </p:blipFill>
        <p:spPr>
          <a:xfrm>
            <a:off x="-15902" y="1243328"/>
            <a:ext cx="4683318" cy="3049931"/>
          </a:xfrm>
          <a:prstGeom prst="rect">
            <a:avLst/>
          </a:prstGeom>
        </p:spPr>
      </p:pic>
      <p:sp>
        <p:nvSpPr>
          <p:cNvPr id="10" name="Google Shape;170;p17">
            <a:extLst>
              <a:ext uri="{FF2B5EF4-FFF2-40B4-BE49-F238E27FC236}">
                <a16:creationId xmlns:a16="http://schemas.microsoft.com/office/drawing/2014/main" id="{51A87810-2F05-D694-8010-AAFC2A14D9CC}"/>
              </a:ext>
            </a:extLst>
          </p:cNvPr>
          <p:cNvSpPr txBox="1"/>
          <p:nvPr/>
        </p:nvSpPr>
        <p:spPr>
          <a:xfrm>
            <a:off x="5227319" y="4304213"/>
            <a:ext cx="359398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With increasing timestep, less vehicles enter the network, lowering the execution time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2;p16">
            <a:extLst>
              <a:ext uri="{FF2B5EF4-FFF2-40B4-BE49-F238E27FC236}">
                <a16:creationId xmlns:a16="http://schemas.microsoft.com/office/drawing/2014/main" id="{EB86D45A-3E66-8F26-C6F4-A1E6BCB7AC60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Parameters value’s effect on execution time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36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840750" y="1974656"/>
            <a:ext cx="74625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To support the system planner in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deploying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WCL, the paper takes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consideration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dynamics and congestion under multiple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vehicle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classes (EV and ICV).</a:t>
            </a:r>
            <a:endParaRPr lang="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The problem combines a mixed-integer linear program with dynamic routing behaviour into the charging location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maximise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network performance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providing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insights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propagation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patterns over the network.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6050" y="649900"/>
            <a:ext cx="9051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To determine the optimal location for dynamic Wireless Charging Lanes </a:t>
            </a:r>
            <a:r>
              <a:rPr lang="it" sz="2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4F019347-1FB9-FFB8-94EA-299346BA2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Google Shape;170;p17">
                <a:extLst>
                  <a:ext uri="{FF2B5EF4-FFF2-40B4-BE49-F238E27FC236}">
                    <a16:creationId xmlns:a16="http://schemas.microsoft.com/office/drawing/2014/main" id="{45AC3DDA-212B-214F-24D9-2376C70A0FCA}"/>
                  </a:ext>
                </a:extLst>
              </p:cNvPr>
              <p:cNvSpPr txBox="1"/>
              <p:nvPr/>
            </p:nvSpPr>
            <p:spPr>
              <a:xfrm>
                <a:off x="3914849" y="4162850"/>
                <a:ext cx="1314297" cy="6243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𝑎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=</m:t>
                      </m:r>
                      <m:f>
                        <m:fPr>
                          <m:ctrlPr>
                            <a:rPr lang="ar-AE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𝑎</m:t>
                              </m:r>
                            </m:sub>
                          </m:sSub>
                          <m:r>
                            <a:rPr lang="ar-AE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dirty="0">
                  <a:solidFill>
                    <a:schemeClr val="bg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0" name="Google Shape;170;p17">
                <a:extLst>
                  <a:ext uri="{FF2B5EF4-FFF2-40B4-BE49-F238E27FC236}">
                    <a16:creationId xmlns:a16="http://schemas.microsoft.com/office/drawing/2014/main" id="{45AC3DDA-212B-214F-24D9-2376C70A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849" y="4162850"/>
                <a:ext cx="1314297" cy="624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0BFFC0B0-9D17-3845-CB60-E8DAD5D1A8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52" t="6446" r="4782" b="1672"/>
          <a:stretch/>
        </p:blipFill>
        <p:spPr>
          <a:xfrm>
            <a:off x="4776831" y="673564"/>
            <a:ext cx="4257198" cy="2729594"/>
          </a:xfrm>
          <a:prstGeom prst="rect">
            <a:avLst/>
          </a:prstGeom>
        </p:spPr>
      </p:pic>
      <p:pic>
        <p:nvPicPr>
          <p:cNvPr id="8" name="Immagine 7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10FC9D91-A3BB-BF17-1071-147C228E12E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475" t="6445" r="6477" b="1739"/>
          <a:stretch/>
        </p:blipFill>
        <p:spPr>
          <a:xfrm>
            <a:off x="109971" y="673564"/>
            <a:ext cx="4043209" cy="26654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170;p17">
                <a:extLst>
                  <a:ext uri="{FF2B5EF4-FFF2-40B4-BE49-F238E27FC236}">
                    <a16:creationId xmlns:a16="http://schemas.microsoft.com/office/drawing/2014/main" id="{9227E1A3-B99D-000B-47ED-D370732D8C88}"/>
                  </a:ext>
                </a:extLst>
              </p:cNvPr>
              <p:cNvSpPr txBox="1"/>
              <p:nvPr/>
            </p:nvSpPr>
            <p:spPr>
              <a:xfrm>
                <a:off x="2651369" y="3443163"/>
                <a:ext cx="3841258" cy="615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ctr"/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Direct proportionality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𝑄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𝐾</m:t>
                        </m:r>
                      </m:e>
                      <m:sub>
                        <m:r>
                          <a:rPr lang="ar-AE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𝑉</m:t>
                        </m:r>
                      </m:e>
                      <m:sub>
                        <m:r>
                          <a:rPr lang="ar-AE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𝑊</m:t>
                        </m:r>
                      </m:e>
                      <m:sub>
                        <m:r>
                          <a:rPr lang="ar-AE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highlighting a peak congestion at given values.</a:t>
                </a: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2" name="Google Shape;170;p17">
                <a:extLst>
                  <a:ext uri="{FF2B5EF4-FFF2-40B4-BE49-F238E27FC236}">
                    <a16:creationId xmlns:a16="http://schemas.microsoft.com/office/drawing/2014/main" id="{9227E1A3-B99D-000B-47ED-D370732D8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369" y="3443163"/>
                <a:ext cx="3841258" cy="615523"/>
              </a:xfrm>
              <a:prstGeom prst="rect">
                <a:avLst/>
              </a:prstGeom>
              <a:blipFill>
                <a:blip r:embed="rId6"/>
                <a:stretch>
                  <a:fillRect r="-658" b="-20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165;p17">
            <a:extLst>
              <a:ext uri="{FF2B5EF4-FFF2-40B4-BE49-F238E27FC236}">
                <a16:creationId xmlns:a16="http://schemas.microsoft.com/office/drawing/2014/main" id="{9BAFD43A-B562-157C-0D24-9AD214414153}"/>
              </a:ext>
            </a:extLst>
          </p:cNvPr>
          <p:cNvSpPr txBox="1"/>
          <p:nvPr/>
        </p:nvSpPr>
        <p:spPr>
          <a:xfrm>
            <a:off x="667725" y="0"/>
            <a:ext cx="7264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atin typeface="Times New Roman"/>
                <a:ea typeface="Times New Roman"/>
                <a:cs typeface="Times New Roman"/>
                <a:sym typeface="Times New Roman"/>
              </a:rPr>
              <a:t>Parameters </a:t>
            </a:r>
            <a:r>
              <a:rPr lang="it-IT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value’s</a:t>
            </a:r>
            <a:r>
              <a:rPr lang="it-IT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effect</a:t>
            </a:r>
            <a:r>
              <a:rPr lang="it-IT" sz="2400" dirty="0"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lang="it-IT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execution</a:t>
            </a:r>
            <a:r>
              <a:rPr lang="it-IT" sz="2400" dirty="0">
                <a:latin typeface="Times New Roman"/>
                <a:ea typeface="Times New Roman"/>
                <a:cs typeface="Times New Roman"/>
                <a:sym typeface="Times New Roman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19544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7B1C1F14-B4B2-D82E-AAA5-544F45F6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A7F7608D-F190-742C-9760-2341CD409A14}"/>
              </a:ext>
            </a:extLst>
          </p:cNvPr>
          <p:cNvSpPr/>
          <p:nvPr/>
        </p:nvSpPr>
        <p:spPr>
          <a:xfrm>
            <a:off x="667725" y="914400"/>
            <a:ext cx="1264442" cy="588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Google Shape;170;p17">
            <a:extLst>
              <a:ext uri="{FF2B5EF4-FFF2-40B4-BE49-F238E27FC236}">
                <a16:creationId xmlns:a16="http://schemas.microsoft.com/office/drawing/2014/main" id="{4DDA475C-1F9A-9F3B-0CD6-34BF14406012}"/>
              </a:ext>
            </a:extLst>
          </p:cNvPr>
          <p:cNvSpPr txBox="1"/>
          <p:nvPr/>
        </p:nvSpPr>
        <p:spPr>
          <a:xfrm>
            <a:off x="2939606" y="4574100"/>
            <a:ext cx="326478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Direct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proportionality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expected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magine 3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23513158-1D91-4186-0A6B-660D52BD76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7" t="5975" r="3715" b="1704"/>
          <a:stretch/>
        </p:blipFill>
        <p:spPr>
          <a:xfrm>
            <a:off x="1218694" y="667412"/>
            <a:ext cx="6162261" cy="3808675"/>
          </a:xfrm>
          <a:prstGeom prst="rect">
            <a:avLst/>
          </a:prstGeom>
        </p:spPr>
      </p:pic>
      <p:sp>
        <p:nvSpPr>
          <p:cNvPr id="5" name="Google Shape;165;p17">
            <a:extLst>
              <a:ext uri="{FF2B5EF4-FFF2-40B4-BE49-F238E27FC236}">
                <a16:creationId xmlns:a16="http://schemas.microsoft.com/office/drawing/2014/main" id="{49A69CB6-B38C-3030-73F6-29EFCD3B6B77}"/>
              </a:ext>
            </a:extLst>
          </p:cNvPr>
          <p:cNvSpPr txBox="1"/>
          <p:nvPr/>
        </p:nvSpPr>
        <p:spPr>
          <a:xfrm>
            <a:off x="667725" y="0"/>
            <a:ext cx="7264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latin typeface="Times New Roman"/>
                <a:ea typeface="Times New Roman"/>
                <a:cs typeface="Times New Roman"/>
                <a:sym typeface="Times New Roman"/>
              </a:rPr>
              <a:t>Parameters </a:t>
            </a:r>
            <a:r>
              <a:rPr lang="it-IT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value’s</a:t>
            </a:r>
            <a:r>
              <a:rPr lang="it-IT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effect</a:t>
            </a:r>
            <a:r>
              <a:rPr lang="it-IT" sz="2400" dirty="0"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lang="it-IT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execution</a:t>
            </a:r>
            <a:r>
              <a:rPr lang="it-IT" sz="2400" dirty="0">
                <a:latin typeface="Times New Roman"/>
                <a:ea typeface="Times New Roman"/>
                <a:cs typeface="Times New Roman"/>
                <a:sym typeface="Times New Roman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70221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"/>
          <p:cNvSpPr txBox="1">
            <a:spLocks noGrp="1"/>
          </p:cNvSpPr>
          <p:nvPr>
            <p:ph type="title"/>
          </p:nvPr>
        </p:nvSpPr>
        <p:spPr>
          <a:xfrm>
            <a:off x="2543225" y="2148825"/>
            <a:ext cx="4296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Times New Roman"/>
                <a:ea typeface="Times New Roman"/>
                <a:cs typeface="Times New Roman"/>
                <a:sym typeface="Times New Roman"/>
              </a:rPr>
              <a:t>Thank you for the attention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>
          <a:extLst>
            <a:ext uri="{FF2B5EF4-FFF2-40B4-BE49-F238E27FC236}">
              <a16:creationId xmlns:a16="http://schemas.microsoft.com/office/drawing/2014/main" id="{D9300C08-0597-D1DC-FFDD-D5845564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878868B3-7B33-23A6-9EFC-C032D8434F30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Sitography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94;p14">
                <a:extLst>
                  <a:ext uri="{FF2B5EF4-FFF2-40B4-BE49-F238E27FC236}">
                    <a16:creationId xmlns:a16="http://schemas.microsoft.com/office/drawing/2014/main" id="{42607EBF-2C2C-035C-A57E-7F88336783E2}"/>
                  </a:ext>
                </a:extLst>
              </p:cNvPr>
              <p:cNvSpPr txBox="1"/>
              <p:nvPr/>
            </p:nvSpPr>
            <p:spPr>
              <a:xfrm>
                <a:off x="451175" y="1595841"/>
                <a:ext cx="7462500" cy="2931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Implemented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paper: «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wireless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lanes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location model in urban networks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considering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route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choices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</a:t>
                </a:r>
                <a:r>
                  <a:rPr lang="it-IT" sz="15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Tran et al., 2022, 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  <a:hlinkClick r:id="rId3"/>
                  </a:rPr>
                  <a:t>https://www.sciencedirect.com/science/article/pii/S0968090X2200095X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Cited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paper for </a:t>
                </a:r>
                <a14:m>
                  <m:oMath xmlns:m="http://schemas.openxmlformats.org/officeDocument/2006/math">
                    <m:r>
                      <a:rPr lang="it-IT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𝛼</m:t>
                    </m:r>
                  </m:oMath>
                </a14:m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: «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Multiclass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system optimum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mixed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traffic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human-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driven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automated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vehicles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considering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queues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»,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Ngoduy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al., 202,1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  <a:hlinkClick r:id="rId4"/>
                  </a:rPr>
                  <a:t>https://www.sciencedirect.com/science/article/pii/S0191261521000011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v"/>
                </a:pP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Traffic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Assignment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Problem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: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lecture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4 of «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Principles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of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Transportation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Engineering»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at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the Iowa State University, 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  <a:hlinkClick r:id="rId5"/>
                  </a:rPr>
                  <a:t>https://www.youtube.com/watch?v=qjSLM3-ENxU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:endParaRPr sz="150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5" name="Google Shape;94;p14">
                <a:extLst>
                  <a:ext uri="{FF2B5EF4-FFF2-40B4-BE49-F238E27FC236}">
                    <a16:creationId xmlns:a16="http://schemas.microsoft.com/office/drawing/2014/main" id="{42607EBF-2C2C-035C-A57E-7F8833678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5" y="1595841"/>
                <a:ext cx="7462500" cy="2931541"/>
              </a:xfrm>
              <a:prstGeom prst="rect">
                <a:avLst/>
              </a:prstGeom>
              <a:blipFill>
                <a:blip r:embed="rId6"/>
                <a:stretch>
                  <a:fillRect l="-170" r="-3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48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Network design problem → limited to single Origin-Destination networks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663617" y="4310299"/>
            <a:ext cx="260065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Upper level: minimise the system cost with specific demands</a:t>
            </a:r>
          </a:p>
        </p:txBody>
      </p:sp>
      <p:pic>
        <p:nvPicPr>
          <p:cNvPr id="3" name="Immagine 2" descr="Immagine che contiene diagramma, linea, cerchio, Carattere&#10;&#10;Il contenuto generato dall'IA potrebbe non essere corretto.">
            <a:extLst>
              <a:ext uri="{FF2B5EF4-FFF2-40B4-BE49-F238E27FC236}">
                <a16:creationId xmlns:a16="http://schemas.microsoft.com/office/drawing/2014/main" id="{E672D19F-A30E-2D2E-198B-A298CA2C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298" y="1560461"/>
            <a:ext cx="5525309" cy="267056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64E951-5E94-4DF7-A75A-2B71595B1CCD}"/>
              </a:ext>
            </a:extLst>
          </p:cNvPr>
          <p:cNvSpPr txBox="1"/>
          <p:nvPr/>
        </p:nvSpPr>
        <p:spPr>
          <a:xfrm>
            <a:off x="5037910" y="4356450"/>
            <a:ext cx="1951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Lower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level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: Traffic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7A5F9CBE-E32B-E2E5-2C82-4D411E0A997A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Traffic Assignment Problem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A291FF9E-FA87-9D41-822B-64956C5EAABC}"/>
              </a:ext>
            </a:extLst>
          </p:cNvPr>
          <p:cNvSpPr txBox="1"/>
          <p:nvPr/>
        </p:nvSpPr>
        <p:spPr>
          <a:xfrm>
            <a:off x="840750" y="1468701"/>
            <a:ext cx="74625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Determine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which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be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much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expected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Estimated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n.vehicles</a:t>
            </a: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and travel times on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criteria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behaviours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feasibility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5C7084-ABF3-1F68-7DAD-F9285350A786}"/>
              </a:ext>
            </a:extLst>
          </p:cNvPr>
          <p:cNvSpPr txBox="1"/>
          <p:nvPr/>
        </p:nvSpPr>
        <p:spPr>
          <a:xfrm>
            <a:off x="1235675" y="3603962"/>
            <a:ext cx="2137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decisions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are a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of travel times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FC4433-368A-5EB3-83DC-26BBA4A6D8F2}"/>
              </a:ext>
            </a:extLst>
          </p:cNvPr>
          <p:cNvSpPr txBox="1"/>
          <p:nvPr/>
        </p:nvSpPr>
        <p:spPr>
          <a:xfrm>
            <a:off x="3373394" y="4360885"/>
            <a:ext cx="2137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Travel times are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determined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by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flow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7619974-F795-544D-F685-3A3EC9C5B527}"/>
              </a:ext>
            </a:extLst>
          </p:cNvPr>
          <p:cNvSpPr txBox="1"/>
          <p:nvPr/>
        </p:nvSpPr>
        <p:spPr>
          <a:xfrm>
            <a:off x="5511113" y="3603962"/>
            <a:ext cx="2026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Traffic flow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 product of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decisions</a:t>
            </a: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Connettore 7 12">
            <a:extLst>
              <a:ext uri="{FF2B5EF4-FFF2-40B4-BE49-F238E27FC236}">
                <a16:creationId xmlns:a16="http://schemas.microsoft.com/office/drawing/2014/main" id="{6109DADB-6207-BD29-2E82-504ABDD8825C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591308" y="3840408"/>
            <a:ext cx="495313" cy="106885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nettore 7 13">
            <a:extLst>
              <a:ext uri="{FF2B5EF4-FFF2-40B4-BE49-F238E27FC236}">
                <a16:creationId xmlns:a16="http://schemas.microsoft.com/office/drawing/2014/main" id="{E7506425-6F19-5339-F0FE-1BC84BA41E8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511112" y="4127182"/>
            <a:ext cx="1013256" cy="49531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ttore 7 18">
            <a:extLst>
              <a:ext uri="{FF2B5EF4-FFF2-40B4-BE49-F238E27FC236}">
                <a16:creationId xmlns:a16="http://schemas.microsoft.com/office/drawing/2014/main" id="{D8EA71B5-7236-B1C1-F12E-3B6E31C5B2F2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16200000" flipV="1">
            <a:off x="4414452" y="1494045"/>
            <a:ext cx="12700" cy="4219833"/>
          </a:xfrm>
          <a:prstGeom prst="curvedConnector3">
            <a:avLst>
              <a:gd name="adj1" fmla="val 3928701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7FE9A9AC-9177-5B3A-37FF-8F462E36B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8EAFCCC1-E2DB-A805-46B0-247BDA615962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Traffic Assignment Problem with Dynamic System Optimal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FDF20E8D-8C91-6057-ACE4-ACE4314BD1D7}"/>
              </a:ext>
            </a:extLst>
          </p:cNvPr>
          <p:cNvSpPr txBox="1"/>
          <p:nvPr/>
        </p:nvSpPr>
        <p:spPr>
          <a:xfrm>
            <a:off x="1499603" y="1549924"/>
            <a:ext cx="2889517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User Equilibrium: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choose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minimizes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own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travel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94;p14">
            <a:extLst>
              <a:ext uri="{FF2B5EF4-FFF2-40B4-BE49-F238E27FC236}">
                <a16:creationId xmlns:a16="http://schemas.microsoft.com/office/drawing/2014/main" id="{E4580D26-1C6D-52CC-2B9A-F996A0EED6A1}"/>
              </a:ext>
            </a:extLst>
          </p:cNvPr>
          <p:cNvSpPr txBox="1"/>
          <p:nvPr/>
        </p:nvSpPr>
        <p:spPr>
          <a:xfrm>
            <a:off x="4933026" y="1549924"/>
            <a:ext cx="2711371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it-IT" b="1" dirty="0" err="1">
                <a:latin typeface="Times New Roman"/>
                <a:ea typeface="Times New Roman"/>
                <a:cs typeface="Times New Roman"/>
                <a:sym typeface="Times New Roman"/>
              </a:rPr>
              <a:t>Optimal</a:t>
            </a: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cooperatively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achieve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minimum system-wide travel time.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EF00D4C-F388-888B-4AEC-C1AC88FA9982}"/>
              </a:ext>
            </a:extLst>
          </p:cNvPr>
          <p:cNvSpPr txBox="1"/>
          <p:nvPr/>
        </p:nvSpPr>
        <p:spPr>
          <a:xfrm>
            <a:off x="1564810" y="2811778"/>
            <a:ext cx="2394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✅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REALISTIC SCENARIO</a:t>
            </a:r>
          </a:p>
          <a:p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❌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EFFICIENT IN THE</a:t>
            </a:r>
          </a:p>
          <a:p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      BI-LEVEL FRAMEWORK</a:t>
            </a:r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F42B2F8-5624-9BB9-6B32-DE9E6AB8A13C}"/>
              </a:ext>
            </a:extLst>
          </p:cNvPr>
          <p:cNvSpPr txBox="1"/>
          <p:nvPr/>
        </p:nvSpPr>
        <p:spPr>
          <a:xfrm>
            <a:off x="4933026" y="2811778"/>
            <a:ext cx="239494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❌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REALISTIC SCENARIO</a:t>
            </a:r>
          </a:p>
          <a:p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Times New Roman"/>
                <a:ea typeface="Times New Roman"/>
                <a:cs typeface="Times New Roman"/>
                <a:sym typeface="Times New Roman"/>
              </a:rPr>
              <a:t>✅ 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EFFICIENT IN THE</a:t>
            </a:r>
          </a:p>
          <a:p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      BI-LEVEL FRAMEWORK</a:t>
            </a:r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</a:endParaRPr>
          </a:p>
        </p:txBody>
      </p: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4B7FEDA3-AC17-1939-2955-3CAE05D2C154}"/>
              </a:ext>
            </a:extLst>
          </p:cNvPr>
          <p:cNvCxnSpPr>
            <a:cxnSpLocks/>
          </p:cNvCxnSpPr>
          <p:nvPr/>
        </p:nvCxnSpPr>
        <p:spPr>
          <a:xfrm>
            <a:off x="4389120" y="1657501"/>
            <a:ext cx="0" cy="2077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2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8FA486CC-C15D-86AC-5CAC-536FD8217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D3FA69DF-BC8E-4F09-8F9C-CC6F7F84C937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Traffic Assignment Problem with Dynamic System Optimal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F8434B9B-8B1F-36AD-A399-14E1EE19B0E1}"/>
              </a:ext>
            </a:extLst>
          </p:cNvPr>
          <p:cNvSpPr txBox="1"/>
          <p:nvPr/>
        </p:nvSpPr>
        <p:spPr>
          <a:xfrm>
            <a:off x="1499603" y="1549924"/>
            <a:ext cx="2889517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User Equilibrium: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choose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minimizes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own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travel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A8334B-4F95-54A3-30C6-E6A6C7158121}"/>
              </a:ext>
            </a:extLst>
          </p:cNvPr>
          <p:cNvSpPr txBox="1"/>
          <p:nvPr/>
        </p:nvSpPr>
        <p:spPr>
          <a:xfrm>
            <a:off x="4794647" y="4619624"/>
            <a:ext cx="2854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reformulated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single-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level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0" name="Freccia giù 9">
            <a:extLst>
              <a:ext uri="{FF2B5EF4-FFF2-40B4-BE49-F238E27FC236}">
                <a16:creationId xmlns:a16="http://schemas.microsoft.com/office/drawing/2014/main" id="{9F9D11D3-4053-44AE-0BF9-01279EF9D622}"/>
              </a:ext>
            </a:extLst>
          </p:cNvPr>
          <p:cNvSpPr/>
          <p:nvPr/>
        </p:nvSpPr>
        <p:spPr>
          <a:xfrm>
            <a:off x="6039056" y="3964329"/>
            <a:ext cx="182880" cy="487526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Google Shape;94;p14">
            <a:extLst>
              <a:ext uri="{FF2B5EF4-FFF2-40B4-BE49-F238E27FC236}">
                <a16:creationId xmlns:a16="http://schemas.microsoft.com/office/drawing/2014/main" id="{0129D22B-4EF8-158B-283A-09010C95F838}"/>
              </a:ext>
            </a:extLst>
          </p:cNvPr>
          <p:cNvSpPr txBox="1"/>
          <p:nvPr/>
        </p:nvSpPr>
        <p:spPr>
          <a:xfrm>
            <a:off x="4933026" y="1549924"/>
            <a:ext cx="2711371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it-IT" b="1" dirty="0" err="1">
                <a:latin typeface="Times New Roman"/>
                <a:ea typeface="Times New Roman"/>
                <a:cs typeface="Times New Roman"/>
                <a:sym typeface="Times New Roman"/>
              </a:rPr>
              <a:t>Optimal</a:t>
            </a: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cooperatively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achieve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minimum system-wide travel time.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775591D-81BA-CFA3-F7A8-33A1D707949F}"/>
              </a:ext>
            </a:extLst>
          </p:cNvPr>
          <p:cNvSpPr txBox="1"/>
          <p:nvPr/>
        </p:nvSpPr>
        <p:spPr>
          <a:xfrm>
            <a:off x="1564810" y="2811778"/>
            <a:ext cx="2394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✅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REALISTIC SCENARIO</a:t>
            </a:r>
          </a:p>
          <a:p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❌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EFFICIENT IN THE</a:t>
            </a:r>
          </a:p>
          <a:p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      BI-LEVEL FRAMEWORK</a:t>
            </a:r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71B5C21-6D15-79EC-7E89-31F4C3FF7FB5}"/>
              </a:ext>
            </a:extLst>
          </p:cNvPr>
          <p:cNvSpPr txBox="1"/>
          <p:nvPr/>
        </p:nvSpPr>
        <p:spPr>
          <a:xfrm>
            <a:off x="4933026" y="2811778"/>
            <a:ext cx="239494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❌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REALISTIC SCENARIO</a:t>
            </a:r>
          </a:p>
          <a:p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Times New Roman"/>
                <a:ea typeface="Times New Roman"/>
                <a:cs typeface="Times New Roman"/>
                <a:sym typeface="Times New Roman"/>
              </a:rPr>
              <a:t>✅ 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EFFICIENT IN THE</a:t>
            </a:r>
          </a:p>
          <a:p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      BI-LEVEL FRAMEWORK</a:t>
            </a:r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</a:endParaRP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9CA0DD2A-5EA4-7B78-7B37-1DDC3689D313}"/>
              </a:ext>
            </a:extLst>
          </p:cNvPr>
          <p:cNvCxnSpPr>
            <a:cxnSpLocks/>
          </p:cNvCxnSpPr>
          <p:nvPr/>
        </p:nvCxnSpPr>
        <p:spPr>
          <a:xfrm>
            <a:off x="4389120" y="1657501"/>
            <a:ext cx="0" cy="2077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3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FC05C22-D2D8-B0F7-A11E-EDBA1AFD9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>
            <a:extLst>
              <a:ext uri="{FF2B5EF4-FFF2-40B4-BE49-F238E27FC236}">
                <a16:creationId xmlns:a16="http://schemas.microsoft.com/office/drawing/2014/main" id="{51ACFF02-D601-435E-685E-F6CDC66F5056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Assumptions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781999D3-0873-CE41-669C-C56AB36702A0}"/>
              </a:ext>
            </a:extLst>
          </p:cNvPr>
          <p:cNvSpPr txBox="1"/>
          <p:nvPr/>
        </p:nvSpPr>
        <p:spPr>
          <a:xfrm>
            <a:off x="676317" y="1758983"/>
            <a:ext cx="7563271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sp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All 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s have homogeneous battery size.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he energy consumption rate of an EV is assumed proportional only to the travelled distance and homogeneous for all 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Vs.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The energy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recharge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rate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underestimated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proportionally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to travel time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at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free-flow speed.</a:t>
            </a:r>
            <a:endParaRPr lang="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Network must be cleared at time horizon.</a:t>
            </a:r>
          </a:p>
        </p:txBody>
      </p:sp>
      <p:pic>
        <p:nvPicPr>
          <p:cNvPr id="5" name="Elemento grafico 4" descr="Batteria contorno">
            <a:extLst>
              <a:ext uri="{FF2B5EF4-FFF2-40B4-BE49-F238E27FC236}">
                <a16:creationId xmlns:a16="http://schemas.microsoft.com/office/drawing/2014/main" id="{FC43871E-BB27-C805-D418-5CB73E262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9799" y="1032778"/>
            <a:ext cx="1038225" cy="1038225"/>
          </a:xfrm>
          <a:prstGeom prst="rect">
            <a:avLst/>
          </a:prstGeom>
        </p:spPr>
      </p:pic>
      <p:pic>
        <p:nvPicPr>
          <p:cNvPr id="7" name="Elemento grafico 6" descr="Cronometro contorno">
            <a:extLst>
              <a:ext uri="{FF2B5EF4-FFF2-40B4-BE49-F238E27FC236}">
                <a16:creationId xmlns:a16="http://schemas.microsoft.com/office/drawing/2014/main" id="{763F3866-E47B-42F7-818C-DE472F130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8625" y="3763134"/>
            <a:ext cx="1092381" cy="1092381"/>
          </a:xfrm>
          <a:prstGeom prst="rect">
            <a:avLst/>
          </a:prstGeom>
        </p:spPr>
      </p:pic>
      <p:pic>
        <p:nvPicPr>
          <p:cNvPr id="9" name="Elemento grafico 8" descr="Auto elettrica contorno">
            <a:extLst>
              <a:ext uri="{FF2B5EF4-FFF2-40B4-BE49-F238E27FC236}">
                <a16:creationId xmlns:a16="http://schemas.microsoft.com/office/drawing/2014/main" id="{E8D2C194-FA4A-7A10-8309-A1CBCDFB68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9356" y="340284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9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64029D8-1F45-FAB4-D25D-8B144B84F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>
            <a:extLst>
              <a:ext uri="{FF2B5EF4-FFF2-40B4-BE49-F238E27FC236}">
                <a16:creationId xmlns:a16="http://schemas.microsoft.com/office/drawing/2014/main" id="{DEBFC8AF-5B23-9D64-BB86-2EBDE0EBB3F4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General formulation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Google Shape;160;p16">
                <a:extLst>
                  <a:ext uri="{FF2B5EF4-FFF2-40B4-BE49-F238E27FC236}">
                    <a16:creationId xmlns:a16="http://schemas.microsoft.com/office/drawing/2014/main" id="{0F6FF136-74F3-AF5B-D3EC-5A81CD831626}"/>
                  </a:ext>
                </a:extLst>
              </p:cNvPr>
              <p:cNvSpPr txBox="1"/>
              <p:nvPr/>
            </p:nvSpPr>
            <p:spPr>
              <a:xfrm>
                <a:off x="451175" y="1552049"/>
                <a:ext cx="4200338" cy="3244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spAutoFit/>
              </a:bodyPr>
              <a:lstStyle/>
              <a:p>
                <a:pPr marL="0" lvl="0" indent="0" algn="l" rtl="0"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it" sz="1600" u="sng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Variables</a:t>
                </a:r>
                <a:r>
                  <a:rPr lang="it" sz="16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0" lvl="0" indent="0" algn="l" rtl="0">
                  <a:spcBef>
                    <a:spcPts val="4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0,1</m:t>
                        </m:r>
                      </m:e>
                    </m:d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if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has WCL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0,1</m:t>
                        </m:r>
                      </m:e>
                    </m:d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if path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𝑝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feasible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state of energy of an EV after traversing link </a:t>
                </a:r>
                <a14:m>
                  <m:oMath xmlns:m="http://schemas.openxmlformats.org/officeDocument/2006/math">
                    <m:r>
                      <a:rPr lang="it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path </a:t>
                </a:r>
                <a14:m>
                  <m:oMath xmlns:m="http://schemas.openxmlformats.org/officeDocument/2006/math">
                    <m:r>
                      <a:rPr lang="it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𝑝</m:t>
                    </m:r>
                  </m:oMath>
                </a14:m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number of vehicles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incoming traffic flow of vehicles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to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outgoing traffic flow of vehicles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from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𝑎𝑏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upstream traffic of vehicles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from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to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𝑏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60" name="Google Shape;160;p16">
                <a:extLst>
                  <a:ext uri="{FF2B5EF4-FFF2-40B4-BE49-F238E27FC236}">
                    <a16:creationId xmlns:a16="http://schemas.microsoft.com/office/drawing/2014/main" id="{0F6FF136-74F3-AF5B-D3EC-5A81CD831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5" y="1552049"/>
                <a:ext cx="4200338" cy="3244319"/>
              </a:xfrm>
              <a:prstGeom prst="rect">
                <a:avLst/>
              </a:prstGeom>
              <a:blipFill>
                <a:blip r:embed="rId3"/>
                <a:stretch>
                  <a:fillRect l="-6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60;p16">
                <a:extLst>
                  <a:ext uri="{FF2B5EF4-FFF2-40B4-BE49-F238E27FC236}">
                    <a16:creationId xmlns:a16="http://schemas.microsoft.com/office/drawing/2014/main" id="{E6EC476E-634A-BCE4-5C40-848FF14ACC1D}"/>
                  </a:ext>
                </a:extLst>
              </p:cNvPr>
              <p:cNvSpPr txBox="1"/>
              <p:nvPr/>
            </p:nvSpPr>
            <p:spPr>
              <a:xfrm>
                <a:off x="5401914" y="1542787"/>
                <a:ext cx="3062817" cy="4128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it" sz="1600" u="sng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Parameters</a:t>
                </a:r>
                <a:r>
                  <a:rPr lang="it" sz="16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  <a:endParaRPr lang="it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𝐼</m:t>
                    </m:r>
                    <m:r>
                      <a:rPr lang="it-IT" i="1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budget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𝐷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demand rate of vehicles of class </a:t>
                </a:r>
                <a14:m>
                  <m:oMath xmlns:m="http://schemas.openxmlformats.org/officeDocument/2006/math">
                    <m:r>
                      <a:rPr lang="it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(vehicles/timestep)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free-flow speed (m/min)</a:t>
                </a:r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𝑊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backward speed (m/min)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jam density (vehicles/m)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𝐾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maximum flow capacity speed (vehicles/min)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r>
                      <a:rPr lang="it-IT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aggregate link-based share factor of vehicles of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300"/>
                  </a:spcBef>
                </a:pPr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300"/>
                  </a:spcBef>
                </a:pPr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300"/>
                  </a:spcBef>
                </a:pPr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rtl="0"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2" name="Google Shape;160;p16">
                <a:extLst>
                  <a:ext uri="{FF2B5EF4-FFF2-40B4-BE49-F238E27FC236}">
                    <a16:creationId xmlns:a16="http://schemas.microsoft.com/office/drawing/2014/main" id="{E6EC476E-634A-BCE4-5C40-848FF14A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914" y="1542787"/>
                <a:ext cx="3062817" cy="4128408"/>
              </a:xfrm>
              <a:prstGeom prst="rect">
                <a:avLst/>
              </a:prstGeom>
              <a:blipFill>
                <a:blip r:embed="rId4"/>
                <a:stretch>
                  <a:fillRect l="-1240" r="-4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97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D524A645-233D-C41E-68E1-B342D1916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ricevuta, Carattere, bianco&#10;&#10;Il contenuto generato dall'IA potrebbe non essere corretto.">
            <a:extLst>
              <a:ext uri="{FF2B5EF4-FFF2-40B4-BE49-F238E27FC236}">
                <a16:creationId xmlns:a16="http://schemas.microsoft.com/office/drawing/2014/main" id="{D17D7DC3-51BA-72C8-E156-CD705D62B7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197"/>
          <a:stretch/>
        </p:blipFill>
        <p:spPr>
          <a:xfrm>
            <a:off x="399712" y="1489409"/>
            <a:ext cx="2860500" cy="2164681"/>
          </a:xfrm>
          <a:prstGeom prst="rect">
            <a:avLst/>
          </a:prstGeom>
        </p:spPr>
      </p:pic>
      <p:sp>
        <p:nvSpPr>
          <p:cNvPr id="103" name="Google Shape;103;p15">
            <a:extLst>
              <a:ext uri="{FF2B5EF4-FFF2-40B4-BE49-F238E27FC236}">
                <a16:creationId xmlns:a16="http://schemas.microsoft.com/office/drawing/2014/main" id="{8DC88782-E1A1-8EE0-CB5F-F8434671E4D2}"/>
              </a:ext>
            </a:extLst>
          </p:cNvPr>
          <p:cNvSpPr/>
          <p:nvPr/>
        </p:nvSpPr>
        <p:spPr>
          <a:xfrm>
            <a:off x="2682746" y="2380105"/>
            <a:ext cx="461107" cy="336795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>
            <a:extLst>
              <a:ext uri="{FF2B5EF4-FFF2-40B4-BE49-F238E27FC236}">
                <a16:creationId xmlns:a16="http://schemas.microsoft.com/office/drawing/2014/main" id="{56F9E274-880D-65D9-B863-616290C6F40E}"/>
              </a:ext>
            </a:extLst>
          </p:cNvPr>
          <p:cNvSpPr/>
          <p:nvPr/>
        </p:nvSpPr>
        <p:spPr>
          <a:xfrm>
            <a:off x="2132229" y="2378822"/>
            <a:ext cx="393133" cy="336795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2511E275-A242-F1CE-2841-CD20657BB658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magine 3" descr="Immagine che contiene testo, ricevuta, Carattere, bianco&#10;&#10;Il contenuto generato dall'IA potrebbe non essere corretto.">
            <a:extLst>
              <a:ext uri="{FF2B5EF4-FFF2-40B4-BE49-F238E27FC236}">
                <a16:creationId xmlns:a16="http://schemas.microsoft.com/office/drawing/2014/main" id="{A18F5C47-4145-B4EA-A4CB-C700EE49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740"/>
          <a:stretch/>
        </p:blipFill>
        <p:spPr>
          <a:xfrm>
            <a:off x="3488600" y="1489409"/>
            <a:ext cx="2818250" cy="2164681"/>
          </a:xfrm>
          <a:prstGeom prst="rect">
            <a:avLst/>
          </a:prstGeom>
        </p:spPr>
      </p:pic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33C2448E-A107-949A-6A1D-F3FA774AD81E}"/>
              </a:ext>
            </a:extLst>
          </p:cNvPr>
          <p:cNvSpPr txBox="1"/>
          <p:nvPr/>
        </p:nvSpPr>
        <p:spPr>
          <a:xfrm>
            <a:off x="1355592" y="2010803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it" sz="1200" dirty="0">
                <a:solidFill>
                  <a:srgbClr val="199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nitial state of energy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EAFA9129-E1A6-6FDC-59B2-9E6DB17124F6}"/>
              </a:ext>
            </a:extLst>
          </p:cNvPr>
          <p:cNvSpPr txBox="1"/>
          <p:nvPr/>
        </p:nvSpPr>
        <p:spPr>
          <a:xfrm>
            <a:off x="1667790" y="1508027"/>
            <a:ext cx="159242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" name="Google Shape;106;p15">
            <a:extLst>
              <a:ext uri="{FF2B5EF4-FFF2-40B4-BE49-F238E27FC236}">
                <a16:creationId xmlns:a16="http://schemas.microsoft.com/office/drawing/2014/main" id="{662D13A4-D261-64AC-ABDD-2B712B0F9F9A}"/>
              </a:ext>
            </a:extLst>
          </p:cNvPr>
          <p:cNvCxnSpPr>
            <a:cxnSpLocks/>
          </p:cNvCxnSpPr>
          <p:nvPr/>
        </p:nvCxnSpPr>
        <p:spPr>
          <a:xfrm flipV="1">
            <a:off x="2438743" y="1777362"/>
            <a:ext cx="3528459" cy="62406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5">
            <a:extLst>
              <a:ext uri="{FF2B5EF4-FFF2-40B4-BE49-F238E27FC236}">
                <a16:creationId xmlns:a16="http://schemas.microsoft.com/office/drawing/2014/main" id="{64A63564-C777-3291-5A53-3D485D08D6ED}"/>
              </a:ext>
            </a:extLst>
          </p:cNvPr>
          <p:cNvCxnSpPr>
            <a:cxnSpLocks/>
          </p:cNvCxnSpPr>
          <p:nvPr/>
        </p:nvCxnSpPr>
        <p:spPr>
          <a:xfrm flipV="1">
            <a:off x="2913299" y="1777362"/>
            <a:ext cx="461107" cy="60146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Google Shape;102;p15">
                <a:extLst>
                  <a:ext uri="{FF2B5EF4-FFF2-40B4-BE49-F238E27FC236}">
                    <a16:creationId xmlns:a16="http://schemas.microsoft.com/office/drawing/2014/main" id="{3341ED77-9F3F-1FCD-EA6B-6A203C25DDD7}"/>
                  </a:ext>
                </a:extLst>
              </p:cNvPr>
              <p:cNvSpPr txBox="1"/>
              <p:nvPr/>
            </p:nvSpPr>
            <p:spPr>
              <a:xfrm>
                <a:off x="2752652" y="879774"/>
                <a:ext cx="2369465" cy="897588"/>
              </a:xfrm>
              <a:prstGeom prst="rect">
                <a:avLst/>
              </a:prstGeom>
              <a:noFill/>
              <a:ln>
                <a:solidFill>
                  <a:srgbClr val="E95502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30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Recharge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𝜔</m:t>
                    </m:r>
                    <m:r>
                      <a:rPr lang="it-IT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energy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received</a:t>
                </a:r>
                <a:endParaRPr lang="it-IT" sz="13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it-IT" sz="13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𝑡</m:t>
                        </m:r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0</m:t>
                        </m:r>
                      </m:sup>
                    </m:sSubSup>
                    <m:r>
                      <a:rPr lang="it-IT" sz="13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  <m:f>
                      <m:fPr>
                        <m:ctrlP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𝑙</m:t>
                            </m:r>
                          </m:e>
                          <m:sub>
                            <m: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travel time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at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velocity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𝑉</m:t>
                        </m:r>
                      </m:e>
                      <m:sub>
                        <m: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</a:p>
            </p:txBody>
          </p:sp>
        </mc:Choice>
        <mc:Fallback xmlns="">
          <p:sp>
            <p:nvSpPr>
              <p:cNvPr id="102" name="Google Shape;102;p15">
                <a:extLst>
                  <a:ext uri="{FF2B5EF4-FFF2-40B4-BE49-F238E27FC236}">
                    <a16:creationId xmlns:a16="http://schemas.microsoft.com/office/drawing/2014/main" id="{3341ED77-9F3F-1FCD-EA6B-6A203C25D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652" y="879774"/>
                <a:ext cx="2369465" cy="897588"/>
              </a:xfrm>
              <a:prstGeom prst="rect">
                <a:avLst/>
              </a:prstGeom>
              <a:blipFill>
                <a:blip r:embed="rId4"/>
                <a:stretch>
                  <a:fillRect l="-532"/>
                </a:stretch>
              </a:blipFill>
              <a:ln>
                <a:solidFill>
                  <a:srgbClr val="E9550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375DCB4C-3653-BABB-8288-F0AA8F30CB8A}"/>
              </a:ext>
            </a:extLst>
          </p:cNvPr>
          <p:cNvSpPr txBox="1"/>
          <p:nvPr/>
        </p:nvSpPr>
        <p:spPr>
          <a:xfrm>
            <a:off x="1944156" y="2662766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path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feasibility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02;p15">
                <a:extLst>
                  <a:ext uri="{FF2B5EF4-FFF2-40B4-BE49-F238E27FC236}">
                    <a16:creationId xmlns:a16="http://schemas.microsoft.com/office/drawing/2014/main" id="{6D990BE9-8CF0-63EF-646F-924023183D2F}"/>
                  </a:ext>
                </a:extLst>
              </p:cNvPr>
              <p:cNvSpPr txBox="1"/>
              <p:nvPr/>
            </p:nvSpPr>
            <p:spPr>
              <a:xfrm>
                <a:off x="5967202" y="992562"/>
                <a:ext cx="2369465" cy="784800"/>
              </a:xfrm>
              <a:prstGeom prst="rect">
                <a:avLst/>
              </a:prstGeom>
              <a:noFill/>
              <a:ln>
                <a:solidFill>
                  <a:srgbClr val="E95502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30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Consumption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𝜖</m:t>
                    </m:r>
                    <m:r>
                      <a:rPr lang="it-IT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consumption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rate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𝑙</m:t>
                        </m:r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sz="13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of link </a:t>
                </a:r>
                <a14:m>
                  <m:oMath xmlns:m="http://schemas.openxmlformats.org/officeDocument/2006/math">
                    <m:r>
                      <a:rPr lang="it-IT" sz="130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lang="it-IT" sz="13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1" name="Google Shape;102;p15">
                <a:extLst>
                  <a:ext uri="{FF2B5EF4-FFF2-40B4-BE49-F238E27FC236}">
                    <a16:creationId xmlns:a16="http://schemas.microsoft.com/office/drawing/2014/main" id="{6D990BE9-8CF0-63EF-646F-92402318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02" y="992562"/>
                <a:ext cx="2369465" cy="784800"/>
              </a:xfrm>
              <a:prstGeom prst="rect">
                <a:avLst/>
              </a:prstGeom>
              <a:blipFill>
                <a:blip r:embed="rId5"/>
                <a:stretch>
                  <a:fillRect l="-529"/>
                </a:stretch>
              </a:blipFill>
              <a:ln>
                <a:solidFill>
                  <a:srgbClr val="E9550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Google Shape;107;p15">
                <a:extLst>
                  <a:ext uri="{FF2B5EF4-FFF2-40B4-BE49-F238E27FC236}">
                    <a16:creationId xmlns:a16="http://schemas.microsoft.com/office/drawing/2014/main" id="{182E6525-FA52-378E-21B5-82A3C36F688A}"/>
                  </a:ext>
                </a:extLst>
              </p:cNvPr>
              <p:cNvSpPr txBox="1"/>
              <p:nvPr/>
            </p:nvSpPr>
            <p:spPr>
              <a:xfrm>
                <a:off x="5615541" y="3654090"/>
                <a:ext cx="3528459" cy="1494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u="sng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Sets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dirty="0" err="1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lang="it-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= </a:t>
                </a:r>
                <a:r>
                  <a:rPr lang="it-IT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paths</a:t>
                </a:r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dirty="0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E  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= links, including source links (</a:t>
                </a:r>
                <a:r>
                  <a:rPr lang="it-IT" dirty="0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it-IT" baseline="-250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R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),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sink links (</a:t>
                </a:r>
                <a:r>
                  <a:rPr lang="it-IT" dirty="0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it-IT" baseline="-250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S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and normal links (</a:t>
                </a:r>
                <a:r>
                  <a:rPr lang="it-IT" dirty="0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it-IT" baseline="-250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dirty="0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𝑌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±</m:t>
                        </m:r>
                      </m:sup>
                    </m:sSubSup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 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incoming/outgoing links to/from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107" name="Google Shape;107;p15">
                <a:extLst>
                  <a:ext uri="{FF2B5EF4-FFF2-40B4-BE49-F238E27FC236}">
                    <a16:creationId xmlns:a16="http://schemas.microsoft.com/office/drawing/2014/main" id="{182E6525-FA52-378E-21B5-82A3C36F6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541" y="3654090"/>
                <a:ext cx="3528459" cy="1494353"/>
              </a:xfrm>
              <a:prstGeom prst="rect">
                <a:avLst/>
              </a:prstGeom>
              <a:blipFill>
                <a:blip r:embed="rId6"/>
                <a:stretch>
                  <a:fillRect l="-7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 descr="Immagine che contiene primavera, natura, molla elicoidale, oggetti in metallo&#10;&#10;Il contenuto generato dall'IA potrebbe non essere corretto.">
            <a:extLst>
              <a:ext uri="{FF2B5EF4-FFF2-40B4-BE49-F238E27FC236}">
                <a16:creationId xmlns:a16="http://schemas.microsoft.com/office/drawing/2014/main" id="{B9D5B330-F31B-5227-735C-E156781FA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3134" y="1464878"/>
            <a:ext cx="382982" cy="216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189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50B91B52DD3F44B3540B9391848B12" ma:contentTypeVersion="4" ma:contentTypeDescription="Create a new document." ma:contentTypeScope="" ma:versionID="eac2d9bcd0f84db34f62ea62a5d759ed">
  <xsd:schema xmlns:xsd="http://www.w3.org/2001/XMLSchema" xmlns:xs="http://www.w3.org/2001/XMLSchema" xmlns:p="http://schemas.microsoft.com/office/2006/metadata/properties" xmlns:ns2="be087722-f12a-4091-a590-0358dc43a6e8" targetNamespace="http://schemas.microsoft.com/office/2006/metadata/properties" ma:root="true" ma:fieldsID="44606e6baa7569471acd0ad6ba2b6385" ns2:_="">
    <xsd:import namespace="be087722-f12a-4091-a590-0358dc43a6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87722-f12a-4091-a590-0358dc43a6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32690E-4DB4-4ED5-AC68-50DB249CC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087722-f12a-4091-a590-0358dc43a6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437D6D-FCEE-4002-B8AF-1E8EF2B8D1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F3D8CA-DFA6-48E3-81E0-7E5D75B8EF7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1118</Words>
  <Application>Microsoft Macintosh PowerPoint</Application>
  <PresentationFormat>Presentazione su schermo (16:9)</PresentationFormat>
  <Paragraphs>175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2" baseType="lpstr">
      <vt:lpstr>Lato</vt:lpstr>
      <vt:lpstr>Futura</vt:lpstr>
      <vt:lpstr>Arial</vt:lpstr>
      <vt:lpstr>Times New Roman</vt:lpstr>
      <vt:lpstr>Raleway</vt:lpstr>
      <vt:lpstr>Edwardian Script ITC</vt:lpstr>
      <vt:lpstr>Cambria Math</vt:lpstr>
      <vt:lpstr>Wingdings</vt:lpstr>
      <vt:lpstr>Streamline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 for the attention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pro8233</cp:lastModifiedBy>
  <cp:revision>42</cp:revision>
  <dcterms:modified xsi:type="dcterms:W3CDTF">2025-07-16T08:20:19Z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0x010100FA50B91B52DD3F44B3540B9391848B12</vt:lpwstr>
  </property>
</Properties>
</file>