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9" r:id="rId6"/>
    <p:sldId id="301" r:id="rId7"/>
    <p:sldId id="302" r:id="rId8"/>
    <p:sldId id="303" r:id="rId9"/>
    <p:sldId id="304" r:id="rId10"/>
    <p:sldId id="305" r:id="rId11"/>
    <p:sldId id="318" r:id="rId12"/>
    <p:sldId id="319" r:id="rId13"/>
    <p:sldId id="317" r:id="rId14"/>
    <p:sldId id="310" r:id="rId15"/>
    <p:sldId id="320" r:id="rId16"/>
    <p:sldId id="3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8E3FEB-6369-CE59-D79B-C25B74A05720}" v="772" dt="2024-02-26T09:46:26.156"/>
    <p1510:client id="{3DA08397-2AAA-BA04-6254-E214C5F9E3C8}" v="173" dt="2024-02-26T11:20:09.545"/>
    <p1510:client id="{FF8C41AF-91DB-23A9-C8A7-E8A7976C9EBC}" v="907" dt="2024-02-26T08:22:13.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4619" autoAdjust="0"/>
  </p:normalViewPr>
  <p:slideViewPr>
    <p:cSldViewPr snapToGrid="0">
      <p:cViewPr varScale="1">
        <p:scale>
          <a:sx n="83" d="100"/>
          <a:sy n="83" d="100"/>
        </p:scale>
        <p:origin x="73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1BD300-8B14-4D34-802C-E55514C422A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D7518E-5826-4FEF-9823-CB8C70A729CE}">
      <dgm:prSet custT="1"/>
      <dgm:spPr/>
      <dgm:t>
        <a:bodyPr/>
        <a:lstStyle/>
        <a:p>
          <a:pPr algn="r" rtl="1">
            <a:lnSpc>
              <a:spcPct val="100000"/>
            </a:lnSpc>
          </a:pPr>
          <a:r>
            <a:rPr lang="he-IL" sz="2000" dirty="0" smtClean="0">
              <a:latin typeface="David" panose="020E0502060401010101" pitchFamily="34" charset="-79"/>
              <a:cs typeface="David" panose="020E0502060401010101" pitchFamily="34" charset="-79"/>
            </a:rPr>
            <a:t>מטרת</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הפרויקט</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הייתה</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לנתח</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ולענות</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על</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שאלת המחקר</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המרכזית</a:t>
          </a:r>
          <a:r>
            <a:rPr lang="en-US" sz="2000" dirty="0" smtClean="0">
              <a:latin typeface="David" panose="020E0502060401010101" pitchFamily="34" charset="-79"/>
              <a:cs typeface="David" panose="020E0502060401010101" pitchFamily="34" charset="-79"/>
            </a:rPr>
            <a:t>, </a:t>
          </a:r>
          <a:r>
            <a:rPr lang="he-IL" sz="2000" b="0" i="0" dirty="0" smtClean="0">
              <a:latin typeface="David" panose="020E0502060401010101" pitchFamily="34" charset="-79"/>
              <a:cs typeface="David" panose="020E0502060401010101" pitchFamily="34" charset="-79"/>
            </a:rPr>
            <a:t>אילו </a:t>
          </a:r>
          <a:r>
            <a:rPr lang="he-IL" sz="2000" b="0" i="0" dirty="0" smtClean="0">
              <a:latin typeface="David" panose="020E0502060401010101" pitchFamily="34" charset="-79"/>
              <a:cs typeface="David" panose="020E0502060401010101" pitchFamily="34" charset="-79"/>
            </a:rPr>
            <a:t>גורמים </a:t>
          </a:r>
          <a:r>
            <a:rPr lang="he-IL" sz="2000" b="0" i="0" dirty="0" smtClean="0">
              <a:latin typeface="David" panose="020E0502060401010101" pitchFamily="34" charset="-79"/>
              <a:cs typeface="David" panose="020E0502060401010101" pitchFamily="34" charset="-79"/>
            </a:rPr>
            <a:t>וכיצד הם משפיעים על </a:t>
          </a:r>
          <a:r>
            <a:rPr lang="he-IL" sz="2000" b="0" i="0" dirty="0" smtClean="0">
              <a:latin typeface="David" panose="020E0502060401010101" pitchFamily="34" charset="-79"/>
              <a:cs typeface="David" panose="020E0502060401010101" pitchFamily="34" charset="-79"/>
            </a:rPr>
            <a:t>התנהגות הצרכנים ? </a:t>
          </a:r>
          <a:endParaRPr lang="en-US" sz="2000" dirty="0">
            <a:latin typeface="David" panose="020E0502060401010101" pitchFamily="34" charset="-79"/>
            <a:cs typeface="David" panose="020E0502060401010101" pitchFamily="34" charset="-79"/>
          </a:endParaRPr>
        </a:p>
      </dgm:t>
    </dgm:pt>
    <dgm:pt modelId="{9AC05DBD-8A28-4E7D-8833-F2C0E010FCD2}" type="parTrans" cxnId="{323AEF46-3760-4F96-AC3E-34943FDB9EB2}">
      <dgm:prSet/>
      <dgm:spPr/>
      <dgm:t>
        <a:bodyPr/>
        <a:lstStyle/>
        <a:p>
          <a:endParaRPr lang="en-US" sz="2000">
            <a:latin typeface="David" panose="020E0502060401010101" pitchFamily="34" charset="-79"/>
            <a:cs typeface="David" panose="020E0502060401010101" pitchFamily="34" charset="-79"/>
          </a:endParaRPr>
        </a:p>
      </dgm:t>
    </dgm:pt>
    <dgm:pt modelId="{733DD380-0CA6-4AB6-A97E-45092C2B92EC}" type="sibTrans" cxnId="{323AEF46-3760-4F96-AC3E-34943FDB9EB2}">
      <dgm:prSet/>
      <dgm:spPr/>
      <dgm:t>
        <a:bodyPr/>
        <a:lstStyle/>
        <a:p>
          <a:endParaRPr lang="en-US" sz="2000">
            <a:latin typeface="David" panose="020E0502060401010101" pitchFamily="34" charset="-79"/>
            <a:cs typeface="David" panose="020E0502060401010101" pitchFamily="34" charset="-79"/>
          </a:endParaRPr>
        </a:p>
      </dgm:t>
    </dgm:pt>
    <dgm:pt modelId="{B902E735-EB15-4A52-81E1-2FBE5CF21B19}">
      <dgm:prSet custT="1"/>
      <dgm:spPr/>
      <dgm:t>
        <a:bodyPr/>
        <a:lstStyle/>
        <a:p>
          <a:pPr algn="r" rtl="1">
            <a:lnSpc>
              <a:spcPct val="100000"/>
            </a:lnSpc>
          </a:pPr>
          <a:r>
            <a:rPr lang="he-IL" sz="2000" dirty="0" smtClean="0">
              <a:latin typeface="David" panose="020E0502060401010101" pitchFamily="34" charset="-79"/>
              <a:cs typeface="David" panose="020E0502060401010101" pitchFamily="34" charset="-79"/>
            </a:rPr>
            <a:t>בעזרת</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ניתוח</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של</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דאטה</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על</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כמה</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קניונים</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ניתן</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להסיק   מסקנות</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רבות</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בהקשר</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הזה</a:t>
          </a:r>
          <a:r>
            <a:rPr lang="en-US" sz="2000" dirty="0" smtClean="0">
              <a:latin typeface="David" panose="020E0502060401010101" pitchFamily="34" charset="-79"/>
              <a:cs typeface="David" panose="020E0502060401010101" pitchFamily="34" charset="-79"/>
            </a:rPr>
            <a:t> , </a:t>
          </a:r>
          <a:r>
            <a:rPr lang="he-IL" sz="2000" dirty="0" smtClean="0">
              <a:latin typeface="David" panose="020E0502060401010101" pitchFamily="34" charset="-79"/>
              <a:cs typeface="David" panose="020E0502060401010101" pitchFamily="34" charset="-79"/>
            </a:rPr>
            <a:t>ולענות</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על</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שאלה</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זו בכיוונים</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שונים</a:t>
          </a:r>
          <a:r>
            <a:rPr lang="en-US" sz="2000" dirty="0" smtClean="0">
              <a:latin typeface="David" panose="020E0502060401010101" pitchFamily="34" charset="-79"/>
              <a:cs typeface="David" panose="020E0502060401010101" pitchFamily="34" charset="-79"/>
            </a:rPr>
            <a:t>.​</a:t>
          </a:r>
          <a:r>
            <a:rPr lang="en-US" sz="2000" dirty="0">
              <a:latin typeface="David" panose="020E0502060401010101" pitchFamily="34" charset="-79"/>
              <a:cs typeface="David" panose="020E0502060401010101" pitchFamily="34" charset="-79"/>
            </a:rPr>
            <a:t> </a:t>
          </a:r>
        </a:p>
      </dgm:t>
    </dgm:pt>
    <dgm:pt modelId="{C38611FD-5FA6-41FF-B75A-0ACB79C9FE97}" type="parTrans" cxnId="{43470BF5-B3E0-4581-A31F-B0DCE3628588}">
      <dgm:prSet/>
      <dgm:spPr/>
      <dgm:t>
        <a:bodyPr/>
        <a:lstStyle/>
        <a:p>
          <a:endParaRPr lang="en-US" sz="2000">
            <a:latin typeface="David" panose="020E0502060401010101" pitchFamily="34" charset="-79"/>
            <a:cs typeface="David" panose="020E0502060401010101" pitchFamily="34" charset="-79"/>
          </a:endParaRPr>
        </a:p>
      </dgm:t>
    </dgm:pt>
    <dgm:pt modelId="{AAA72FC5-E28D-4C60-9681-E7E0C04BBB11}" type="sibTrans" cxnId="{43470BF5-B3E0-4581-A31F-B0DCE3628588}">
      <dgm:prSet/>
      <dgm:spPr/>
      <dgm:t>
        <a:bodyPr/>
        <a:lstStyle/>
        <a:p>
          <a:endParaRPr lang="en-US" sz="2000">
            <a:latin typeface="David" panose="020E0502060401010101" pitchFamily="34" charset="-79"/>
            <a:cs typeface="David" panose="020E0502060401010101" pitchFamily="34" charset="-79"/>
          </a:endParaRPr>
        </a:p>
      </dgm:t>
    </dgm:pt>
    <dgm:pt modelId="{C9CA526B-FB21-4CEF-8A25-2FD0C187DC53}">
      <dgm:prSet custT="1"/>
      <dgm:spPr/>
      <dgm:t>
        <a:bodyPr/>
        <a:lstStyle/>
        <a:p>
          <a:pPr algn="r" rtl="1">
            <a:lnSpc>
              <a:spcPct val="100000"/>
            </a:lnSpc>
          </a:pPr>
          <a:r>
            <a:rPr lang="he-IL" sz="2000" dirty="0" smtClean="0">
              <a:latin typeface="David" panose="020E0502060401010101" pitchFamily="34" charset="-79"/>
              <a:cs typeface="David" panose="020E0502060401010101" pitchFamily="34" charset="-79"/>
            </a:rPr>
            <a:t>המסקנה</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המרכזית</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תלווה</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את</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בכל</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שלבי</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הפרויקט</a:t>
          </a:r>
          <a:r>
            <a:rPr lang="en-US" sz="2000" dirty="0" smtClean="0">
              <a:latin typeface="David" panose="020E0502060401010101" pitchFamily="34" charset="-79"/>
              <a:cs typeface="David" panose="020E0502060401010101" pitchFamily="34" charset="-79"/>
            </a:rPr>
            <a:t> , </a:t>
          </a:r>
          <a:r>
            <a:rPr lang="he-IL" sz="2000" dirty="0" smtClean="0">
              <a:latin typeface="David" panose="020E0502060401010101" pitchFamily="34" charset="-79"/>
              <a:cs typeface="David" panose="020E0502060401010101" pitchFamily="34" charset="-79"/>
            </a:rPr>
            <a:t>כי</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תשובה</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לשאלה</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זו</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תלויה</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בגורמים</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משפיעים</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מאוד</a:t>
          </a:r>
          <a:r>
            <a:rPr lang="en-US" sz="2000" dirty="0" smtClean="0">
              <a:latin typeface="David" panose="020E0502060401010101" pitchFamily="34" charset="-79"/>
              <a:cs typeface="David" panose="020E0502060401010101" pitchFamily="34" charset="-79"/>
            </a:rPr>
            <a:t> </a:t>
          </a:r>
        </a:p>
        <a:p>
          <a:pPr algn="r" rtl="1">
            <a:lnSpc>
              <a:spcPct val="100000"/>
            </a:lnSpc>
          </a:pPr>
          <a:r>
            <a:rPr lang="en-US" sz="2000" dirty="0" smtClean="0">
              <a:latin typeface="David" panose="020E0502060401010101" pitchFamily="34" charset="-79"/>
              <a:cs typeface="David" panose="020E0502060401010101" pitchFamily="34" charset="-79"/>
            </a:rPr>
            <a:t>,</a:t>
          </a:r>
          <a:r>
            <a:rPr lang="he-IL" sz="2000" dirty="0" smtClean="0">
              <a:latin typeface="David" panose="020E0502060401010101" pitchFamily="34" charset="-79"/>
              <a:cs typeface="David" panose="020E0502060401010101" pitchFamily="34" charset="-79"/>
            </a:rPr>
            <a:t>וכל</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אחד</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מהם</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עונה</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על</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התשובה</a:t>
          </a:r>
          <a:r>
            <a:rPr lang="en-US" sz="2000" dirty="0" smtClean="0">
              <a:latin typeface="David" panose="020E0502060401010101" pitchFamily="34" charset="-79"/>
              <a:cs typeface="David" panose="020E0502060401010101" pitchFamily="34" charset="-79"/>
            </a:rPr>
            <a:t> </a:t>
          </a:r>
          <a:r>
            <a:rPr lang="he-IL" sz="2000" dirty="0" smtClean="0">
              <a:latin typeface="David" panose="020E0502060401010101" pitchFamily="34" charset="-79"/>
              <a:cs typeface="David" panose="020E0502060401010101" pitchFamily="34" charset="-79"/>
            </a:rPr>
            <a:t>בדרך אחרת</a:t>
          </a:r>
          <a:r>
            <a:rPr lang="en-US" sz="2000" dirty="0" smtClean="0">
              <a:latin typeface="David" panose="020E0502060401010101" pitchFamily="34" charset="-79"/>
              <a:cs typeface="David" panose="020E0502060401010101" pitchFamily="34" charset="-79"/>
            </a:rPr>
            <a:t>.</a:t>
          </a:r>
          <a:endParaRPr lang="en-US" sz="2000" dirty="0">
            <a:latin typeface="David" panose="020E0502060401010101" pitchFamily="34" charset="-79"/>
            <a:cs typeface="David" panose="020E0502060401010101" pitchFamily="34" charset="-79"/>
          </a:endParaRPr>
        </a:p>
      </dgm:t>
    </dgm:pt>
    <dgm:pt modelId="{1748C2BC-FCAB-41D0-989E-1D34F77C5472}" type="parTrans" cxnId="{50E4D750-3A79-403C-A00D-DDFEF566D561}">
      <dgm:prSet/>
      <dgm:spPr/>
      <dgm:t>
        <a:bodyPr/>
        <a:lstStyle/>
        <a:p>
          <a:endParaRPr lang="en-US" sz="2000">
            <a:latin typeface="David" panose="020E0502060401010101" pitchFamily="34" charset="-79"/>
            <a:cs typeface="David" panose="020E0502060401010101" pitchFamily="34" charset="-79"/>
          </a:endParaRPr>
        </a:p>
      </dgm:t>
    </dgm:pt>
    <dgm:pt modelId="{FCD61C2E-CF0F-452B-9D12-7253A8C6BEBD}" type="sibTrans" cxnId="{50E4D750-3A79-403C-A00D-DDFEF566D561}">
      <dgm:prSet/>
      <dgm:spPr/>
      <dgm:t>
        <a:bodyPr/>
        <a:lstStyle/>
        <a:p>
          <a:endParaRPr lang="en-US" sz="2000">
            <a:latin typeface="David" panose="020E0502060401010101" pitchFamily="34" charset="-79"/>
            <a:cs typeface="David" panose="020E0502060401010101" pitchFamily="34" charset="-79"/>
          </a:endParaRPr>
        </a:p>
      </dgm:t>
    </dgm:pt>
    <dgm:pt modelId="{5ADCDE79-38F8-405C-B016-F43267B9E70A}" type="pres">
      <dgm:prSet presAssocID="{721BD300-8B14-4D34-802C-E55514C422AA}" presName="root" presStyleCnt="0">
        <dgm:presLayoutVars>
          <dgm:dir/>
          <dgm:resizeHandles val="exact"/>
        </dgm:presLayoutVars>
      </dgm:prSet>
      <dgm:spPr/>
      <dgm:t>
        <a:bodyPr/>
        <a:lstStyle/>
        <a:p>
          <a:endParaRPr lang="en-US"/>
        </a:p>
      </dgm:t>
    </dgm:pt>
    <dgm:pt modelId="{B24BD3F2-8996-4AC9-8FBD-121D869D945D}" type="pres">
      <dgm:prSet presAssocID="{FDD7518E-5826-4FEF-9823-CB8C70A729CE}" presName="compNode" presStyleCnt="0"/>
      <dgm:spPr/>
    </dgm:pt>
    <dgm:pt modelId="{F4064725-FF73-4114-928E-CF71350D1EEE}" type="pres">
      <dgm:prSet presAssocID="{FDD7518E-5826-4FEF-9823-CB8C70A729CE}" presName="bgRect" presStyleLbl="bgShp" presStyleIdx="0" presStyleCnt="3"/>
      <dgm:spPr/>
    </dgm:pt>
    <dgm:pt modelId="{EF85B54F-0B50-4078-9990-D22FA3317D59}" type="pres">
      <dgm:prSet presAssocID="{FDD7518E-5826-4FEF-9823-CB8C70A729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AD771DD8-25F1-40BA-B52E-463E50CF4BCE}" type="pres">
      <dgm:prSet presAssocID="{FDD7518E-5826-4FEF-9823-CB8C70A729CE}" presName="spaceRect" presStyleCnt="0"/>
      <dgm:spPr/>
    </dgm:pt>
    <dgm:pt modelId="{F7B218C0-6E97-48D8-AA07-3B2B752F2A34}" type="pres">
      <dgm:prSet presAssocID="{FDD7518E-5826-4FEF-9823-CB8C70A729CE}" presName="parTx" presStyleLbl="revTx" presStyleIdx="0" presStyleCnt="3">
        <dgm:presLayoutVars>
          <dgm:chMax val="0"/>
          <dgm:chPref val="0"/>
        </dgm:presLayoutVars>
      </dgm:prSet>
      <dgm:spPr/>
      <dgm:t>
        <a:bodyPr/>
        <a:lstStyle/>
        <a:p>
          <a:endParaRPr lang="en-US"/>
        </a:p>
      </dgm:t>
    </dgm:pt>
    <dgm:pt modelId="{42588ECA-113C-481A-94CA-B0CF6567DEFE}" type="pres">
      <dgm:prSet presAssocID="{733DD380-0CA6-4AB6-A97E-45092C2B92EC}" presName="sibTrans" presStyleCnt="0"/>
      <dgm:spPr/>
    </dgm:pt>
    <dgm:pt modelId="{8ED2A4FA-AB03-4024-9692-3DFA81EAA0F9}" type="pres">
      <dgm:prSet presAssocID="{B902E735-EB15-4A52-81E1-2FBE5CF21B19}" presName="compNode" presStyleCnt="0"/>
      <dgm:spPr/>
    </dgm:pt>
    <dgm:pt modelId="{8DD52CC4-E9B9-46E1-8DBB-E25481881818}" type="pres">
      <dgm:prSet presAssocID="{B902E735-EB15-4A52-81E1-2FBE5CF21B19}" presName="bgRect" presStyleLbl="bgShp" presStyleIdx="1" presStyleCnt="3" custLinFactNeighborX="-4532" custLinFactNeighborY="679"/>
      <dgm:spPr/>
    </dgm:pt>
    <dgm:pt modelId="{135D0FC6-E40C-4392-9BFC-5647A28F8FBE}" type="pres">
      <dgm:prSet presAssocID="{B902E735-EB15-4A52-81E1-2FBE5CF21B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9E6BB746-CB07-46C3-8F7D-930403BCA553}" type="pres">
      <dgm:prSet presAssocID="{B902E735-EB15-4A52-81E1-2FBE5CF21B19}" presName="spaceRect" presStyleCnt="0"/>
      <dgm:spPr/>
    </dgm:pt>
    <dgm:pt modelId="{0BB5603D-7CE7-4611-B7D5-FA47C62B59C3}" type="pres">
      <dgm:prSet presAssocID="{B902E735-EB15-4A52-81E1-2FBE5CF21B19}" presName="parTx" presStyleLbl="revTx" presStyleIdx="1" presStyleCnt="3">
        <dgm:presLayoutVars>
          <dgm:chMax val="0"/>
          <dgm:chPref val="0"/>
        </dgm:presLayoutVars>
      </dgm:prSet>
      <dgm:spPr/>
      <dgm:t>
        <a:bodyPr/>
        <a:lstStyle/>
        <a:p>
          <a:endParaRPr lang="en-US"/>
        </a:p>
      </dgm:t>
    </dgm:pt>
    <dgm:pt modelId="{7F60766B-838E-400A-8395-302B20E3BD1A}" type="pres">
      <dgm:prSet presAssocID="{AAA72FC5-E28D-4C60-9681-E7E0C04BBB11}" presName="sibTrans" presStyleCnt="0"/>
      <dgm:spPr/>
    </dgm:pt>
    <dgm:pt modelId="{2452F440-28B7-4E68-AF33-0A327AAC26F5}" type="pres">
      <dgm:prSet presAssocID="{C9CA526B-FB21-4CEF-8A25-2FD0C187DC53}" presName="compNode" presStyleCnt="0"/>
      <dgm:spPr/>
    </dgm:pt>
    <dgm:pt modelId="{9A798AC7-6E14-41DC-8DD6-012D5D091F43}" type="pres">
      <dgm:prSet presAssocID="{C9CA526B-FB21-4CEF-8A25-2FD0C187DC53}" presName="bgRect" presStyleLbl="bgShp" presStyleIdx="2" presStyleCnt="3"/>
      <dgm:spPr/>
    </dgm:pt>
    <dgm:pt modelId="{A8D641CE-03F4-435F-A67F-7DD45BD5F2E5}" type="pres">
      <dgm:prSet presAssocID="{C9CA526B-FB21-4CEF-8A25-2FD0C187DC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C35CCA7F-5239-4D85-9CCE-D222FB0D121E}" type="pres">
      <dgm:prSet presAssocID="{C9CA526B-FB21-4CEF-8A25-2FD0C187DC53}" presName="spaceRect" presStyleCnt="0"/>
      <dgm:spPr/>
    </dgm:pt>
    <dgm:pt modelId="{22135F17-704E-4312-88F5-F574DFD0B912}" type="pres">
      <dgm:prSet presAssocID="{C9CA526B-FB21-4CEF-8A25-2FD0C187DC53}" presName="parTx" presStyleLbl="revTx" presStyleIdx="2" presStyleCnt="3">
        <dgm:presLayoutVars>
          <dgm:chMax val="0"/>
          <dgm:chPref val="0"/>
        </dgm:presLayoutVars>
      </dgm:prSet>
      <dgm:spPr/>
      <dgm:t>
        <a:bodyPr/>
        <a:lstStyle/>
        <a:p>
          <a:endParaRPr lang="en-US"/>
        </a:p>
      </dgm:t>
    </dgm:pt>
  </dgm:ptLst>
  <dgm:cxnLst>
    <dgm:cxn modelId="{BAC4A3DB-3D3F-4A47-8F13-DE32CEAD852A}" type="presOf" srcId="{C9CA526B-FB21-4CEF-8A25-2FD0C187DC53}" destId="{22135F17-704E-4312-88F5-F574DFD0B912}" srcOrd="0" destOrd="0" presId="urn:microsoft.com/office/officeart/2018/2/layout/IconVerticalSolidList"/>
    <dgm:cxn modelId="{50E4D750-3A79-403C-A00D-DDFEF566D561}" srcId="{721BD300-8B14-4D34-802C-E55514C422AA}" destId="{C9CA526B-FB21-4CEF-8A25-2FD0C187DC53}" srcOrd="2" destOrd="0" parTransId="{1748C2BC-FCAB-41D0-989E-1D34F77C5472}" sibTransId="{FCD61C2E-CF0F-452B-9D12-7253A8C6BEBD}"/>
    <dgm:cxn modelId="{967A2AD0-4F41-49CF-B80A-6AAF4BCE960C}" type="presOf" srcId="{B902E735-EB15-4A52-81E1-2FBE5CF21B19}" destId="{0BB5603D-7CE7-4611-B7D5-FA47C62B59C3}" srcOrd="0" destOrd="0" presId="urn:microsoft.com/office/officeart/2018/2/layout/IconVerticalSolidList"/>
    <dgm:cxn modelId="{43470BF5-B3E0-4581-A31F-B0DCE3628588}" srcId="{721BD300-8B14-4D34-802C-E55514C422AA}" destId="{B902E735-EB15-4A52-81E1-2FBE5CF21B19}" srcOrd="1" destOrd="0" parTransId="{C38611FD-5FA6-41FF-B75A-0ACB79C9FE97}" sibTransId="{AAA72FC5-E28D-4C60-9681-E7E0C04BBB11}"/>
    <dgm:cxn modelId="{323AEF46-3760-4F96-AC3E-34943FDB9EB2}" srcId="{721BD300-8B14-4D34-802C-E55514C422AA}" destId="{FDD7518E-5826-4FEF-9823-CB8C70A729CE}" srcOrd="0" destOrd="0" parTransId="{9AC05DBD-8A28-4E7D-8833-F2C0E010FCD2}" sibTransId="{733DD380-0CA6-4AB6-A97E-45092C2B92EC}"/>
    <dgm:cxn modelId="{6D0051F6-691E-481A-9E28-C5AD94F540ED}" type="presOf" srcId="{FDD7518E-5826-4FEF-9823-CB8C70A729CE}" destId="{F7B218C0-6E97-48D8-AA07-3B2B752F2A34}" srcOrd="0" destOrd="0" presId="urn:microsoft.com/office/officeart/2018/2/layout/IconVerticalSolidList"/>
    <dgm:cxn modelId="{FFEBB076-B164-427D-A1E8-FC69073DAA7C}" type="presOf" srcId="{721BD300-8B14-4D34-802C-E55514C422AA}" destId="{5ADCDE79-38F8-405C-B016-F43267B9E70A}" srcOrd="0" destOrd="0" presId="urn:microsoft.com/office/officeart/2018/2/layout/IconVerticalSolidList"/>
    <dgm:cxn modelId="{36DF7A7F-B835-490B-83C3-39A19197E499}" type="presParOf" srcId="{5ADCDE79-38F8-405C-B016-F43267B9E70A}" destId="{B24BD3F2-8996-4AC9-8FBD-121D869D945D}" srcOrd="0" destOrd="0" presId="urn:microsoft.com/office/officeart/2018/2/layout/IconVerticalSolidList"/>
    <dgm:cxn modelId="{2C0BA05E-1E54-4378-B31A-587F3A93A6C5}" type="presParOf" srcId="{B24BD3F2-8996-4AC9-8FBD-121D869D945D}" destId="{F4064725-FF73-4114-928E-CF71350D1EEE}" srcOrd="0" destOrd="0" presId="urn:microsoft.com/office/officeart/2018/2/layout/IconVerticalSolidList"/>
    <dgm:cxn modelId="{E9B1E71C-B4E6-44D6-8A96-3CA57065A088}" type="presParOf" srcId="{B24BD3F2-8996-4AC9-8FBD-121D869D945D}" destId="{EF85B54F-0B50-4078-9990-D22FA3317D59}" srcOrd="1" destOrd="0" presId="urn:microsoft.com/office/officeart/2018/2/layout/IconVerticalSolidList"/>
    <dgm:cxn modelId="{1E1831B3-07EE-43CF-A29B-63825739B159}" type="presParOf" srcId="{B24BD3F2-8996-4AC9-8FBD-121D869D945D}" destId="{AD771DD8-25F1-40BA-B52E-463E50CF4BCE}" srcOrd="2" destOrd="0" presId="urn:microsoft.com/office/officeart/2018/2/layout/IconVerticalSolidList"/>
    <dgm:cxn modelId="{1D83315C-1A9D-4692-AB69-36EBFF511D65}" type="presParOf" srcId="{B24BD3F2-8996-4AC9-8FBD-121D869D945D}" destId="{F7B218C0-6E97-48D8-AA07-3B2B752F2A34}" srcOrd="3" destOrd="0" presId="urn:microsoft.com/office/officeart/2018/2/layout/IconVerticalSolidList"/>
    <dgm:cxn modelId="{4D5B09A2-B006-4909-B1FE-0747F5297B79}" type="presParOf" srcId="{5ADCDE79-38F8-405C-B016-F43267B9E70A}" destId="{42588ECA-113C-481A-94CA-B0CF6567DEFE}" srcOrd="1" destOrd="0" presId="urn:microsoft.com/office/officeart/2018/2/layout/IconVerticalSolidList"/>
    <dgm:cxn modelId="{D967B1A8-49A6-44B6-A05F-6C37A3AB9EBF}" type="presParOf" srcId="{5ADCDE79-38F8-405C-B016-F43267B9E70A}" destId="{8ED2A4FA-AB03-4024-9692-3DFA81EAA0F9}" srcOrd="2" destOrd="0" presId="urn:microsoft.com/office/officeart/2018/2/layout/IconVerticalSolidList"/>
    <dgm:cxn modelId="{675EC112-92E0-4C97-9E5A-FEA17DCEAE41}" type="presParOf" srcId="{8ED2A4FA-AB03-4024-9692-3DFA81EAA0F9}" destId="{8DD52CC4-E9B9-46E1-8DBB-E25481881818}" srcOrd="0" destOrd="0" presId="urn:microsoft.com/office/officeart/2018/2/layout/IconVerticalSolidList"/>
    <dgm:cxn modelId="{1E26D9AF-D73D-4023-9FFF-BCD46AD61A10}" type="presParOf" srcId="{8ED2A4FA-AB03-4024-9692-3DFA81EAA0F9}" destId="{135D0FC6-E40C-4392-9BFC-5647A28F8FBE}" srcOrd="1" destOrd="0" presId="urn:microsoft.com/office/officeart/2018/2/layout/IconVerticalSolidList"/>
    <dgm:cxn modelId="{272CFB92-D135-4055-B30A-2C5CD9B9A810}" type="presParOf" srcId="{8ED2A4FA-AB03-4024-9692-3DFA81EAA0F9}" destId="{9E6BB746-CB07-46C3-8F7D-930403BCA553}" srcOrd="2" destOrd="0" presId="urn:microsoft.com/office/officeart/2018/2/layout/IconVerticalSolidList"/>
    <dgm:cxn modelId="{76033F85-A0EA-4FF3-9339-5C4F4E2882E8}" type="presParOf" srcId="{8ED2A4FA-AB03-4024-9692-3DFA81EAA0F9}" destId="{0BB5603D-7CE7-4611-B7D5-FA47C62B59C3}" srcOrd="3" destOrd="0" presId="urn:microsoft.com/office/officeart/2018/2/layout/IconVerticalSolidList"/>
    <dgm:cxn modelId="{AF52E8A1-C807-4EA2-914A-AFDE4D51734F}" type="presParOf" srcId="{5ADCDE79-38F8-405C-B016-F43267B9E70A}" destId="{7F60766B-838E-400A-8395-302B20E3BD1A}" srcOrd="3" destOrd="0" presId="urn:microsoft.com/office/officeart/2018/2/layout/IconVerticalSolidList"/>
    <dgm:cxn modelId="{A6A34EB1-B2DD-45AC-BDD1-98FC4F3FC948}" type="presParOf" srcId="{5ADCDE79-38F8-405C-B016-F43267B9E70A}" destId="{2452F440-28B7-4E68-AF33-0A327AAC26F5}" srcOrd="4" destOrd="0" presId="urn:microsoft.com/office/officeart/2018/2/layout/IconVerticalSolidList"/>
    <dgm:cxn modelId="{1FE0273F-B217-4FD0-B546-1A5481984043}" type="presParOf" srcId="{2452F440-28B7-4E68-AF33-0A327AAC26F5}" destId="{9A798AC7-6E14-41DC-8DD6-012D5D091F43}" srcOrd="0" destOrd="0" presId="urn:microsoft.com/office/officeart/2018/2/layout/IconVerticalSolidList"/>
    <dgm:cxn modelId="{899D6CB5-CAEA-4E0A-BA5F-A0A3DA4C669D}" type="presParOf" srcId="{2452F440-28B7-4E68-AF33-0A327AAC26F5}" destId="{A8D641CE-03F4-435F-A67F-7DD45BD5F2E5}" srcOrd="1" destOrd="0" presId="urn:microsoft.com/office/officeart/2018/2/layout/IconVerticalSolidList"/>
    <dgm:cxn modelId="{DE25B1D8-240C-45DD-8587-10ABC9FB9D01}" type="presParOf" srcId="{2452F440-28B7-4E68-AF33-0A327AAC26F5}" destId="{C35CCA7F-5239-4D85-9CCE-D222FB0D121E}" srcOrd="2" destOrd="0" presId="urn:microsoft.com/office/officeart/2018/2/layout/IconVerticalSolidList"/>
    <dgm:cxn modelId="{FA24ACD2-EB9B-41DC-BA0C-8CE29E9FD6FC}" type="presParOf" srcId="{2452F440-28B7-4E68-AF33-0A327AAC26F5}" destId="{22135F17-704E-4312-88F5-F574DFD0B9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64725-FF73-4114-928E-CF71350D1EEE}">
      <dsp:nvSpPr>
        <dsp:cNvPr id="0" name=""/>
        <dsp:cNvSpPr/>
      </dsp:nvSpPr>
      <dsp:spPr>
        <a:xfrm>
          <a:off x="0" y="4584"/>
          <a:ext cx="6910387" cy="13605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85B54F-0B50-4078-9990-D22FA3317D59}">
      <dsp:nvSpPr>
        <dsp:cNvPr id="0" name=""/>
        <dsp:cNvSpPr/>
      </dsp:nvSpPr>
      <dsp:spPr>
        <a:xfrm>
          <a:off x="411565" y="310706"/>
          <a:ext cx="749031" cy="7483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B218C0-6E97-48D8-AA07-3B2B752F2A34}">
      <dsp:nvSpPr>
        <dsp:cNvPr id="0" name=""/>
        <dsp:cNvSpPr/>
      </dsp:nvSpPr>
      <dsp:spPr>
        <a:xfrm>
          <a:off x="1572161" y="4584"/>
          <a:ext cx="5226920" cy="144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31" tIns="153131" rIns="153131" bIns="153131" numCol="1" spcCol="1270" anchor="ctr" anchorCtr="0">
          <a:noAutofit/>
        </a:bodyPr>
        <a:lstStyle/>
        <a:p>
          <a:pPr lvl="0" algn="r" defTabSz="889000" rtl="1">
            <a:lnSpc>
              <a:spcPct val="100000"/>
            </a:lnSpc>
            <a:spcBef>
              <a:spcPct val="0"/>
            </a:spcBef>
            <a:spcAft>
              <a:spcPct val="35000"/>
            </a:spcAft>
          </a:pPr>
          <a:r>
            <a:rPr lang="he-IL" sz="2000" kern="1200" dirty="0" smtClean="0">
              <a:latin typeface="David" panose="020E0502060401010101" pitchFamily="34" charset="-79"/>
              <a:cs typeface="David" panose="020E0502060401010101" pitchFamily="34" charset="-79"/>
            </a:rPr>
            <a:t>מטרת</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הפרויקט</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הייתה</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לנתח</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ולענות</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על</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שאלת המחקר</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המרכזית</a:t>
          </a:r>
          <a:r>
            <a:rPr lang="en-US" sz="2000" kern="1200" dirty="0" smtClean="0">
              <a:latin typeface="David" panose="020E0502060401010101" pitchFamily="34" charset="-79"/>
              <a:cs typeface="David" panose="020E0502060401010101" pitchFamily="34" charset="-79"/>
            </a:rPr>
            <a:t>, </a:t>
          </a:r>
          <a:r>
            <a:rPr lang="he-IL" sz="2000" b="0" i="0" kern="1200" dirty="0" smtClean="0">
              <a:latin typeface="David" panose="020E0502060401010101" pitchFamily="34" charset="-79"/>
              <a:cs typeface="David" panose="020E0502060401010101" pitchFamily="34" charset="-79"/>
            </a:rPr>
            <a:t>אילו </a:t>
          </a:r>
          <a:r>
            <a:rPr lang="he-IL" sz="2000" b="0" i="0" kern="1200" dirty="0" smtClean="0">
              <a:latin typeface="David" panose="020E0502060401010101" pitchFamily="34" charset="-79"/>
              <a:cs typeface="David" panose="020E0502060401010101" pitchFamily="34" charset="-79"/>
            </a:rPr>
            <a:t>גורמים </a:t>
          </a:r>
          <a:r>
            <a:rPr lang="he-IL" sz="2000" b="0" i="0" kern="1200" dirty="0" smtClean="0">
              <a:latin typeface="David" panose="020E0502060401010101" pitchFamily="34" charset="-79"/>
              <a:cs typeface="David" panose="020E0502060401010101" pitchFamily="34" charset="-79"/>
            </a:rPr>
            <a:t>וכיצד הם משפיעים על </a:t>
          </a:r>
          <a:r>
            <a:rPr lang="he-IL" sz="2000" b="0" i="0" kern="1200" dirty="0" smtClean="0">
              <a:latin typeface="David" panose="020E0502060401010101" pitchFamily="34" charset="-79"/>
              <a:cs typeface="David" panose="020E0502060401010101" pitchFamily="34" charset="-79"/>
            </a:rPr>
            <a:t>התנהגות הצרכנים ? </a:t>
          </a:r>
          <a:endParaRPr lang="en-US" sz="2000" kern="1200" dirty="0">
            <a:latin typeface="David" panose="020E0502060401010101" pitchFamily="34" charset="-79"/>
            <a:cs typeface="David" panose="020E0502060401010101" pitchFamily="34" charset="-79"/>
          </a:endParaRPr>
        </a:p>
      </dsp:txBody>
      <dsp:txXfrm>
        <a:off x="1572161" y="4584"/>
        <a:ext cx="5226920" cy="1446908"/>
      </dsp:txXfrm>
    </dsp:sp>
    <dsp:sp modelId="{8DD52CC4-E9B9-46E1-8DBB-E25481881818}">
      <dsp:nvSpPr>
        <dsp:cNvPr id="0" name=""/>
        <dsp:cNvSpPr/>
      </dsp:nvSpPr>
      <dsp:spPr>
        <a:xfrm>
          <a:off x="0" y="1811496"/>
          <a:ext cx="6910387" cy="13605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D0FC6-E40C-4392-9BFC-5647A28F8FBE}">
      <dsp:nvSpPr>
        <dsp:cNvPr id="0" name=""/>
        <dsp:cNvSpPr/>
      </dsp:nvSpPr>
      <dsp:spPr>
        <a:xfrm>
          <a:off x="411565" y="2108381"/>
          <a:ext cx="749031" cy="7483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B5603D-7CE7-4611-B7D5-FA47C62B59C3}">
      <dsp:nvSpPr>
        <dsp:cNvPr id="0" name=""/>
        <dsp:cNvSpPr/>
      </dsp:nvSpPr>
      <dsp:spPr>
        <a:xfrm>
          <a:off x="1572161" y="1802258"/>
          <a:ext cx="5226920" cy="144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31" tIns="153131" rIns="153131" bIns="153131" numCol="1" spcCol="1270" anchor="ctr" anchorCtr="0">
          <a:noAutofit/>
        </a:bodyPr>
        <a:lstStyle/>
        <a:p>
          <a:pPr lvl="0" algn="r" defTabSz="889000" rtl="1">
            <a:lnSpc>
              <a:spcPct val="100000"/>
            </a:lnSpc>
            <a:spcBef>
              <a:spcPct val="0"/>
            </a:spcBef>
            <a:spcAft>
              <a:spcPct val="35000"/>
            </a:spcAft>
          </a:pPr>
          <a:r>
            <a:rPr lang="he-IL" sz="2000" kern="1200" dirty="0" smtClean="0">
              <a:latin typeface="David" panose="020E0502060401010101" pitchFamily="34" charset="-79"/>
              <a:cs typeface="David" panose="020E0502060401010101" pitchFamily="34" charset="-79"/>
            </a:rPr>
            <a:t>בעזרת</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ניתוח</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של</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דאטה</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על</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כמה</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קניונים</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ניתן</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להסיק   מסקנות</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רבות</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בהקשר</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הזה</a:t>
          </a:r>
          <a:r>
            <a:rPr lang="en-US" sz="2000" kern="1200" dirty="0" smtClean="0">
              <a:latin typeface="David" panose="020E0502060401010101" pitchFamily="34" charset="-79"/>
              <a:cs typeface="David" panose="020E0502060401010101" pitchFamily="34" charset="-79"/>
            </a:rPr>
            <a:t> , </a:t>
          </a:r>
          <a:r>
            <a:rPr lang="he-IL" sz="2000" kern="1200" dirty="0" smtClean="0">
              <a:latin typeface="David" panose="020E0502060401010101" pitchFamily="34" charset="-79"/>
              <a:cs typeface="David" panose="020E0502060401010101" pitchFamily="34" charset="-79"/>
            </a:rPr>
            <a:t>ולענות</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על</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שאלה</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זו בכיוונים</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שונים</a:t>
          </a:r>
          <a:r>
            <a:rPr lang="en-US" sz="2000" kern="1200" dirty="0" smtClean="0">
              <a:latin typeface="David" panose="020E0502060401010101" pitchFamily="34" charset="-79"/>
              <a:cs typeface="David" panose="020E0502060401010101" pitchFamily="34" charset="-79"/>
            </a:rPr>
            <a:t>.​</a:t>
          </a:r>
          <a:r>
            <a:rPr lang="en-US" sz="2000" kern="1200" dirty="0">
              <a:latin typeface="David" panose="020E0502060401010101" pitchFamily="34" charset="-79"/>
              <a:cs typeface="David" panose="020E0502060401010101" pitchFamily="34" charset="-79"/>
            </a:rPr>
            <a:t> </a:t>
          </a:r>
        </a:p>
      </dsp:txBody>
      <dsp:txXfrm>
        <a:off x="1572161" y="1802258"/>
        <a:ext cx="5226920" cy="1446908"/>
      </dsp:txXfrm>
    </dsp:sp>
    <dsp:sp modelId="{9A798AC7-6E14-41DC-8DD6-012D5D091F43}">
      <dsp:nvSpPr>
        <dsp:cNvPr id="0" name=""/>
        <dsp:cNvSpPr/>
      </dsp:nvSpPr>
      <dsp:spPr>
        <a:xfrm>
          <a:off x="0" y="3599932"/>
          <a:ext cx="6910387" cy="13605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641CE-03F4-435F-A67F-7DD45BD5F2E5}">
      <dsp:nvSpPr>
        <dsp:cNvPr id="0" name=""/>
        <dsp:cNvSpPr/>
      </dsp:nvSpPr>
      <dsp:spPr>
        <a:xfrm>
          <a:off x="411967" y="3906055"/>
          <a:ext cx="749031" cy="7483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135F17-704E-4312-88F5-F574DFD0B912}">
      <dsp:nvSpPr>
        <dsp:cNvPr id="0" name=""/>
        <dsp:cNvSpPr/>
      </dsp:nvSpPr>
      <dsp:spPr>
        <a:xfrm>
          <a:off x="1572966" y="3599932"/>
          <a:ext cx="5226920" cy="144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31" tIns="153131" rIns="153131" bIns="153131" numCol="1" spcCol="1270" anchor="ctr" anchorCtr="0">
          <a:noAutofit/>
        </a:bodyPr>
        <a:lstStyle/>
        <a:p>
          <a:pPr lvl="0" algn="r" defTabSz="889000" rtl="1">
            <a:lnSpc>
              <a:spcPct val="100000"/>
            </a:lnSpc>
            <a:spcBef>
              <a:spcPct val="0"/>
            </a:spcBef>
            <a:spcAft>
              <a:spcPct val="35000"/>
            </a:spcAft>
          </a:pPr>
          <a:r>
            <a:rPr lang="he-IL" sz="2000" kern="1200" dirty="0" smtClean="0">
              <a:latin typeface="David" panose="020E0502060401010101" pitchFamily="34" charset="-79"/>
              <a:cs typeface="David" panose="020E0502060401010101" pitchFamily="34" charset="-79"/>
            </a:rPr>
            <a:t>המסקנה</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המרכזית</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תלווה</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את</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בכל</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שלבי</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הפרויקט</a:t>
          </a:r>
          <a:r>
            <a:rPr lang="en-US" sz="2000" kern="1200" dirty="0" smtClean="0">
              <a:latin typeface="David" panose="020E0502060401010101" pitchFamily="34" charset="-79"/>
              <a:cs typeface="David" panose="020E0502060401010101" pitchFamily="34" charset="-79"/>
            </a:rPr>
            <a:t> , </a:t>
          </a:r>
          <a:r>
            <a:rPr lang="he-IL" sz="2000" kern="1200" dirty="0" smtClean="0">
              <a:latin typeface="David" panose="020E0502060401010101" pitchFamily="34" charset="-79"/>
              <a:cs typeface="David" panose="020E0502060401010101" pitchFamily="34" charset="-79"/>
            </a:rPr>
            <a:t>כי</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תשובה</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לשאלה</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זו</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תלויה</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בגורמים</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משפיעים</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מאוד</a:t>
          </a:r>
          <a:r>
            <a:rPr lang="en-US" sz="2000" kern="1200" dirty="0" smtClean="0">
              <a:latin typeface="David" panose="020E0502060401010101" pitchFamily="34" charset="-79"/>
              <a:cs typeface="David" panose="020E0502060401010101" pitchFamily="34" charset="-79"/>
            </a:rPr>
            <a:t> </a:t>
          </a:r>
        </a:p>
        <a:p>
          <a:pPr lvl="0" algn="r" defTabSz="889000" rtl="1">
            <a:lnSpc>
              <a:spcPct val="100000"/>
            </a:lnSpc>
            <a:spcBef>
              <a:spcPct val="0"/>
            </a:spcBef>
            <a:spcAft>
              <a:spcPct val="35000"/>
            </a:spcAft>
          </a:pPr>
          <a:r>
            <a:rPr lang="en-US" sz="2000" kern="1200" dirty="0" smtClean="0">
              <a:latin typeface="David" panose="020E0502060401010101" pitchFamily="34" charset="-79"/>
              <a:cs typeface="David" panose="020E0502060401010101" pitchFamily="34" charset="-79"/>
            </a:rPr>
            <a:t>,</a:t>
          </a:r>
          <a:r>
            <a:rPr lang="he-IL" sz="2000" kern="1200" dirty="0" smtClean="0">
              <a:latin typeface="David" panose="020E0502060401010101" pitchFamily="34" charset="-79"/>
              <a:cs typeface="David" panose="020E0502060401010101" pitchFamily="34" charset="-79"/>
            </a:rPr>
            <a:t>וכל</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אחד</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מהם</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עונה</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על</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התשובה</a:t>
          </a:r>
          <a:r>
            <a:rPr lang="en-US" sz="2000" kern="1200" dirty="0" smtClean="0">
              <a:latin typeface="David" panose="020E0502060401010101" pitchFamily="34" charset="-79"/>
              <a:cs typeface="David" panose="020E0502060401010101" pitchFamily="34" charset="-79"/>
            </a:rPr>
            <a:t> </a:t>
          </a:r>
          <a:r>
            <a:rPr lang="he-IL" sz="2000" kern="1200" dirty="0" smtClean="0">
              <a:latin typeface="David" panose="020E0502060401010101" pitchFamily="34" charset="-79"/>
              <a:cs typeface="David" panose="020E0502060401010101" pitchFamily="34" charset="-79"/>
            </a:rPr>
            <a:t>בדרך אחרת</a:t>
          </a:r>
          <a:r>
            <a:rPr lang="en-US" sz="2000" kern="1200" dirty="0" smtClean="0">
              <a:latin typeface="David" panose="020E0502060401010101" pitchFamily="34" charset="-79"/>
              <a:cs typeface="David" panose="020E0502060401010101" pitchFamily="34" charset="-79"/>
            </a:rPr>
            <a:t>.</a:t>
          </a:r>
          <a:endParaRPr lang="en-US" sz="2000" kern="1200" dirty="0">
            <a:latin typeface="David" panose="020E0502060401010101" pitchFamily="34" charset="-79"/>
            <a:cs typeface="David" panose="020E0502060401010101" pitchFamily="34" charset="-79"/>
          </a:endParaRPr>
        </a:p>
      </dsp:txBody>
      <dsp:txXfrm>
        <a:off x="1572966" y="3599932"/>
        <a:ext cx="5226920" cy="14469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3/2/2024</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3/2/2024</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3/2/2024</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3/2/2024</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3/2/2024</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3/2/2024</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3/2/2024</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mehmettahiraslan/customer-shopping-dataset" TargetMode="External"/><Relationship Id="rId2" Type="http://schemas.openxmlformats.org/officeDocument/2006/relationships/hyperlink" Target="https://support.microsoft.com/he-il/office/right%E2%80%8F-rightb-%D7%94%D7%A4%D7%95%D7%A0%D7%A7%D7%A6%D7%99%D7%95%D7%AA-right%E2%80%8F-rightb-240267ee-9afa-4639-a02b-f19e1786cf2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 xmlns:a16="http://schemas.microsoft.com/office/drawing/2014/main" id="{0AF4F2BA-3C03-4E2C-8ABC-0949B61B3C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people walking in a large building&#10;&#10;Description automatically generated">
            <a:extLst>
              <a:ext uri="{FF2B5EF4-FFF2-40B4-BE49-F238E27FC236}">
                <a16:creationId xmlns="" xmlns:a16="http://schemas.microsoft.com/office/drawing/2014/main" id="{66EF5860-8683-31B7-3C8C-7A41F1DB168B}"/>
              </a:ext>
            </a:extLst>
          </p:cNvPr>
          <p:cNvPicPr>
            <a:picLocks noChangeAspect="1"/>
          </p:cNvPicPr>
          <p:nvPr/>
        </p:nvPicPr>
        <p:blipFill rotWithShape="1">
          <a:blip r:embed="rId3">
            <a:alphaModFix amt="35000"/>
          </a:blip>
          <a:srcRect l="10222" r="-1" b="-1"/>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1097280" y="758952"/>
            <a:ext cx="10058400" cy="3566160"/>
          </a:xfrm>
        </p:spPr>
        <p:txBody>
          <a:bodyPr>
            <a:normAutofit/>
          </a:bodyPr>
          <a:lstStyle/>
          <a:p>
            <a:r>
              <a:rPr lang="en-US" sz="5400" b="1" dirty="0">
                <a:solidFill>
                  <a:srgbClr val="FFFFFF"/>
                </a:solidFill>
                <a:latin typeface="David" panose="020E0502060401010101" pitchFamily="34" charset="-79"/>
                <a:ea typeface="Calibri Light"/>
                <a:cs typeface="David" panose="020E0502060401010101" pitchFamily="34" charset="-79"/>
              </a:rPr>
              <a:t>Customer Shopping Dataset - Retail Sales Data</a:t>
            </a:r>
            <a:endParaRPr lang="en-US" dirty="0">
              <a:latin typeface="David" panose="020E0502060401010101" pitchFamily="34" charset="-79"/>
              <a:cs typeface="David" panose="020E0502060401010101" pitchFamily="34" charset="-79"/>
            </a:endParaRPr>
          </a:p>
        </p:txBody>
      </p:sp>
      <p:sp>
        <p:nvSpPr>
          <p:cNvPr id="3" name="Subtitle 2">
            <a:extLst>
              <a:ext uri="{FF2B5EF4-FFF2-40B4-BE49-F238E27FC236}">
                <a16:creationId xmlns="" xmlns:a16="http://schemas.microsoft.com/office/drawing/2014/main" id="{255E1F2F-E259-4EA8-9FFD-3A10AF541859}"/>
              </a:ext>
            </a:extLst>
          </p:cNvPr>
          <p:cNvSpPr>
            <a:spLocks noGrp="1"/>
          </p:cNvSpPr>
          <p:nvPr>
            <p:ph type="subTitle" idx="1"/>
          </p:nvPr>
        </p:nvSpPr>
        <p:spPr>
          <a:xfrm>
            <a:off x="57904" y="4645152"/>
            <a:ext cx="11100547" cy="1624852"/>
          </a:xfrm>
        </p:spPr>
        <p:txBody>
          <a:bodyPr vert="horz" lIns="91440" tIns="45720" rIns="91440" bIns="45720" rtlCol="0" anchor="t">
            <a:normAutofit lnSpcReduction="10000"/>
          </a:bodyPr>
          <a:lstStyle/>
          <a:p>
            <a:pPr algn="r"/>
            <a:r>
              <a:rPr lang="en-US" dirty="0">
                <a:solidFill>
                  <a:srgbClr val="FFFFFF"/>
                </a:solidFill>
                <a:latin typeface="David" panose="020E0502060401010101" pitchFamily="34" charset="-79"/>
                <a:cs typeface="David" panose="020E0502060401010101" pitchFamily="34" charset="-79"/>
              </a:rPr>
              <a:t>שרה שייח יוסף</a:t>
            </a:r>
          </a:p>
          <a:p>
            <a:pPr algn="r"/>
            <a:r>
              <a:rPr lang="en-US" dirty="0" smtClean="0">
                <a:latin typeface="David" panose="020E0502060401010101" pitchFamily="34" charset="-79"/>
                <a:cs typeface="David" panose="020E0502060401010101" pitchFamily="34" charset="-79"/>
              </a:rPr>
              <a:t>קורס </a:t>
            </a:r>
            <a:r>
              <a:rPr lang="en-US" dirty="0">
                <a:latin typeface="David" panose="020E0502060401010101" pitchFamily="34" charset="-79"/>
                <a:cs typeface="David" panose="020E0502060401010101" pitchFamily="34" charset="-79"/>
              </a:rPr>
              <a:t>ניתוח נתונים </a:t>
            </a:r>
            <a:endParaRPr lang="en-US" dirty="0" smtClean="0">
              <a:latin typeface="David" panose="020E0502060401010101" pitchFamily="34" charset="-79"/>
              <a:cs typeface="David" panose="020E0502060401010101" pitchFamily="34" charset="-79"/>
            </a:endParaRPr>
          </a:p>
          <a:p>
            <a:pPr algn="r"/>
            <a:r>
              <a:rPr lang="en-US" dirty="0" smtClean="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1222169-21</a:t>
            </a:r>
          </a:p>
        </p:txBody>
      </p:sp>
      <p:cxnSp>
        <p:nvCxnSpPr>
          <p:cNvPr id="57" name="Straight Connector 56">
            <a:extLst>
              <a:ext uri="{FF2B5EF4-FFF2-40B4-BE49-F238E27FC236}">
                <a16:creationId xmlns="" xmlns:a16="http://schemas.microsoft.com/office/drawing/2014/main" id="{A07787ED-5EDC-4C54-AD87-55B60D0FE39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9" name="!!footer rectangle">
            <a:extLst>
              <a:ext uri="{FF2B5EF4-FFF2-40B4-BE49-F238E27FC236}">
                <a16:creationId xmlns="" xmlns:a16="http://schemas.microsoft.com/office/drawing/2014/main" id="{B40A8CA7-7D5A-43B0-A1A0-B558ECA9EE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 xmlns:a16="http://schemas.microsoft.com/office/drawing/2014/main" id="{8C6E698C-8155-4B8B-BDC9-B7299772B5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9528B6C-7F3A-C56A-C2EC-73B2ABB5039B}"/>
              </a:ext>
            </a:extLst>
          </p:cNvPr>
          <p:cNvSpPr>
            <a:spLocks noGrp="1"/>
          </p:cNvSpPr>
          <p:nvPr>
            <p:ph type="title"/>
          </p:nvPr>
        </p:nvSpPr>
        <p:spPr>
          <a:xfrm>
            <a:off x="8075102" y="1084634"/>
            <a:ext cx="3749523" cy="4231532"/>
          </a:xfrm>
        </p:spPr>
        <p:txBody>
          <a:bodyPr vert="horz" lIns="91440" tIns="45720" rIns="91440" bIns="45720" rtlCol="0" anchor="ctr">
            <a:normAutofit/>
          </a:bodyPr>
          <a:lstStyle/>
          <a:p>
            <a:pPr algn="r"/>
            <a:r>
              <a:rPr lang="en-US" dirty="0" err="1">
                <a:solidFill>
                  <a:schemeClr val="tx1">
                    <a:lumMod val="85000"/>
                    <a:lumOff val="15000"/>
                  </a:schemeClr>
                </a:solidFill>
                <a:latin typeface="David" panose="020E0502060401010101" pitchFamily="34" charset="-79"/>
                <a:cs typeface="David" panose="020E0502060401010101" pitchFamily="34" charset="-79"/>
              </a:rPr>
              <a:t>שקופית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he-IL" dirty="0" smtClean="0">
                <a:solidFill>
                  <a:schemeClr val="tx1">
                    <a:lumMod val="85000"/>
                    <a:lumOff val="15000"/>
                  </a:schemeClr>
                </a:solidFill>
                <a:latin typeface="David" panose="020E0502060401010101" pitchFamily="34" charset="-79"/>
                <a:cs typeface="David" panose="020E0502060401010101" pitchFamily="34" charset="-79"/>
              </a:rPr>
              <a:t/>
            </a:r>
            <a:br>
              <a:rPr lang="he-IL" dirty="0" smtClean="0">
                <a:solidFill>
                  <a:schemeClr val="tx1">
                    <a:lumMod val="85000"/>
                    <a:lumOff val="15000"/>
                  </a:schemeClr>
                </a:solidFill>
                <a:latin typeface="David" panose="020E0502060401010101" pitchFamily="34" charset="-79"/>
                <a:cs typeface="David" panose="020E0502060401010101" pitchFamily="34" charset="-79"/>
              </a:rPr>
            </a:br>
            <a:r>
              <a:rPr lang="en-US" dirty="0" smtClean="0">
                <a:solidFill>
                  <a:schemeClr val="tx1">
                    <a:lumMod val="85000"/>
                    <a:lumOff val="15000"/>
                  </a:schemeClr>
                </a:solidFill>
                <a:latin typeface="David" panose="020E0502060401010101" pitchFamily="34" charset="-79"/>
                <a:cs typeface="David" panose="020E0502060401010101" pitchFamily="34" charset="-79"/>
              </a:rPr>
              <a:t>free </a:t>
            </a:r>
            <a:r>
              <a:rPr lang="en-US" dirty="0">
                <a:solidFill>
                  <a:schemeClr val="tx1">
                    <a:lumMod val="85000"/>
                    <a:lumOff val="15000"/>
                  </a:schemeClr>
                </a:solidFill>
                <a:latin typeface="David" panose="020E0502060401010101" pitchFamily="34" charset="-79"/>
                <a:cs typeface="David" panose="020E0502060401010101" pitchFamily="34" charset="-79"/>
              </a:rPr>
              <a:t>style</a:t>
            </a:r>
          </a:p>
        </p:txBody>
      </p:sp>
      <p:cxnSp>
        <p:nvCxnSpPr>
          <p:cNvPr id="27" name="Straight Connector 26">
            <a:extLst>
              <a:ext uri="{FF2B5EF4-FFF2-40B4-BE49-F238E27FC236}">
                <a16:creationId xmlns="" xmlns:a16="http://schemas.microsoft.com/office/drawing/2014/main" id="{09525C9A-1972-4836-BA7A-706C946EF4D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 xmlns:a16="http://schemas.microsoft.com/office/drawing/2014/main" id="{8D60EC1B-554F-47EF-839A-BAAD858F66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3" descr="A diagram of a diagram&#10;&#10;Description automatically generated">
            <a:extLst>
              <a:ext uri="{FF2B5EF4-FFF2-40B4-BE49-F238E27FC236}">
                <a16:creationId xmlns="" xmlns:a16="http://schemas.microsoft.com/office/drawing/2014/main" id="{14D97F03-35F1-AAE3-7B68-618152808D2B}"/>
              </a:ext>
            </a:extLst>
          </p:cNvPr>
          <p:cNvPicPr>
            <a:picLocks noChangeAspect="1"/>
          </p:cNvPicPr>
          <p:nvPr/>
        </p:nvPicPr>
        <p:blipFill rotWithShape="1">
          <a:blip r:embed="rId2"/>
          <a:srcRect l="10771" t="7253" r="2766" b="3297"/>
          <a:stretch/>
        </p:blipFill>
        <p:spPr>
          <a:xfrm>
            <a:off x="83728" y="263236"/>
            <a:ext cx="8592947" cy="5874327"/>
          </a:xfrm>
          <a:prstGeom prst="rect">
            <a:avLst/>
          </a:prstGeom>
        </p:spPr>
      </p:pic>
      <p:cxnSp>
        <p:nvCxnSpPr>
          <p:cNvPr id="7" name="מחבר ישר 6"/>
          <p:cNvCxnSpPr/>
          <p:nvPr/>
        </p:nvCxnSpPr>
        <p:spPr>
          <a:xfrm flipH="1">
            <a:off x="8850768" y="1483017"/>
            <a:ext cx="18473" cy="34347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1142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 xmlns:a16="http://schemas.microsoft.com/office/drawing/2014/main" id="{8C6E698C-8155-4B8B-BDC9-B7299772B5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9528B6C-7F3A-C56A-C2EC-73B2ABB5039B}"/>
              </a:ext>
            </a:extLst>
          </p:cNvPr>
          <p:cNvSpPr>
            <a:spLocks noGrp="1"/>
          </p:cNvSpPr>
          <p:nvPr>
            <p:ph type="title"/>
          </p:nvPr>
        </p:nvSpPr>
        <p:spPr>
          <a:xfrm>
            <a:off x="7121677" y="1111398"/>
            <a:ext cx="2844169" cy="4231532"/>
          </a:xfrm>
        </p:spPr>
        <p:txBody>
          <a:bodyPr vert="horz" lIns="91440" tIns="45720" rIns="91440" bIns="45720" rtlCol="0" anchor="ctr">
            <a:normAutofit/>
          </a:bodyPr>
          <a:lstStyle/>
          <a:p>
            <a:pPr algn="r"/>
            <a:r>
              <a:rPr lang="en-US" dirty="0" err="1">
                <a:solidFill>
                  <a:schemeClr val="tx1">
                    <a:lumMod val="85000"/>
                    <a:lumOff val="15000"/>
                  </a:schemeClr>
                </a:solidFill>
                <a:latin typeface="David" panose="020E0502060401010101" pitchFamily="34" charset="-79"/>
                <a:cs typeface="David" panose="020E0502060401010101" pitchFamily="34" charset="-79"/>
              </a:rPr>
              <a:t>סיכום</a:t>
            </a:r>
            <a:endParaRPr lang="en-US" dirty="0">
              <a:solidFill>
                <a:schemeClr val="tx1">
                  <a:lumMod val="85000"/>
                  <a:lumOff val="15000"/>
                </a:schemeClr>
              </a:solidFill>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 xmlns:a16="http://schemas.microsoft.com/office/drawing/2014/main" id="{A66C43F5-23B6-B8E2-7437-C678CF41DF4B}"/>
              </a:ext>
            </a:extLst>
          </p:cNvPr>
          <p:cNvSpPr>
            <a:spLocks noGrp="1"/>
          </p:cNvSpPr>
          <p:nvPr>
            <p:ph idx="1"/>
          </p:nvPr>
        </p:nvSpPr>
        <p:spPr>
          <a:xfrm>
            <a:off x="175491" y="434109"/>
            <a:ext cx="7356117" cy="5800436"/>
          </a:xfrm>
        </p:spPr>
        <p:txBody>
          <a:bodyPr vert="horz" lIns="91440" tIns="45720" rIns="91440" bIns="45720" rtlCol="0" anchor="ctr">
            <a:normAutofit fontScale="32500" lnSpcReduction="20000"/>
          </a:bodyPr>
          <a:lstStyle/>
          <a:p>
            <a:pPr algn="r" rtl="1"/>
            <a:endParaRPr lang="he-IL" sz="2400" dirty="0" smtClean="0">
              <a:latin typeface="David" panose="020E0502060401010101" pitchFamily="34" charset="-79"/>
              <a:cs typeface="David" panose="020E0502060401010101" pitchFamily="34" charset="-79"/>
            </a:endParaRPr>
          </a:p>
          <a:p>
            <a:pPr algn="r" rtl="1"/>
            <a:r>
              <a:rPr lang="he-IL" sz="6000" dirty="0" smtClean="0">
                <a:solidFill>
                  <a:schemeClr val="tx1"/>
                </a:solidFill>
                <a:latin typeface="David" panose="020E0502060401010101" pitchFamily="34" charset="-79"/>
                <a:cs typeface="David" panose="020E0502060401010101" pitchFamily="34" charset="-79"/>
              </a:rPr>
              <a:t>במהלך המצגת, חקרנו את התנהגות הקנייה של לקוחות שונים. הנה ממצאים מרכזיים שאנחנו יכולים להסיק מהנתונים:</a:t>
            </a:r>
          </a:p>
          <a:p>
            <a:pPr algn="r" rtl="1"/>
            <a:r>
              <a:rPr lang="he-IL" sz="6000" b="1" dirty="0" smtClean="0">
                <a:solidFill>
                  <a:schemeClr val="tx1"/>
                </a:solidFill>
                <a:latin typeface="David" panose="020E0502060401010101" pitchFamily="34" charset="-79"/>
                <a:cs typeface="David" panose="020E0502060401010101" pitchFamily="34" charset="-79"/>
              </a:rPr>
              <a:t>קטגוריות הקנייה הנפוצות ביותר</a:t>
            </a:r>
            <a:r>
              <a:rPr lang="he-IL" sz="6000" dirty="0" smtClean="0">
                <a:solidFill>
                  <a:schemeClr val="tx1"/>
                </a:solidFill>
                <a:latin typeface="David" panose="020E0502060401010101" pitchFamily="34" charset="-79"/>
                <a:cs typeface="David" panose="020E0502060401010101" pitchFamily="34" charset="-79"/>
              </a:rPr>
              <a:t>: מסתבר שהקטגוריות שבהן הלקוחות קונים הכי הרבה הן ביגוד, מוצרי חשמל, ונעליים. זה מצביע על צורך להתמקד בשיווק ומבצעים בתחומים אלה.</a:t>
            </a:r>
          </a:p>
          <a:p>
            <a:pPr algn="r" rtl="1"/>
            <a:r>
              <a:rPr lang="he-IL" sz="6000" b="1" dirty="0" smtClean="0">
                <a:solidFill>
                  <a:schemeClr val="tx1"/>
                </a:solidFill>
                <a:latin typeface="David" panose="020E0502060401010101" pitchFamily="34" charset="-79"/>
                <a:cs typeface="David" panose="020E0502060401010101" pitchFamily="34" charset="-79"/>
              </a:rPr>
              <a:t>הוצאות נשים לעומת גברים</a:t>
            </a:r>
            <a:r>
              <a:rPr lang="he-IL" sz="6000" dirty="0" smtClean="0">
                <a:solidFill>
                  <a:schemeClr val="tx1"/>
                </a:solidFill>
                <a:latin typeface="David" panose="020E0502060401010101" pitchFamily="34" charset="-79"/>
                <a:cs typeface="David" panose="020E0502060401010101" pitchFamily="34" charset="-79"/>
              </a:rPr>
              <a:t>: מהנתונים מתברר שנשים מוציאות בממוצע יותר מאשר גברים בקניות. זה יכול להצביע על צורך להתמקד בשיווק ממומן לקהל הנשים.</a:t>
            </a:r>
          </a:p>
          <a:p>
            <a:pPr algn="r" rtl="1"/>
            <a:r>
              <a:rPr lang="he-IL" sz="6000" b="1" dirty="0" smtClean="0">
                <a:solidFill>
                  <a:schemeClr val="tx1"/>
                </a:solidFill>
                <a:latin typeface="David" panose="020E0502060401010101" pitchFamily="34" charset="-79"/>
                <a:cs typeface="David" panose="020E0502060401010101" pitchFamily="34" charset="-79"/>
              </a:rPr>
              <a:t>שיטת תשלום מועדפת</a:t>
            </a:r>
            <a:r>
              <a:rPr lang="he-IL" sz="6000" dirty="0" smtClean="0">
                <a:solidFill>
                  <a:schemeClr val="tx1"/>
                </a:solidFill>
                <a:latin typeface="David" panose="020E0502060401010101" pitchFamily="34" charset="-79"/>
                <a:cs typeface="David" panose="020E0502060401010101" pitchFamily="34" charset="-79"/>
              </a:rPr>
              <a:t>: חלק גדול מהלקוחות מעדיפים לשלם באמצעות מזומן.</a:t>
            </a:r>
          </a:p>
          <a:p>
            <a:pPr algn="r" rtl="1"/>
            <a:r>
              <a:rPr lang="he-IL" sz="6000" dirty="0" smtClean="0">
                <a:solidFill>
                  <a:schemeClr val="tx1"/>
                </a:solidFill>
                <a:latin typeface="David" panose="020E0502060401010101" pitchFamily="34" charset="-79"/>
                <a:cs typeface="David" panose="020E0502060401010101" pitchFamily="34" charset="-79"/>
              </a:rPr>
              <a:t> אנחנו </a:t>
            </a:r>
            <a:r>
              <a:rPr lang="he-IL" sz="6000" dirty="0" smtClean="0">
                <a:solidFill>
                  <a:schemeClr val="tx1"/>
                </a:solidFill>
                <a:latin typeface="David" panose="020E0502060401010101" pitchFamily="34" charset="-79"/>
                <a:cs typeface="David" panose="020E0502060401010101" pitchFamily="34" charset="-79"/>
              </a:rPr>
              <a:t>ממליצים להתמקד בשיווק ממומן לקבוצות הגיל שמוציאות הכי הרבה, ולהציע מבצעים מיוחדים לקבוצות הגיל שמוציאות פחות. כמו כן, יש לשקול להציע אפשרויות</a:t>
            </a:r>
            <a:r>
              <a:rPr lang="en-US" sz="6000" dirty="0" smtClean="0">
                <a:solidFill>
                  <a:schemeClr val="tx1"/>
                </a:solidFill>
                <a:latin typeface="David" panose="020E0502060401010101" pitchFamily="34" charset="-79"/>
                <a:cs typeface="David" panose="020E0502060401010101" pitchFamily="34" charset="-79"/>
              </a:rPr>
              <a:t> </a:t>
            </a:r>
            <a:r>
              <a:rPr lang="he-IL" sz="6000" dirty="0" smtClean="0">
                <a:solidFill>
                  <a:schemeClr val="tx1"/>
                </a:solidFill>
                <a:latin typeface="David" panose="020E0502060401010101" pitchFamily="34" charset="-79"/>
                <a:cs typeface="David" panose="020E0502060401010101" pitchFamily="34" charset="-79"/>
              </a:rPr>
              <a:t>הנחה לאמצעי תשלום נוספות שיכולות להיות מועדפות על ידי לקוחות מסוימים.</a:t>
            </a:r>
          </a:p>
          <a:p>
            <a:pPr algn="r" rtl="1"/>
            <a:endParaRPr lang="he-IL" sz="3200" dirty="0">
              <a:solidFill>
                <a:schemeClr val="tx1"/>
              </a:solidFill>
              <a:latin typeface="David" panose="020E0502060401010101" pitchFamily="34" charset="-79"/>
              <a:cs typeface="David" panose="020E0502060401010101" pitchFamily="34" charset="-79"/>
            </a:endParaRPr>
          </a:p>
          <a:p>
            <a:pPr marL="0" indent="0" algn="r" rtl="1">
              <a:lnSpc>
                <a:spcPct val="100000"/>
              </a:lnSpc>
              <a:buNone/>
            </a:pPr>
            <a:endParaRPr lang="en-US" sz="3200" cap="all" spc="200" dirty="0">
              <a:solidFill>
                <a:schemeClr val="tx1"/>
              </a:solidFill>
              <a:latin typeface="David" panose="020E0502060401010101" pitchFamily="34" charset="-79"/>
              <a:cs typeface="David" panose="020E0502060401010101" pitchFamily="34" charset="-79"/>
            </a:endParaRPr>
          </a:p>
        </p:txBody>
      </p:sp>
      <p:cxnSp>
        <p:nvCxnSpPr>
          <p:cNvPr id="27" name="Straight Connector 26">
            <a:extLst>
              <a:ext uri="{FF2B5EF4-FFF2-40B4-BE49-F238E27FC236}">
                <a16:creationId xmlns="" xmlns:a16="http://schemas.microsoft.com/office/drawing/2014/main" id="{09525C9A-1972-4836-BA7A-706C946EF4D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 xmlns:a16="http://schemas.microsoft.com/office/drawing/2014/main" id="{8D60EC1B-554F-47EF-839A-BAAD858F66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0050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 xmlns:a16="http://schemas.microsoft.com/office/drawing/2014/main" id="{8C6E698C-8155-4B8B-BDC9-B7299772B5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9528B6C-7F3A-C56A-C2EC-73B2ABB5039B}"/>
              </a:ext>
            </a:extLst>
          </p:cNvPr>
          <p:cNvSpPr>
            <a:spLocks noGrp="1"/>
          </p:cNvSpPr>
          <p:nvPr>
            <p:ph type="title"/>
          </p:nvPr>
        </p:nvSpPr>
        <p:spPr>
          <a:xfrm>
            <a:off x="7269849" y="1111398"/>
            <a:ext cx="4802468" cy="4231532"/>
          </a:xfrm>
        </p:spPr>
        <p:txBody>
          <a:bodyPr vert="horz" lIns="91440" tIns="45720" rIns="91440" bIns="45720" rtlCol="0" anchor="ctr">
            <a:normAutofit/>
          </a:bodyPr>
          <a:lstStyle/>
          <a:p>
            <a:pPr algn="ctr" rtl="1"/>
            <a:r>
              <a:rPr lang="en-US" dirty="0" err="1">
                <a:solidFill>
                  <a:srgbClr val="000000"/>
                </a:solidFill>
                <a:latin typeface="David"/>
                <a:cs typeface="David"/>
              </a:rPr>
              <a:t>פונקציות</a:t>
            </a:r>
            <a:r>
              <a:rPr lang="en-US" dirty="0">
                <a:solidFill>
                  <a:srgbClr val="000000"/>
                </a:solidFill>
                <a:latin typeface="David"/>
                <a:cs typeface="David"/>
              </a:rPr>
              <a:t> </a:t>
            </a:r>
            <a:r>
              <a:rPr lang="en-US" dirty="0" err="1" smtClean="0">
                <a:solidFill>
                  <a:srgbClr val="000000"/>
                </a:solidFill>
                <a:latin typeface="David"/>
                <a:cs typeface="David"/>
              </a:rPr>
              <a:t>וכלים</a:t>
            </a:r>
            <a:r>
              <a:rPr lang="he-IL" dirty="0" smtClean="0">
                <a:solidFill>
                  <a:srgbClr val="000000"/>
                </a:solidFill>
                <a:latin typeface="David"/>
                <a:cs typeface="David"/>
              </a:rPr>
              <a:t/>
            </a:r>
            <a:br>
              <a:rPr lang="he-IL" dirty="0" smtClean="0">
                <a:solidFill>
                  <a:srgbClr val="000000"/>
                </a:solidFill>
                <a:latin typeface="David"/>
                <a:cs typeface="David"/>
              </a:rPr>
            </a:br>
            <a:r>
              <a:rPr lang="en-US" dirty="0">
                <a:solidFill>
                  <a:srgbClr val="000000"/>
                </a:solidFill>
                <a:latin typeface="David"/>
                <a:cs typeface="David"/>
              </a:rPr>
              <a:t> </a:t>
            </a:r>
            <a:r>
              <a:rPr lang="en-US" dirty="0" err="1">
                <a:solidFill>
                  <a:srgbClr val="000000"/>
                </a:solidFill>
                <a:latin typeface="David"/>
                <a:cs typeface="David"/>
              </a:rPr>
              <a:t>באקסל</a:t>
            </a:r>
            <a:endParaRPr lang="en-US" dirty="0">
              <a:solidFill>
                <a:schemeClr val="tx1">
                  <a:lumMod val="85000"/>
                  <a:lumOff val="15000"/>
                </a:schemeClr>
              </a:solidFill>
            </a:endParaRPr>
          </a:p>
        </p:txBody>
      </p:sp>
      <p:cxnSp>
        <p:nvCxnSpPr>
          <p:cNvPr id="27" name="Straight Connector 26">
            <a:extLst>
              <a:ext uri="{FF2B5EF4-FFF2-40B4-BE49-F238E27FC236}">
                <a16:creationId xmlns="" xmlns:a16="http://schemas.microsoft.com/office/drawing/2014/main" id="{09525C9A-1972-4836-BA7A-706C946EF4D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 xmlns:a16="http://schemas.microsoft.com/office/drawing/2014/main" id="{8D60EC1B-554F-47EF-839A-BAAD858F66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2">
            <a:extLst>
              <a:ext uri="{FF2B5EF4-FFF2-40B4-BE49-F238E27FC236}">
                <a16:creationId xmlns="" xmlns:a16="http://schemas.microsoft.com/office/drawing/2014/main" id="{9B9D73A8-49B7-BFCC-06DC-F01EE6D0D4DA}"/>
              </a:ext>
            </a:extLst>
          </p:cNvPr>
          <p:cNvSpPr txBox="1">
            <a:spLocks/>
          </p:cNvSpPr>
          <p:nvPr/>
        </p:nvSpPr>
        <p:spPr>
          <a:xfrm>
            <a:off x="942851" y="1520632"/>
            <a:ext cx="6326998" cy="4231532"/>
          </a:xfrm>
          <a:prstGeom prst="rect">
            <a:avLst/>
          </a:prstGeom>
        </p:spPr>
        <p:txBody>
          <a:bodyPr vert="horz" lIns="0" tIns="45720" rIns="0" bIns="45720" rtlCol="0" anchor="t">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dirty="0" smtClean="0">
                <a:latin typeface="David" panose="020E0502060401010101" pitchFamily="34" charset="-79"/>
                <a:cs typeface="David" panose="020E0502060401010101" pitchFamily="34" charset="-79"/>
              </a:rPr>
              <a:t>Pivot table</a:t>
            </a:r>
          </a:p>
          <a:p>
            <a:pPr>
              <a:buFont typeface="Arial" panose="020B0604020202020204" pitchFamily="34" charset="0"/>
              <a:buChar char="•"/>
            </a:pPr>
            <a:r>
              <a:rPr lang="en-US" sz="2400" dirty="0" smtClean="0">
                <a:latin typeface="David" panose="020E0502060401010101" pitchFamily="34" charset="-79"/>
                <a:cs typeface="David" panose="020E0502060401010101" pitchFamily="34" charset="-79"/>
              </a:rPr>
              <a:t>Len()</a:t>
            </a:r>
          </a:p>
          <a:p>
            <a:pPr>
              <a:buFont typeface="Arial" panose="020B0604020202020204" pitchFamily="34" charset="0"/>
              <a:buChar char="•"/>
            </a:pPr>
            <a:r>
              <a:rPr lang="en-US" sz="2400" dirty="0" smtClean="0">
                <a:latin typeface="David" panose="020E0502060401010101" pitchFamily="34" charset="-79"/>
                <a:cs typeface="David" panose="020E0502060401010101" pitchFamily="34" charset="-79"/>
              </a:rPr>
              <a:t>Right()</a:t>
            </a:r>
          </a:p>
          <a:p>
            <a:pPr>
              <a:buFont typeface="Arial" panose="020B0604020202020204" pitchFamily="34" charset="0"/>
              <a:buChar char="•"/>
            </a:pPr>
            <a:r>
              <a:rPr lang="en-US" sz="2400" dirty="0" err="1" smtClean="0">
                <a:latin typeface="David" panose="020E0502060401010101" pitchFamily="34" charset="-79"/>
                <a:cs typeface="David" panose="020E0502060401010101" pitchFamily="34" charset="-79"/>
              </a:rPr>
              <a:t>Sumif</a:t>
            </a:r>
            <a:r>
              <a:rPr lang="en-US" sz="2400" dirty="0" smtClean="0">
                <a:latin typeface="David" panose="020E0502060401010101" pitchFamily="34" charset="-79"/>
                <a:cs typeface="David" panose="020E0502060401010101" pitchFamily="34" charset="-79"/>
              </a:rPr>
              <a:t>()</a:t>
            </a:r>
            <a:endParaRPr lang="he-IL" sz="2400" dirty="0" smtClean="0">
              <a:latin typeface="David" panose="020E0502060401010101" pitchFamily="34" charset="-79"/>
              <a:cs typeface="David" panose="020E0502060401010101" pitchFamily="34" charset="-79"/>
            </a:endParaRPr>
          </a:p>
          <a:p>
            <a:pPr>
              <a:buFont typeface="Arial" panose="020B0604020202020204" pitchFamily="34" charset="0"/>
              <a:buChar char="•"/>
            </a:pPr>
            <a:r>
              <a:rPr lang="en-US" sz="2400" dirty="0" smtClean="0">
                <a:latin typeface="David" panose="020E0502060401010101" pitchFamily="34" charset="-79"/>
                <a:cs typeface="David" panose="020E0502060401010101" pitchFamily="34" charset="-79"/>
              </a:rPr>
              <a:t>Count</a:t>
            </a:r>
          </a:p>
          <a:p>
            <a:pPr>
              <a:buFont typeface="Arial" panose="020B0604020202020204" pitchFamily="34" charset="0"/>
              <a:buChar char="•"/>
            </a:pPr>
            <a:r>
              <a:rPr lang="en-US" sz="2400" dirty="0" err="1" smtClean="0">
                <a:latin typeface="David" panose="020E0502060401010101" pitchFamily="34" charset="-79"/>
                <a:cs typeface="David" panose="020E0502060401010101" pitchFamily="34" charset="-79"/>
              </a:rPr>
              <a:t>CountA</a:t>
            </a:r>
            <a:endParaRPr lang="en-US" sz="2400" dirty="0" smtClean="0">
              <a:latin typeface="David" panose="020E0502060401010101" pitchFamily="34" charset="-79"/>
              <a:cs typeface="David" panose="020E0502060401010101" pitchFamily="34" charset="-79"/>
            </a:endParaRPr>
          </a:p>
          <a:p>
            <a:pPr>
              <a:buFont typeface="Arial" panose="020B0604020202020204" pitchFamily="34" charset="0"/>
              <a:buChar char="•"/>
            </a:pPr>
            <a:r>
              <a:rPr lang="en-US" sz="2400" dirty="0" smtClean="0">
                <a:latin typeface="David" panose="020E0502060401010101" pitchFamily="34" charset="-79"/>
                <a:cs typeface="David" panose="020E0502060401010101" pitchFamily="34" charset="-79"/>
              </a:rPr>
              <a:t>Max/min</a:t>
            </a:r>
            <a:endParaRPr lang="en-US" sz="2400" dirty="0">
              <a:latin typeface="David" panose="020E0502060401010101" pitchFamily="34" charset="-79"/>
              <a:cs typeface="David" panose="020E0502060401010101" pitchFamily="34" charset="-79"/>
            </a:endParaRPr>
          </a:p>
        </p:txBody>
      </p:sp>
      <p:sp>
        <p:nvSpPr>
          <p:cNvPr id="9" name="Content Placeholder 2">
            <a:extLst>
              <a:ext uri="{FF2B5EF4-FFF2-40B4-BE49-F238E27FC236}">
                <a16:creationId xmlns="" xmlns:a16="http://schemas.microsoft.com/office/drawing/2014/main" id="{9B9D73A8-49B7-BFCC-06DC-F01EE6D0D4DA}"/>
              </a:ext>
            </a:extLst>
          </p:cNvPr>
          <p:cNvSpPr txBox="1">
            <a:spLocks/>
          </p:cNvSpPr>
          <p:nvPr/>
        </p:nvSpPr>
        <p:spPr>
          <a:xfrm>
            <a:off x="3260957" y="1520632"/>
            <a:ext cx="6326998" cy="4231532"/>
          </a:xfrm>
          <a:prstGeom prst="rect">
            <a:avLst/>
          </a:prstGeom>
        </p:spPr>
        <p:txBody>
          <a:bodyPr vert="horz" lIns="0" tIns="45720" rIns="0" bIns="45720" rtlCol="0" anchor="t">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dirty="0" smtClean="0">
                <a:latin typeface="David" panose="020E0502060401010101" pitchFamily="34" charset="-79"/>
                <a:cs typeface="David" panose="020E0502060401010101" pitchFamily="34" charset="-79"/>
              </a:rPr>
              <a:t>Average</a:t>
            </a:r>
          </a:p>
          <a:p>
            <a:pPr>
              <a:buFont typeface="Arial" panose="020B0604020202020204" pitchFamily="34" charset="0"/>
              <a:buChar char="•"/>
            </a:pPr>
            <a:r>
              <a:rPr lang="en-US" sz="2400" dirty="0" smtClean="0">
                <a:latin typeface="David" panose="020E0502060401010101" pitchFamily="34" charset="-79"/>
                <a:cs typeface="David" panose="020E0502060401010101" pitchFamily="34" charset="-79"/>
              </a:rPr>
              <a:t>Month</a:t>
            </a:r>
          </a:p>
          <a:p>
            <a:pPr>
              <a:buFont typeface="Arial" panose="020B0604020202020204" pitchFamily="34" charset="0"/>
              <a:buChar char="•"/>
            </a:pPr>
            <a:r>
              <a:rPr lang="he-IL" sz="2400" dirty="0" smtClean="0">
                <a:latin typeface="David" panose="020E0502060401010101" pitchFamily="34" charset="-79"/>
                <a:cs typeface="David" panose="020E0502060401010101" pitchFamily="34" charset="-79"/>
              </a:rPr>
              <a:t>עיצוב מותנה</a:t>
            </a:r>
          </a:p>
          <a:p>
            <a:endParaRPr lang="en-US"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571749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 xmlns:a16="http://schemas.microsoft.com/office/drawing/2014/main" id="{8C6E698C-8155-4B8B-BDC9-B7299772B5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9528B6C-7F3A-C56A-C2EC-73B2ABB5039B}"/>
              </a:ext>
            </a:extLst>
          </p:cNvPr>
          <p:cNvSpPr>
            <a:spLocks noGrp="1"/>
          </p:cNvSpPr>
          <p:nvPr>
            <p:ph type="title"/>
          </p:nvPr>
        </p:nvSpPr>
        <p:spPr>
          <a:xfrm>
            <a:off x="5736697" y="1084634"/>
            <a:ext cx="5067275" cy="4231532"/>
          </a:xfrm>
        </p:spPr>
        <p:txBody>
          <a:bodyPr vert="horz" lIns="91440" tIns="45720" rIns="91440" bIns="45720" rtlCol="0" anchor="ctr">
            <a:normAutofit/>
          </a:bodyPr>
          <a:lstStyle/>
          <a:p>
            <a:pPr algn="r"/>
            <a:r>
              <a:rPr lang="en-US" dirty="0" err="1">
                <a:latin typeface="David" panose="020E0502060401010101" pitchFamily="34" charset="-79"/>
                <a:cs typeface="David" panose="020E0502060401010101" pitchFamily="34" charset="-79"/>
              </a:rPr>
              <a:t>ביבליוגרפיה</a:t>
            </a:r>
            <a:r>
              <a:rPr lang="en-US" dirty="0">
                <a:latin typeface="David" panose="020E0502060401010101" pitchFamily="34" charset="-79"/>
                <a:cs typeface="David" panose="020E0502060401010101" pitchFamily="34" charset="-79"/>
              </a:rPr>
              <a:t> </a:t>
            </a:r>
            <a:endParaRPr lang="en-US" dirty="0">
              <a:solidFill>
                <a:schemeClr val="tx1">
                  <a:lumMod val="85000"/>
                  <a:lumOff val="15000"/>
                </a:schemeClr>
              </a:solidFill>
              <a:latin typeface="David" panose="020E0502060401010101" pitchFamily="34" charset="-79"/>
              <a:cs typeface="David" panose="020E0502060401010101" pitchFamily="34" charset="-79"/>
            </a:endParaRPr>
          </a:p>
        </p:txBody>
      </p:sp>
      <p:cxnSp>
        <p:nvCxnSpPr>
          <p:cNvPr id="27" name="Straight Connector 26">
            <a:extLst>
              <a:ext uri="{FF2B5EF4-FFF2-40B4-BE49-F238E27FC236}">
                <a16:creationId xmlns="" xmlns:a16="http://schemas.microsoft.com/office/drawing/2014/main" id="{09525C9A-1972-4836-BA7A-706C946EF4D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 xmlns:a16="http://schemas.microsoft.com/office/drawing/2014/main" id="{8D60EC1B-554F-47EF-839A-BAAD858F66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2">
            <a:extLst>
              <a:ext uri="{FF2B5EF4-FFF2-40B4-BE49-F238E27FC236}">
                <a16:creationId xmlns="" xmlns:a16="http://schemas.microsoft.com/office/drawing/2014/main" id="{5CF927DB-0FCE-1A88-7719-D1658886DD48}"/>
              </a:ext>
            </a:extLst>
          </p:cNvPr>
          <p:cNvSpPr txBox="1">
            <a:spLocks/>
          </p:cNvSpPr>
          <p:nvPr/>
        </p:nvSpPr>
        <p:spPr>
          <a:xfrm>
            <a:off x="1273538" y="916710"/>
            <a:ext cx="5983606" cy="3760891"/>
          </a:xfrm>
          <a:prstGeom prst="rect">
            <a:avLst/>
          </a:prstGeom>
        </p:spPr>
        <p:txBody>
          <a:bodyPr vert="horz" lIns="0" tIns="45720" rIns="0" bIns="45720" rtlCol="0" anchor="t">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rtl="1"/>
            <a:r>
              <a:rPr lang="en-US" sz="2400" dirty="0" err="1" smtClean="0">
                <a:latin typeface="David" panose="020E0502060401010101" pitchFamily="34" charset="-79"/>
                <a:ea typeface="+mn-lt"/>
                <a:cs typeface="David" panose="020E0502060401010101" pitchFamily="34" charset="-79"/>
              </a:rPr>
              <a:t>נוסחאת</a:t>
            </a:r>
            <a:r>
              <a:rPr lang="en-US" sz="2400" dirty="0" smtClean="0">
                <a:latin typeface="David" panose="020E0502060401010101" pitchFamily="34" charset="-79"/>
                <a:ea typeface="+mn-lt"/>
                <a:cs typeface="David" panose="020E0502060401010101" pitchFamily="34" charset="-79"/>
              </a:rPr>
              <a:t> right</a:t>
            </a:r>
          </a:p>
          <a:p>
            <a:r>
              <a:rPr lang="en-US" sz="2000" dirty="0" smtClean="0">
                <a:latin typeface="David" panose="020E0502060401010101" pitchFamily="34" charset="-79"/>
                <a:ea typeface="+mn-lt"/>
                <a:cs typeface="David" panose="020E0502060401010101" pitchFamily="34" charset="-79"/>
                <a:hlinkClick r:id="rId2"/>
              </a:rPr>
              <a:t>https://support.microsoft.com/he-il/office/right%E2%80%8F-rightb-%D7%94%D7%A4%D7%95%D7%A0%D7%A7%D7%A6%D7%99%D7%95%D7%AA-right%E2%80%8F-rightb-240267ee-9afa-4639-a02b-f19e1786cf2f</a:t>
            </a:r>
            <a:endParaRPr lang="en-US" sz="2000" dirty="0" smtClean="0">
              <a:latin typeface="David" panose="020E0502060401010101" pitchFamily="34" charset="-79"/>
              <a:ea typeface="+mn-lt"/>
              <a:cs typeface="David" panose="020E0502060401010101" pitchFamily="34" charset="-79"/>
            </a:endParaRPr>
          </a:p>
          <a:p>
            <a:pPr algn="r" rtl="1"/>
            <a:r>
              <a:rPr lang="en-US" sz="2000" dirty="0" err="1" smtClean="0">
                <a:latin typeface="David" panose="020E0502060401010101" pitchFamily="34" charset="-79"/>
                <a:ea typeface="+mn-lt"/>
                <a:cs typeface="David" panose="020E0502060401010101" pitchFamily="34" charset="-79"/>
              </a:rPr>
              <a:t>הדאטה</a:t>
            </a:r>
            <a:r>
              <a:rPr lang="en-US" sz="2000" dirty="0" smtClean="0">
                <a:latin typeface="David" panose="020E0502060401010101" pitchFamily="34" charset="-79"/>
                <a:ea typeface="+mn-lt"/>
                <a:cs typeface="David" panose="020E0502060401010101" pitchFamily="34" charset="-79"/>
              </a:rPr>
              <a:t> </a:t>
            </a:r>
            <a:r>
              <a:rPr lang="en-US" sz="2000" dirty="0" err="1" smtClean="0">
                <a:latin typeface="David" panose="020E0502060401010101" pitchFamily="34" charset="-79"/>
                <a:ea typeface="+mn-lt"/>
                <a:cs typeface="David" panose="020E0502060401010101" pitchFamily="34" charset="-79"/>
              </a:rPr>
              <a:t>המקורית</a:t>
            </a:r>
            <a:endParaRPr lang="en-US" sz="2000" dirty="0" smtClean="0">
              <a:latin typeface="David" panose="020E0502060401010101" pitchFamily="34" charset="-79"/>
              <a:ea typeface="+mn-lt"/>
              <a:cs typeface="David" panose="020E0502060401010101" pitchFamily="34" charset="-79"/>
            </a:endParaRPr>
          </a:p>
          <a:p>
            <a:r>
              <a:rPr lang="en-US" sz="2000" dirty="0" smtClean="0">
                <a:latin typeface="David" panose="020E0502060401010101" pitchFamily="34" charset="-79"/>
                <a:ea typeface="+mn-lt"/>
                <a:cs typeface="David" panose="020E0502060401010101" pitchFamily="34" charset="-79"/>
                <a:hlinkClick r:id="rId3"/>
              </a:rPr>
              <a:t>https://www.kaggle.com/datasets/mehmettahiraslan/customer-shopping-dataset</a:t>
            </a:r>
            <a:endParaRPr lang="en-US" sz="2000" dirty="0" smtClean="0">
              <a:latin typeface="David" panose="020E0502060401010101" pitchFamily="34" charset="-79"/>
              <a:ea typeface="+mn-lt"/>
              <a:cs typeface="David" panose="020E0502060401010101" pitchFamily="34" charset="-79"/>
            </a:endParaRPr>
          </a:p>
          <a:p>
            <a:pPr algn="r" rtl="1"/>
            <a:r>
              <a:rPr lang="en-US" sz="2400" dirty="0" smtClean="0">
                <a:latin typeface="David" panose="020E0502060401010101" pitchFamily="34" charset="-79"/>
                <a:cs typeface="David" panose="020E0502060401010101" pitchFamily="34" charset="-79"/>
              </a:rPr>
              <a:t>Copilot</a:t>
            </a:r>
            <a:r>
              <a:rPr lang="he-IL" sz="2400" dirty="0" smtClean="0">
                <a:latin typeface="David" panose="020E0502060401010101" pitchFamily="34" charset="-79"/>
                <a:cs typeface="David" panose="020E0502060401010101" pitchFamily="34" charset="-79"/>
              </a:rPr>
              <a:t> -</a:t>
            </a:r>
            <a:r>
              <a:rPr lang="en-US" sz="2400" dirty="0" err="1" smtClean="0">
                <a:latin typeface="David" panose="020E0502060401010101" pitchFamily="34" charset="-79"/>
                <a:cs typeface="David" panose="020E0502060401010101" pitchFamily="34" charset="-79"/>
              </a:rPr>
              <a:t>נוסחאת</a:t>
            </a:r>
            <a:r>
              <a:rPr lang="en-US" sz="2400" dirty="0" smtClean="0">
                <a:latin typeface="David" panose="020E0502060401010101" pitchFamily="34" charset="-79"/>
                <a:cs typeface="David" panose="020E0502060401010101" pitchFamily="34" charset="-79"/>
              </a:rPr>
              <a:t> LEN</a:t>
            </a:r>
            <a:endParaRPr lang="he-IL" sz="2400" dirty="0" smtClean="0">
              <a:latin typeface="David" panose="020E0502060401010101" pitchFamily="34" charset="-79"/>
              <a:cs typeface="David" panose="020E0502060401010101" pitchFamily="34" charset="-79"/>
            </a:endParaRPr>
          </a:p>
          <a:p>
            <a:pPr algn="r" rtl="1"/>
            <a:endParaRPr lang="en-US" sz="2400" dirty="0" smtClean="0">
              <a:latin typeface="David" panose="020E0502060401010101" pitchFamily="34" charset="-79"/>
              <a:cs typeface="David" panose="020E0502060401010101" pitchFamily="34" charset="-79"/>
            </a:endParaRPr>
          </a:p>
          <a:p>
            <a:pPr algn="r" rtl="1"/>
            <a:endParaRPr lang="en-US"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325088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DFEBD0D2-AA2A-4936-A509-D629383EFF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0B6E331-B33A-6F48-E7E9-987D9E6E4CE3}"/>
              </a:ext>
            </a:extLst>
          </p:cNvPr>
          <p:cNvSpPr>
            <a:spLocks noGrp="1"/>
          </p:cNvSpPr>
          <p:nvPr>
            <p:ph type="title"/>
          </p:nvPr>
        </p:nvSpPr>
        <p:spPr>
          <a:xfrm>
            <a:off x="8177212" y="634946"/>
            <a:ext cx="3372529" cy="5055904"/>
          </a:xfrm>
        </p:spPr>
        <p:txBody>
          <a:bodyPr vert="horz" lIns="91440" tIns="45720" rIns="91440" bIns="45720" rtlCol="0" anchor="ctr">
            <a:normAutofit/>
          </a:bodyPr>
          <a:lstStyle/>
          <a:p>
            <a:r>
              <a:rPr lang="en-US" dirty="0" err="1">
                <a:latin typeface="David" panose="020E0502060401010101" pitchFamily="34" charset="-79"/>
                <a:cs typeface="David" panose="020E0502060401010101" pitchFamily="34" charset="-79"/>
              </a:rPr>
              <a:t>תוכן</a:t>
            </a:r>
            <a:r>
              <a:rPr lang="en-US" dirty="0">
                <a:latin typeface="David" panose="020E0502060401010101" pitchFamily="34" charset="-79"/>
                <a:cs typeface="David" panose="020E0502060401010101" pitchFamily="34" charset="-79"/>
              </a:rPr>
              <a:t> </a:t>
            </a:r>
            <a:r>
              <a:rPr lang="en-US" dirty="0" err="1">
                <a:latin typeface="David" panose="020E0502060401010101" pitchFamily="34" charset="-79"/>
                <a:cs typeface="David" panose="020E0502060401010101" pitchFamily="34" charset="-79"/>
              </a:rPr>
              <a:t>עניינים</a:t>
            </a:r>
            <a:endParaRPr lang="en-US" dirty="0">
              <a:latin typeface="David" panose="020E0502060401010101" pitchFamily="34" charset="-79"/>
              <a:cs typeface="David" panose="020E0502060401010101" pitchFamily="34" charset="-79"/>
            </a:endParaRPr>
          </a:p>
        </p:txBody>
      </p:sp>
      <p:cxnSp>
        <p:nvCxnSpPr>
          <p:cNvPr id="11" name="Straight Connector 10">
            <a:extLst>
              <a:ext uri="{FF2B5EF4-FFF2-40B4-BE49-F238E27FC236}">
                <a16:creationId xmlns="" xmlns:a16="http://schemas.microsoft.com/office/drawing/2014/main" id="{2752F38C-F560-47AA-90AD-209F39C041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 xmlns:a16="http://schemas.microsoft.com/office/drawing/2014/main" id="{86506110-E6E1-4309-83FA-C6B068FA34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 xmlns:a16="http://schemas.microsoft.com/office/drawing/2014/main" id="{67296624-BD9F-C609-1808-7206244AB8BD}"/>
              </a:ext>
            </a:extLst>
          </p:cNvPr>
          <p:cNvGraphicFramePr>
            <a:graphicFrameLocks noGrp="1"/>
          </p:cNvGraphicFramePr>
          <p:nvPr>
            <p:ph idx="1"/>
            <p:extLst>
              <p:ext uri="{D42A27DB-BD31-4B8C-83A1-F6EECF244321}">
                <p14:modId xmlns:p14="http://schemas.microsoft.com/office/powerpoint/2010/main" val="464689988"/>
              </p:ext>
            </p:extLst>
          </p:nvPr>
        </p:nvGraphicFramePr>
        <p:xfrm>
          <a:off x="1163914" y="659269"/>
          <a:ext cx="6050805" cy="5082262"/>
        </p:xfrm>
        <a:graphic>
          <a:graphicData uri="http://schemas.openxmlformats.org/drawingml/2006/table">
            <a:tbl>
              <a:tblPr firstRow="1" bandRow="1">
                <a:tableStyleId>{68D230F3-CF80-4859-8CE7-A43EE81993B5}</a:tableStyleId>
              </a:tblPr>
              <a:tblGrid>
                <a:gridCol w="2352067">
                  <a:extLst>
                    <a:ext uri="{9D8B030D-6E8A-4147-A177-3AD203B41FA5}">
                      <a16:colId xmlns="" xmlns:a16="http://schemas.microsoft.com/office/drawing/2014/main" val="1330336594"/>
                    </a:ext>
                  </a:extLst>
                </a:gridCol>
                <a:gridCol w="3698738">
                  <a:extLst>
                    <a:ext uri="{9D8B030D-6E8A-4147-A177-3AD203B41FA5}">
                      <a16:colId xmlns="" xmlns:a16="http://schemas.microsoft.com/office/drawing/2014/main" val="2756710618"/>
                    </a:ext>
                  </a:extLst>
                </a:gridCol>
              </a:tblGrid>
              <a:tr h="506592">
                <a:tc>
                  <a:txBody>
                    <a:bodyPr/>
                    <a:lstStyle/>
                    <a:p>
                      <a:pPr algn="ctr"/>
                      <a:r>
                        <a:rPr lang="en-US" sz="2400" dirty="0" err="1">
                          <a:latin typeface="David" panose="020E0502060401010101" pitchFamily="34" charset="-79"/>
                          <a:cs typeface="David" panose="020E0502060401010101" pitchFamily="34" charset="-79"/>
                        </a:rPr>
                        <a:t>מס</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עמוד</a:t>
                      </a:r>
                      <a:endParaRPr lang="en-US" sz="2400" dirty="0">
                        <a:latin typeface="David" panose="020E0502060401010101" pitchFamily="34" charset="-79"/>
                        <a:cs typeface="David" panose="020E0502060401010101" pitchFamily="34" charset="-79"/>
                      </a:endParaRP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2400" err="1">
                          <a:latin typeface="David" panose="020E0502060401010101" pitchFamily="34" charset="-79"/>
                          <a:cs typeface="David" panose="020E0502060401010101" pitchFamily="34" charset="-79"/>
                        </a:rPr>
                        <a:t>נושא</a:t>
                      </a:r>
                      <a:endParaRPr lang="en-US" sz="2400">
                        <a:latin typeface="David" panose="020E0502060401010101" pitchFamily="34" charset="-79"/>
                        <a:cs typeface="David" panose="020E0502060401010101" pitchFamily="34" charset="-79"/>
                      </a:endParaRP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772489522"/>
                  </a:ext>
                </a:extLst>
              </a:tr>
              <a:tr h="457567">
                <a:tc>
                  <a:txBody>
                    <a:bodyPr/>
                    <a:lstStyle/>
                    <a:p>
                      <a:pPr algn="ctr"/>
                      <a:r>
                        <a:rPr lang="en-US" sz="2400" dirty="0">
                          <a:latin typeface="David" panose="020E0502060401010101" pitchFamily="34" charset="-79"/>
                          <a:cs typeface="David" panose="020E0502060401010101" pitchFamily="34" charset="-79"/>
                        </a:rPr>
                        <a:t>3</a:t>
                      </a: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2400" err="1">
                          <a:latin typeface="David" panose="020E0502060401010101" pitchFamily="34" charset="-79"/>
                          <a:cs typeface="David" panose="020E0502060401010101" pitchFamily="34" charset="-79"/>
                        </a:rPr>
                        <a:t>מטרת</a:t>
                      </a:r>
                      <a:r>
                        <a:rPr lang="en-US" sz="2400">
                          <a:latin typeface="David" panose="020E0502060401010101" pitchFamily="34" charset="-79"/>
                          <a:cs typeface="David" panose="020E0502060401010101" pitchFamily="34" charset="-79"/>
                        </a:rPr>
                        <a:t> </a:t>
                      </a:r>
                      <a:r>
                        <a:rPr lang="en-US" sz="2400" err="1">
                          <a:latin typeface="David" panose="020E0502060401010101" pitchFamily="34" charset="-79"/>
                          <a:cs typeface="David" panose="020E0502060401010101" pitchFamily="34" charset="-79"/>
                        </a:rPr>
                        <a:t>הפרויקט</a:t>
                      </a:r>
                      <a:endParaRPr lang="en-US" sz="2400">
                        <a:latin typeface="David" panose="020E0502060401010101" pitchFamily="34" charset="-79"/>
                        <a:cs typeface="David" panose="020E0502060401010101" pitchFamily="34" charset="-79"/>
                      </a:endParaRP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612610441"/>
                  </a:ext>
                </a:extLst>
              </a:tr>
              <a:tr h="457567">
                <a:tc>
                  <a:txBody>
                    <a:bodyPr/>
                    <a:lstStyle/>
                    <a:p>
                      <a:pPr algn="ctr"/>
                      <a:r>
                        <a:rPr lang="en-US" sz="2400" dirty="0">
                          <a:latin typeface="David" panose="020E0502060401010101" pitchFamily="34" charset="-79"/>
                          <a:cs typeface="David" panose="020E0502060401010101" pitchFamily="34" charset="-79"/>
                        </a:rPr>
                        <a:t>4</a:t>
                      </a: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2400" dirty="0" err="1">
                          <a:latin typeface="David" panose="020E0502060401010101" pitchFamily="34" charset="-79"/>
                          <a:cs typeface="David" panose="020E0502060401010101" pitchFamily="34" charset="-79"/>
                        </a:rPr>
                        <a:t>רקע</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הדאטה</a:t>
                      </a:r>
                      <a:endParaRPr lang="en-US" sz="2400" dirty="0">
                        <a:latin typeface="David" panose="020E0502060401010101" pitchFamily="34" charset="-79"/>
                        <a:cs typeface="David" panose="020E0502060401010101" pitchFamily="34" charset="-79"/>
                      </a:endParaRP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337042517"/>
                  </a:ext>
                </a:extLst>
              </a:tr>
              <a:tr h="457567">
                <a:tc>
                  <a:txBody>
                    <a:bodyPr/>
                    <a:lstStyle/>
                    <a:p>
                      <a:pPr algn="ctr"/>
                      <a:r>
                        <a:rPr lang="en-US" sz="2400">
                          <a:latin typeface="David" panose="020E0502060401010101" pitchFamily="34" charset="-79"/>
                          <a:cs typeface="David" panose="020E0502060401010101" pitchFamily="34" charset="-79"/>
                        </a:rPr>
                        <a:t>5</a:t>
                      </a: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he-IL" sz="2400" dirty="0" smtClean="0">
                          <a:latin typeface="David" panose="020E0502060401010101" pitchFamily="34" charset="-79"/>
                          <a:cs typeface="David" panose="020E0502060401010101" pitchFamily="34" charset="-79"/>
                        </a:rPr>
                        <a:t>תרשים</a:t>
                      </a:r>
                      <a:r>
                        <a:rPr lang="he-IL" sz="2400" baseline="0" dirty="0" smtClean="0">
                          <a:latin typeface="David" panose="020E0502060401010101" pitchFamily="34" charset="-79"/>
                          <a:cs typeface="David" panose="020E0502060401010101" pitchFamily="34" charset="-79"/>
                        </a:rPr>
                        <a:t> 1 - עמודות</a:t>
                      </a:r>
                      <a:r>
                        <a:rPr lang="en-US" sz="2400" dirty="0">
                          <a:latin typeface="David" panose="020E0502060401010101" pitchFamily="34" charset="-79"/>
                          <a:cs typeface="David" panose="020E0502060401010101" pitchFamily="34" charset="-79"/>
                        </a:rPr>
                        <a:t> </a:t>
                      </a:r>
                      <a:endParaRPr lang="he-IL" sz="2400" dirty="0" smtClean="0">
                        <a:latin typeface="David" panose="020E0502060401010101" pitchFamily="34" charset="-79"/>
                        <a:cs typeface="David" panose="020E0502060401010101" pitchFamily="34" charset="-79"/>
                      </a:endParaRP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558271836"/>
                  </a:ext>
                </a:extLst>
              </a:tr>
              <a:tr h="457567">
                <a:tc>
                  <a:txBody>
                    <a:bodyPr/>
                    <a:lstStyle/>
                    <a:p>
                      <a:pPr algn="ctr"/>
                      <a:r>
                        <a:rPr lang="en-US" sz="2400">
                          <a:latin typeface="David" panose="020E0502060401010101" pitchFamily="34" charset="-79"/>
                          <a:cs typeface="David" panose="020E0502060401010101" pitchFamily="34" charset="-79"/>
                        </a:rPr>
                        <a:t>6</a:t>
                      </a: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he-IL" sz="2400" dirty="0" smtClean="0">
                          <a:latin typeface="David" panose="020E0502060401010101" pitchFamily="34" charset="-79"/>
                          <a:cs typeface="David" panose="020E0502060401010101" pitchFamily="34" charset="-79"/>
                        </a:rPr>
                        <a:t>תרשים</a:t>
                      </a:r>
                      <a:r>
                        <a:rPr lang="he-IL" sz="2400" baseline="0" dirty="0" smtClean="0">
                          <a:latin typeface="David" panose="020E0502060401010101" pitchFamily="34" charset="-79"/>
                          <a:cs typeface="David" panose="020E0502060401010101" pitchFamily="34" charset="-79"/>
                        </a:rPr>
                        <a:t> 2,3 – </a:t>
                      </a:r>
                      <a:r>
                        <a:rPr lang="he-IL" sz="2400" baseline="0" dirty="0" err="1" smtClean="0">
                          <a:latin typeface="David" panose="020E0502060401010101" pitchFamily="34" charset="-79"/>
                          <a:cs typeface="David" panose="020E0502060401010101" pitchFamily="34" charset="-79"/>
                        </a:rPr>
                        <a:t>בניינים,עוגה</a:t>
                      </a:r>
                      <a:endParaRPr lang="en-US" sz="2400" dirty="0">
                        <a:latin typeface="David" panose="020E0502060401010101" pitchFamily="34" charset="-79"/>
                        <a:cs typeface="David" panose="020E0502060401010101" pitchFamily="34" charset="-79"/>
                      </a:endParaRP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833811314"/>
                  </a:ext>
                </a:extLst>
              </a:tr>
              <a:tr h="457567">
                <a:tc>
                  <a:txBody>
                    <a:bodyPr/>
                    <a:lstStyle/>
                    <a:p>
                      <a:pPr algn="ctr"/>
                      <a:r>
                        <a:rPr lang="en-US" sz="2400" dirty="0">
                          <a:latin typeface="David" panose="020E0502060401010101" pitchFamily="34" charset="-79"/>
                          <a:cs typeface="David" panose="020E0502060401010101" pitchFamily="34" charset="-79"/>
                        </a:rPr>
                        <a:t>7</a:t>
                      </a: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he-IL" sz="2400" dirty="0" smtClean="0">
                          <a:latin typeface="David" panose="020E0502060401010101" pitchFamily="34" charset="-79"/>
                          <a:cs typeface="David" panose="020E0502060401010101" pitchFamily="34" charset="-79"/>
                        </a:rPr>
                        <a:t>תרשים</a:t>
                      </a:r>
                      <a:r>
                        <a:rPr lang="he-IL" sz="2400" baseline="0" dirty="0" smtClean="0">
                          <a:latin typeface="David" panose="020E0502060401010101" pitchFamily="34" charset="-79"/>
                          <a:cs typeface="David" panose="020E0502060401010101" pitchFamily="34" charset="-79"/>
                        </a:rPr>
                        <a:t> 4,5 – </a:t>
                      </a:r>
                      <a:r>
                        <a:rPr lang="he-IL" sz="2400" baseline="0" dirty="0" err="1" smtClean="0">
                          <a:latin typeface="David" panose="020E0502060401010101" pitchFamily="34" charset="-79"/>
                          <a:cs typeface="David" panose="020E0502060401010101" pitchFamily="34" charset="-79"/>
                        </a:rPr>
                        <a:t>בניינים,עוגה</a:t>
                      </a:r>
                      <a:endParaRPr lang="en-US" sz="2400" dirty="0" smtClean="0">
                        <a:latin typeface="David" panose="020E0502060401010101" pitchFamily="34" charset="-79"/>
                        <a:cs typeface="David" panose="020E0502060401010101" pitchFamily="34" charset="-79"/>
                      </a:endParaRP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994889319"/>
                  </a:ext>
                </a:extLst>
              </a:tr>
              <a:tr h="457567">
                <a:tc>
                  <a:txBody>
                    <a:bodyPr/>
                    <a:lstStyle/>
                    <a:p>
                      <a:pPr algn="ctr"/>
                      <a:r>
                        <a:rPr lang="en-US" sz="2400" dirty="0" smtClean="0">
                          <a:latin typeface="David" panose="020E0502060401010101" pitchFamily="34" charset="-79"/>
                          <a:cs typeface="David" panose="020E0502060401010101" pitchFamily="34" charset="-79"/>
                        </a:rPr>
                        <a:t>8</a:t>
                      </a:r>
                      <a:r>
                        <a:rPr lang="he-IL" sz="2400" dirty="0" smtClean="0">
                          <a:latin typeface="David" panose="020E0502060401010101" pitchFamily="34" charset="-79"/>
                          <a:cs typeface="David" panose="020E0502060401010101" pitchFamily="34" charset="-79"/>
                        </a:rPr>
                        <a:t>-9</a:t>
                      </a:r>
                      <a:endParaRPr lang="en-US" sz="2400" dirty="0">
                        <a:latin typeface="David" panose="020E0502060401010101" pitchFamily="34" charset="-79"/>
                        <a:cs typeface="David" panose="020E0502060401010101" pitchFamily="34" charset="-79"/>
                      </a:endParaRP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2400" dirty="0">
                          <a:latin typeface="David" panose="020E0502060401010101" pitchFamily="34" charset="-79"/>
                          <a:cs typeface="David" panose="020E0502060401010101" pitchFamily="34" charset="-79"/>
                        </a:rPr>
                        <a:t>נוסחא </a:t>
                      </a:r>
                      <a:r>
                        <a:rPr lang="en-US" sz="2400" dirty="0" err="1">
                          <a:latin typeface="David" panose="020E0502060401010101" pitchFamily="34" charset="-79"/>
                          <a:cs typeface="David" panose="020E0502060401010101" pitchFamily="34" charset="-79"/>
                        </a:rPr>
                        <a:t>חדשה</a:t>
                      </a:r>
                      <a:endParaRPr lang="en-US" sz="2400" dirty="0">
                        <a:latin typeface="David" panose="020E0502060401010101" pitchFamily="34" charset="-79"/>
                        <a:cs typeface="David" panose="020E0502060401010101" pitchFamily="34" charset="-79"/>
                      </a:endParaRP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751606110"/>
                  </a:ext>
                </a:extLst>
              </a:tr>
              <a:tr h="457567">
                <a:tc>
                  <a:txBody>
                    <a:bodyPr/>
                    <a:lstStyle/>
                    <a:p>
                      <a:pPr algn="ctr"/>
                      <a:r>
                        <a:rPr lang="en-US" sz="2400" dirty="0">
                          <a:latin typeface="David" panose="020E0502060401010101" pitchFamily="34" charset="-79"/>
                          <a:cs typeface="David" panose="020E0502060401010101" pitchFamily="34" charset="-79"/>
                        </a:rPr>
                        <a:t>10</a:t>
                      </a:r>
                    </a:p>
                  </a:txBody>
                  <a:tcPr marL="87902" marR="87902" marT="43951" marB="43951"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US" sz="2400" dirty="0">
                          <a:latin typeface="David" panose="020E0502060401010101" pitchFamily="34" charset="-79"/>
                          <a:cs typeface="David" panose="020E0502060401010101" pitchFamily="34" charset="-79"/>
                        </a:rPr>
                        <a:t>Free style</a:t>
                      </a:r>
                    </a:p>
                  </a:txBody>
                  <a:tcPr marL="87902" marR="87902" marT="43951" marB="43951"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 xmlns:a16="http://schemas.microsoft.com/office/drawing/2014/main" val="346484743"/>
                  </a:ext>
                </a:extLst>
              </a:tr>
              <a:tr h="457567">
                <a:tc>
                  <a:txBody>
                    <a:bodyPr/>
                    <a:lstStyle/>
                    <a:p>
                      <a:pPr lvl="0" algn="ctr">
                        <a:buNone/>
                      </a:pPr>
                      <a:r>
                        <a:rPr lang="en-US" sz="2400">
                          <a:latin typeface="David" panose="020E0502060401010101" pitchFamily="34" charset="-79"/>
                          <a:cs typeface="David" panose="020E0502060401010101" pitchFamily="34" charset="-79"/>
                        </a:rPr>
                        <a:t>11</a:t>
                      </a: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2400" u="none" strike="noStrike" noProof="0" dirty="0" err="1">
                          <a:latin typeface="David" panose="020E0502060401010101" pitchFamily="34" charset="-79"/>
                          <a:cs typeface="David" panose="020E0502060401010101" pitchFamily="34" charset="-79"/>
                        </a:rPr>
                        <a:t>סיכום</a:t>
                      </a:r>
                      <a:endParaRPr lang="en-US" sz="2400" u="none" strike="noStrike" noProof="0" dirty="0">
                        <a:latin typeface="David" panose="020E0502060401010101" pitchFamily="34" charset="-79"/>
                        <a:cs typeface="David" panose="020E0502060401010101" pitchFamily="34" charset="-79"/>
                      </a:endParaRP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06927373"/>
                  </a:ext>
                </a:extLst>
              </a:tr>
              <a:tr h="457567">
                <a:tc>
                  <a:txBody>
                    <a:bodyPr/>
                    <a:lstStyle/>
                    <a:p>
                      <a:pPr lvl="0" algn="ctr">
                        <a:buNone/>
                      </a:pPr>
                      <a:r>
                        <a:rPr lang="en-US" sz="2400">
                          <a:latin typeface="David" panose="020E0502060401010101" pitchFamily="34" charset="-79"/>
                          <a:cs typeface="David" panose="020E0502060401010101" pitchFamily="34" charset="-79"/>
                        </a:rPr>
                        <a:t>12</a:t>
                      </a:r>
                    </a:p>
                  </a:txBody>
                  <a:tcPr marL="87902" marR="87902" marT="43951" marB="43951"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US" sz="2400" u="none" strike="noStrike" noProof="0" dirty="0" err="1">
                          <a:latin typeface="David" panose="020E0502060401010101" pitchFamily="34" charset="-79"/>
                          <a:cs typeface="David" panose="020E0502060401010101" pitchFamily="34" charset="-79"/>
                        </a:rPr>
                        <a:t>פונקציות</a:t>
                      </a:r>
                      <a:r>
                        <a:rPr lang="en-US" sz="2400" u="none" strike="noStrike" noProof="0" dirty="0">
                          <a:latin typeface="David" panose="020E0502060401010101" pitchFamily="34" charset="-79"/>
                          <a:cs typeface="David" panose="020E0502060401010101" pitchFamily="34" charset="-79"/>
                        </a:rPr>
                        <a:t> </a:t>
                      </a:r>
                      <a:r>
                        <a:rPr lang="en-US" sz="2400" u="none" strike="noStrike" noProof="0" dirty="0" err="1">
                          <a:latin typeface="David" panose="020E0502060401010101" pitchFamily="34" charset="-79"/>
                          <a:cs typeface="David" panose="020E0502060401010101" pitchFamily="34" charset="-79"/>
                        </a:rPr>
                        <a:t>וכלים</a:t>
                      </a:r>
                      <a:r>
                        <a:rPr lang="en-US" sz="2400" u="none" strike="noStrike" noProof="0" dirty="0">
                          <a:latin typeface="David" panose="020E0502060401010101" pitchFamily="34" charset="-79"/>
                          <a:cs typeface="David" panose="020E0502060401010101" pitchFamily="34" charset="-79"/>
                        </a:rPr>
                        <a:t> </a:t>
                      </a:r>
                      <a:r>
                        <a:rPr lang="en-US" sz="2400" u="none" strike="noStrike" noProof="0" dirty="0" err="1">
                          <a:latin typeface="David" panose="020E0502060401010101" pitchFamily="34" charset="-79"/>
                          <a:cs typeface="David" panose="020E0502060401010101" pitchFamily="34" charset="-79"/>
                        </a:rPr>
                        <a:t>באקסל</a:t>
                      </a:r>
                      <a:r>
                        <a:rPr lang="en-US" sz="2400" u="none" strike="noStrike" noProof="0" dirty="0">
                          <a:latin typeface="David" panose="020E0502060401010101" pitchFamily="34" charset="-79"/>
                          <a:cs typeface="David" panose="020E0502060401010101" pitchFamily="34" charset="-79"/>
                        </a:rPr>
                        <a:t> </a:t>
                      </a:r>
                      <a:endParaRPr lang="en-US" sz="2400" dirty="0">
                        <a:latin typeface="David" panose="020E0502060401010101" pitchFamily="34" charset="-79"/>
                        <a:cs typeface="David" panose="020E0502060401010101" pitchFamily="34" charset="-79"/>
                      </a:endParaRP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564620086"/>
                  </a:ext>
                </a:extLst>
              </a:tr>
              <a:tr h="457567">
                <a:tc>
                  <a:txBody>
                    <a:bodyPr/>
                    <a:lstStyle/>
                    <a:p>
                      <a:pPr lvl="0" algn="ctr">
                        <a:buNone/>
                      </a:pPr>
                      <a:r>
                        <a:rPr lang="en-US" sz="2400">
                          <a:latin typeface="David" panose="020E0502060401010101" pitchFamily="34" charset="-79"/>
                          <a:cs typeface="David" panose="020E0502060401010101" pitchFamily="34" charset="-79"/>
                        </a:rPr>
                        <a:t>13</a:t>
                      </a:r>
                    </a:p>
                  </a:txBody>
                  <a:tcPr marL="87902" marR="87902" marT="43951" marB="4395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2400" u="none" strike="noStrike" noProof="0" dirty="0" err="1">
                          <a:solidFill>
                            <a:srgbClr val="000000"/>
                          </a:solidFill>
                          <a:latin typeface="David" panose="020E0502060401010101" pitchFamily="34" charset="-79"/>
                          <a:cs typeface="David" panose="020E0502060401010101" pitchFamily="34" charset="-79"/>
                        </a:rPr>
                        <a:t>ביבליוגרפיה</a:t>
                      </a:r>
                      <a:r>
                        <a:rPr lang="en-US" sz="2400" u="none" strike="noStrike" noProof="0" dirty="0">
                          <a:solidFill>
                            <a:srgbClr val="000000"/>
                          </a:solidFill>
                          <a:latin typeface="David" panose="020E0502060401010101" pitchFamily="34" charset="-79"/>
                          <a:cs typeface="David" panose="020E0502060401010101" pitchFamily="34" charset="-79"/>
                        </a:rPr>
                        <a:t> </a:t>
                      </a:r>
                      <a:endParaRPr lang="en-US" sz="2400" dirty="0">
                        <a:latin typeface="David" panose="020E0502060401010101" pitchFamily="34" charset="-79"/>
                        <a:cs typeface="David" panose="020E0502060401010101" pitchFamily="34" charset="-79"/>
                      </a:endParaRPr>
                    </a:p>
                  </a:txBody>
                  <a:tcPr marL="87902" marR="87902" marT="43951" marB="43951"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248550730"/>
                  </a:ext>
                </a:extLst>
              </a:tr>
            </a:tbl>
          </a:graphicData>
        </a:graphic>
      </p:graphicFrame>
    </p:spTree>
    <p:extLst>
      <p:ext uri="{BB962C8B-B14F-4D97-AF65-F5344CB8AC3E}">
        <p14:creationId xmlns:p14="http://schemas.microsoft.com/office/powerpoint/2010/main" val="1261220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 xmlns:a16="http://schemas.microsoft.com/office/drawing/2014/main" id="{DFEBD0D2-AA2A-4936-A509-D629383EFF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avid" panose="020E0502060401010101" pitchFamily="34" charset="-79"/>
              <a:cs typeface="David" panose="020E0502060401010101" pitchFamily="34" charset="-79"/>
            </a:endParaRPr>
          </a:p>
        </p:txBody>
      </p:sp>
      <p:sp>
        <p:nvSpPr>
          <p:cNvPr id="2" name="Title 1">
            <a:extLst>
              <a:ext uri="{FF2B5EF4-FFF2-40B4-BE49-F238E27FC236}">
                <a16:creationId xmlns="" xmlns:a16="http://schemas.microsoft.com/office/drawing/2014/main" id="{681B8D41-3DA4-139F-DFE7-84CA90933B7C}"/>
              </a:ext>
            </a:extLst>
          </p:cNvPr>
          <p:cNvSpPr>
            <a:spLocks noGrp="1"/>
          </p:cNvSpPr>
          <p:nvPr>
            <p:ph type="title"/>
          </p:nvPr>
        </p:nvSpPr>
        <p:spPr>
          <a:xfrm>
            <a:off x="8177212" y="634946"/>
            <a:ext cx="3372529" cy="5055904"/>
          </a:xfrm>
        </p:spPr>
        <p:txBody>
          <a:bodyPr anchor="ctr">
            <a:normAutofit/>
          </a:bodyPr>
          <a:lstStyle/>
          <a:p>
            <a:r>
              <a:rPr lang="en-US" dirty="0" err="1">
                <a:latin typeface="David"/>
                <a:cs typeface="David"/>
              </a:rPr>
              <a:t>מטרת</a:t>
            </a:r>
            <a:r>
              <a:rPr lang="en-US" dirty="0">
                <a:latin typeface="David"/>
                <a:cs typeface="David"/>
              </a:rPr>
              <a:t> </a:t>
            </a:r>
            <a:r>
              <a:rPr lang="en-US" dirty="0" err="1">
                <a:latin typeface="David"/>
                <a:cs typeface="David"/>
              </a:rPr>
              <a:t>הפרויקט</a:t>
            </a:r>
          </a:p>
        </p:txBody>
      </p:sp>
      <p:cxnSp>
        <p:nvCxnSpPr>
          <p:cNvPr id="21" name="Straight Connector 20">
            <a:extLst>
              <a:ext uri="{FF2B5EF4-FFF2-40B4-BE49-F238E27FC236}">
                <a16:creationId xmlns="" xmlns:a16="http://schemas.microsoft.com/office/drawing/2014/main" id="{2752F38C-F560-47AA-90AD-209F39C041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 xmlns:a16="http://schemas.microsoft.com/office/drawing/2014/main" id="{86506110-E6E1-4309-83FA-C6B068FA34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3" name="Content Placeholder 2">
            <a:extLst>
              <a:ext uri="{FF2B5EF4-FFF2-40B4-BE49-F238E27FC236}">
                <a16:creationId xmlns="" xmlns:a16="http://schemas.microsoft.com/office/drawing/2014/main" id="{06DE51E6-9927-2D18-9E25-EFA13CC319E0}"/>
              </a:ext>
            </a:extLst>
          </p:cNvPr>
          <p:cNvGraphicFramePr>
            <a:graphicFrameLocks noGrp="1"/>
          </p:cNvGraphicFramePr>
          <p:nvPr>
            <p:ph idx="1"/>
            <p:extLst>
              <p:ext uri="{D42A27DB-BD31-4B8C-83A1-F6EECF244321}">
                <p14:modId xmlns:p14="http://schemas.microsoft.com/office/powerpoint/2010/main" val="3076780183"/>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126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DFEBD0D2-AA2A-4936-A509-D629383EFF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1CD30F6-4253-3103-AEE7-CF9880E25C24}"/>
              </a:ext>
            </a:extLst>
          </p:cNvPr>
          <p:cNvSpPr>
            <a:spLocks noGrp="1"/>
          </p:cNvSpPr>
          <p:nvPr>
            <p:ph type="title"/>
          </p:nvPr>
        </p:nvSpPr>
        <p:spPr>
          <a:xfrm>
            <a:off x="8177212" y="634946"/>
            <a:ext cx="3372529" cy="5055904"/>
          </a:xfrm>
        </p:spPr>
        <p:txBody>
          <a:bodyPr anchor="ctr">
            <a:normAutofit/>
          </a:bodyPr>
          <a:lstStyle/>
          <a:p>
            <a:r>
              <a:rPr lang="en-US" dirty="0" err="1">
                <a:latin typeface="David" panose="020E0502060401010101" pitchFamily="34" charset="-79"/>
                <a:cs typeface="David" panose="020E0502060401010101" pitchFamily="34" charset="-79"/>
              </a:rPr>
              <a:t>רקט</a:t>
            </a:r>
            <a:r>
              <a:rPr lang="en-US" dirty="0">
                <a:latin typeface="David" panose="020E0502060401010101" pitchFamily="34" charset="-79"/>
                <a:cs typeface="David" panose="020E0502060401010101" pitchFamily="34" charset="-79"/>
              </a:rPr>
              <a:t> </a:t>
            </a:r>
            <a:r>
              <a:rPr lang="en-US" dirty="0" err="1">
                <a:latin typeface="David" panose="020E0502060401010101" pitchFamily="34" charset="-79"/>
                <a:cs typeface="David" panose="020E0502060401010101" pitchFamily="34" charset="-79"/>
              </a:rPr>
              <a:t>הדאטה</a:t>
            </a:r>
            <a:endParaRPr lang="en-US" dirty="0">
              <a:latin typeface="David" panose="020E0502060401010101" pitchFamily="34" charset="-79"/>
              <a:cs typeface="David" panose="020E0502060401010101" pitchFamily="34" charset="-79"/>
            </a:endParaRPr>
          </a:p>
        </p:txBody>
      </p:sp>
      <p:cxnSp>
        <p:nvCxnSpPr>
          <p:cNvPr id="14" name="Straight Connector 13">
            <a:extLst>
              <a:ext uri="{FF2B5EF4-FFF2-40B4-BE49-F238E27FC236}">
                <a16:creationId xmlns="" xmlns:a16="http://schemas.microsoft.com/office/drawing/2014/main" id="{2752F38C-F560-47AA-90AD-209F39C041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86506110-E6E1-4309-83FA-C6B068FA34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 xmlns:a16="http://schemas.microsoft.com/office/drawing/2014/main" id="{C5D73493-368F-B79A-3714-0C851587E164}"/>
              </a:ext>
            </a:extLst>
          </p:cNvPr>
          <p:cNvSpPr>
            <a:spLocks/>
          </p:cNvSpPr>
          <p:nvPr/>
        </p:nvSpPr>
        <p:spPr>
          <a:xfrm>
            <a:off x="633413" y="2137084"/>
            <a:ext cx="6910387" cy="2583832"/>
          </a:xfrm>
          <a:prstGeom prst="rect">
            <a:avLst/>
          </a:prstGeom>
        </p:spPr>
        <p:txBody>
          <a:bodyPr vert="horz" lIns="0" tIns="45720" rIns="0" bIns="45720" rtlCol="0" anchor="t">
            <a:normAutofit lnSpcReduction="10000"/>
          </a:bodyPr>
          <a:lstStyle/>
          <a:p>
            <a:pPr algn="r" defTabSz="621792">
              <a:spcAft>
                <a:spcPts val="600"/>
              </a:spcAft>
            </a:pPr>
            <a:r>
              <a:rPr lang="he-IL" sz="800" dirty="0" smtClean="0"/>
              <a:t> </a:t>
            </a:r>
            <a:r>
              <a:rPr lang="he-IL" sz="2400" dirty="0" err="1" smtClean="0">
                <a:latin typeface="David" panose="020E0502060401010101" pitchFamily="34" charset="-79"/>
                <a:cs typeface="David" panose="020E0502060401010101" pitchFamily="34" charset="-79"/>
              </a:rPr>
              <a:t>הדאטה</a:t>
            </a:r>
            <a:r>
              <a:rPr lang="he-IL" sz="2400" dirty="0" smtClean="0">
                <a:latin typeface="David" panose="020E0502060401010101" pitchFamily="34" charset="-79"/>
                <a:cs typeface="David" panose="020E0502060401010101" pitchFamily="34" charset="-79"/>
              </a:rPr>
              <a:t> נלקח מאתר (          ) ,מאגר הנתונים שלנו מכיל מידע על קניות מ-10 מרכזי קניות שונים בין השנים 2021 ו-2023. אספנו נתונים מקבוצות גיל שונות ומשני המינים כדי לתת תמונה מקיפה של הרגלי הקניות באיסטנבול. מאגר הנתונים כולל מידע חיוני כמו מספרי חשבוניות, מספרי לקוחות, גיל, מין, שיטות תשלום, קטגוריות מוצרים, כמות, מחיר, תאריכי הזמנה, ומיקומי מרכזי הקניות.</a:t>
            </a:r>
            <a:r>
              <a:rPr lang="en-US" sz="700" kern="1200" dirty="0" smtClean="0">
                <a:latin typeface="+mn-lt"/>
                <a:ea typeface="+mn-lt"/>
                <a:cs typeface="+mn-lt"/>
              </a:rPr>
              <a:t>. </a:t>
            </a:r>
            <a:r>
              <a:rPr lang="en-US" sz="1200" kern="1200" dirty="0" smtClean="0">
                <a:latin typeface="+mn-lt"/>
                <a:ea typeface="+mn-ea"/>
                <a:cs typeface="+mn-cs"/>
              </a:rPr>
              <a:t> </a:t>
            </a:r>
            <a:endParaRPr lang="en-US" sz="1200" dirty="0"/>
          </a:p>
        </p:txBody>
      </p:sp>
      <p:pic>
        <p:nvPicPr>
          <p:cNvPr id="6" name="Graphic 5" descr="Research with solid fill">
            <a:extLst>
              <a:ext uri="{FF2B5EF4-FFF2-40B4-BE49-F238E27FC236}">
                <a16:creationId xmlns="" xmlns:a16="http://schemas.microsoft.com/office/drawing/2014/main" id="{5488CA00-CBAF-C5D1-D1F1-A19520C0F81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157905" y="1497127"/>
            <a:ext cx="503571" cy="503571"/>
          </a:xfrm>
          <a:prstGeom prst="rect">
            <a:avLst/>
          </a:prstGeom>
        </p:spPr>
      </p:pic>
      <p:pic>
        <p:nvPicPr>
          <p:cNvPr id="7" name="Graphic 6" descr="Shopping bag with solid fill">
            <a:extLst>
              <a:ext uri="{FF2B5EF4-FFF2-40B4-BE49-F238E27FC236}">
                <a16:creationId xmlns="" xmlns:a16="http://schemas.microsoft.com/office/drawing/2014/main" id="{06F37A1B-9F5A-B77C-80BA-F48225CCD0B2}"/>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2507094" y="1497128"/>
            <a:ext cx="545120" cy="503572"/>
          </a:xfrm>
          <a:prstGeom prst="rect">
            <a:avLst/>
          </a:prstGeom>
        </p:spPr>
      </p:pic>
      <p:sp>
        <p:nvSpPr>
          <p:cNvPr id="4" name="AutoShape 2" descr="Kaggle Brand Guideli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תמונה 4"/>
          <p:cNvPicPr>
            <a:picLocks noChangeAspect="1"/>
          </p:cNvPicPr>
          <p:nvPr/>
        </p:nvPicPr>
        <p:blipFill>
          <a:blip r:embed="rId6"/>
          <a:stretch>
            <a:fillRect/>
          </a:stretch>
        </p:blipFill>
        <p:spPr>
          <a:xfrm>
            <a:off x="4491094" y="2210597"/>
            <a:ext cx="669054" cy="303385"/>
          </a:xfrm>
          <a:prstGeom prst="rect">
            <a:avLst/>
          </a:prstGeom>
        </p:spPr>
      </p:pic>
    </p:spTree>
    <p:extLst>
      <p:ext uri="{BB962C8B-B14F-4D97-AF65-F5344CB8AC3E}">
        <p14:creationId xmlns:p14="http://schemas.microsoft.com/office/powerpoint/2010/main" val="3598402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p:cNvPicPr>
            <a:picLocks noChangeAspect="1"/>
          </p:cNvPicPr>
          <p:nvPr/>
        </p:nvPicPr>
        <p:blipFill>
          <a:blip r:embed="rId2"/>
          <a:stretch>
            <a:fillRect/>
          </a:stretch>
        </p:blipFill>
        <p:spPr>
          <a:xfrm>
            <a:off x="362713" y="2499406"/>
            <a:ext cx="5434696" cy="3891190"/>
          </a:xfrm>
          <a:prstGeom prst="rect">
            <a:avLst/>
          </a:prstGeom>
        </p:spPr>
      </p:pic>
      <p:sp>
        <p:nvSpPr>
          <p:cNvPr id="6" name="מלבן 5"/>
          <p:cNvSpPr/>
          <p:nvPr/>
        </p:nvSpPr>
        <p:spPr>
          <a:xfrm>
            <a:off x="1073090" y="1671782"/>
            <a:ext cx="10186037" cy="287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3A2B817-7649-C010-CEFE-79C1AA64C56F}"/>
              </a:ext>
            </a:extLst>
          </p:cNvPr>
          <p:cNvSpPr>
            <a:spLocks noGrp="1"/>
          </p:cNvSpPr>
          <p:nvPr>
            <p:ph type="title"/>
          </p:nvPr>
        </p:nvSpPr>
        <p:spPr>
          <a:xfrm>
            <a:off x="1136908" y="0"/>
            <a:ext cx="10058400" cy="891501"/>
          </a:xfrm>
        </p:spPr>
        <p:txBody>
          <a:bodyPr>
            <a:normAutofit fontScale="90000"/>
          </a:bodyPr>
          <a:lstStyle/>
          <a:p>
            <a:pPr algn="ctr"/>
            <a:r>
              <a:rPr lang="he-IL" dirty="0" smtClean="0"/>
              <a:t> </a:t>
            </a:r>
            <a:r>
              <a:rPr lang="he-IL" dirty="0" smtClean="0">
                <a:latin typeface="David" panose="020E0502060401010101" pitchFamily="34" charset="-79"/>
                <a:cs typeface="David" panose="020E0502060401010101" pitchFamily="34" charset="-79"/>
              </a:rPr>
              <a:t/>
            </a:r>
            <a:br>
              <a:rPr lang="he-IL" dirty="0" smtClean="0">
                <a:latin typeface="David" panose="020E0502060401010101" pitchFamily="34" charset="-79"/>
                <a:cs typeface="David" panose="020E0502060401010101" pitchFamily="34" charset="-79"/>
              </a:rPr>
            </a:br>
            <a:r>
              <a:rPr lang="he-IL" sz="5200" dirty="0" smtClean="0">
                <a:latin typeface="David" panose="020E0502060401010101" pitchFamily="34" charset="-79"/>
                <a:cs typeface="David" panose="020E0502060401010101" pitchFamily="34" charset="-79"/>
              </a:rPr>
              <a:t>תרשים 1 - עמודות</a:t>
            </a:r>
            <a:endParaRPr lang="en-US" sz="5200" dirty="0"/>
          </a:p>
        </p:txBody>
      </p:sp>
      <p:sp>
        <p:nvSpPr>
          <p:cNvPr id="3" name="Content Placeholder 2">
            <a:extLst>
              <a:ext uri="{FF2B5EF4-FFF2-40B4-BE49-F238E27FC236}">
                <a16:creationId xmlns="" xmlns:a16="http://schemas.microsoft.com/office/drawing/2014/main" id="{1E6E907B-DD7D-2AA1-D384-DE5C946FF668}"/>
              </a:ext>
            </a:extLst>
          </p:cNvPr>
          <p:cNvSpPr>
            <a:spLocks noGrp="1"/>
          </p:cNvSpPr>
          <p:nvPr>
            <p:ph idx="1"/>
          </p:nvPr>
        </p:nvSpPr>
        <p:spPr>
          <a:xfrm>
            <a:off x="942109" y="1180618"/>
            <a:ext cx="10498021" cy="1266129"/>
          </a:xfrm>
        </p:spPr>
        <p:txBody>
          <a:bodyPr vert="horz" lIns="0" tIns="45720" rIns="0" bIns="45720" rtlCol="0" anchor="t">
            <a:normAutofit/>
          </a:bodyPr>
          <a:lstStyle/>
          <a:p>
            <a:pPr marL="0" algn="r" rtl="1">
              <a:buNone/>
            </a:pPr>
            <a:r>
              <a:rPr lang="he-IL" sz="2400" dirty="0" smtClean="0">
                <a:latin typeface="David" panose="020E0502060401010101" pitchFamily="34" charset="-79"/>
                <a:cs typeface="David" panose="020E0502060401010101" pitchFamily="34" charset="-79"/>
              </a:rPr>
              <a:t>לקחנו חודש </a:t>
            </a:r>
            <a:r>
              <a:rPr lang="en-US" sz="2400" dirty="0" err="1" smtClean="0">
                <a:latin typeface="David" panose="020E0502060401010101" pitchFamily="34" charset="-79"/>
                <a:cs typeface="David" panose="020E0502060401010101" pitchFamily="34" charset="-79"/>
              </a:rPr>
              <a:t>ינואר</a:t>
            </a:r>
            <a:r>
              <a:rPr lang="he-IL" sz="2400" dirty="0" smtClean="0">
                <a:latin typeface="David" panose="020E0502060401010101" pitchFamily="34" charset="-79"/>
                <a:cs typeface="David" panose="020E0502060401010101" pitchFamily="34" charset="-79"/>
              </a:rPr>
              <a:t> בשנים 2021-2023</a:t>
            </a:r>
            <a:r>
              <a:rPr lang="en-US" sz="2400" dirty="0" smtClean="0">
                <a:latin typeface="David" panose="020E0502060401010101" pitchFamily="34" charset="-79"/>
                <a:cs typeface="David" panose="020E0502060401010101" pitchFamily="34" charset="-79"/>
              </a:rPr>
              <a:t> </a:t>
            </a:r>
            <a:r>
              <a:rPr lang="he-IL" sz="2400" dirty="0" smtClean="0">
                <a:latin typeface="David" panose="020E0502060401010101" pitchFamily="34" charset="-79"/>
                <a:cs typeface="David" panose="020E0502060401010101" pitchFamily="34" charset="-79"/>
              </a:rPr>
              <a:t>,החודש הכי פופולרי </a:t>
            </a:r>
            <a:r>
              <a:rPr lang="en-US" sz="2400" dirty="0" err="1" smtClean="0">
                <a:latin typeface="David" panose="020E0502060401010101" pitchFamily="34" charset="-79"/>
                <a:cs typeface="David" panose="020E0502060401010101" pitchFamily="34" charset="-79"/>
              </a:rPr>
              <a:t>ובדקנו</a:t>
            </a:r>
            <a:r>
              <a:rPr lang="en-US" sz="2400" dirty="0" smtClean="0">
                <a:latin typeface="David" panose="020E0502060401010101" pitchFamily="34" charset="-79"/>
                <a:cs typeface="David" panose="020E0502060401010101" pitchFamily="34" charset="-79"/>
              </a:rPr>
              <a:t> </a:t>
            </a:r>
            <a:r>
              <a:rPr lang="en-US" sz="2400" dirty="0" err="1" smtClean="0">
                <a:latin typeface="David" panose="020E0502060401010101" pitchFamily="34" charset="-79"/>
                <a:cs typeface="David" panose="020E0502060401010101" pitchFamily="34" charset="-79"/>
              </a:rPr>
              <a:t>איזה</a:t>
            </a:r>
            <a:r>
              <a:rPr lang="he-IL" sz="2400" dirty="0" smtClean="0">
                <a:latin typeface="David" panose="020E0502060401010101" pitchFamily="34" charset="-79"/>
                <a:cs typeface="David" panose="020E0502060401010101" pitchFamily="34" charset="-79"/>
              </a:rPr>
              <a:t> קטגוריה הכי נמכרת בו</a:t>
            </a:r>
            <a:r>
              <a:rPr lang="en-US" sz="2400" dirty="0" smtClean="0">
                <a:latin typeface="David" panose="020E0502060401010101" pitchFamily="34" charset="-79"/>
                <a:cs typeface="David" panose="020E0502060401010101" pitchFamily="34" charset="-79"/>
              </a:rPr>
              <a:t> </a:t>
            </a:r>
            <a:r>
              <a:rPr lang="he-IL" sz="2400" dirty="0" smtClean="0">
                <a:latin typeface="David" panose="020E0502060401010101" pitchFamily="34" charset="-79"/>
                <a:cs typeface="David" panose="020E0502060401010101" pitchFamily="34" charset="-79"/>
              </a:rPr>
              <a:t>.</a:t>
            </a:r>
          </a:p>
          <a:p>
            <a:pPr marL="0" algn="r" rtl="1">
              <a:buNone/>
            </a:pPr>
            <a:r>
              <a:rPr lang="he-IL" sz="2400" dirty="0" smtClean="0">
                <a:latin typeface="David" panose="020E0502060401010101" pitchFamily="34" charset="-79"/>
                <a:cs typeface="David" panose="020E0502060401010101" pitchFamily="34" charset="-79"/>
              </a:rPr>
              <a:t>ניתן לראות בבירור בתרשים הלינארי שבגדים היא הקטגוריה הכי גדולה.</a:t>
            </a:r>
            <a:endParaRPr lang="en-US" sz="2400" dirty="0">
              <a:latin typeface="David" panose="020E0502060401010101" pitchFamily="34" charset="-79"/>
              <a:cs typeface="David" panose="020E0502060401010101" pitchFamily="34" charset="-79"/>
            </a:endParaRPr>
          </a:p>
        </p:txBody>
      </p:sp>
      <p:pic>
        <p:nvPicPr>
          <p:cNvPr id="4" name="Picture 3" descr="A screenshot of a computer&#10;&#10;Description automatically generated">
            <a:extLst>
              <a:ext uri="{FF2B5EF4-FFF2-40B4-BE49-F238E27FC236}">
                <a16:creationId xmlns="" xmlns:a16="http://schemas.microsoft.com/office/drawing/2014/main" id="{DE518665-954A-AA12-FD15-55766873B4E0}"/>
              </a:ext>
            </a:extLst>
          </p:cNvPr>
          <p:cNvPicPr>
            <a:picLocks noChangeAspect="1"/>
          </p:cNvPicPr>
          <p:nvPr/>
        </p:nvPicPr>
        <p:blipFill>
          <a:blip r:embed="rId3"/>
          <a:stretch>
            <a:fillRect/>
          </a:stretch>
        </p:blipFill>
        <p:spPr>
          <a:xfrm>
            <a:off x="6410930" y="2499406"/>
            <a:ext cx="5441951" cy="3891190"/>
          </a:xfrm>
          <a:prstGeom prst="rect">
            <a:avLst/>
          </a:prstGeom>
        </p:spPr>
      </p:pic>
      <p:cxnSp>
        <p:nvCxnSpPr>
          <p:cNvPr id="10" name="מחבר ישר 9"/>
          <p:cNvCxnSpPr/>
          <p:nvPr/>
        </p:nvCxnSpPr>
        <p:spPr>
          <a:xfrm>
            <a:off x="1183726" y="867187"/>
            <a:ext cx="9964763" cy="24314"/>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666381" y="2447870"/>
            <a:ext cx="1459345" cy="369332"/>
          </a:xfrm>
          <a:prstGeom prst="rect">
            <a:avLst/>
          </a:prstGeom>
          <a:noFill/>
        </p:spPr>
        <p:txBody>
          <a:bodyPr wrap="square" rtlCol="0">
            <a:spAutoFit/>
          </a:bodyPr>
          <a:lstStyle/>
          <a:p>
            <a:r>
              <a:rPr lang="he-IL" dirty="0" smtClean="0"/>
              <a:t>לוגריתמי</a:t>
            </a:r>
            <a:endParaRPr lang="en-US" dirty="0"/>
          </a:p>
        </p:txBody>
      </p:sp>
      <p:sp>
        <p:nvSpPr>
          <p:cNvPr id="11" name="TextBox 10"/>
          <p:cNvSpPr txBox="1"/>
          <p:nvPr/>
        </p:nvSpPr>
        <p:spPr>
          <a:xfrm>
            <a:off x="8908473" y="2446747"/>
            <a:ext cx="1459345" cy="369332"/>
          </a:xfrm>
          <a:prstGeom prst="rect">
            <a:avLst/>
          </a:prstGeom>
          <a:noFill/>
        </p:spPr>
        <p:txBody>
          <a:bodyPr wrap="square" rtlCol="0">
            <a:spAutoFit/>
          </a:bodyPr>
          <a:lstStyle/>
          <a:p>
            <a:r>
              <a:rPr lang="he-IL" dirty="0" smtClean="0"/>
              <a:t>לינארי</a:t>
            </a:r>
            <a:endParaRPr lang="en-US" dirty="0"/>
          </a:p>
        </p:txBody>
      </p:sp>
    </p:spTree>
    <p:extLst>
      <p:ext uri="{BB962C8B-B14F-4D97-AF65-F5344CB8AC3E}">
        <p14:creationId xmlns:p14="http://schemas.microsoft.com/office/powerpoint/2010/main" val="284715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לבן 7"/>
          <p:cNvSpPr/>
          <p:nvPr/>
        </p:nvSpPr>
        <p:spPr>
          <a:xfrm>
            <a:off x="1083467" y="1794013"/>
            <a:ext cx="10186037" cy="287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1B6E338D-743D-5B9D-8A0C-7C964567E6CE}"/>
              </a:ext>
            </a:extLst>
          </p:cNvPr>
          <p:cNvSpPr>
            <a:spLocks noGrp="1"/>
          </p:cNvSpPr>
          <p:nvPr>
            <p:ph idx="1"/>
          </p:nvPr>
        </p:nvSpPr>
        <p:spPr>
          <a:xfrm>
            <a:off x="1385455" y="1239833"/>
            <a:ext cx="9826784" cy="1355586"/>
          </a:xfrm>
        </p:spPr>
        <p:txBody>
          <a:bodyPr vert="horz" lIns="0" tIns="45720" rIns="0" bIns="45720" rtlCol="0" anchor="t">
            <a:normAutofit fontScale="85000" lnSpcReduction="10000"/>
          </a:bodyPr>
          <a:lstStyle/>
          <a:p>
            <a:pPr algn="r" rtl="1"/>
            <a:r>
              <a:rPr lang="he-IL" sz="2400" dirty="0" smtClean="0">
                <a:latin typeface="David" panose="020E0502060401010101" pitchFamily="34" charset="-79"/>
                <a:cs typeface="David" panose="020E0502060401010101" pitchFamily="34" charset="-79"/>
              </a:rPr>
              <a:t>התרשימים </a:t>
            </a:r>
            <a:r>
              <a:rPr lang="he-IL" sz="2400" dirty="0">
                <a:latin typeface="David" panose="020E0502060401010101" pitchFamily="34" charset="-79"/>
                <a:cs typeface="David" panose="020E0502060401010101" pitchFamily="34" charset="-79"/>
              </a:rPr>
              <a:t>הבאים מציגים לנו </a:t>
            </a:r>
            <a:r>
              <a:rPr lang="he-IL" sz="2400" dirty="0" smtClean="0">
                <a:latin typeface="David" panose="020E0502060401010101" pitchFamily="34" charset="-79"/>
                <a:cs typeface="David" panose="020E0502060401010101" pitchFamily="34" charset="-79"/>
              </a:rPr>
              <a:t>את </a:t>
            </a:r>
            <a:r>
              <a:rPr lang="en-US" sz="2400" dirty="0" err="1" smtClean="0">
                <a:latin typeface="David" panose="020E0502060401010101" pitchFamily="34" charset="-79"/>
                <a:cs typeface="David" panose="020E0502060401010101" pitchFamily="34" charset="-79"/>
              </a:rPr>
              <a:t>הקשר</a:t>
            </a:r>
            <a:r>
              <a:rPr lang="en-US" sz="2400" dirty="0" smtClean="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בין</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מין</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לכמות</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פריטים</a:t>
            </a:r>
            <a:r>
              <a:rPr lang="en-US" sz="2400" dirty="0">
                <a:latin typeface="David" panose="020E0502060401010101" pitchFamily="34" charset="-79"/>
                <a:cs typeface="David" panose="020E0502060401010101" pitchFamily="34" charset="-79"/>
              </a:rPr>
              <a:t> </a:t>
            </a:r>
            <a:r>
              <a:rPr lang="en-US" sz="2400" dirty="0" err="1" smtClean="0">
                <a:latin typeface="David" panose="020E0502060401010101" pitchFamily="34" charset="-79"/>
                <a:cs typeface="David" panose="020E0502060401010101" pitchFamily="34" charset="-79"/>
              </a:rPr>
              <a:t>נקנתה</a:t>
            </a:r>
            <a:r>
              <a:rPr lang="en-US" sz="2400" dirty="0" smtClean="0">
                <a:latin typeface="David" panose="020E0502060401010101" pitchFamily="34" charset="-79"/>
                <a:cs typeface="David" panose="020E0502060401010101" pitchFamily="34" charset="-79"/>
              </a:rPr>
              <a:t>, </a:t>
            </a:r>
            <a:r>
              <a:rPr lang="he-IL" sz="2400" dirty="0" smtClean="0">
                <a:latin typeface="David" panose="020E0502060401010101" pitchFamily="34" charset="-79"/>
                <a:cs typeface="David" panose="020E0502060401010101" pitchFamily="34" charset="-79"/>
              </a:rPr>
              <a:t>ניתן </a:t>
            </a:r>
            <a:r>
              <a:rPr lang="en-US" sz="2400" dirty="0" err="1" smtClean="0">
                <a:latin typeface="David" panose="020E0502060401010101" pitchFamily="34" charset="-79"/>
                <a:cs typeface="David" panose="020E0502060401010101" pitchFamily="34" charset="-79"/>
              </a:rPr>
              <a:t>לראות</a:t>
            </a:r>
            <a:r>
              <a:rPr lang="he-IL" sz="2400" dirty="0" smtClean="0">
                <a:latin typeface="David" panose="020E0502060401010101" pitchFamily="34" charset="-79"/>
                <a:cs typeface="David" panose="020E0502060401010101" pitchFamily="34" charset="-79"/>
              </a:rPr>
              <a:t> </a:t>
            </a:r>
            <a:r>
              <a:rPr lang="en-US" sz="2400" dirty="0" err="1" smtClean="0">
                <a:latin typeface="David" panose="020E0502060401010101" pitchFamily="34" charset="-79"/>
                <a:cs typeface="David" panose="020E0502060401010101" pitchFamily="34" charset="-79"/>
              </a:rPr>
              <a:t>שנשים</a:t>
            </a:r>
            <a:r>
              <a:rPr lang="en-US" sz="2400" dirty="0">
                <a:latin typeface="David" panose="020E0502060401010101" pitchFamily="34" charset="-79"/>
                <a:cs typeface="David" panose="020E0502060401010101" pitchFamily="34" charset="-79"/>
              </a:rPr>
              <a:t> </a:t>
            </a:r>
            <a:r>
              <a:rPr lang="en-US" sz="2400" dirty="0" err="1" smtClean="0">
                <a:latin typeface="David" panose="020E0502060401010101" pitchFamily="34" charset="-79"/>
                <a:cs typeface="David" panose="020E0502060401010101" pitchFamily="34" charset="-79"/>
              </a:rPr>
              <a:t>קונות</a:t>
            </a:r>
            <a:r>
              <a:rPr lang="en-US" sz="2400" dirty="0" smtClean="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יותר</a:t>
            </a:r>
            <a:r>
              <a:rPr lang="en-US" sz="2400" dirty="0">
                <a:latin typeface="David" panose="020E0502060401010101" pitchFamily="34" charset="-79"/>
                <a:cs typeface="David" panose="020E0502060401010101" pitchFamily="34" charset="-79"/>
              </a:rPr>
              <a:t> </a:t>
            </a:r>
            <a:r>
              <a:rPr lang="en-US" sz="2400" dirty="0" err="1" smtClean="0">
                <a:latin typeface="David" panose="020E0502060401010101" pitchFamily="34" charset="-79"/>
                <a:cs typeface="David" panose="020E0502060401010101" pitchFamily="34" charset="-79"/>
              </a:rPr>
              <a:t>מגברים</a:t>
            </a:r>
            <a:r>
              <a:rPr lang="en-US" sz="2400" dirty="0" smtClean="0">
                <a:latin typeface="David" panose="020E0502060401010101" pitchFamily="34" charset="-79"/>
                <a:cs typeface="David" panose="020E0502060401010101" pitchFamily="34" charset="-79"/>
              </a:rPr>
              <a:t> </a:t>
            </a:r>
            <a:r>
              <a:rPr lang="en-US" sz="2400" dirty="0">
                <a:latin typeface="David" panose="020E0502060401010101" pitchFamily="34" charset="-79"/>
                <a:cs typeface="David" panose="020E0502060401010101" pitchFamily="34" charset="-79"/>
              </a:rPr>
              <a:t>ב </a:t>
            </a:r>
            <a:r>
              <a:rPr lang="en-US" sz="2400" dirty="0" smtClean="0">
                <a:latin typeface="David" panose="020E0502060401010101" pitchFamily="34" charset="-79"/>
                <a:cs typeface="David" panose="020E0502060401010101" pitchFamily="34" charset="-79"/>
              </a:rPr>
              <a:t>20%</a:t>
            </a:r>
            <a:r>
              <a:rPr lang="he-IL" sz="2400" dirty="0">
                <a:latin typeface="David" panose="020E0502060401010101" pitchFamily="34" charset="-79"/>
                <a:cs typeface="David" panose="020E0502060401010101" pitchFamily="34" charset="-79"/>
              </a:rPr>
              <a:t> </a:t>
            </a:r>
            <a:r>
              <a:rPr lang="he-IL" sz="2400" dirty="0" smtClean="0">
                <a:latin typeface="David" panose="020E0502060401010101" pitchFamily="34" charset="-79"/>
                <a:cs typeface="David" panose="020E0502060401010101" pitchFamily="34" charset="-79"/>
              </a:rPr>
              <a:t>.</a:t>
            </a:r>
          </a:p>
          <a:p>
            <a:pPr algn="r" rtl="1"/>
            <a:r>
              <a:rPr lang="he-IL" sz="2400" dirty="0" smtClean="0">
                <a:latin typeface="David" panose="020E0502060401010101" pitchFamily="34" charset="-79"/>
                <a:cs typeface="David" panose="020E0502060401010101" pitchFamily="34" charset="-79"/>
              </a:rPr>
              <a:t>בתרשים בניינים רואים את כמות הפריטים וההוצאות ביחס למין, וגם אפשר לראות שנשים קונות יותר .</a:t>
            </a:r>
            <a:endParaRPr lang="en-US" sz="2400" dirty="0">
              <a:latin typeface="David" panose="020E0502060401010101" pitchFamily="34" charset="-79"/>
              <a:cs typeface="David" panose="020E0502060401010101" pitchFamily="34" charset="-79"/>
            </a:endParaRPr>
          </a:p>
          <a:p>
            <a:pPr algn="r" rtl="1"/>
            <a:endParaRPr lang="en-US" dirty="0"/>
          </a:p>
        </p:txBody>
      </p:sp>
      <p:pic>
        <p:nvPicPr>
          <p:cNvPr id="4" name="Picture 3" descr="A blue and orange pie chart with white text&#10;&#10;Description automatically generated">
            <a:extLst>
              <a:ext uri="{FF2B5EF4-FFF2-40B4-BE49-F238E27FC236}">
                <a16:creationId xmlns="" xmlns:a16="http://schemas.microsoft.com/office/drawing/2014/main" id="{752BAAC7-9FB5-5041-25B6-AEAF3F8F484C}"/>
              </a:ext>
            </a:extLst>
          </p:cNvPr>
          <p:cNvPicPr>
            <a:picLocks noChangeAspect="1"/>
          </p:cNvPicPr>
          <p:nvPr/>
        </p:nvPicPr>
        <p:blipFill>
          <a:blip r:embed="rId2"/>
          <a:stretch>
            <a:fillRect/>
          </a:stretch>
        </p:blipFill>
        <p:spPr>
          <a:xfrm>
            <a:off x="6252027" y="2788253"/>
            <a:ext cx="5941182" cy="3591682"/>
          </a:xfrm>
          <a:prstGeom prst="rect">
            <a:avLst/>
          </a:prstGeom>
        </p:spPr>
      </p:pic>
      <p:cxnSp>
        <p:nvCxnSpPr>
          <p:cNvPr id="9" name="מחבר ישר 8"/>
          <p:cNvCxnSpPr/>
          <p:nvPr/>
        </p:nvCxnSpPr>
        <p:spPr>
          <a:xfrm>
            <a:off x="1153839" y="891501"/>
            <a:ext cx="10001841" cy="12157"/>
          </a:xfrm>
          <a:prstGeom prst="line">
            <a:avLst/>
          </a:prstGeom>
        </p:spPr>
        <p:style>
          <a:lnRef idx="1">
            <a:schemeClr val="dk1"/>
          </a:lnRef>
          <a:fillRef idx="0">
            <a:schemeClr val="dk1"/>
          </a:fillRef>
          <a:effectRef idx="0">
            <a:schemeClr val="dk1"/>
          </a:effectRef>
          <a:fontRef idx="minor">
            <a:schemeClr val="tx1"/>
          </a:fontRef>
        </p:style>
      </p:cxnSp>
      <p:sp>
        <p:nvSpPr>
          <p:cNvPr id="11" name="Title 1">
            <a:extLst>
              <a:ext uri="{FF2B5EF4-FFF2-40B4-BE49-F238E27FC236}">
                <a16:creationId xmlns="" xmlns:a16="http://schemas.microsoft.com/office/drawing/2014/main" id="{33A2B817-7649-C010-CEFE-79C1AA64C56F}"/>
              </a:ext>
            </a:extLst>
          </p:cNvPr>
          <p:cNvSpPr txBox="1">
            <a:spLocks/>
          </p:cNvSpPr>
          <p:nvPr/>
        </p:nvSpPr>
        <p:spPr>
          <a:xfrm>
            <a:off x="1136908" y="23149"/>
            <a:ext cx="10058400" cy="86835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he-IL" dirty="0" smtClean="0">
                <a:latin typeface="David" panose="020E0502060401010101" pitchFamily="34" charset="-79"/>
                <a:cs typeface="David" panose="020E0502060401010101" pitchFamily="34" charset="-79"/>
              </a:rPr>
              <a:t> </a:t>
            </a:r>
            <a:br>
              <a:rPr lang="he-IL" dirty="0" smtClean="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תרשים 2,3 – בניינים , עוגה</a:t>
            </a:r>
            <a:endParaRPr lang="en-US" dirty="0">
              <a:latin typeface="David" panose="020E0502060401010101" pitchFamily="34" charset="-79"/>
              <a:cs typeface="David" panose="020E0502060401010101" pitchFamily="34" charset="-79"/>
            </a:endParaRPr>
          </a:p>
        </p:txBody>
      </p:sp>
      <p:pic>
        <p:nvPicPr>
          <p:cNvPr id="2" name="תמונה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1" y="2788253"/>
            <a:ext cx="6136646" cy="3591682"/>
          </a:xfrm>
          <a:prstGeom prst="rect">
            <a:avLst/>
          </a:prstGeom>
        </p:spPr>
      </p:pic>
    </p:spTree>
    <p:extLst>
      <p:ext uri="{BB962C8B-B14F-4D97-AF65-F5344CB8AC3E}">
        <p14:creationId xmlns:p14="http://schemas.microsoft.com/office/powerpoint/2010/main" val="2500702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 xmlns:a16="http://schemas.microsoft.com/office/drawing/2014/main" id="{990D0034-F768-41E7-85D4-F38C4DE857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907634D4-3ED9-1CCD-78FD-00E00AD9A002}"/>
              </a:ext>
            </a:extLst>
          </p:cNvPr>
          <p:cNvSpPr>
            <a:spLocks noGrp="1"/>
          </p:cNvSpPr>
          <p:nvPr>
            <p:ph idx="1"/>
          </p:nvPr>
        </p:nvSpPr>
        <p:spPr>
          <a:xfrm>
            <a:off x="609600" y="1054929"/>
            <a:ext cx="5837382" cy="2023388"/>
          </a:xfrm>
        </p:spPr>
        <p:txBody>
          <a:bodyPr vert="horz" lIns="0" tIns="45720" rIns="0" bIns="45720" rtlCol="0" anchor="t">
            <a:normAutofit/>
          </a:bodyPr>
          <a:lstStyle/>
          <a:p>
            <a:pPr marL="0" indent="0" algn="r" rtl="1">
              <a:buNone/>
            </a:pPr>
            <a:r>
              <a:rPr lang="he-IL" sz="2200" dirty="0" smtClean="0">
                <a:latin typeface="David" panose="020E0502060401010101" pitchFamily="34" charset="-79"/>
                <a:cs typeface="David" panose="020E0502060401010101" pitchFamily="34" charset="-79"/>
              </a:rPr>
              <a:t>התרשימים </a:t>
            </a:r>
            <a:r>
              <a:rPr lang="he-IL" sz="2200" dirty="0">
                <a:latin typeface="David" panose="020E0502060401010101" pitchFamily="34" charset="-79"/>
                <a:cs typeface="David" panose="020E0502060401010101" pitchFamily="34" charset="-79"/>
              </a:rPr>
              <a:t>הבאים </a:t>
            </a:r>
            <a:r>
              <a:rPr lang="he-IL" sz="2200" dirty="0" smtClean="0">
                <a:latin typeface="David" panose="020E0502060401010101" pitchFamily="34" charset="-79"/>
                <a:cs typeface="David" panose="020E0502060401010101" pitchFamily="34" charset="-79"/>
              </a:rPr>
              <a:t>מציגים לנו איך אנשים משלמים בקשר לגיל שלהם ,ניתן לראות שאנשים מעדיפים לשלם במזומן. </a:t>
            </a:r>
          </a:p>
          <a:p>
            <a:pPr marL="0" indent="0" algn="r" rtl="1">
              <a:buNone/>
            </a:pPr>
            <a:r>
              <a:rPr lang="en-US" sz="2200" dirty="0">
                <a:latin typeface="David" panose="020E0502060401010101" pitchFamily="34" charset="-79"/>
                <a:cs typeface="David" panose="020E0502060401010101" pitchFamily="34" charset="-79"/>
              </a:rPr>
              <a:t>  </a:t>
            </a:r>
            <a:r>
              <a:rPr lang="en-US" sz="2200" dirty="0" err="1">
                <a:latin typeface="David" panose="020E0502060401010101" pitchFamily="34" charset="-79"/>
                <a:cs typeface="David" panose="020E0502060401010101" pitchFamily="34" charset="-79"/>
              </a:rPr>
              <a:t>גם</a:t>
            </a:r>
            <a:r>
              <a:rPr lang="en-US" sz="2200" dirty="0">
                <a:latin typeface="David" panose="020E0502060401010101" pitchFamily="34" charset="-79"/>
                <a:cs typeface="David" panose="020E0502060401010101" pitchFamily="34" charset="-79"/>
              </a:rPr>
              <a:t> </a:t>
            </a:r>
            <a:r>
              <a:rPr lang="en-US" sz="2200" dirty="0" err="1">
                <a:latin typeface="David" panose="020E0502060401010101" pitchFamily="34" charset="-79"/>
                <a:cs typeface="David" panose="020E0502060401010101" pitchFamily="34" charset="-79"/>
              </a:rPr>
              <a:t>אפשר</a:t>
            </a:r>
            <a:r>
              <a:rPr lang="en-US" sz="2200" dirty="0">
                <a:latin typeface="David" panose="020E0502060401010101" pitchFamily="34" charset="-79"/>
                <a:cs typeface="David" panose="020E0502060401010101" pitchFamily="34" charset="-79"/>
              </a:rPr>
              <a:t> </a:t>
            </a:r>
            <a:r>
              <a:rPr lang="en-US" sz="2200" dirty="0" err="1">
                <a:latin typeface="David" panose="020E0502060401010101" pitchFamily="34" charset="-79"/>
                <a:cs typeface="David" panose="020E0502060401010101" pitchFamily="34" charset="-79"/>
              </a:rPr>
              <a:t>לראות</a:t>
            </a:r>
            <a:r>
              <a:rPr lang="en-US" sz="2200" dirty="0">
                <a:latin typeface="David" panose="020E0502060401010101" pitchFamily="34" charset="-79"/>
                <a:cs typeface="David" panose="020E0502060401010101" pitchFamily="34" charset="-79"/>
              </a:rPr>
              <a:t> </a:t>
            </a:r>
            <a:r>
              <a:rPr lang="he-IL" sz="2200" dirty="0" smtClean="0">
                <a:latin typeface="David" panose="020E0502060401010101" pitchFamily="34" charset="-79"/>
                <a:cs typeface="David" panose="020E0502060401010101" pitchFamily="34" charset="-79"/>
              </a:rPr>
              <a:t> הפרש 15% יותר משלמים בכרטיס אשראי מאנשים שמשלמים בכרטיס חיוב </a:t>
            </a:r>
            <a:r>
              <a:rPr lang="he-IL" sz="2200" dirty="0" err="1" smtClean="0">
                <a:latin typeface="David" panose="020E0502060401010101" pitchFamily="34" charset="-79"/>
                <a:cs typeface="David" panose="020E0502060401010101" pitchFamily="34" charset="-79"/>
              </a:rPr>
              <a:t>מיידי</a:t>
            </a:r>
            <a:r>
              <a:rPr lang="he-IL" sz="2200" dirty="0" smtClean="0">
                <a:latin typeface="David" panose="020E0502060401010101" pitchFamily="34" charset="-79"/>
                <a:cs typeface="David" panose="020E0502060401010101" pitchFamily="34" charset="-79"/>
              </a:rPr>
              <a:t>.</a:t>
            </a:r>
            <a:endParaRPr lang="en-US" sz="2400" dirty="0">
              <a:latin typeface="David" panose="020E0502060401010101" pitchFamily="34" charset="-79"/>
              <a:cs typeface="David" panose="020E0502060401010101" pitchFamily="34" charset="-79"/>
            </a:endParaRPr>
          </a:p>
        </p:txBody>
      </p:sp>
      <p:pic>
        <p:nvPicPr>
          <p:cNvPr id="10" name="Picture 9" descr="A screenshot of a credit card&#10;&#10;Description automatically generated">
            <a:extLst>
              <a:ext uri="{FF2B5EF4-FFF2-40B4-BE49-F238E27FC236}">
                <a16:creationId xmlns="" xmlns:a16="http://schemas.microsoft.com/office/drawing/2014/main" id="{F1FD31BE-3B25-61E8-EFB9-C18691A39340}"/>
              </a:ext>
            </a:extLst>
          </p:cNvPr>
          <p:cNvPicPr>
            <a:picLocks noChangeAspect="1"/>
          </p:cNvPicPr>
          <p:nvPr/>
        </p:nvPicPr>
        <p:blipFill>
          <a:blip r:embed="rId2"/>
          <a:stretch>
            <a:fillRect/>
          </a:stretch>
        </p:blipFill>
        <p:spPr>
          <a:xfrm>
            <a:off x="7269019" y="1023922"/>
            <a:ext cx="4698755" cy="1902488"/>
          </a:xfrm>
          <a:prstGeom prst="rect">
            <a:avLst/>
          </a:prstGeom>
        </p:spPr>
      </p:pic>
      <p:sp>
        <p:nvSpPr>
          <p:cNvPr id="52" name="Rectangle 51">
            <a:extLst>
              <a:ext uri="{FF2B5EF4-FFF2-40B4-BE49-F238E27FC236}">
                <a16:creationId xmlns="" xmlns:a16="http://schemas.microsoft.com/office/drawing/2014/main" id="{7A3E0404-86A9-40FA-8DB8-302414EE2D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A graph of a credit card&#10;&#10;Description automatically generated">
            <a:extLst>
              <a:ext uri="{FF2B5EF4-FFF2-40B4-BE49-F238E27FC236}">
                <a16:creationId xmlns="" xmlns:a16="http://schemas.microsoft.com/office/drawing/2014/main" id="{44069171-5E59-3C9E-7CFF-893BD8D3B6AB}"/>
              </a:ext>
            </a:extLst>
          </p:cNvPr>
          <p:cNvPicPr>
            <a:picLocks noChangeAspect="1"/>
          </p:cNvPicPr>
          <p:nvPr/>
        </p:nvPicPr>
        <p:blipFill rotWithShape="1">
          <a:blip r:embed="rId3"/>
          <a:srcRect l="2211" t="5578" r="2613" b="4956"/>
          <a:stretch/>
        </p:blipFill>
        <p:spPr>
          <a:xfrm>
            <a:off x="6336121" y="3058831"/>
            <a:ext cx="5850194" cy="3317377"/>
          </a:xfrm>
          <a:prstGeom prst="rect">
            <a:avLst/>
          </a:prstGeom>
        </p:spPr>
      </p:pic>
      <p:pic>
        <p:nvPicPr>
          <p:cNvPr id="4" name="Picture 3">
            <a:extLst>
              <a:ext uri="{FF2B5EF4-FFF2-40B4-BE49-F238E27FC236}">
                <a16:creationId xmlns="" xmlns:a16="http://schemas.microsoft.com/office/drawing/2014/main" id="{D3857851-B740-D605-575D-024BFF5C66CE}"/>
              </a:ext>
            </a:extLst>
          </p:cNvPr>
          <p:cNvPicPr>
            <a:picLocks noChangeAspect="1"/>
          </p:cNvPicPr>
          <p:nvPr/>
        </p:nvPicPr>
        <p:blipFill>
          <a:blip r:embed="rId4"/>
          <a:stretch>
            <a:fillRect/>
          </a:stretch>
        </p:blipFill>
        <p:spPr>
          <a:xfrm>
            <a:off x="-1" y="3058831"/>
            <a:ext cx="5597237" cy="3317378"/>
          </a:xfrm>
          <a:prstGeom prst="rect">
            <a:avLst/>
          </a:prstGeom>
        </p:spPr>
      </p:pic>
      <p:cxnSp>
        <p:nvCxnSpPr>
          <p:cNvPr id="12" name="מחבר ישר 11"/>
          <p:cNvCxnSpPr/>
          <p:nvPr/>
        </p:nvCxnSpPr>
        <p:spPr>
          <a:xfrm>
            <a:off x="1092236" y="859859"/>
            <a:ext cx="10001841" cy="12157"/>
          </a:xfrm>
          <a:prstGeom prst="line">
            <a:avLst/>
          </a:prstGeom>
        </p:spPr>
        <p:style>
          <a:lnRef idx="1">
            <a:schemeClr val="dk1"/>
          </a:lnRef>
          <a:fillRef idx="0">
            <a:schemeClr val="dk1"/>
          </a:fillRef>
          <a:effectRef idx="0">
            <a:schemeClr val="dk1"/>
          </a:effectRef>
          <a:fontRef idx="minor">
            <a:schemeClr val="tx1"/>
          </a:fontRef>
        </p:style>
      </p:cxnSp>
      <p:sp>
        <p:nvSpPr>
          <p:cNvPr id="13" name="Title 1">
            <a:extLst>
              <a:ext uri="{FF2B5EF4-FFF2-40B4-BE49-F238E27FC236}">
                <a16:creationId xmlns="" xmlns:a16="http://schemas.microsoft.com/office/drawing/2014/main" id="{33A2B817-7649-C010-CEFE-79C1AA64C56F}"/>
              </a:ext>
            </a:extLst>
          </p:cNvPr>
          <p:cNvSpPr txBox="1">
            <a:spLocks/>
          </p:cNvSpPr>
          <p:nvPr/>
        </p:nvSpPr>
        <p:spPr>
          <a:xfrm>
            <a:off x="1136908" y="0"/>
            <a:ext cx="10058400" cy="89150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he-IL" sz="4800" dirty="0" smtClean="0">
                <a:latin typeface="David" panose="020E0502060401010101" pitchFamily="34" charset="-79"/>
                <a:cs typeface="David" panose="020E0502060401010101" pitchFamily="34" charset="-79"/>
              </a:rPr>
              <a:t> </a:t>
            </a:r>
            <a:r>
              <a:rPr lang="he-IL" sz="4800" dirty="0">
                <a:solidFill>
                  <a:srgbClr val="000000"/>
                </a:solidFill>
                <a:latin typeface="David" panose="020E0502060401010101" pitchFamily="34" charset="-79"/>
                <a:cs typeface="David" panose="020E0502060401010101" pitchFamily="34" charset="-79"/>
              </a:rPr>
              <a:t>תרשים 4,5 – בניינים, </a:t>
            </a:r>
            <a:r>
              <a:rPr lang="he-IL" sz="4800" dirty="0" smtClean="0">
                <a:solidFill>
                  <a:srgbClr val="000000"/>
                </a:solidFill>
                <a:latin typeface="David" panose="020E0502060401010101" pitchFamily="34" charset="-79"/>
                <a:cs typeface="David" panose="020E0502060401010101" pitchFamily="34" charset="-79"/>
              </a:rPr>
              <a:t>עוג</a:t>
            </a:r>
            <a:r>
              <a:rPr lang="he-IL" sz="4800" dirty="0" smtClean="0">
                <a:latin typeface="David" panose="020E0502060401010101" pitchFamily="34" charset="-79"/>
                <a:cs typeface="David" panose="020E0502060401010101" pitchFamily="34" charset="-79"/>
              </a:rPr>
              <a:t>ה</a:t>
            </a:r>
            <a:endParaRPr lang="en-US" sz="48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967329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 xmlns:a16="http://schemas.microsoft.com/office/drawing/2014/main" id="{8C6E698C-8155-4B8B-BDC9-B7299772B5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 xmlns:a16="http://schemas.microsoft.com/office/drawing/2014/main" id="{09525C9A-1972-4836-BA7A-706C946EF4D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 xmlns:a16="http://schemas.microsoft.com/office/drawing/2014/main" id="{8D60EC1B-554F-47EF-839A-BAAD858F66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a:extLst>
              <a:ext uri="{FF2B5EF4-FFF2-40B4-BE49-F238E27FC236}">
                <a16:creationId xmlns="" xmlns:a16="http://schemas.microsoft.com/office/drawing/2014/main" id="{CE528FA6-5D28-3FD8-C896-F99CFC7B4E08}"/>
              </a:ext>
            </a:extLst>
          </p:cNvPr>
          <p:cNvSpPr txBox="1">
            <a:spLocks/>
          </p:cNvSpPr>
          <p:nvPr/>
        </p:nvSpPr>
        <p:spPr>
          <a:xfrm>
            <a:off x="7887431" y="2465420"/>
            <a:ext cx="3417677" cy="522683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smtClean="0">
                <a:latin typeface="David" panose="020E0502060401010101" pitchFamily="34" charset="-79"/>
                <a:cs typeface="David" panose="020E0502060401010101" pitchFamily="34" charset="-79"/>
              </a:rPr>
              <a:t> =  LEN()</a:t>
            </a:r>
            <a:endParaRPr lang="en-US" dirty="0">
              <a:latin typeface="David" panose="020E0502060401010101" pitchFamily="34" charset="-79"/>
              <a:cs typeface="David" panose="020E0502060401010101" pitchFamily="34" charset="-79"/>
            </a:endParaRPr>
          </a:p>
        </p:txBody>
      </p:sp>
      <p:pic>
        <p:nvPicPr>
          <p:cNvPr id="11" name="תמונה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33" y="534616"/>
            <a:ext cx="5805878" cy="2369173"/>
          </a:xfrm>
          <a:prstGeom prst="rect">
            <a:avLst/>
          </a:prstGeom>
        </p:spPr>
      </p:pic>
      <p:sp>
        <p:nvSpPr>
          <p:cNvPr id="13" name="Content Placeholder 2">
            <a:extLst>
              <a:ext uri="{FF2B5EF4-FFF2-40B4-BE49-F238E27FC236}">
                <a16:creationId xmlns="" xmlns:a16="http://schemas.microsoft.com/office/drawing/2014/main" id="{7675163E-2F6E-2DB8-ECBD-BCB883EA567C}"/>
              </a:ext>
            </a:extLst>
          </p:cNvPr>
          <p:cNvSpPr txBox="1">
            <a:spLocks/>
          </p:cNvSpPr>
          <p:nvPr/>
        </p:nvSpPr>
        <p:spPr>
          <a:xfrm>
            <a:off x="434109" y="3164273"/>
            <a:ext cx="6933165" cy="3005617"/>
          </a:xfrm>
          <a:prstGeom prst="rect">
            <a:avLst/>
          </a:prstGeom>
        </p:spPr>
        <p:txBody>
          <a:bodyPr vert="horz" lIns="0" tIns="45720" rIns="0" bIns="45720" rtlCol="0" anchor="t">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rtl="1">
              <a:buNone/>
            </a:pPr>
            <a:r>
              <a:rPr lang="he" sz="2400" dirty="0" smtClean="0">
                <a:solidFill>
                  <a:schemeClr val="tx1"/>
                </a:solidFill>
                <a:latin typeface="David" panose="020E0502060401010101" pitchFamily="34" charset="-79"/>
                <a:ea typeface="+mn-lt"/>
                <a:cs typeface="David" panose="020E0502060401010101" pitchFamily="34" charset="-79"/>
              </a:rPr>
              <a:t>הפונקציה </a:t>
            </a:r>
            <a:r>
              <a:rPr lang="en-US" sz="2400" dirty="0" smtClean="0">
                <a:solidFill>
                  <a:schemeClr val="tx1"/>
                </a:solidFill>
                <a:latin typeface="David" panose="020E0502060401010101" pitchFamily="34" charset="-79"/>
                <a:cs typeface="David" panose="020E0502060401010101" pitchFamily="34" charset="-79"/>
              </a:rPr>
              <a:t>LEN</a:t>
            </a:r>
            <a:r>
              <a:rPr lang="en-US" sz="2400" dirty="0" smtClean="0">
                <a:solidFill>
                  <a:schemeClr val="tx1"/>
                </a:solidFill>
                <a:latin typeface="David" panose="020E0502060401010101" pitchFamily="34" charset="-79"/>
                <a:ea typeface="+mn-lt"/>
                <a:cs typeface="David" panose="020E0502060401010101" pitchFamily="34" charset="-79"/>
              </a:rPr>
              <a:t> </a:t>
            </a:r>
            <a:r>
              <a:rPr lang="he-IL" sz="2400" dirty="0" smtClean="0">
                <a:solidFill>
                  <a:schemeClr val="tx1"/>
                </a:solidFill>
                <a:latin typeface="David" panose="020E0502060401010101" pitchFamily="34" charset="-79"/>
                <a:ea typeface="+mn-lt"/>
                <a:cs typeface="David" panose="020E0502060401010101" pitchFamily="34" charset="-79"/>
              </a:rPr>
              <a:t> </a:t>
            </a:r>
            <a:r>
              <a:rPr lang="he" sz="2400" dirty="0" smtClean="0">
                <a:solidFill>
                  <a:schemeClr val="tx1"/>
                </a:solidFill>
                <a:latin typeface="David" panose="020E0502060401010101" pitchFamily="34" charset="-79"/>
                <a:ea typeface="+mn-lt"/>
                <a:cs typeface="David" panose="020E0502060401010101" pitchFamily="34" charset="-79"/>
              </a:rPr>
              <a:t>מחזירה את מספר התווים במחרוזת, כולל אותיות, מספרים, תווים מיוחדים, ורווחים</a:t>
            </a:r>
            <a:r>
              <a:rPr lang="he-IL" sz="2400" dirty="0" smtClean="0">
                <a:solidFill>
                  <a:schemeClr val="tx1"/>
                </a:solidFill>
                <a:latin typeface="David" panose="020E0502060401010101" pitchFamily="34" charset="-79"/>
                <a:ea typeface="+mn-lt"/>
                <a:cs typeface="David" panose="020E0502060401010101" pitchFamily="34" charset="-79"/>
              </a:rPr>
              <a:t>.</a:t>
            </a:r>
          </a:p>
          <a:p>
            <a:pPr marL="0" indent="0" algn="r" rtl="1">
              <a:buNone/>
            </a:pPr>
            <a:r>
              <a:rPr lang="he-IL" sz="2400" dirty="0" smtClean="0">
                <a:solidFill>
                  <a:schemeClr val="tx1"/>
                </a:solidFill>
                <a:latin typeface="David" panose="020E0502060401010101" pitchFamily="34" charset="-79"/>
                <a:ea typeface="+mn-lt"/>
                <a:cs typeface="David" panose="020E0502060401010101" pitchFamily="34" charset="-79"/>
              </a:rPr>
              <a:t>בתבנית מזינים רק את מספר התא שבו אנחנו רוצים למדוד את אורך המחרוזת .</a:t>
            </a:r>
          </a:p>
          <a:p>
            <a:pPr algn="r" rtl="1"/>
            <a:r>
              <a:rPr lang="he-IL" sz="2400" dirty="0" smtClean="0">
                <a:solidFill>
                  <a:schemeClr val="tx1"/>
                </a:solidFill>
                <a:latin typeface="David" panose="020E0502060401010101" pitchFamily="34" charset="-79"/>
                <a:cs typeface="David" panose="020E0502060401010101" pitchFamily="34" charset="-79"/>
              </a:rPr>
              <a:t>השתמשנו בו לדעת אם כל שורת האינדקס אותו אורך , כדי שנוכל להשתמש בו בלי טעויות.</a:t>
            </a:r>
            <a:endParaRPr lang="en-US" sz="2400" dirty="0" smtClean="0">
              <a:solidFill>
                <a:schemeClr val="tx1"/>
              </a:solidFill>
              <a:latin typeface="David" panose="020E0502060401010101" pitchFamily="34" charset="-79"/>
              <a:cs typeface="David" panose="020E0502060401010101" pitchFamily="34" charset="-79"/>
            </a:endParaRPr>
          </a:p>
          <a:p>
            <a:pPr algn="r" rtl="1"/>
            <a:endParaRPr lang="en-US" sz="24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582603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 xmlns:a16="http://schemas.microsoft.com/office/drawing/2014/main" id="{8C6E698C-8155-4B8B-BDC9-B7299772B5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 xmlns:a16="http://schemas.microsoft.com/office/drawing/2014/main" id="{09525C9A-1972-4836-BA7A-706C946EF4D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 xmlns:a16="http://schemas.microsoft.com/office/drawing/2014/main" id="{8D60EC1B-554F-47EF-839A-BAAD858F66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תמונה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57" y="287274"/>
            <a:ext cx="5785262" cy="2799890"/>
          </a:xfrm>
          <a:prstGeom prst="rect">
            <a:avLst/>
          </a:prstGeom>
        </p:spPr>
      </p:pic>
      <p:sp>
        <p:nvSpPr>
          <p:cNvPr id="14" name="Title 1">
            <a:extLst>
              <a:ext uri="{FF2B5EF4-FFF2-40B4-BE49-F238E27FC236}">
                <a16:creationId xmlns="" xmlns:a16="http://schemas.microsoft.com/office/drawing/2014/main" id="{EC30280B-3FF8-2C5D-FD9B-0D5892438EDA}"/>
              </a:ext>
            </a:extLst>
          </p:cNvPr>
          <p:cNvSpPr>
            <a:spLocks noGrp="1"/>
          </p:cNvSpPr>
          <p:nvPr>
            <p:ph type="title"/>
          </p:nvPr>
        </p:nvSpPr>
        <p:spPr>
          <a:xfrm>
            <a:off x="7998106" y="1701477"/>
            <a:ext cx="3216541" cy="1659921"/>
          </a:xfrm>
        </p:spPr>
        <p:txBody>
          <a:bodyPr vert="horz" lIns="91440" tIns="45720" rIns="91440" bIns="45720" rtlCol="0" anchor="t">
            <a:normAutofit/>
          </a:bodyPr>
          <a:lstStyle/>
          <a:p>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en-US" dirty="0">
                <a:latin typeface="David" panose="020E0502060401010101" pitchFamily="34" charset="-79"/>
                <a:cs typeface="David" panose="020E0502060401010101" pitchFamily="34" charset="-79"/>
              </a:rPr>
              <a:t>=Right()</a:t>
            </a:r>
          </a:p>
        </p:txBody>
      </p:sp>
      <p:sp>
        <p:nvSpPr>
          <p:cNvPr id="10" name="Content Placeholder 2">
            <a:extLst>
              <a:ext uri="{FF2B5EF4-FFF2-40B4-BE49-F238E27FC236}">
                <a16:creationId xmlns="" xmlns:a16="http://schemas.microsoft.com/office/drawing/2014/main" id="{7675163E-2F6E-2DB8-ECBD-BCB883EA567C}"/>
              </a:ext>
            </a:extLst>
          </p:cNvPr>
          <p:cNvSpPr txBox="1">
            <a:spLocks/>
          </p:cNvSpPr>
          <p:nvPr/>
        </p:nvSpPr>
        <p:spPr>
          <a:xfrm>
            <a:off x="434109" y="3164273"/>
            <a:ext cx="6933165" cy="3005617"/>
          </a:xfrm>
          <a:prstGeom prst="rect">
            <a:avLst/>
          </a:prstGeom>
        </p:spPr>
        <p:txBody>
          <a:bodyPr vert="horz" lIns="0" tIns="45720" rIns="0" bIns="45720" rtlCol="0" anchor="t">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rtl="1"/>
            <a:r>
              <a:rPr lang="en-US" sz="2400" dirty="0" err="1">
                <a:latin typeface="David" panose="020E0502060401010101" pitchFamily="34" charset="-79"/>
                <a:cs typeface="David" panose="020E0502060401010101" pitchFamily="34" charset="-79"/>
              </a:rPr>
              <a:t>הפונקציה</a:t>
            </a:r>
            <a:r>
              <a:rPr lang="en-US" sz="2400" dirty="0">
                <a:latin typeface="David" panose="020E0502060401010101" pitchFamily="34" charset="-79"/>
                <a:cs typeface="David" panose="020E0502060401010101" pitchFamily="34" charset="-79"/>
              </a:rPr>
              <a:t> </a:t>
            </a:r>
            <a:r>
              <a:rPr lang="en-US" sz="2400" dirty="0" smtClean="0">
                <a:latin typeface="David" panose="020E0502060401010101" pitchFamily="34" charset="-79"/>
                <a:cs typeface="David" panose="020E0502060401010101" pitchFamily="34" charset="-79"/>
              </a:rPr>
              <a:t>RIGHT</a:t>
            </a:r>
            <a:r>
              <a:rPr lang="he-IL" sz="2400" dirty="0" smtClean="0">
                <a:latin typeface="David" panose="020E0502060401010101" pitchFamily="34" charset="-79"/>
                <a:cs typeface="David" panose="020E0502060401010101" pitchFamily="34" charset="-79"/>
              </a:rPr>
              <a:t> מחזירה</a:t>
            </a:r>
            <a:r>
              <a:rPr lang="en-US" sz="2400" dirty="0" smtClean="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את</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התו</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או</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התווים</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האחרונים</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במחרוזת</a:t>
            </a:r>
            <a:r>
              <a:rPr lang="en-US" sz="2400" dirty="0">
                <a:latin typeface="David" panose="020E0502060401010101" pitchFamily="34" charset="-79"/>
                <a:cs typeface="David" panose="020E0502060401010101" pitchFamily="34" charset="-79"/>
              </a:rPr>
              <a:t> </a:t>
            </a:r>
            <a:r>
              <a:rPr lang="he-IL" sz="2400" dirty="0" smtClean="0">
                <a:latin typeface="David" panose="020E0502060401010101" pitchFamily="34" charset="-79"/>
                <a:cs typeface="David" panose="020E0502060401010101" pitchFamily="34" charset="-79"/>
              </a:rPr>
              <a:t>מצד ימין</a:t>
            </a:r>
            <a:r>
              <a:rPr lang="en-US" sz="2400" dirty="0" smtClean="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על</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בסיס</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מספר</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התווים</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שציינת</a:t>
            </a:r>
            <a:r>
              <a:rPr lang="en-US" sz="2400" dirty="0">
                <a:latin typeface="David" panose="020E0502060401010101" pitchFamily="34" charset="-79"/>
                <a:cs typeface="David" panose="020E0502060401010101" pitchFamily="34" charset="-79"/>
              </a:rPr>
              <a:t>.</a:t>
            </a:r>
          </a:p>
          <a:p>
            <a:pPr marL="0" indent="0" algn="r" rtl="1">
              <a:buNone/>
            </a:pPr>
            <a:r>
              <a:rPr lang="he-IL" sz="2400" dirty="0" smtClean="0">
                <a:solidFill>
                  <a:schemeClr val="tx1"/>
                </a:solidFill>
                <a:latin typeface="David" panose="020E0502060401010101" pitchFamily="34" charset="-79"/>
                <a:ea typeface="+mn-lt"/>
                <a:cs typeface="David" panose="020E0502060401010101" pitchFamily="34" charset="-79"/>
              </a:rPr>
              <a:t>בתבנית הראשונה נזין את מספר התא שנרצה , ובתבנית השנייה נזין מספר הספרות שנרצה מצד ימין.</a:t>
            </a:r>
          </a:p>
          <a:p>
            <a:pPr algn="r" rtl="1"/>
            <a:r>
              <a:rPr lang="he-IL" sz="2400" dirty="0" smtClean="0">
                <a:solidFill>
                  <a:schemeClr val="tx1"/>
                </a:solidFill>
                <a:latin typeface="David" panose="020E0502060401010101" pitchFamily="34" charset="-79"/>
                <a:cs typeface="David" panose="020E0502060401010101" pitchFamily="34" charset="-79"/>
              </a:rPr>
              <a:t>השתמשנו בו לשנות את האינדקס מערך עם אותיות לערך מספרי , כדי שנוכל לנתח בלי בלבול.</a:t>
            </a:r>
            <a:endParaRPr lang="en-US" sz="2400" dirty="0" smtClean="0">
              <a:solidFill>
                <a:schemeClr val="tx1"/>
              </a:solidFill>
              <a:latin typeface="David" panose="020E0502060401010101" pitchFamily="34" charset="-79"/>
              <a:cs typeface="David" panose="020E0502060401010101" pitchFamily="34" charset="-79"/>
            </a:endParaRPr>
          </a:p>
          <a:p>
            <a:pPr algn="r" rtl="1"/>
            <a:endParaRPr lang="en-US" sz="24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261227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0492C7-3D05-4252-9070-907F9CD94CF7}">
  <ds:schemaRefs>
    <ds:schemaRef ds:uri="http://schemas.microsoft.com/office/2006/documentManagement/types"/>
    <ds:schemaRef ds:uri="http://www.w3.org/XML/1998/namespace"/>
    <ds:schemaRef ds:uri="http://schemas.microsoft.com/office/infopath/2007/PartnerControls"/>
    <ds:schemaRef ds:uri="16c05727-aa75-4e4a-9b5f-8a80a1165891"/>
    <ds:schemaRef ds:uri="71af3243-3dd4-4a8d-8c0d-dd76da1f02a5"/>
    <ds:schemaRef ds:uri="http://schemas.microsoft.com/office/2006/metadata/properties"/>
    <ds:schemaRef ds:uri="http://purl.org/dc/dcmitype/"/>
    <ds:schemaRef ds:uri="http://purl.org/dc/elements/1.1/"/>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26888FA6-D30E-4A7B-B44D-38F479CF5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9EB45E-E4D2-4DCE-B9A6-76D2511C3B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TM22712842</Template>
  <TotalTime>221</TotalTime>
  <Words>419</Words>
  <Application>Microsoft Office PowerPoint</Application>
  <PresentationFormat>מסך רחב</PresentationFormat>
  <Paragraphs>78</Paragraphs>
  <Slides>13</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13</vt:i4>
      </vt:variant>
    </vt:vector>
  </HeadingPairs>
  <TitlesOfParts>
    <vt:vector size="21" baseType="lpstr">
      <vt:lpstr>Arial</vt:lpstr>
      <vt:lpstr>Bookman Old Style</vt:lpstr>
      <vt:lpstr>Calibri</vt:lpstr>
      <vt:lpstr>Calibri Light</vt:lpstr>
      <vt:lpstr>David</vt:lpstr>
      <vt:lpstr>Franklin Gothic Book</vt:lpstr>
      <vt:lpstr>Times New Roman</vt:lpstr>
      <vt:lpstr>1_RetrospectVTI</vt:lpstr>
      <vt:lpstr>Customer Shopping Dataset - Retail Sales Data</vt:lpstr>
      <vt:lpstr>תוכן עניינים</vt:lpstr>
      <vt:lpstr>מטרת הפרויקט</vt:lpstr>
      <vt:lpstr>רקט הדאטה</vt:lpstr>
      <vt:lpstr>  תרשים 1 - עמודות</vt:lpstr>
      <vt:lpstr>מצגת של PowerPoint</vt:lpstr>
      <vt:lpstr>מצגת של PowerPoint</vt:lpstr>
      <vt:lpstr>מצגת של PowerPoint</vt:lpstr>
      <vt:lpstr> =Right()</vt:lpstr>
      <vt:lpstr>שקופית  free style</vt:lpstr>
      <vt:lpstr>סיכום</vt:lpstr>
      <vt:lpstr>פונקציות וכלים  באקסל</vt:lpstr>
      <vt:lpstr>ביבליוגרפיה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sara shekh yusuf</dc:creator>
  <cp:lastModifiedBy>חשבון Microsoft</cp:lastModifiedBy>
  <cp:revision>597</cp:revision>
  <dcterms:created xsi:type="dcterms:W3CDTF">2024-02-24T19:57:33Z</dcterms:created>
  <dcterms:modified xsi:type="dcterms:W3CDTF">2024-03-02T19:46:20Z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