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Gill Sans" panose="020B0604020202020204" charset="0"/>
      <p:regular r:id="rId17"/>
      <p:bold r:id="rId18"/>
    </p:embeddedFont>
    <p:embeddedFont>
      <p:font typeface="Impact" panose="020B0806030902050204" pitchFamily="3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PqdARNbSArM3+HZdh0fHJTJL1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A9548B-9490-4580-A5CC-BCB5ACB9A834}">
  <a:tblStyle styleId="{FBA9548B-9490-4580-A5CC-BCB5ACB9A8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49328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80ea811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c80ea811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1135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cd11ff50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cd11ff50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267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bae30581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bae30581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50">
                <a:solidFill>
                  <a:srgbClr val="202122"/>
                </a:solidFill>
                <a:highlight>
                  <a:srgbClr val="FFFFFF"/>
                </a:highlight>
              </a:rPr>
              <a:t>indice di concordanza che tiene conto della probabilità di concordanza casuale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8562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90e936a7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90e936a7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249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d78cdbf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d78cdbf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903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993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859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90e936a7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90e936a7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022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93263126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93263126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843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4f7460a1956885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2 blocchi</a:t>
            </a:r>
            <a:endParaRPr/>
          </a:p>
        </p:txBody>
      </p:sp>
      <p:sp>
        <p:nvSpPr>
          <p:cNvPr id="143" name="Google Shape;143;g44f7460a1956885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5887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c7a4c1569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c7a4c1569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eccesso di ottimismo - divisione non per paziente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242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4f7460a1956885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44f7460a1956885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4106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7200d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477200d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6392 immagini di partenza complessive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senza data aug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train - 3835 immagini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7990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8751d534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8751d534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80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titolo" type="title">
  <p:cSld name="TITLE">
    <p:bg>
      <p:bgPr>
        <a:solidFill>
          <a:schemeClr val="accen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 title="scalloped circle"/>
          <p:cNvSpPr/>
          <p:nvPr/>
        </p:nvSpPr>
        <p:spPr>
          <a:xfrm>
            <a:off x="3557016" y="630936"/>
            <a:ext cx="5235575" cy="5229225"/>
          </a:xfrm>
          <a:custGeom>
            <a:avLst/>
            <a:gdLst/>
            <a:ahLst/>
            <a:cxnLst/>
            <a:rect l="l" t="t" r="r" b="b"/>
            <a:pathLst>
              <a:path w="3298" h="3294" extrusionOk="0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1078523" y="1098388"/>
            <a:ext cx="10318500" cy="4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2215045" y="5979196"/>
            <a:ext cx="80454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 i="0" cap="none">
                <a:solidFill>
                  <a:schemeClr val="dk2"/>
                </a:solidFill>
              </a:defRPr>
            </a:lvl1pPr>
            <a:lvl2pPr lvl="1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1078523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7606C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180332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7606C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9067218" y="6375679"/>
            <a:ext cx="23298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7606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7606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7606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7606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7606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7606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7606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7606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7606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20" name="Google Shape;20;p7" title="left edge border"/>
          <p:cNvSpPr/>
          <p:nvPr/>
        </p:nvSpPr>
        <p:spPr>
          <a:xfrm>
            <a:off x="0" y="0"/>
            <a:ext cx="2835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4543950" y="-1006349"/>
            <a:ext cx="3593700" cy="10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 rot="5400000">
            <a:off x="8012153" y="2436486"/>
            <a:ext cx="56004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 rot="5400000">
            <a:off x="2653435" y="-1013665"/>
            <a:ext cx="5600400" cy="83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400" cy="3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stazione sezione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3242929" y="1073888"/>
            <a:ext cx="8187000" cy="4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3242930" y="5159781"/>
            <a:ext cx="7017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 i="0" cap="none"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3236546" y="6375679"/>
            <a:ext cx="14940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5279064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9942434" y="6375679"/>
            <a:ext cx="14877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grpSp>
        <p:nvGrpSpPr>
          <p:cNvPr id="33" name="Google Shape;33;p9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34" name="Google Shape;34;p9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l" t="t" r="r" b="b"/>
              <a:pathLst>
                <a:path w="1773" h="4320" extrusionOk="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5" name="Google Shape;35;p9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l" t="t" r="r" b="b"/>
              <a:pathLst>
                <a:path w="1037" h="4320" extrusionOk="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1252728" y="381000"/>
            <a:ext cx="10172700" cy="14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1251678" y="2199633"/>
            <a:ext cx="4800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1900" b="1" cap="none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2"/>
          </p:nvPr>
        </p:nvSpPr>
        <p:spPr>
          <a:xfrm>
            <a:off x="1257300" y="2909102"/>
            <a:ext cx="4800600" cy="29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3"/>
          </p:nvPr>
        </p:nvSpPr>
        <p:spPr>
          <a:xfrm>
            <a:off x="6633864" y="2199633"/>
            <a:ext cx="4800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1900" b="1" cap="none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4"/>
          </p:nvPr>
        </p:nvSpPr>
        <p:spPr>
          <a:xfrm>
            <a:off x="6633864" y="2909102"/>
            <a:ext cx="4800600" cy="29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uto con didascalia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avLst/>
            <a:gdLst/>
            <a:ahLst/>
            <a:cxnLst/>
            <a:rect l="l" t="t" r="r" b="b"/>
            <a:pathLst>
              <a:path w="3025" h="4320" extrusionOk="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8337884" y="457199"/>
            <a:ext cx="30921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sz="1900" b="1" i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765051" y="920377"/>
            <a:ext cx="6158400" cy="49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6pPr>
            <a:lvl7pPr marL="3200400" lvl="6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8pPr>
            <a:lvl9pPr marL="4114800" lvl="8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2"/>
          </p:nvPr>
        </p:nvSpPr>
        <p:spPr>
          <a:xfrm>
            <a:off x="8337885" y="1741336"/>
            <a:ext cx="3092100" cy="41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765051" y="6375679"/>
            <a:ext cx="12333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2103620" y="6375679"/>
            <a:ext cx="34821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5691014" y="6375679"/>
            <a:ext cx="1232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69" name="Google Shape;69;p14" title="left edge border"/>
          <p:cNvSpPr/>
          <p:nvPr/>
        </p:nvSpPr>
        <p:spPr>
          <a:xfrm>
            <a:off x="0" y="0"/>
            <a:ext cx="28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magine con didascalia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>
            <a:spLocks noGrp="1"/>
          </p:cNvSpPr>
          <p:nvPr>
            <p:ph type="pic" idx="2"/>
          </p:nvPr>
        </p:nvSpPr>
        <p:spPr>
          <a:xfrm>
            <a:off x="283464" y="0"/>
            <a:ext cx="73557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2" name="Google Shape;72;p15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avLst/>
            <a:gdLst/>
            <a:ahLst/>
            <a:cxnLst/>
            <a:rect l="l" t="t" r="r" b="b"/>
            <a:pathLst>
              <a:path w="3025" h="4320" extrusionOk="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3" name="Google Shape;73;p15" title="left edge border"/>
          <p:cNvSpPr/>
          <p:nvPr/>
        </p:nvSpPr>
        <p:spPr>
          <a:xfrm>
            <a:off x="0" y="0"/>
            <a:ext cx="28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37883" y="457200"/>
            <a:ext cx="30921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sz="1900" b="1" i="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8337883" y="1741336"/>
            <a:ext cx="3092100" cy="41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765950" y="6375679"/>
            <a:ext cx="1232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2103621" y="6375679"/>
            <a:ext cx="34821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5687568" y="6375679"/>
            <a:ext cx="12345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400" cy="3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–"/>
              <a:defRPr sz="18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11" name="Google Shape;11;p6" title="Left scallop edge"/>
          <p:cNvSpPr/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rect l="l" t="t" r="r" b="b"/>
            <a:pathLst>
              <a:path w="558" h="4320" extrusionOk="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6" title="right edge border"/>
          <p:cNvSpPr/>
          <p:nvPr/>
        </p:nvSpPr>
        <p:spPr>
          <a:xfrm>
            <a:off x="11908536" y="0"/>
            <a:ext cx="28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drive/folders/1ghUhREVomj6piF3ckGCIt3xTBKAEI64I?usp=sharing" TargetMode="Externa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11" Type="http://schemas.openxmlformats.org/officeDocument/2006/relationships/image" Target="../media/image1.pn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5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5" Type="http://schemas.openxmlformats.org/officeDocument/2006/relationships/image" Target="../media/image17.png"/><Relationship Id="rId10" Type="http://schemas.openxmlformats.org/officeDocument/2006/relationships/image" Target="../media/image8.jpg"/><Relationship Id="rId4" Type="http://schemas.openxmlformats.org/officeDocument/2006/relationships/image" Target="../media/image14.jpg"/><Relationship Id="rId9" Type="http://schemas.openxmlformats.org/officeDocument/2006/relationships/image" Target="../media/image7.jpg"/><Relationship Id="rId1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c80ea81151_0_0" descr="https://lh6.googleusercontent.com/PrzSEeMEV26H8SJZvYjXP73XOJrrFrECmo4XWGIJxJIW0QgjR0zCxoboFI0n6Z1X9Vku9_wujbAIXWYxRO0D0TsdXAgPdXtuNkq_7iaYHUvWFWn8EBWAAtvF1ApC0QQ2vRvvKx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3368" y="88258"/>
            <a:ext cx="1395807" cy="138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c80ea81151_0_0"/>
          <p:cNvPicPr preferRelativeResize="0"/>
          <p:nvPr/>
        </p:nvPicPr>
        <p:blipFill rotWithShape="1">
          <a:blip r:embed="rId4">
            <a:alphaModFix amt="46000"/>
          </a:blip>
          <a:srcRect/>
          <a:stretch/>
        </p:blipFill>
        <p:spPr>
          <a:xfrm>
            <a:off x="3678058" y="911023"/>
            <a:ext cx="5035949" cy="50359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c80ea81151_0_0"/>
          <p:cNvSpPr txBox="1">
            <a:spLocks noGrp="1"/>
          </p:cNvSpPr>
          <p:nvPr>
            <p:ph type="ctrTitle"/>
          </p:nvPr>
        </p:nvSpPr>
        <p:spPr>
          <a:xfrm>
            <a:off x="936748" y="1231500"/>
            <a:ext cx="10318500" cy="4395000"/>
          </a:xfrm>
          <a:prstGeom prst="rect">
            <a:avLst/>
          </a:prstGeom>
          <a:noFill/>
          <a:ln>
            <a:noFill/>
          </a:ln>
          <a:effectLst>
            <a:outerShdw blurRad="57150" dist="19050" dir="13620000" algn="bl" rotWithShape="0">
              <a:srgbClr val="202122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</a:pPr>
            <a:r>
              <a:rPr lang="it-IT" b="1"/>
              <a:t>   OCULAR DISEASE RECOGNITION</a:t>
            </a:r>
            <a:endParaRPr b="1"/>
          </a:p>
        </p:txBody>
      </p:sp>
      <p:sp>
        <p:nvSpPr>
          <p:cNvPr id="98" name="Google Shape;98;gc80ea81151_0_0"/>
          <p:cNvSpPr txBox="1">
            <a:spLocks noGrp="1"/>
          </p:cNvSpPr>
          <p:nvPr>
            <p:ph type="subTitle" idx="1"/>
          </p:nvPr>
        </p:nvSpPr>
        <p:spPr>
          <a:xfrm>
            <a:off x="1514250" y="5905504"/>
            <a:ext cx="9163500" cy="1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t-IT" sz="2400"/>
              <a:t>OLGIATI ALBERTO, 814873   RAIMONDI JESSICA, 808631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</a:pPr>
            <a:r>
              <a:rPr lang="it-IT" sz="2400"/>
              <a:t>SILVESTRELLI SARA, 815664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cd11ff506_0_3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Allenamento e tuning sui dati</a:t>
            </a:r>
            <a:endParaRPr/>
          </a:p>
        </p:txBody>
      </p:sp>
      <p:pic>
        <p:nvPicPr>
          <p:cNvPr id="214" name="Google Shape;214;gccd11ff506_0_3" descr="https://lh6.googleusercontent.com/PrzSEeMEV26H8SJZvYjXP73XOJrrFrECmo4XWGIJxJIW0QgjR0zCxoboFI0n6Z1X9Vku9_wujbAIXWYxRO0D0TsdXAgPdXtuNkq_7iaYHUvWFWn8EBWAAtvF1ApC0QQ2vRvvKx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3368" y="88258"/>
            <a:ext cx="1395807" cy="138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ccd11ff506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1675" y="1587280"/>
            <a:ext cx="9621750" cy="496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bae30581e_1_5"/>
          <p:cNvSpPr txBox="1">
            <a:spLocks noGrp="1"/>
          </p:cNvSpPr>
          <p:nvPr>
            <p:ph type="title"/>
          </p:nvPr>
        </p:nvSpPr>
        <p:spPr>
          <a:xfrm>
            <a:off x="1330403" y="520135"/>
            <a:ext cx="10178400" cy="1492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Confusion Matrix</a:t>
            </a:r>
            <a:endParaRPr/>
          </a:p>
        </p:txBody>
      </p:sp>
      <p:pic>
        <p:nvPicPr>
          <p:cNvPr id="221" name="Google Shape;221;gcbae30581e_1_5" descr="https://lh6.googleusercontent.com/PrzSEeMEV26H8SJZvYjXP73XOJrrFrECmo4XWGIJxJIW0QgjR0zCxoboFI0n6Z1X9Vku9_wujbAIXWYxRO0D0TsdXAgPdXtuNkq_7iaYHUvWFWn8EBWAAtvF1ApC0QQ2vRvvKx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3368" y="88258"/>
            <a:ext cx="1395807" cy="138190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cbae30581e_1_5"/>
          <p:cNvSpPr txBox="1"/>
          <p:nvPr/>
        </p:nvSpPr>
        <p:spPr>
          <a:xfrm>
            <a:off x="3505325" y="5977950"/>
            <a:ext cx="5671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/>
              <a:t>ACCURACY:  </a:t>
            </a:r>
            <a:r>
              <a:rPr lang="it-IT" sz="2400"/>
              <a:t>0.6511 </a:t>
            </a:r>
            <a:r>
              <a:rPr lang="it-IT" sz="2400" b="1"/>
              <a:t>  KAPPA:  </a:t>
            </a:r>
            <a:r>
              <a:rPr lang="it-IT" sz="2400"/>
              <a:t>0.4029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223" name="Google Shape;223;gcbae30581e_1_5"/>
          <p:cNvGraphicFramePr/>
          <p:nvPr/>
        </p:nvGraphicFramePr>
        <p:xfrm>
          <a:off x="1018050" y="1752683"/>
          <a:ext cx="10645750" cy="3818225"/>
        </p:xfrm>
        <a:graphic>
          <a:graphicData uri="http://schemas.openxmlformats.org/drawingml/2006/table">
            <a:tbl>
              <a:tblPr>
                <a:noFill/>
                <a:tableStyleId>{FBA9548B-9490-4580-A5CC-BCB5ACB9A834}</a:tableStyleId>
              </a:tblPr>
              <a:tblGrid>
                <a:gridCol w="2122450"/>
                <a:gridCol w="780350"/>
                <a:gridCol w="1238675"/>
                <a:gridCol w="1189550"/>
                <a:gridCol w="1353250"/>
                <a:gridCol w="1713300"/>
                <a:gridCol w="960450"/>
                <a:gridCol w="1287725"/>
              </a:tblGrid>
              <a:tr h="81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rPr lang="it-IT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rPr lang="it-IT" sz="17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          </a:t>
                      </a:r>
                      <a:r>
                        <a:rPr lang="it-IT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  Reference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Predicted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AMD</a:t>
                      </a:r>
                      <a:endParaRPr b="1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b="1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CATARACT</a:t>
                      </a:r>
                      <a:endParaRPr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b="1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DIABETES</a:t>
                      </a:r>
                      <a:endParaRPr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b="1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GLAUCOMA</a:t>
                      </a:r>
                      <a:endParaRPr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b="1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HYPERTENSION</a:t>
                      </a:r>
                      <a:endParaRPr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b="1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MYOPIA</a:t>
                      </a:r>
                      <a:endParaRPr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b="1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NORMAL</a:t>
                      </a:r>
                      <a:endParaRPr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AMD</a:t>
                      </a:r>
                      <a:endParaRPr b="1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500" b="1"/>
                        <a:t>11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7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</a:tr>
              <a:tr h="41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CATARACT</a:t>
                      </a:r>
                      <a:endParaRPr b="1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/>
                        <a:t>34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10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DIABETES</a:t>
                      </a:r>
                      <a:endParaRPr b="1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/>
                        <a:t>75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27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</a:tr>
              <a:tr h="398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GLAUCOMA</a:t>
                      </a:r>
                      <a:endParaRPr b="1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/>
                        <a:t>10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</a:tr>
              <a:tr h="36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HYPERTENSION</a:t>
                      </a:r>
                      <a:endParaRPr b="1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MYOPIA</a:t>
                      </a:r>
                      <a:endParaRPr b="1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/>
                        <a:t>37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NORMAL</a:t>
                      </a:r>
                      <a:endParaRPr b="1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15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163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32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10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/>
                        <a:t>418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90e936a7f_0_6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APPLICAZIONE</a:t>
            </a:r>
            <a:endParaRPr/>
          </a:p>
        </p:txBody>
      </p:sp>
      <p:pic>
        <p:nvPicPr>
          <p:cNvPr id="229" name="Google Shape;229;gc90e936a7f_0_6" descr="https://lh6.googleusercontent.com/PrzSEeMEV26H8SJZvYjXP73XOJrrFrECmo4XWGIJxJIW0QgjR0zCxoboFI0n6Z1X9Vku9_wujbAIXWYxRO0D0TsdXAgPdXtuNkq_7iaYHUvWFWn8EBWAAtvF1ApC0QQ2vRvvKx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3368" y="88258"/>
            <a:ext cx="1395807" cy="138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c90e936a7f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6725" y="1178700"/>
            <a:ext cx="8208151" cy="503637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c90e936a7f_0_6"/>
          <p:cNvSpPr txBox="1"/>
          <p:nvPr/>
        </p:nvSpPr>
        <p:spPr>
          <a:xfrm>
            <a:off x="1722375" y="6362700"/>
            <a:ext cx="923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u="sng">
                <a:solidFill>
                  <a:schemeClr val="hlink"/>
                </a:solidFill>
                <a:hlinkClick r:id="rId5"/>
              </a:rPr>
              <a:t>https://drive.google.com/drive/folders/1ghUhREVomj6piF3ckGCIt3xTBKAEI64I?usp=sharing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d78cdbf64_0_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Sviluppi futuri</a:t>
            </a:r>
            <a:endParaRPr/>
          </a:p>
        </p:txBody>
      </p:sp>
      <p:sp>
        <p:nvSpPr>
          <p:cNvPr id="237" name="Google Shape;237;gcd78cdbf64_0_0"/>
          <p:cNvSpPr txBox="1">
            <a:spLocks noGrp="1"/>
          </p:cNvSpPr>
          <p:nvPr>
            <p:ph type="body" idx="1"/>
          </p:nvPr>
        </p:nvSpPr>
        <p:spPr>
          <a:xfrm>
            <a:off x="656025" y="1539900"/>
            <a:ext cx="10670400" cy="1492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852"/>
              <a:buNone/>
            </a:pPr>
            <a:r>
              <a:rPr lang="it-IT" sz="1650" b="1"/>
              <a:t>Evidenziare la correlazione tra occhio dx e sx: </a:t>
            </a:r>
            <a:endParaRPr sz="1650" b="1"/>
          </a:p>
          <a:p>
            <a:pPr marL="91440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852"/>
              <a:buNone/>
            </a:pPr>
            <a:r>
              <a:rPr lang="it-IT" sz="1650"/>
              <a:t>Realizzare due modelli separati per occhio dx e sx che abbiano come target la classificazione della patologia sfruttando i risultati ottenuti (probabilità di ciascuna classe sia per l’occhio destro che per l’occhio sinistro) e le informazioni del paziente con lo scopo di “correggere” la classificazione.</a:t>
            </a:r>
            <a:endParaRPr sz="1650"/>
          </a:p>
          <a:p>
            <a:pPr marL="45720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852"/>
              <a:buNone/>
            </a:pPr>
            <a:endParaRPr sz="1550"/>
          </a:p>
        </p:txBody>
      </p:sp>
      <p:pic>
        <p:nvPicPr>
          <p:cNvPr id="238" name="Google Shape;238;gcd78cdbf64_0_0"/>
          <p:cNvPicPr preferRelativeResize="0"/>
          <p:nvPr/>
        </p:nvPicPr>
        <p:blipFill rotWithShape="1">
          <a:blip r:embed="rId3">
            <a:alphaModFix/>
          </a:blip>
          <a:srcRect t="14515" b="32451"/>
          <a:stretch/>
        </p:blipFill>
        <p:spPr>
          <a:xfrm>
            <a:off x="2427200" y="3226600"/>
            <a:ext cx="8243502" cy="327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29;gc90e936a7f_0_6" descr="https://lh6.googleusercontent.com/PrzSEeMEV26H8SJZvYjXP73XOJrrFrECmo4XWGIJxJIW0QgjR0zCxoboFI0n6Z1X9Vku9_wujbAIXWYxRO0D0TsdXAgPdXtuNkq_7iaYHUvWFWn8EBWAAtvF1ApC0QQ2vRvvKx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3368" y="88258"/>
            <a:ext cx="1395807" cy="138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ctrTitle"/>
          </p:nvPr>
        </p:nvSpPr>
        <p:spPr>
          <a:xfrm>
            <a:off x="1078523" y="1098388"/>
            <a:ext cx="10318500" cy="4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</a:pPr>
            <a:r>
              <a:rPr lang="it-IT"/>
              <a:t>GRAZIE PER </a:t>
            </a:r>
            <a:br>
              <a:rPr lang="it-IT"/>
            </a:br>
            <a:r>
              <a:rPr lang="it-IT"/>
              <a:t>L’ATTENZIONE!</a:t>
            </a:r>
            <a:endParaRPr/>
          </a:p>
        </p:txBody>
      </p:sp>
      <p:pic>
        <p:nvPicPr>
          <p:cNvPr id="244" name="Google Shape;244;p5" descr="https://lh6.googleusercontent.com/PrzSEeMEV26H8SJZvYjXP73XOJrrFrECmo4XWGIJxJIW0QgjR0zCxoboFI0n6Z1X9Vku9_wujbAIXWYxRO0D0TsdXAgPdXtuNkq_7iaYHUvWFWn8EBWAAtvF1ApC0QQ2vRvvKx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3368" y="88258"/>
            <a:ext cx="1395807" cy="138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it-IT"/>
              <a:t>DATASET</a:t>
            </a:r>
            <a:br>
              <a:rPr lang="it-IT"/>
            </a:b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1251675" y="1874525"/>
            <a:ext cx="5143500" cy="48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-IT" b="1"/>
              <a:t>OBIETTIVO</a:t>
            </a:r>
            <a:endParaRPr b="1"/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Classificare correttamente alcune malattie degli occhi e confermare le diagnosi dei medici analizzando le immagini dei fondi oculari raccolte da Shanggong Medical Technology.</a:t>
            </a:r>
            <a:endParaRPr/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-IT" b="1"/>
              <a:t>APPLICAZIONI / UTILITÀ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/>
              <a:t>	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-IT"/>
              <a:t>Di supporto / assistenza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-IT"/>
              <a:t>Analisi mediche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2" descr="https://lh6.googleusercontent.com/PrzSEeMEV26H8SJZvYjXP73XOJrrFrECmo4XWGIJxJIW0QgjR0zCxoboFI0n6Z1X9Vku9_wujbAIXWYxRO0D0TsdXAgPdXtuNkq_7iaYHUvWFWn8EBWAAtvF1ApC0QQ2vRvvKx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3368" y="88258"/>
            <a:ext cx="1395807" cy="138190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>
            <a:spLocks noGrp="1"/>
          </p:cNvSpPr>
          <p:nvPr>
            <p:ph type="body" idx="1"/>
          </p:nvPr>
        </p:nvSpPr>
        <p:spPr>
          <a:xfrm>
            <a:off x="6850175" y="1874525"/>
            <a:ext cx="4435200" cy="40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-IT" b="1"/>
              <a:t>INFO</a:t>
            </a:r>
            <a:endParaRPr b="1"/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/>
              <a:t>immagini:</a:t>
            </a:r>
            <a:endParaRPr b="1"/>
          </a:p>
          <a:p>
            <a:pPr marL="0" lvl="0" indent="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dim. immagine:  512 x 512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/>
              <a:t>colore:              RGB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b="1"/>
              <a:t>dataset:</a:t>
            </a:r>
            <a:endParaRPr b="1"/>
          </a:p>
          <a:p>
            <a:pPr marL="0" lvl="0" indent="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3358 pazienti</a:t>
            </a:r>
            <a:endParaRPr/>
          </a:p>
          <a:p>
            <a:pPr marL="0" lvl="0" indent="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6392 immagini</a:t>
            </a:r>
            <a:endParaRPr/>
          </a:p>
          <a:p>
            <a:pPr marL="0" lvl="0" indent="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 txBox="1">
            <a:spLocks noGrp="1"/>
          </p:cNvSpPr>
          <p:nvPr>
            <p:ph type="subTitle" idx="4294967295"/>
          </p:nvPr>
        </p:nvSpPr>
        <p:spPr>
          <a:xfrm>
            <a:off x="1257300" y="1183927"/>
            <a:ext cx="87369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  <a:buNone/>
            </a:pPr>
            <a:r>
              <a:rPr lang="it-IT" sz="2400" u="sng"/>
              <a:t>https://www.kaggle.com/andrewmvd/ocular-disease-recognition-odir5k</a:t>
            </a:r>
            <a:endParaRPr u="sng"/>
          </a:p>
          <a:p>
            <a:pPr marL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gc90e936a7f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975" y="4328700"/>
            <a:ext cx="2033999" cy="203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c90e936a7f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0925" y="1538574"/>
            <a:ext cx="2034001" cy="203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c90e936a7f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9063" y="1538575"/>
            <a:ext cx="2033999" cy="203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c90e936a7f_0_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6800" y="1538950"/>
            <a:ext cx="2033275" cy="20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c90e936a7f_0_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27650" y="4328700"/>
            <a:ext cx="2034001" cy="203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c90e936a7f_0_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0313" y="4328700"/>
            <a:ext cx="2034001" cy="203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c90e936a7f_0_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33001" y="4328688"/>
            <a:ext cx="2033999" cy="203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c90e936a7f_0_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97938" y="1538950"/>
            <a:ext cx="2033275" cy="203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c90e936a7f_0_18" descr="https://lh6.googleusercontent.com/PrzSEeMEV26H8SJZvYjXP73XOJrrFrECmo4XWGIJxJIW0QgjR0zCxoboFI0n6Z1X9Vku9_wujbAIXWYxRO0D0TsdXAgPdXtuNkq_7iaYHUvWFWn8EBWAAtvF1ApC0QQ2vRvvKx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503368" y="88258"/>
            <a:ext cx="1395807" cy="138190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c90e936a7f_0_18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it-IT"/>
              <a:t>8 CLASSI</a:t>
            </a:r>
            <a:br>
              <a:rPr lang="it-IT"/>
            </a:br>
            <a:endParaRPr/>
          </a:p>
        </p:txBody>
      </p:sp>
      <p:sp>
        <p:nvSpPr>
          <p:cNvPr id="122" name="Google Shape;122;gc90e936a7f_0_18"/>
          <p:cNvSpPr txBox="1"/>
          <p:nvPr/>
        </p:nvSpPr>
        <p:spPr>
          <a:xfrm>
            <a:off x="3697575" y="3572200"/>
            <a:ext cx="20340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 Diabetes (</a:t>
            </a:r>
            <a:r>
              <a:rPr lang="it-IT" sz="1850" b="1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r>
              <a:rPr lang="it-IT" sz="185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)  </a:t>
            </a:r>
            <a:endParaRPr sz="1850"/>
          </a:p>
        </p:txBody>
      </p:sp>
      <p:sp>
        <p:nvSpPr>
          <p:cNvPr id="123" name="Google Shape;123;gc90e936a7f_0_18"/>
          <p:cNvSpPr txBox="1"/>
          <p:nvPr/>
        </p:nvSpPr>
        <p:spPr>
          <a:xfrm>
            <a:off x="1006063" y="3572188"/>
            <a:ext cx="20340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 Normal (</a:t>
            </a:r>
            <a:r>
              <a:rPr lang="it-IT" sz="1850" b="1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r>
              <a:rPr lang="it-IT" sz="185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)  </a:t>
            </a:r>
            <a:endParaRPr sz="1850"/>
          </a:p>
        </p:txBody>
      </p:sp>
      <p:sp>
        <p:nvSpPr>
          <p:cNvPr id="124" name="Google Shape;124;gc90e936a7f_0_18"/>
          <p:cNvSpPr txBox="1"/>
          <p:nvPr/>
        </p:nvSpPr>
        <p:spPr>
          <a:xfrm>
            <a:off x="6389063" y="3572200"/>
            <a:ext cx="20340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 Glaucoma (</a:t>
            </a:r>
            <a:r>
              <a:rPr lang="it-IT" sz="1850" b="1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it-IT" sz="185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)  </a:t>
            </a:r>
            <a:endParaRPr sz="1850"/>
          </a:p>
        </p:txBody>
      </p:sp>
      <p:sp>
        <p:nvSpPr>
          <p:cNvPr id="125" name="Google Shape;125;gc90e936a7f_0_18"/>
          <p:cNvSpPr txBox="1"/>
          <p:nvPr/>
        </p:nvSpPr>
        <p:spPr>
          <a:xfrm>
            <a:off x="9080575" y="3572200"/>
            <a:ext cx="20340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 Cataract (</a:t>
            </a:r>
            <a:r>
              <a:rPr lang="it-IT" sz="1850" b="1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it-IT" sz="185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)  </a:t>
            </a:r>
            <a:endParaRPr sz="1850"/>
          </a:p>
        </p:txBody>
      </p:sp>
      <p:sp>
        <p:nvSpPr>
          <p:cNvPr id="126" name="Google Shape;126;gc90e936a7f_0_18"/>
          <p:cNvSpPr txBox="1"/>
          <p:nvPr/>
        </p:nvSpPr>
        <p:spPr>
          <a:xfrm>
            <a:off x="935000" y="6362700"/>
            <a:ext cx="25227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 Age Mac. Deg. (</a:t>
            </a:r>
            <a:r>
              <a:rPr lang="it-IT" sz="1850" b="1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AMD</a:t>
            </a:r>
            <a:r>
              <a:rPr lang="it-IT" sz="185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)  </a:t>
            </a:r>
            <a:endParaRPr sz="1850"/>
          </a:p>
        </p:txBody>
      </p:sp>
      <p:sp>
        <p:nvSpPr>
          <p:cNvPr id="127" name="Google Shape;127;gc90e936a7f_0_18"/>
          <p:cNvSpPr txBox="1"/>
          <p:nvPr/>
        </p:nvSpPr>
        <p:spPr>
          <a:xfrm>
            <a:off x="3727650" y="6362700"/>
            <a:ext cx="20340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 Hypertension (</a:t>
            </a:r>
            <a:r>
              <a:rPr lang="it-IT" sz="1850" b="1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lang="it-IT" sz="185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)  </a:t>
            </a:r>
            <a:endParaRPr sz="1850"/>
          </a:p>
        </p:txBody>
      </p:sp>
      <p:sp>
        <p:nvSpPr>
          <p:cNvPr id="128" name="Google Shape;128;gc90e936a7f_0_18"/>
          <p:cNvSpPr txBox="1"/>
          <p:nvPr/>
        </p:nvSpPr>
        <p:spPr>
          <a:xfrm>
            <a:off x="6430325" y="6362700"/>
            <a:ext cx="20340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 Myopia (</a:t>
            </a:r>
            <a:r>
              <a:rPr lang="it-IT" sz="1850" b="1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lang="it-IT" sz="185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)  </a:t>
            </a:r>
            <a:endParaRPr sz="1850"/>
          </a:p>
        </p:txBody>
      </p:sp>
      <p:sp>
        <p:nvSpPr>
          <p:cNvPr id="129" name="Google Shape;129;gc90e936a7f_0_18"/>
          <p:cNvSpPr txBox="1"/>
          <p:nvPr/>
        </p:nvSpPr>
        <p:spPr>
          <a:xfrm>
            <a:off x="9133000" y="6362700"/>
            <a:ext cx="20340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 Other (</a:t>
            </a:r>
            <a:r>
              <a:rPr lang="it-IT" sz="1850" b="1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O</a:t>
            </a:r>
            <a:r>
              <a:rPr lang="it-IT" sz="185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)  </a:t>
            </a:r>
            <a:endParaRPr sz="18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932631265_3_0"/>
          <p:cNvSpPr txBox="1">
            <a:spLocks noGrp="1"/>
          </p:cNvSpPr>
          <p:nvPr>
            <p:ph type="title"/>
          </p:nvPr>
        </p:nvSpPr>
        <p:spPr>
          <a:xfrm>
            <a:off x="1252728" y="381000"/>
            <a:ext cx="10172700" cy="149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UNA BREVE ANALISI ESPLORATIVA</a:t>
            </a:r>
            <a:endParaRPr/>
          </a:p>
        </p:txBody>
      </p:sp>
      <p:pic>
        <p:nvPicPr>
          <p:cNvPr id="135" name="Google Shape;135;gc932631265_3_0" descr="https://lh6.googleusercontent.com/PrzSEeMEV26H8SJZvYjXP73XOJrrFrECmo4XWGIJxJIW0QgjR0zCxoboFI0n6Z1X9Vku9_wujbAIXWYxRO0D0TsdXAgPdXtuNkq_7iaYHUvWFWn8EBWAAtvF1ApC0QQ2vRvvKx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3368" y="88258"/>
            <a:ext cx="1395807" cy="138190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c932631265_3_0"/>
          <p:cNvSpPr txBox="1">
            <a:spLocks noGrp="1"/>
          </p:cNvSpPr>
          <p:nvPr>
            <p:ph type="body" idx="2"/>
          </p:nvPr>
        </p:nvSpPr>
        <p:spPr>
          <a:xfrm>
            <a:off x="1257300" y="2909102"/>
            <a:ext cx="4800600" cy="299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c932631265_3_0"/>
          <p:cNvSpPr txBox="1">
            <a:spLocks noGrp="1"/>
          </p:cNvSpPr>
          <p:nvPr>
            <p:ph type="body" idx="3"/>
          </p:nvPr>
        </p:nvSpPr>
        <p:spPr>
          <a:xfrm>
            <a:off x="7979399" y="1470175"/>
            <a:ext cx="4489500" cy="699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it-IT"/>
              <a:t>NOISE</a:t>
            </a:r>
            <a:endParaRPr/>
          </a:p>
        </p:txBody>
      </p:sp>
      <p:pic>
        <p:nvPicPr>
          <p:cNvPr id="138" name="Google Shape;138;gc932631265_3_0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725" y="2509682"/>
            <a:ext cx="6155715" cy="39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c932631265_3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9398" y="2509682"/>
            <a:ext cx="3806281" cy="399426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c932631265_3_0"/>
          <p:cNvSpPr txBox="1">
            <a:spLocks noGrp="1"/>
          </p:cNvSpPr>
          <p:nvPr>
            <p:ph type="body" idx="3"/>
          </p:nvPr>
        </p:nvSpPr>
        <p:spPr>
          <a:xfrm>
            <a:off x="1252726" y="1470175"/>
            <a:ext cx="4489500" cy="699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it-IT"/>
              <a:t>CLASSI SBILANCIATE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4f7460a19568850_6"/>
          <p:cNvSpPr txBox="1">
            <a:spLocks noGrp="1"/>
          </p:cNvSpPr>
          <p:nvPr>
            <p:ph type="title"/>
          </p:nvPr>
        </p:nvSpPr>
        <p:spPr>
          <a:xfrm>
            <a:off x="1251678" y="381010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it-IT"/>
              <a:t>Benchmark in letteratura</a:t>
            </a:r>
            <a:r>
              <a:rPr lang="it-IT" sz="4500"/>
              <a:t>*</a:t>
            </a:r>
            <a:endParaRPr sz="4500"/>
          </a:p>
        </p:txBody>
      </p:sp>
      <p:pic>
        <p:nvPicPr>
          <p:cNvPr id="146" name="Google Shape;146;g44f7460a19568850_6" descr="https://lh6.googleusercontent.com/PrzSEeMEV26H8SJZvYjXP73XOJrrFrECmo4XWGIJxJIW0QgjR0zCxoboFI0n6Z1X9Vku9_wujbAIXWYxRO0D0TsdXAgPdXtuNkq_7iaYHUvWFWn8EBWAAtvF1ApC0QQ2vRvvKx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3368" y="88258"/>
            <a:ext cx="1395807" cy="138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44f7460a1956885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1675" y="1208800"/>
            <a:ext cx="4108811" cy="515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44f7460a19568850_6"/>
          <p:cNvSpPr txBox="1"/>
          <p:nvPr/>
        </p:nvSpPr>
        <p:spPr>
          <a:xfrm>
            <a:off x="1251675" y="6362700"/>
            <a:ext cx="9478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* </a:t>
            </a:r>
            <a:r>
              <a:rPr lang="it-IT" sz="1500" u="sng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https://towardsdatascience.com/ocular-disease-recognition-using-convolutional-neural-networks-c04d63a7a2da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9" name="Google Shape;149;g44f7460a19568850_6"/>
          <p:cNvSpPr txBox="1"/>
          <p:nvPr/>
        </p:nvSpPr>
        <p:spPr>
          <a:xfrm>
            <a:off x="6010225" y="2354300"/>
            <a:ext cx="59961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100" b="1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Proposta</a:t>
            </a:r>
            <a:endParaRPr sz="2100" b="1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619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Gill Sans"/>
              <a:buChar char="●"/>
            </a:pPr>
            <a:r>
              <a:rPr lang="it-IT" sz="21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Data augmentation delle classi meno rappresentate;</a:t>
            </a:r>
            <a:endParaRPr sz="21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619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Gill Sans"/>
              <a:buChar char="●"/>
            </a:pPr>
            <a:r>
              <a:rPr lang="it-IT" sz="21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Nessun rumore rilevato.</a:t>
            </a:r>
            <a:endParaRPr sz="21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50" name="Google Shape;150;g44f7460a19568850_6"/>
          <p:cNvCxnSpPr/>
          <p:nvPr/>
        </p:nvCxnSpPr>
        <p:spPr>
          <a:xfrm>
            <a:off x="1251675" y="3633350"/>
            <a:ext cx="410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c7a4c1569_1_3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ANALISI BENCHMARK</a:t>
            </a:r>
            <a:endParaRPr/>
          </a:p>
        </p:txBody>
      </p:sp>
      <p:sp>
        <p:nvSpPr>
          <p:cNvPr id="156" name="Google Shape;156;gcc7a4c1569_1_3"/>
          <p:cNvSpPr txBox="1">
            <a:spLocks noGrp="1"/>
          </p:cNvSpPr>
          <p:nvPr>
            <p:ph type="body" idx="1"/>
          </p:nvPr>
        </p:nvSpPr>
        <p:spPr>
          <a:xfrm>
            <a:off x="1251678" y="4694451"/>
            <a:ext cx="10178400" cy="359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0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it-IT" sz="2900"/>
              <a:t>Divisione casuale delle immagini in train, validation e test.</a:t>
            </a:r>
            <a:endParaRPr sz="2900"/>
          </a:p>
          <a:p>
            <a:pPr marL="914400" lvl="0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it-IT" sz="2900"/>
              <a:t>Tempo computazionale;</a:t>
            </a:r>
            <a:endParaRPr sz="29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  <p:graphicFrame>
        <p:nvGraphicFramePr>
          <p:cNvPr id="157" name="Google Shape;157;gcc7a4c1569_1_3"/>
          <p:cNvGraphicFramePr/>
          <p:nvPr/>
        </p:nvGraphicFramePr>
        <p:xfrm>
          <a:off x="3334500" y="1874565"/>
          <a:ext cx="4548300" cy="2123500"/>
        </p:xfrm>
        <a:graphic>
          <a:graphicData uri="http://schemas.openxmlformats.org/drawingml/2006/table">
            <a:tbl>
              <a:tblPr>
                <a:noFill/>
                <a:tableStyleId>{FBA9548B-9490-4580-A5CC-BCB5ACB9A834}</a:tableStyleId>
              </a:tblPr>
              <a:tblGrid>
                <a:gridCol w="2274150"/>
                <a:gridCol w="2274150"/>
              </a:tblGrid>
              <a:tr h="556975"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2000" b="1">
                          <a:solidFill>
                            <a:srgbClr val="595959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Classi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2000" b="1">
                          <a:solidFill>
                            <a:srgbClr val="595959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Accuracy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  <a:tr h="522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N/C/M/A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0.8281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  <a:tr h="522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N/D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0.5778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  <a:tr h="522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ALL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0.4953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58" name="Google Shape;158;gcc7a4c1569_1_3" descr="https://lh6.googleusercontent.com/PrzSEeMEV26H8SJZvYjXP73XOJrrFrECmo4XWGIJxJIW0QgjR0zCxoboFI0n6Z1X9Vku9_wujbAIXWYxRO0D0TsdXAgPdXtuNkq_7iaYHUvWFWn8EBWAAtvF1ApC0QQ2vRvvKx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3368" y="88258"/>
            <a:ext cx="1395807" cy="138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4f7460a19568850_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it-IT"/>
              <a:t>PREPROCESSING</a:t>
            </a:r>
            <a:endParaRPr/>
          </a:p>
        </p:txBody>
      </p:sp>
      <p:sp>
        <p:nvSpPr>
          <p:cNvPr id="164" name="Google Shape;164;g44f7460a19568850_0"/>
          <p:cNvSpPr txBox="1">
            <a:spLocks noGrp="1"/>
          </p:cNvSpPr>
          <p:nvPr>
            <p:ph type="body" idx="1"/>
          </p:nvPr>
        </p:nvSpPr>
        <p:spPr>
          <a:xfrm>
            <a:off x="1073375" y="1874575"/>
            <a:ext cx="5832300" cy="4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b="1"/>
              <a:t>Train </a:t>
            </a:r>
            <a:r>
              <a:rPr lang="it-IT"/>
              <a:t>: </a:t>
            </a:r>
            <a:endParaRPr/>
          </a:p>
          <a:p>
            <a:pPr marL="68580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/>
              <a:t>60%  pazienti (4892 immagini) </a:t>
            </a:r>
            <a:endParaRPr/>
          </a:p>
          <a:p>
            <a:pPr marL="22860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b="1"/>
              <a:t>Validation </a:t>
            </a:r>
            <a:r>
              <a:rPr lang="it-IT"/>
              <a:t>:  </a:t>
            </a:r>
            <a:endParaRPr/>
          </a:p>
          <a:p>
            <a:pPr marL="68580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/>
              <a:t>24% dei pazienti (1349 immagini) </a:t>
            </a:r>
            <a:endParaRPr/>
          </a:p>
          <a:p>
            <a:pPr marL="22860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b="1"/>
              <a:t>Test </a:t>
            </a:r>
            <a:r>
              <a:rPr lang="it-IT"/>
              <a:t>: </a:t>
            </a:r>
            <a:endParaRPr/>
          </a:p>
          <a:p>
            <a:pPr marL="68580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/>
              <a:t>16% dei pazienti (912 immagini)</a:t>
            </a:r>
            <a:endParaRPr/>
          </a:p>
          <a:p>
            <a:pPr marL="68580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/>
              <a:t>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/>
              <a:t>   </a:t>
            </a:r>
            <a:endParaRPr/>
          </a:p>
          <a:p>
            <a:pPr marL="22860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65" name="Google Shape;165;g44f7460a19568850_0" descr="https://lh6.googleusercontent.com/PrzSEeMEV26H8SJZvYjXP73XOJrrFrECmo4XWGIJxJIW0QgjR0zCxoboFI0n6Z1X9Vku9_wujbAIXWYxRO0D0TsdXAgPdXtuNkq_7iaYHUvWFWn8EBWAAtvF1ApC0QQ2vRvvKx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3368" y="88258"/>
            <a:ext cx="1395807" cy="138190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44f7460a19568850_0"/>
          <p:cNvSpPr txBox="1"/>
          <p:nvPr/>
        </p:nvSpPr>
        <p:spPr>
          <a:xfrm>
            <a:off x="6905675" y="1809975"/>
            <a:ext cx="49935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b="1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Rescale </a:t>
            </a:r>
            <a:r>
              <a:rPr lang="it-IT" sz="20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: </a:t>
            </a:r>
            <a:endParaRPr sz="20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68580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1/255</a:t>
            </a:r>
            <a:endParaRPr sz="20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2860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b="1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Rotate </a:t>
            </a:r>
            <a:r>
              <a:rPr lang="it-IT" sz="20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: </a:t>
            </a:r>
            <a:endParaRPr sz="20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68580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Occhio dx ruotato di 180°</a:t>
            </a:r>
            <a:endParaRPr sz="20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2860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b="1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Data Augmentation</a:t>
            </a:r>
            <a:r>
              <a:rPr lang="it-IT" sz="20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 : </a:t>
            </a:r>
            <a:endParaRPr sz="20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84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2 immagini aggiunte nelle classi meno rappresentate del Training Set</a:t>
            </a:r>
            <a:endParaRPr sz="20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2860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b="1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Data Cleaning</a:t>
            </a:r>
            <a:r>
              <a:rPr lang="it-IT" sz="20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: </a:t>
            </a:r>
            <a:endParaRPr sz="20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Gill Sans"/>
              <a:buChar char="➔"/>
            </a:pPr>
            <a:r>
              <a:rPr lang="it-IT" sz="20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Eliminazione manuale di immagini inutilizzabili (scure, distorte, etc.)</a:t>
            </a:r>
            <a:endParaRPr sz="20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-0.38%</a:t>
            </a:r>
            <a:endParaRPr sz="20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Gill Sans"/>
              <a:buChar char="➔"/>
            </a:pPr>
            <a:r>
              <a:rPr lang="it-IT" sz="20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Eliminazione categoria “O”</a:t>
            </a:r>
            <a:endParaRPr sz="20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2860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g44f7460a19568850_0"/>
          <p:cNvSpPr/>
          <p:nvPr/>
        </p:nvSpPr>
        <p:spPr>
          <a:xfrm>
            <a:off x="6043625" y="1660575"/>
            <a:ext cx="28500" cy="4762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d477200d6f_0_0" descr="https://lh6.googleusercontent.com/PrzSEeMEV26H8SJZvYjXP73XOJrrFrECmo4XWGIJxJIW0QgjR0zCxoboFI0n6Z1X9Vku9_wujbAIXWYxRO0D0TsdXAgPdXtuNkq_7iaYHUvWFWn8EBWAAtvF1ApC0QQ2vRvvKx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3368" y="88258"/>
            <a:ext cx="1395807" cy="138190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d477200d6f_0_0"/>
          <p:cNvSpPr txBox="1"/>
          <p:nvPr/>
        </p:nvSpPr>
        <p:spPr>
          <a:xfrm>
            <a:off x="1020425" y="1721275"/>
            <a:ext cx="1515300" cy="76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b="1">
                <a:latin typeface="Gill Sans"/>
                <a:ea typeface="Gill Sans"/>
                <a:cs typeface="Gill Sans"/>
                <a:sym typeface="Gill Sans"/>
              </a:rPr>
              <a:t>Kaggle ZipFile</a:t>
            </a:r>
            <a:endParaRPr sz="1900" b="1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4" name="Google Shape;174;gd477200d6f_0_0"/>
          <p:cNvSpPr/>
          <p:nvPr/>
        </p:nvSpPr>
        <p:spPr>
          <a:xfrm>
            <a:off x="2630975" y="1950850"/>
            <a:ext cx="485400" cy="36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d477200d6f_0_0"/>
          <p:cNvSpPr txBox="1"/>
          <p:nvPr/>
        </p:nvSpPr>
        <p:spPr>
          <a:xfrm>
            <a:off x="3898050" y="1407175"/>
            <a:ext cx="228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gd477200d6f_0_0"/>
          <p:cNvSpPr/>
          <p:nvPr/>
        </p:nvSpPr>
        <p:spPr>
          <a:xfrm>
            <a:off x="4398250" y="1564750"/>
            <a:ext cx="1611300" cy="12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d477200d6f_0_0"/>
          <p:cNvSpPr txBox="1"/>
          <p:nvPr/>
        </p:nvSpPr>
        <p:spPr>
          <a:xfrm>
            <a:off x="4132675" y="1834375"/>
            <a:ext cx="1905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latin typeface="Gill Sans"/>
                <a:ea typeface="Gill Sans"/>
                <a:cs typeface="Gill Sans"/>
                <a:sym typeface="Gill Sans"/>
              </a:rPr>
              <a:t>Data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latin typeface="Gill Sans"/>
                <a:ea typeface="Gill Sans"/>
                <a:cs typeface="Gill Sans"/>
                <a:sym typeface="Gill Sans"/>
              </a:rPr>
              <a:t>Augmentation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178" name="Google Shape;178;gd477200d6f_0_0"/>
          <p:cNvGraphicFramePr/>
          <p:nvPr/>
        </p:nvGraphicFramePr>
        <p:xfrm>
          <a:off x="3211613" y="1470180"/>
          <a:ext cx="1078250" cy="2133390"/>
        </p:xfrm>
        <a:graphic>
          <a:graphicData uri="http://schemas.openxmlformats.org/drawingml/2006/table">
            <a:tbl>
              <a:tblPr>
                <a:noFill/>
                <a:tableStyleId>{FBA9548B-9490-4580-A5CC-BCB5ACB9A834}</a:tableStyleId>
              </a:tblPr>
              <a:tblGrid>
                <a:gridCol w="1078250"/>
              </a:tblGrid>
              <a:tr h="21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AMD</a:t>
                      </a:r>
                      <a:endParaRPr sz="800" b="1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1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CATARACT</a:t>
                      </a:r>
                      <a:endParaRPr sz="800" b="1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1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DIABETES</a:t>
                      </a:r>
                      <a:endParaRPr sz="800" b="1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1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GLAUCOMA</a:t>
                      </a:r>
                      <a:endParaRPr sz="800" b="1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1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HYPERTENSION</a:t>
                      </a:r>
                      <a:endParaRPr sz="800" b="1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1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MYOPIA</a:t>
                      </a:r>
                      <a:endParaRPr sz="800" b="1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1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NORMAL</a:t>
                      </a:r>
                      <a:endParaRPr sz="800" b="1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9" name="Google Shape;179;gd477200d6f_0_0"/>
          <p:cNvSpPr txBox="1"/>
          <p:nvPr/>
        </p:nvSpPr>
        <p:spPr>
          <a:xfrm>
            <a:off x="3017350" y="1165400"/>
            <a:ext cx="15153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7 ocular disease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gd477200d6f_0_0"/>
          <p:cNvSpPr txBox="1"/>
          <p:nvPr/>
        </p:nvSpPr>
        <p:spPr>
          <a:xfrm>
            <a:off x="938050" y="3813575"/>
            <a:ext cx="12966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latin typeface="Gill Sans"/>
                <a:ea typeface="Gill Sans"/>
                <a:cs typeface="Gill Sans"/>
                <a:sym typeface="Gill Sans"/>
              </a:rPr>
              <a:t>Training Set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81" name="Google Shape;181;gd477200d6f_0_0"/>
          <p:cNvCxnSpPr/>
          <p:nvPr/>
        </p:nvCxnSpPr>
        <p:spPr>
          <a:xfrm rot="10800000" flipH="1">
            <a:off x="7470000" y="5414025"/>
            <a:ext cx="6663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" name="Google Shape;182;gd477200d6f_0_0"/>
          <p:cNvCxnSpPr>
            <a:stCxn id="183" idx="2"/>
            <a:endCxn id="184" idx="0"/>
          </p:cNvCxnSpPr>
          <p:nvPr/>
        </p:nvCxnSpPr>
        <p:spPr>
          <a:xfrm rot="5400000">
            <a:off x="6032525" y="1863201"/>
            <a:ext cx="1042800" cy="45465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5" name="Google Shape;185;gd477200d6f_0_0"/>
          <p:cNvSpPr/>
          <p:nvPr/>
        </p:nvSpPr>
        <p:spPr>
          <a:xfrm>
            <a:off x="8115300" y="4444775"/>
            <a:ext cx="3091200" cy="213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gd477200d6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7273" y="4541492"/>
            <a:ext cx="1854424" cy="174499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d477200d6f_0_0"/>
          <p:cNvSpPr txBox="1"/>
          <p:nvPr/>
        </p:nvSpPr>
        <p:spPr>
          <a:xfrm>
            <a:off x="10242975" y="3813575"/>
            <a:ext cx="12966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latin typeface="Gill Sans"/>
                <a:ea typeface="Gill Sans"/>
                <a:cs typeface="Gill Sans"/>
                <a:sym typeface="Gill Sans"/>
              </a:rPr>
              <a:t>Test Set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" name="Google Shape;188;gd477200d6f_0_0"/>
          <p:cNvSpPr txBox="1"/>
          <p:nvPr/>
        </p:nvSpPr>
        <p:spPr>
          <a:xfrm>
            <a:off x="9880176" y="5021450"/>
            <a:ext cx="1395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Gill Sans"/>
              <a:buChar char="-"/>
            </a:pPr>
            <a:r>
              <a:rPr lang="it-IT" sz="1300" b="1">
                <a:latin typeface="Gill Sans"/>
                <a:ea typeface="Gill Sans"/>
                <a:cs typeface="Gill Sans"/>
                <a:sym typeface="Gill Sans"/>
              </a:rPr>
              <a:t>Accuracy</a:t>
            </a:r>
            <a:endParaRPr sz="1300" b="1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Gill Sans"/>
              <a:buChar char="-"/>
            </a:pPr>
            <a:r>
              <a:rPr lang="it-IT" sz="1300" b="1">
                <a:latin typeface="Gill Sans"/>
                <a:ea typeface="Gill Sans"/>
                <a:cs typeface="Gill Sans"/>
                <a:sym typeface="Gill Sans"/>
              </a:rPr>
              <a:t>Kappa</a:t>
            </a:r>
            <a:endParaRPr sz="1300" b="1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9" name="Google Shape;189;gd477200d6f_0_0"/>
          <p:cNvSpPr/>
          <p:nvPr/>
        </p:nvSpPr>
        <p:spPr>
          <a:xfrm>
            <a:off x="6242500" y="1266650"/>
            <a:ext cx="3714900" cy="2433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0" name="Google Shape;190;gd477200d6f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9688" y="2757345"/>
            <a:ext cx="649786" cy="858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d477200d6f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04425" y="1815925"/>
            <a:ext cx="649787" cy="858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d477200d6f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78424" y="1815925"/>
            <a:ext cx="649786" cy="858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d477200d6f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26915" y="1816084"/>
            <a:ext cx="649555" cy="8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d477200d6f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52542" y="2757345"/>
            <a:ext cx="649787" cy="858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d477200d6f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230406" y="2757345"/>
            <a:ext cx="649787" cy="858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d477200d6f_0_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230402" y="1815915"/>
            <a:ext cx="649786" cy="858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d477200d6f_0_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052659" y="1816084"/>
            <a:ext cx="649555" cy="85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d477200d6f_0_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775938" y="2758238"/>
            <a:ext cx="648000" cy="8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d477200d6f_0_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503175" y="2758251"/>
            <a:ext cx="648000" cy="8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d477200d6f_0_0"/>
          <p:cNvSpPr txBox="1"/>
          <p:nvPr/>
        </p:nvSpPr>
        <p:spPr>
          <a:xfrm>
            <a:off x="6323113" y="1222950"/>
            <a:ext cx="3560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4892 immagini</a:t>
            </a:r>
            <a:endParaRPr/>
          </a:p>
        </p:txBody>
      </p:sp>
      <p:sp>
        <p:nvSpPr>
          <p:cNvPr id="200" name="Google Shape;200;gd477200d6f_0_0"/>
          <p:cNvSpPr txBox="1">
            <a:spLocks noGrp="1"/>
          </p:cNvSpPr>
          <p:nvPr>
            <p:ph type="title"/>
          </p:nvPr>
        </p:nvSpPr>
        <p:spPr>
          <a:xfrm>
            <a:off x="1257301" y="239981"/>
            <a:ext cx="7572300" cy="63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PRE TRAINED MOBILENET V2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gd477200d6f_0_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020425" y="4657725"/>
            <a:ext cx="6520546" cy="152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8751d534e_0_9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Neural Network </a:t>
            </a:r>
            <a:endParaRPr/>
          </a:p>
        </p:txBody>
      </p:sp>
      <p:pic>
        <p:nvPicPr>
          <p:cNvPr id="206" name="Google Shape;206;gc8751d534e_0_9" descr="https://lh6.googleusercontent.com/PrzSEeMEV26H8SJZvYjXP73XOJrrFrECmo4XWGIJxJIW0QgjR0zCxoboFI0n6Z1X9Vku9_wujbAIXWYxRO0D0TsdXAgPdXtuNkq_7iaYHUvWFWn8EBWAAtvF1ApC0QQ2vRvvKx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3368" y="88258"/>
            <a:ext cx="1395807" cy="138190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c8751d534e_0_9"/>
          <p:cNvSpPr txBox="1">
            <a:spLocks noGrp="1"/>
          </p:cNvSpPr>
          <p:nvPr>
            <p:ph type="body" idx="1"/>
          </p:nvPr>
        </p:nvSpPr>
        <p:spPr>
          <a:xfrm>
            <a:off x="7150608" y="1660200"/>
            <a:ext cx="4910328" cy="4841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8580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2091" b="1" dirty="0"/>
              <a:t>Architettura finale definita mediante </a:t>
            </a:r>
            <a:r>
              <a:rPr lang="it-IT" sz="2091" b="1" dirty="0" err="1"/>
              <a:t>Grid</a:t>
            </a:r>
            <a:r>
              <a:rPr lang="it-IT" sz="2091" b="1" dirty="0"/>
              <a:t> </a:t>
            </a:r>
            <a:r>
              <a:rPr lang="it-IT" sz="2091" b="1" dirty="0" err="1"/>
              <a:t>Search</a:t>
            </a:r>
            <a:r>
              <a:rPr lang="it-IT" sz="2091" b="1" dirty="0"/>
              <a:t>:</a:t>
            </a:r>
            <a:endParaRPr sz="2091" b="1" dirty="0"/>
          </a:p>
          <a:p>
            <a:pPr marL="584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91" b="1" dirty="0"/>
          </a:p>
          <a:p>
            <a:pPr marL="457200" lvl="0" indent="-3487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92"/>
              <a:buChar char="•"/>
            </a:pPr>
            <a:r>
              <a:rPr lang="it-IT" sz="2091" dirty="0"/>
              <a:t>Nodi </a:t>
            </a:r>
            <a:r>
              <a:rPr lang="it-IT" sz="2091" dirty="0" err="1"/>
              <a:t>hidden</a:t>
            </a:r>
            <a:r>
              <a:rPr lang="it-IT" sz="2091" dirty="0"/>
              <a:t> </a:t>
            </a:r>
            <a:r>
              <a:rPr lang="it-IT" sz="2091" dirty="0" err="1"/>
              <a:t>layer</a:t>
            </a:r>
            <a:r>
              <a:rPr lang="it-IT" sz="2091" dirty="0"/>
              <a:t>: 	224, 160, 48</a:t>
            </a:r>
            <a:endParaRPr sz="2091" dirty="0"/>
          </a:p>
          <a:p>
            <a:pPr marL="457200" lvl="0" indent="-3487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92"/>
              <a:buChar char="•"/>
            </a:pPr>
            <a:r>
              <a:rPr lang="it-IT" sz="2091" dirty="0"/>
              <a:t>Valore </a:t>
            </a:r>
            <a:r>
              <a:rPr lang="it-IT" sz="2091" dirty="0" err="1"/>
              <a:t>dropout</a:t>
            </a:r>
            <a:r>
              <a:rPr lang="it-IT" sz="2091" dirty="0"/>
              <a:t>: </a:t>
            </a:r>
            <a:r>
              <a:rPr lang="it-IT" sz="2091" dirty="0" smtClean="0"/>
              <a:t>	0.45</a:t>
            </a:r>
            <a:endParaRPr sz="2091" dirty="0"/>
          </a:p>
          <a:p>
            <a:pPr marL="457200" lvl="0" indent="-3487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92"/>
              <a:buChar char="•"/>
            </a:pPr>
            <a:r>
              <a:rPr lang="it-IT" sz="2091" dirty="0"/>
              <a:t>Batch </a:t>
            </a:r>
            <a:r>
              <a:rPr lang="it-IT" sz="2091" dirty="0" err="1"/>
              <a:t>size</a:t>
            </a:r>
            <a:r>
              <a:rPr lang="it-IT" sz="2091" dirty="0"/>
              <a:t>: 		</a:t>
            </a:r>
            <a:r>
              <a:rPr lang="it-IT" sz="2091" dirty="0" smtClean="0"/>
              <a:t>100</a:t>
            </a:r>
            <a:endParaRPr sz="2091" dirty="0"/>
          </a:p>
          <a:p>
            <a:pPr marL="457200" lvl="0" indent="-3487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92"/>
              <a:buChar char="•"/>
            </a:pPr>
            <a:r>
              <a:rPr lang="it-IT" sz="2091" dirty="0"/>
              <a:t>Epoche: 		 </a:t>
            </a:r>
            <a:r>
              <a:rPr lang="it-IT" sz="2091" dirty="0" smtClean="0"/>
              <a:t>50</a:t>
            </a:r>
            <a:endParaRPr sz="2091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2091" dirty="0"/>
              <a:t> </a:t>
            </a:r>
            <a:endParaRPr sz="2091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2091" b="1" dirty="0"/>
              <a:t>Checkpoint model</a:t>
            </a:r>
            <a:r>
              <a:rPr lang="it-IT" sz="2091" dirty="0"/>
              <a:t>: </a:t>
            </a:r>
            <a:br>
              <a:rPr lang="it-IT" sz="2091" dirty="0"/>
            </a:br>
            <a:r>
              <a:rPr lang="it-IT" sz="2091" dirty="0" smtClean="0"/>
              <a:t>       </a:t>
            </a:r>
            <a:r>
              <a:rPr lang="it-IT" sz="2091" dirty="0" err="1" smtClean="0"/>
              <a:t>max</a:t>
            </a:r>
            <a:r>
              <a:rPr lang="it-IT" sz="2091" dirty="0" smtClean="0"/>
              <a:t> </a:t>
            </a:r>
            <a:r>
              <a:rPr lang="it-IT" sz="2091" dirty="0" err="1"/>
              <a:t>validation</a:t>
            </a:r>
            <a:r>
              <a:rPr lang="it-IT" sz="2091" dirty="0"/>
              <a:t> </a:t>
            </a:r>
            <a:r>
              <a:rPr lang="it-IT" sz="2091" dirty="0" err="1"/>
              <a:t>categorical</a:t>
            </a:r>
            <a:r>
              <a:rPr lang="it-IT" sz="2091" dirty="0"/>
              <a:t> </a:t>
            </a:r>
            <a:r>
              <a:rPr lang="it-IT" sz="2091" dirty="0" err="1"/>
              <a:t>accuracy</a:t>
            </a:r>
            <a:endParaRPr sz="2091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9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91" b="1" dirty="0" err="1"/>
              <a:t>Early</a:t>
            </a:r>
            <a:r>
              <a:rPr lang="it-IT" sz="2091" b="1" dirty="0"/>
              <a:t> </a:t>
            </a:r>
            <a:r>
              <a:rPr lang="it-IT" sz="2091" b="1" dirty="0" err="1"/>
              <a:t>stopping</a:t>
            </a:r>
            <a:r>
              <a:rPr lang="it-IT" sz="2091" dirty="0"/>
              <a:t>: </a:t>
            </a:r>
            <a:br>
              <a:rPr lang="it-IT" sz="2091" dirty="0"/>
            </a:br>
            <a:r>
              <a:rPr lang="it-IT" sz="2091" dirty="0" smtClean="0"/>
              <a:t>       </a:t>
            </a:r>
            <a:r>
              <a:rPr lang="it-IT" sz="2091" dirty="0" err="1" smtClean="0"/>
              <a:t>patience</a:t>
            </a:r>
            <a:r>
              <a:rPr lang="it-IT" sz="2091" dirty="0"/>
              <a:t>: 3</a:t>
            </a:r>
            <a:endParaRPr sz="2091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2091" dirty="0"/>
              <a:t>   </a:t>
            </a:r>
            <a:endParaRPr sz="2091" dirty="0"/>
          </a:p>
          <a:p>
            <a:pPr marL="22860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208" name="Google Shape;208;gc8751d534e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775" y="1982232"/>
            <a:ext cx="6385851" cy="4191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461</Words>
  <Application>Microsoft Office PowerPoint</Application>
  <PresentationFormat>Widescreen</PresentationFormat>
  <Paragraphs>187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Gill Sans</vt:lpstr>
      <vt:lpstr>Arial</vt:lpstr>
      <vt:lpstr>Impact</vt:lpstr>
      <vt:lpstr>Badge</vt:lpstr>
      <vt:lpstr>   OCULAR DISEASE RECOGNITION</vt:lpstr>
      <vt:lpstr>DATASET </vt:lpstr>
      <vt:lpstr>8 CLASSI </vt:lpstr>
      <vt:lpstr>UNA BREVE ANALISI ESPLORATIVA</vt:lpstr>
      <vt:lpstr>Benchmark in letteratura*</vt:lpstr>
      <vt:lpstr>ANALISI BENCHMARK</vt:lpstr>
      <vt:lpstr>PREPROCESSING</vt:lpstr>
      <vt:lpstr>PRE TRAINED MOBILENET V2 </vt:lpstr>
      <vt:lpstr>Neural Network </vt:lpstr>
      <vt:lpstr>Allenamento e tuning sui dati</vt:lpstr>
      <vt:lpstr>Confusion Matrix</vt:lpstr>
      <vt:lpstr>APPLICAZIONE</vt:lpstr>
      <vt:lpstr>Sviluppi futuri</vt:lpstr>
      <vt:lpstr>GRAZIE PER  L’ATTENZIONE!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OCULAR DISEASE RECOGNITION</dc:title>
  <dc:creator>andrea silvestrelli</dc:creator>
  <cp:lastModifiedBy>andrea silvestrelli</cp:lastModifiedBy>
  <cp:revision>2</cp:revision>
  <dcterms:created xsi:type="dcterms:W3CDTF">2021-03-11T15:48:03Z</dcterms:created>
  <dcterms:modified xsi:type="dcterms:W3CDTF">2021-04-27T07:34:40Z</dcterms:modified>
</cp:coreProperties>
</file>