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86"/>
  </p:notesMasterIdLst>
  <p:sldIdLst>
    <p:sldId id="256" r:id="rId2"/>
    <p:sldId id="270" r:id="rId3"/>
    <p:sldId id="284" r:id="rId4"/>
    <p:sldId id="285" r:id="rId5"/>
    <p:sldId id="286" r:id="rId6"/>
    <p:sldId id="287" r:id="rId7"/>
    <p:sldId id="288" r:id="rId8"/>
    <p:sldId id="295" r:id="rId9"/>
    <p:sldId id="317" r:id="rId10"/>
    <p:sldId id="318" r:id="rId11"/>
    <p:sldId id="319" r:id="rId12"/>
    <p:sldId id="351" r:id="rId13"/>
    <p:sldId id="352" r:id="rId14"/>
    <p:sldId id="354" r:id="rId15"/>
    <p:sldId id="350" r:id="rId16"/>
    <p:sldId id="353" r:id="rId17"/>
    <p:sldId id="359" r:id="rId18"/>
    <p:sldId id="331" r:id="rId19"/>
    <p:sldId id="320" r:id="rId20"/>
    <p:sldId id="327" r:id="rId21"/>
    <p:sldId id="328" r:id="rId22"/>
    <p:sldId id="329" r:id="rId23"/>
    <p:sldId id="330" r:id="rId24"/>
    <p:sldId id="294" r:id="rId25"/>
    <p:sldId id="302" r:id="rId26"/>
    <p:sldId id="303" r:id="rId27"/>
    <p:sldId id="297" r:id="rId28"/>
    <p:sldId id="298" r:id="rId29"/>
    <p:sldId id="290" r:id="rId30"/>
    <p:sldId id="291" r:id="rId31"/>
    <p:sldId id="292" r:id="rId32"/>
    <p:sldId id="293" r:id="rId33"/>
    <p:sldId id="289" r:id="rId34"/>
    <p:sldId id="356" r:id="rId35"/>
    <p:sldId id="357" r:id="rId36"/>
    <p:sldId id="358" r:id="rId37"/>
    <p:sldId id="360" r:id="rId38"/>
    <p:sldId id="361" r:id="rId39"/>
    <p:sldId id="362" r:id="rId40"/>
    <p:sldId id="334" r:id="rId41"/>
    <p:sldId id="348" r:id="rId42"/>
    <p:sldId id="347" r:id="rId43"/>
    <p:sldId id="364" r:id="rId44"/>
    <p:sldId id="363" r:id="rId45"/>
    <p:sldId id="365" r:id="rId46"/>
    <p:sldId id="342" r:id="rId47"/>
    <p:sldId id="346" r:id="rId48"/>
    <p:sldId id="345" r:id="rId49"/>
    <p:sldId id="336" r:id="rId50"/>
    <p:sldId id="368" r:id="rId51"/>
    <p:sldId id="340" r:id="rId52"/>
    <p:sldId id="381" r:id="rId53"/>
    <p:sldId id="382" r:id="rId54"/>
    <p:sldId id="258" r:id="rId55"/>
    <p:sldId id="372" r:id="rId56"/>
    <p:sldId id="373" r:id="rId57"/>
    <p:sldId id="374" r:id="rId58"/>
    <p:sldId id="383" r:id="rId59"/>
    <p:sldId id="384" r:id="rId60"/>
    <p:sldId id="385" r:id="rId61"/>
    <p:sldId id="369" r:id="rId62"/>
    <p:sldId id="370" r:id="rId63"/>
    <p:sldId id="371" r:id="rId64"/>
    <p:sldId id="375" r:id="rId65"/>
    <p:sldId id="377" r:id="rId66"/>
    <p:sldId id="376" r:id="rId67"/>
    <p:sldId id="378" r:id="rId68"/>
    <p:sldId id="379" r:id="rId69"/>
    <p:sldId id="380" r:id="rId70"/>
    <p:sldId id="386" r:id="rId71"/>
    <p:sldId id="394" r:id="rId72"/>
    <p:sldId id="395" r:id="rId73"/>
    <p:sldId id="396" r:id="rId74"/>
    <p:sldId id="399" r:id="rId75"/>
    <p:sldId id="387" r:id="rId76"/>
    <p:sldId id="388" r:id="rId77"/>
    <p:sldId id="389" r:id="rId78"/>
    <p:sldId id="392" r:id="rId79"/>
    <p:sldId id="390" r:id="rId80"/>
    <p:sldId id="391" r:id="rId81"/>
    <p:sldId id="400" r:id="rId82"/>
    <p:sldId id="393" r:id="rId83"/>
    <p:sldId id="397" r:id="rId84"/>
    <p:sldId id="398" r:id="rId85"/>
  </p:sldIdLst>
  <p:sldSz cx="12192000" cy="6858000"/>
  <p:notesSz cx="6858000" cy="9144000"/>
  <p:embeddedFontLst>
    <p:embeddedFont>
      <p:font typeface="B Koodak" panose="00000700000000000000" pitchFamily="2" charset="-78"/>
      <p:bold r:id="rId87"/>
    </p:embeddedFont>
    <p:embeddedFont>
      <p:font typeface="B Nazanin" panose="00000400000000000000" pitchFamily="2" charset="-78"/>
      <p:regular r:id="rId88"/>
      <p:bold r:id="rId89"/>
    </p:embeddedFont>
    <p:embeddedFont>
      <p:font typeface="B Titr" panose="00000700000000000000" pitchFamily="2" charset="-78"/>
      <p:bold r:id="rId90"/>
    </p:embeddedFont>
    <p:embeddedFont>
      <p:font typeface="B Yekan" panose="00000400000000000000" pitchFamily="2" charset="-78"/>
      <p:regular r:id="rId91"/>
    </p:embeddedFont>
    <p:embeddedFont>
      <p:font typeface="Consolas" panose="020B0609020204030204" pitchFamily="49" charset="0"/>
      <p:regular r:id="rId92"/>
      <p:bold r:id="rId93"/>
      <p:italic r:id="rId94"/>
      <p:boldItalic r:id="rId9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ساختار پایه گزارش" id="{71C24371-DC14-48D3-8AB0-9D8E742C9806}">
          <p14:sldIdLst>
            <p14:sldId id="256"/>
            <p14:sldId id="270"/>
            <p14:sldId id="284"/>
            <p14:sldId id="285"/>
            <p14:sldId id="286"/>
            <p14:sldId id="287"/>
            <p14:sldId id="288"/>
            <p14:sldId id="295"/>
            <p14:sldId id="317"/>
            <p14:sldId id="318"/>
            <p14:sldId id="319"/>
            <p14:sldId id="351"/>
            <p14:sldId id="352"/>
            <p14:sldId id="354"/>
            <p14:sldId id="350"/>
            <p14:sldId id="353"/>
            <p14:sldId id="359"/>
            <p14:sldId id="331"/>
            <p14:sldId id="320"/>
            <p14:sldId id="327"/>
            <p14:sldId id="328"/>
            <p14:sldId id="329"/>
            <p14:sldId id="330"/>
            <p14:sldId id="294"/>
            <p14:sldId id="302"/>
            <p14:sldId id="303"/>
            <p14:sldId id="297"/>
            <p14:sldId id="298"/>
            <p14:sldId id="290"/>
            <p14:sldId id="291"/>
            <p14:sldId id="292"/>
            <p14:sldId id="293"/>
            <p14:sldId id="289"/>
            <p14:sldId id="356"/>
            <p14:sldId id="357"/>
            <p14:sldId id="358"/>
            <p14:sldId id="360"/>
            <p14:sldId id="361"/>
            <p14:sldId id="362"/>
            <p14:sldId id="334"/>
            <p14:sldId id="348"/>
            <p14:sldId id="347"/>
            <p14:sldId id="364"/>
            <p14:sldId id="363"/>
            <p14:sldId id="365"/>
            <p14:sldId id="342"/>
            <p14:sldId id="346"/>
            <p14:sldId id="345"/>
            <p14:sldId id="336"/>
            <p14:sldId id="368"/>
            <p14:sldId id="340"/>
            <p14:sldId id="381"/>
            <p14:sldId id="382"/>
            <p14:sldId id="258"/>
            <p14:sldId id="372"/>
            <p14:sldId id="373"/>
            <p14:sldId id="374"/>
            <p14:sldId id="383"/>
            <p14:sldId id="384"/>
            <p14:sldId id="385"/>
            <p14:sldId id="369"/>
            <p14:sldId id="370"/>
            <p14:sldId id="371"/>
            <p14:sldId id="375"/>
            <p14:sldId id="377"/>
            <p14:sldId id="376"/>
            <p14:sldId id="378"/>
            <p14:sldId id="379"/>
            <p14:sldId id="380"/>
            <p14:sldId id="386"/>
            <p14:sldId id="394"/>
            <p14:sldId id="395"/>
            <p14:sldId id="396"/>
            <p14:sldId id="399"/>
            <p14:sldId id="387"/>
            <p14:sldId id="388"/>
            <p14:sldId id="389"/>
            <p14:sldId id="392"/>
            <p14:sldId id="390"/>
            <p14:sldId id="391"/>
            <p14:sldId id="400"/>
            <p14:sldId id="393"/>
            <p14:sldId id="397"/>
            <p14:sldId id="3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2"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5530B"/>
    <a:srgbClr val="00C032"/>
    <a:srgbClr val="00A42B"/>
    <a:srgbClr val="CD4C05"/>
    <a:srgbClr val="B9F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86" d="100"/>
          <a:sy n="86" d="100"/>
        </p:scale>
        <p:origin x="691"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C06FC-19C8-4987-AD74-6E79A5EF0CA8}"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A27A4-0FB7-45F5-87F2-0BE319F280D5}" type="slidenum">
              <a:rPr lang="en-US" smtClean="0"/>
              <a:t>‹#›</a:t>
            </a:fld>
            <a:endParaRPr lang="en-US"/>
          </a:p>
        </p:txBody>
      </p:sp>
    </p:spTree>
    <p:extLst>
      <p:ext uri="{BB962C8B-B14F-4D97-AF65-F5344CB8AC3E}">
        <p14:creationId xmlns:p14="http://schemas.microsoft.com/office/powerpoint/2010/main" val="402612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952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603504" y="770467"/>
            <a:ext cx="10782300" cy="3352800"/>
          </a:xfrm>
        </p:spPr>
        <p:txBody>
          <a:bodyPr anchor="b">
            <a:noAutofit/>
          </a:bodyPr>
          <a:lstStyle>
            <a:lvl1pPr algn="r" rtl="1">
              <a:lnSpc>
                <a:spcPct val="80000"/>
              </a:lnSpc>
              <a:defRPr sz="8800" spc="-120" baseline="0">
                <a:solidFill>
                  <a:srgbClr val="FFFFFF"/>
                </a:solidFill>
                <a:cs typeface="B Yekan" panose="00000400000000000000" pitchFamily="2" charset="-78"/>
              </a:defRPr>
            </a:lvl1pPr>
          </a:lstStyle>
          <a:p>
            <a:r>
              <a:rPr lang="fa-IR" dirty="0"/>
              <a:t>نام پژوهشگر</a:t>
            </a:r>
            <a:endParaRPr lang="en-US" dirty="0"/>
          </a:p>
        </p:txBody>
      </p:sp>
      <p:sp>
        <p:nvSpPr>
          <p:cNvPr id="3" name="Subtitle 2"/>
          <p:cNvSpPr>
            <a:spLocks noGrp="1"/>
          </p:cNvSpPr>
          <p:nvPr>
            <p:ph type="subTitle" idx="1" hasCustomPrompt="1"/>
          </p:nvPr>
        </p:nvSpPr>
        <p:spPr>
          <a:xfrm>
            <a:off x="667512" y="4206876"/>
            <a:ext cx="9228201" cy="1645920"/>
          </a:xfrm>
        </p:spPr>
        <p:txBody>
          <a:bodyPr>
            <a:normAutofit/>
          </a:bodyPr>
          <a:lstStyle>
            <a:lvl1pPr marL="0" indent="0" algn="r" rtl="1">
              <a:buNone/>
              <a:defRPr sz="3200" baseline="0">
                <a:solidFill>
                  <a:schemeClr val="bg1"/>
                </a:solidFill>
                <a:latin typeface="+mj-lt"/>
                <a:cs typeface="B Yekan" panose="00000400000000000000" pitchFamily="2" charset="-7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مقطع پژوهشگر</a:t>
            </a:r>
            <a:r>
              <a:rPr lang="en-US" dirty="0"/>
              <a:t>-</a:t>
            </a:r>
            <a:r>
              <a:rPr lang="fa-IR" dirty="0"/>
              <a:t> ایمیل پژوهشگر</a:t>
            </a:r>
            <a:endParaRPr lang="en-US" dirty="0"/>
          </a:p>
        </p:txBody>
      </p:sp>
      <p:sp>
        <p:nvSpPr>
          <p:cNvPr id="7" name="Date Placeholder 6"/>
          <p:cNvSpPr>
            <a:spLocks noGrp="1"/>
          </p:cNvSpPr>
          <p:nvPr>
            <p:ph type="dt" sz="half" idx="10"/>
          </p:nvPr>
        </p:nvSpPr>
        <p:spPr>
          <a:xfrm>
            <a:off x="685800" y="6250522"/>
            <a:ext cx="4114800" cy="228600"/>
          </a:xfrm>
        </p:spPr>
        <p:txBody>
          <a:bodyPr/>
          <a:lstStyle>
            <a:lvl1pPr>
              <a:defRPr>
                <a:solidFill>
                  <a:srgbClr val="FFFFFF">
                    <a:alpha val="80000"/>
                  </a:srgbClr>
                </a:solidFill>
              </a:defRPr>
            </a:lvl1pPr>
          </a:lstStyle>
          <a:p>
            <a:fld id="{A22B7BDD-0A61-446B-9771-2B8E5E7EAA09}" type="datetime1">
              <a:rPr lang="en-US" smtClean="0"/>
              <a:t>7/1/2024</a:t>
            </a:fld>
            <a:endParaRPr lang="en-US"/>
          </a:p>
        </p:txBody>
      </p:sp>
      <p:sp>
        <p:nvSpPr>
          <p:cNvPr id="9"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pic>
        <p:nvPicPr>
          <p:cNvPr id="10" name="Picture 9"/>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2674826"/>
            <a:ext cx="2362200" cy="2362200"/>
          </a:xfrm>
          <a:prstGeom prst="rect">
            <a:avLst/>
          </a:prstGeom>
        </p:spPr>
      </p:pic>
      <p:sp>
        <p:nvSpPr>
          <p:cNvPr id="8" name="Footer Placeholder 7"/>
          <p:cNvSpPr>
            <a:spLocks noGrp="1"/>
          </p:cNvSpPr>
          <p:nvPr>
            <p:ph type="ftr" sz="quarter" idx="11"/>
          </p:nvPr>
        </p:nvSpPr>
        <p:spPr/>
        <p:txBody>
          <a:bodyPr/>
          <a:lstStyle>
            <a:lvl1pPr algn="r" rtl="1">
              <a:defRPr b="1">
                <a:solidFill>
                  <a:schemeClr val="tx1">
                    <a:alpha val="80000"/>
                  </a:schemeClr>
                </a:solidFill>
                <a:cs typeface="B Yekan" panose="00000400000000000000" pitchFamily="2" charset="-78"/>
              </a:defRPr>
            </a:lvl1pPr>
          </a:lstStyle>
          <a:p>
            <a:r>
              <a:rPr lang="fa-IR" dirty="0"/>
              <a:t>گروه تحقیقاتی هوش مصنوعی دانشگاه صنعتی اصفهان</a:t>
            </a:r>
            <a:endParaRPr lang="en-US" dirty="0"/>
          </a:p>
        </p:txBody>
      </p:sp>
    </p:spTree>
    <p:extLst>
      <p:ext uri="{BB962C8B-B14F-4D97-AF65-F5344CB8AC3E}">
        <p14:creationId xmlns:p14="http://schemas.microsoft.com/office/powerpoint/2010/main" val="122004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4F183-DEBD-42C7-901E-344308C0DD83}" type="datetime1">
              <a:rPr lang="en-US" smtClean="0"/>
              <a:t>7/1/2024</a:t>
            </a:fld>
            <a:endParaRPr lang="en-US"/>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4" name="Slide Number Placeholder 3"/>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55021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7F300EE9-C0FC-4420-A6B3-CE60E42528F1}" type="datetime1">
              <a:rPr lang="en-US" smtClean="0"/>
              <a:t>7/1/2024</a:t>
            </a:fld>
            <a:endParaRPr lang="en-US"/>
          </a:p>
        </p:txBody>
      </p:sp>
      <p:sp>
        <p:nvSpPr>
          <p:cNvPr id="6" name="Footer Placeholder 5"/>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085CA7-AB95-4776-A55C-D4C0D778309E}" type="slidenum">
              <a:rPr lang="en-US" smtClean="0"/>
              <a:t>‹#›</a:t>
            </a:fld>
            <a:endParaRPr lang="en-US"/>
          </a:p>
        </p:txBody>
      </p:sp>
    </p:spTree>
    <p:extLst>
      <p:ext uri="{BB962C8B-B14F-4D97-AF65-F5344CB8AC3E}">
        <p14:creationId xmlns:p14="http://schemas.microsoft.com/office/powerpoint/2010/main" val="22497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871605C-B419-477E-AE4A-C03EB2447A86}" type="datetime1">
              <a:rPr lang="en-US" smtClean="0"/>
              <a:t>7/1/2024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fa-IR" dirty="0"/>
              <a:t>گروه تحقیقاتی هوش مصنوعی  دانشگاه صنعتی اصفهان</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085CA7-AB95-4776-A55C-D4C0D778309E}" type="slidenum">
              <a:rPr lang="en-US" smtClean="0"/>
              <a:t>‹#›</a:t>
            </a:fld>
            <a:endParaRPr lang="en-US"/>
          </a:p>
        </p:txBody>
      </p:sp>
    </p:spTree>
    <p:extLst>
      <p:ext uri="{BB962C8B-B14F-4D97-AF65-F5344CB8AC3E}">
        <p14:creationId xmlns:p14="http://schemas.microsoft.com/office/powerpoint/2010/main" val="356245114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DE9F0-FF7A-451E-BEEC-6EEFF2634703}"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392072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C4EEA-92E6-4934-AAD7-884ACDE59CC3}"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289725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سلایدهای اصلی">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r" rtl="1">
              <a:defRPr sz="3200">
                <a:cs typeface="B Titr" panose="00000700000000000000" pitchFamily="2" charset="-78"/>
              </a:defRPr>
            </a:lvl1pPr>
          </a:lstStyle>
          <a:p>
            <a:r>
              <a:rPr lang="fa-IR" dirty="0"/>
              <a:t>مسئله چیست؟</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algn="r" rtl="1">
              <a:defRPr sz="2000">
                <a:cs typeface="B Koodak" panose="00000700000000000000" pitchFamily="2" charset="-78"/>
              </a:defRPr>
            </a:lvl1pPr>
            <a:lvl2pPr algn="r" rtl="1">
              <a:defRPr sz="2000">
                <a:cs typeface="B Koodak" panose="00000700000000000000" pitchFamily="2" charset="-78"/>
              </a:defRPr>
            </a:lvl2pPr>
            <a:lvl3pPr algn="r" rtl="1">
              <a:defRPr sz="1800">
                <a:cs typeface="B Koodak" panose="00000700000000000000" pitchFamily="2" charset="-78"/>
              </a:defRPr>
            </a:lvl3pPr>
            <a:lvl4pPr algn="r" rtl="1">
              <a:defRPr sz="1600">
                <a:cs typeface="B Koodak" panose="00000700000000000000" pitchFamily="2" charset="-78"/>
              </a:defRPr>
            </a:lvl4pPr>
            <a:lvl5pPr algn="r" rtl="1">
              <a:defRPr sz="16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3ED43C4B-A068-45CC-953A-8F59F8EBBB73}" type="datetime1">
              <a:rPr lang="en-US" smtClean="0"/>
              <a:t>7/1/2024</a:t>
            </a:fld>
            <a:endParaRPr lang="en-US"/>
          </a:p>
        </p:txBody>
      </p:sp>
      <p:sp>
        <p:nvSpPr>
          <p:cNvPr id="5" name="Footer Placeholder 4"/>
          <p:cNvSpPr>
            <a:spLocks noGrp="1"/>
          </p:cNvSpPr>
          <p:nvPr>
            <p:ph type="ftr" sz="quarter" idx="11"/>
          </p:nvPr>
        </p:nvSpPr>
        <p:spPr/>
        <p:txBody>
          <a:bodyPr/>
          <a:lstStyle>
            <a:lvl1pPr marL="0" algn="r" defTabSz="457200" rtl="1" eaLnBrk="1" latinLnBrk="0" hangingPunct="1">
              <a:defRPr lang="fa-IR" sz="950" b="1" kern="1200" cap="all" baseline="0" smtClean="0">
                <a:solidFill>
                  <a:schemeClr val="tx1">
                    <a:alpha val="80000"/>
                  </a:schemeClr>
                </a:solidFill>
                <a:latin typeface="+mn-lt"/>
                <a:ea typeface="+mn-ea"/>
                <a:cs typeface="B Yekan" panose="00000400000000000000" pitchFamily="2" charset="-78"/>
              </a:defRPr>
            </a:lvl1pPr>
          </a:lstStyle>
          <a:p>
            <a:r>
              <a:rPr lang="fa-IR" dirty="0"/>
              <a:t>گروه تحقیقاتی هوش مصنوعی دانشگاه صنعتی اصفهان</a:t>
            </a:r>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210001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اسلاید های مراج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r" rtl="1">
              <a:defRPr sz="3200" baseline="0">
                <a:solidFill>
                  <a:srgbClr val="0070C0"/>
                </a:solidFill>
                <a:cs typeface="B Titr" panose="00000700000000000000" pitchFamily="2" charset="-78"/>
              </a:defRPr>
            </a:lvl1pPr>
          </a:lstStyle>
          <a:p>
            <a:r>
              <a:rPr lang="fa-IR" dirty="0"/>
              <a:t>عنوان مرجع</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algn="r" rtl="1">
              <a:defRPr sz="2000">
                <a:cs typeface="B Koodak" panose="00000700000000000000" pitchFamily="2" charset="-78"/>
              </a:defRPr>
            </a:lvl1pPr>
            <a:lvl2pPr algn="r" rtl="1">
              <a:defRPr sz="2000">
                <a:cs typeface="B Koodak" panose="00000700000000000000" pitchFamily="2" charset="-78"/>
              </a:defRPr>
            </a:lvl2pPr>
            <a:lvl3pPr algn="r" rtl="1">
              <a:defRPr sz="1800">
                <a:cs typeface="B Koodak" panose="00000700000000000000" pitchFamily="2" charset="-78"/>
              </a:defRPr>
            </a:lvl3pPr>
            <a:lvl4pPr algn="r" rtl="1">
              <a:defRPr sz="1600">
                <a:cs typeface="B Koodak" panose="00000700000000000000" pitchFamily="2" charset="-78"/>
              </a:defRPr>
            </a:lvl4pPr>
            <a:lvl5pPr algn="r" rtl="1">
              <a:defRPr sz="16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8ACE2FD6-6BC5-4C32-AB9B-F839ADE6AA03}" type="datetime1">
              <a:rPr lang="en-US" smtClean="0"/>
              <a:t>7/1/2024</a:t>
            </a:fld>
            <a:endParaRPr lang="en-US"/>
          </a:p>
        </p:txBody>
      </p:sp>
      <p:sp>
        <p:nvSpPr>
          <p:cNvPr id="5" name="Footer Placeholder 4"/>
          <p:cNvSpPr>
            <a:spLocks noGrp="1"/>
          </p:cNvSpPr>
          <p:nvPr>
            <p:ph type="ftr" sz="quarter" idx="11"/>
          </p:nvPr>
        </p:nvSpPr>
        <p:spPr/>
        <p:txBody>
          <a:bodyPr/>
          <a:lstStyle>
            <a:lvl1pPr marL="0" algn="r" defTabSz="457200" rtl="1" eaLnBrk="1" latinLnBrk="0" hangingPunct="1">
              <a:defRPr lang="fa-IR" sz="950" b="1" kern="1200" cap="all" baseline="0" smtClean="0">
                <a:solidFill>
                  <a:schemeClr val="tx1">
                    <a:alpha val="80000"/>
                  </a:schemeClr>
                </a:solidFill>
                <a:latin typeface="+mn-lt"/>
                <a:ea typeface="+mn-ea"/>
                <a:cs typeface="B Yekan" panose="00000400000000000000" pitchFamily="2" charset="-78"/>
              </a:defRPr>
            </a:lvl1pPr>
          </a:lstStyle>
          <a:p>
            <a:r>
              <a:rPr lang="fa-IR" dirty="0"/>
              <a:t>گروه تحقیقاتی هوش مصنوعی دانشگاه صنعتی اصفهان</a:t>
            </a:r>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125999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اسلاید های آزمایشا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r" rtl="1">
              <a:defRPr sz="3200" baseline="0">
                <a:solidFill>
                  <a:srgbClr val="CD4C05"/>
                </a:solidFill>
                <a:cs typeface="B Titr" panose="00000700000000000000" pitchFamily="2" charset="-78"/>
              </a:defRPr>
            </a:lvl1pPr>
          </a:lstStyle>
          <a:p>
            <a:r>
              <a:rPr lang="fa-IR" dirty="0"/>
              <a:t>عنوان آزمایش</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algn="r" rtl="1">
              <a:defRPr sz="2000">
                <a:cs typeface="B Koodak" panose="00000700000000000000" pitchFamily="2" charset="-78"/>
              </a:defRPr>
            </a:lvl1pPr>
            <a:lvl2pPr algn="r" rtl="1">
              <a:defRPr sz="2000">
                <a:cs typeface="B Koodak" panose="00000700000000000000" pitchFamily="2" charset="-78"/>
              </a:defRPr>
            </a:lvl2pPr>
            <a:lvl3pPr algn="r" rtl="1">
              <a:defRPr sz="1800">
                <a:cs typeface="B Koodak" panose="00000700000000000000" pitchFamily="2" charset="-78"/>
              </a:defRPr>
            </a:lvl3pPr>
            <a:lvl4pPr algn="r" rtl="1">
              <a:defRPr sz="1600">
                <a:cs typeface="B Koodak" panose="00000700000000000000" pitchFamily="2" charset="-78"/>
              </a:defRPr>
            </a:lvl4pPr>
            <a:lvl5pPr algn="r" rtl="1">
              <a:defRPr sz="16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7365185F-A976-4FD0-BD48-DB451FEC6086}" type="datetime1">
              <a:rPr lang="en-US" smtClean="0"/>
              <a:t>7/1/2024</a:t>
            </a:fld>
            <a:endParaRPr lang="en-US"/>
          </a:p>
        </p:txBody>
      </p:sp>
      <p:sp>
        <p:nvSpPr>
          <p:cNvPr id="5" name="Footer Placeholder 4"/>
          <p:cNvSpPr>
            <a:spLocks noGrp="1"/>
          </p:cNvSpPr>
          <p:nvPr>
            <p:ph type="ftr" sz="quarter" idx="11"/>
          </p:nvPr>
        </p:nvSpPr>
        <p:spPr/>
        <p:txBody>
          <a:bodyPr/>
          <a:lstStyle>
            <a:lvl1pPr marL="0" algn="r" defTabSz="457200" rtl="1" eaLnBrk="1" latinLnBrk="0" hangingPunct="1">
              <a:defRPr lang="fa-IR" sz="950" b="1" kern="1200" cap="all" baseline="0" smtClean="0">
                <a:solidFill>
                  <a:schemeClr val="tx1">
                    <a:alpha val="80000"/>
                  </a:schemeClr>
                </a:solidFill>
                <a:latin typeface="+mn-lt"/>
                <a:ea typeface="+mn-ea"/>
                <a:cs typeface="B Yekan" panose="00000400000000000000" pitchFamily="2" charset="-78"/>
              </a:defRPr>
            </a:lvl1pPr>
          </a:lstStyle>
          <a:p>
            <a:r>
              <a:rPr lang="fa-IR" dirty="0"/>
              <a:t>گروه تحقیقاتی هوش مصنوعی دانشگاه صنعتی اصفهان</a:t>
            </a:r>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390932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اسلاید های آزمایشات">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ctr" rtl="1">
              <a:defRPr sz="3200" baseline="0">
                <a:solidFill>
                  <a:srgbClr val="CD4C05"/>
                </a:solidFill>
                <a:cs typeface="B Titr" panose="00000700000000000000" pitchFamily="2" charset="-78"/>
              </a:defRPr>
            </a:lvl1pPr>
          </a:lstStyle>
          <a:p>
            <a:r>
              <a:rPr lang="fa-IR" dirty="0"/>
              <a:t>راهنما</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marL="91440" indent="-91440" algn="r" rtl="1">
              <a:buFont typeface="Wingdings" panose="05000000000000000000" pitchFamily="2" charset="2"/>
              <a:buChar char="q"/>
              <a:defRPr sz="2400">
                <a:cs typeface="B Koodak" panose="00000700000000000000" pitchFamily="2" charset="-78"/>
              </a:defRPr>
            </a:lvl1pPr>
            <a:lvl2pPr marL="347472" indent="-342900" algn="r" rtl="1">
              <a:buFont typeface="Wingdings" panose="05000000000000000000" pitchFamily="2" charset="2"/>
              <a:buChar char="q"/>
              <a:defRPr sz="2400">
                <a:cs typeface="B Koodak" panose="00000700000000000000" pitchFamily="2" charset="-78"/>
              </a:defRPr>
            </a:lvl2pPr>
            <a:lvl3pPr marL="548640" indent="-548640" algn="r" rtl="1">
              <a:buFont typeface="Wingdings" panose="05000000000000000000" pitchFamily="2" charset="2"/>
              <a:buChar char="q"/>
              <a:defRPr sz="2400">
                <a:cs typeface="B Koodak" panose="00000700000000000000" pitchFamily="2" charset="-78"/>
              </a:defRPr>
            </a:lvl3pPr>
            <a:lvl4pPr marL="822960" indent="-822960" algn="r" rtl="1">
              <a:buFont typeface="Wingdings" panose="05000000000000000000" pitchFamily="2" charset="2"/>
              <a:buChar char="q"/>
              <a:defRPr sz="2400">
                <a:cs typeface="B Koodak" panose="00000700000000000000" pitchFamily="2" charset="-78"/>
              </a:defRPr>
            </a:lvl4pPr>
            <a:lvl5pPr marL="1097280" indent="-1097280" algn="r" rtl="1">
              <a:buFont typeface="Wingdings" panose="05000000000000000000" pitchFamily="2" charset="2"/>
              <a:buChar char="q"/>
              <a:defRPr sz="24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A05B9867-4E79-49D2-A149-9E094093B8D5}"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38301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3504" y="767419"/>
            <a:ext cx="10780776" cy="3355848"/>
          </a:xfrm>
        </p:spPr>
        <p:txBody>
          <a:bodyPr anchor="b">
            <a:normAutofit/>
          </a:bodyPr>
          <a:lstStyle>
            <a:lvl1pPr algn="r" rtl="1">
              <a:lnSpc>
                <a:spcPct val="80000"/>
              </a:lnSpc>
              <a:defRPr sz="6000" b="0" baseline="0">
                <a:solidFill>
                  <a:schemeClr val="accent1"/>
                </a:solidFill>
                <a:cs typeface="B Yekan" panose="00000400000000000000" pitchFamily="2" charset="-78"/>
              </a:defRPr>
            </a:lvl1pPr>
          </a:lstStyle>
          <a:p>
            <a:r>
              <a:rPr lang="fa-IR" dirty="0"/>
              <a:t>هدف :انتخاب موضوع</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lgn="r" rtl="1">
              <a:buNone/>
              <a:defRPr sz="3200">
                <a:solidFill>
                  <a:schemeClr val="tx1"/>
                </a:solidFill>
                <a:latin typeface="+mj-lt"/>
                <a:cs typeface="B Yekan" panose="00000400000000000000" pitchFamily="2"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5968A20-27D4-4056-9E16-234A35C239BF}"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18572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78442-B896-4BAC-BD14-7BE6767ECB0E}" type="datetime1">
              <a:rPr lang="en-US" smtClean="0"/>
              <a:t>7/1/2024</a:t>
            </a:fld>
            <a:endParaRPr lang="en-US"/>
          </a:p>
        </p:txBody>
      </p:sp>
      <p:sp>
        <p:nvSpPr>
          <p:cNvPr id="6" name="Footer Placeholder 5"/>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7" name="Slide Number Placeholder 6"/>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30540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BA411-1BF0-46AF-884D-03026B4DACE6}" type="datetime1">
              <a:rPr lang="en-US" smtClean="0"/>
              <a:t>7/1/2024</a:t>
            </a:fld>
            <a:endParaRPr lang="en-US"/>
          </a:p>
        </p:txBody>
      </p:sp>
      <p:sp>
        <p:nvSpPr>
          <p:cNvPr id="8" name="Footer Placeholder 7"/>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9" name="Slide Number Placeholder 8"/>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69754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B4001-D146-46F2-B22C-4727C25F2B63}" type="datetime1">
              <a:rPr lang="en-US" smtClean="0"/>
              <a:t>7/1/2024</a:t>
            </a:fld>
            <a:endParaRPr lang="en-US"/>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204769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0925C28-AEBF-4D8F-9F1F-C6F82F84CC07}" type="datetime1">
              <a:rPr lang="en-US" smtClean="0"/>
              <a:t>7/1/2024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085CA7-AB95-4776-A55C-D4C0D778309E}" type="slidenum">
              <a:rPr lang="en-US" smtClean="0"/>
              <a:t>‹#›</a:t>
            </a:fld>
            <a:endParaRPr lang="en-US"/>
          </a:p>
        </p:txBody>
      </p:sp>
    </p:spTree>
    <p:extLst>
      <p:ext uri="{BB962C8B-B14F-4D97-AF65-F5344CB8AC3E}">
        <p14:creationId xmlns:p14="http://schemas.microsoft.com/office/powerpoint/2010/main" val="17085573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9" r:id="rId3"/>
    <p:sldLayoutId id="2147483708" r:id="rId4"/>
    <p:sldLayoutId id="2147483710"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سارا سلطانی </a:t>
            </a:r>
            <a:endParaRPr lang="en-US" dirty="0"/>
          </a:p>
        </p:txBody>
      </p:sp>
      <p:sp>
        <p:nvSpPr>
          <p:cNvPr id="3" name="Subtitle 2"/>
          <p:cNvSpPr>
            <a:spLocks noGrp="1"/>
          </p:cNvSpPr>
          <p:nvPr>
            <p:ph type="subTitle" idx="1"/>
          </p:nvPr>
        </p:nvSpPr>
        <p:spPr/>
        <p:txBody>
          <a:bodyPr/>
          <a:lstStyle/>
          <a:p>
            <a:r>
              <a:rPr lang="fa-IR" dirty="0"/>
              <a:t>کارشناسی</a:t>
            </a:r>
            <a:r>
              <a:rPr lang="en-US" dirty="0"/>
              <a:t>-</a:t>
            </a:r>
            <a:r>
              <a:rPr lang="fa-IR" dirty="0"/>
              <a:t> </a:t>
            </a:r>
            <a:r>
              <a:rPr lang="en-US" dirty="0">
                <a:effectLst/>
              </a:rPr>
              <a:t>soltani.sara@ec.iut.ac.ir</a:t>
            </a:r>
            <a:endParaRPr lang="en-US" dirty="0"/>
          </a:p>
          <a:p>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1</a:t>
            </a:fld>
            <a:endParaRPr lang="en-US" dirty="0"/>
          </a:p>
        </p:txBody>
      </p:sp>
    </p:spTree>
    <p:extLst>
      <p:ext uri="{BB962C8B-B14F-4D97-AF65-F5344CB8AC3E}">
        <p14:creationId xmlns:p14="http://schemas.microsoft.com/office/powerpoint/2010/main" val="117168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حقایق و نتایج جالب توجه مرجع</a:t>
            </a:r>
            <a:endParaRPr lang="en-US" dirty="0"/>
          </a:p>
        </p:txBody>
      </p:sp>
      <p:sp>
        <p:nvSpPr>
          <p:cNvPr id="4" name="Content Placeholder 3"/>
          <p:cNvSpPr>
            <a:spLocks noGrp="1"/>
          </p:cNvSpPr>
          <p:nvPr>
            <p:ph idx="1"/>
          </p:nvPr>
        </p:nvSpPr>
        <p:spPr/>
        <p:txBody>
          <a:bodyPr/>
          <a:lstStyle/>
          <a:p>
            <a:r>
              <a:rPr lang="fa-IR" dirty="0"/>
              <a:t>روش پیشنهادی مقاله دقت بالاتری در مقایسه با </a:t>
            </a:r>
            <a:r>
              <a:rPr lang="fa-IR" dirty="0" err="1"/>
              <a:t>الگوریتم</a:t>
            </a:r>
            <a:r>
              <a:rPr lang="fa-IR" dirty="0"/>
              <a:t> های </a:t>
            </a:r>
            <a:r>
              <a:rPr lang="fa-IR" dirty="0" err="1"/>
              <a:t>بیس</a:t>
            </a:r>
            <a:r>
              <a:rPr lang="fa-IR" dirty="0"/>
              <a:t> لاین(</a:t>
            </a:r>
            <a:r>
              <a:rPr lang="en-US" dirty="0"/>
              <a:t>SVM , RF,</a:t>
            </a:r>
            <a:r>
              <a:rPr lang="fa-IR" dirty="0"/>
              <a:t> و نتایج یک مقاله دیگر روی همین </a:t>
            </a:r>
            <a:r>
              <a:rPr lang="fa-IR" dirty="0" err="1"/>
              <a:t>دیتاست</a:t>
            </a:r>
            <a:r>
              <a:rPr lang="fa-IR" dirty="0"/>
              <a:t>)</a:t>
            </a:r>
            <a:r>
              <a:rPr lang="en-US" dirty="0"/>
              <a:t> </a:t>
            </a:r>
            <a:r>
              <a:rPr lang="fa-IR" dirty="0"/>
              <a:t> دارد.</a:t>
            </a:r>
          </a:p>
          <a:p>
            <a:r>
              <a:rPr lang="fa-IR" dirty="0"/>
              <a:t>همچنین در زمان کوتاهتری اجرا شده. استراتژی به کار گرفته شده برای افزایش داده نیز موثر واقع شده و باعث افزایش دقت 1 تا 3 درصد می شود.</a:t>
            </a:r>
          </a:p>
          <a:p>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10</a:t>
            </a:fld>
            <a:endParaRPr lang="en-US"/>
          </a:p>
        </p:txBody>
      </p:sp>
    </p:spTree>
    <p:extLst>
      <p:ext uri="{BB962C8B-B14F-4D97-AF65-F5344CB8AC3E}">
        <p14:creationId xmlns:p14="http://schemas.microsoft.com/office/powerpoint/2010/main" val="361436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t>گزارش ظرفیت‌های مرجع در رابطه با تحقیقات جاری و مشکلات احتمالی در این زمینه</a:t>
            </a:r>
            <a:endParaRPr lang="en-US" dirty="0"/>
          </a:p>
        </p:txBody>
      </p:sp>
      <p:sp>
        <p:nvSpPr>
          <p:cNvPr id="4" name="Content Placeholder 3"/>
          <p:cNvSpPr>
            <a:spLocks noGrp="1"/>
          </p:cNvSpPr>
          <p:nvPr>
            <p:ph idx="1"/>
          </p:nvPr>
        </p:nvSpPr>
        <p:spPr>
          <a:xfrm>
            <a:off x="676656" y="1377098"/>
            <a:ext cx="10753725" cy="5035349"/>
          </a:xfrm>
        </p:spPr>
        <p:txBody>
          <a:bodyPr>
            <a:normAutofit/>
          </a:bodyPr>
          <a:lstStyle/>
          <a:p>
            <a:pPr marL="0" indent="0">
              <a:buNone/>
            </a:pPr>
            <a:r>
              <a:rPr lang="fa-IR" sz="2400" dirty="0">
                <a:solidFill>
                  <a:srgbClr val="FF0000"/>
                </a:solidFill>
                <a:cs typeface="B Nazanin" panose="00000400000000000000" pitchFamily="2" charset="-78"/>
              </a:rPr>
              <a:t>استفاده از</a:t>
            </a:r>
            <a:r>
              <a:rPr lang="en-US" sz="2400" dirty="0">
                <a:solidFill>
                  <a:srgbClr val="FF0000"/>
                </a:solidFill>
                <a:cs typeface="B Nazanin" panose="00000400000000000000" pitchFamily="2" charset="-78"/>
              </a:rPr>
              <a:t> atlas with </a:t>
            </a:r>
            <a:r>
              <a:rPr lang="en-US" sz="2400" dirty="0" err="1">
                <a:solidFill>
                  <a:srgbClr val="FF0000"/>
                </a:solidFill>
                <a:cs typeface="B Nazanin" panose="00000400000000000000" pitchFamily="2" charset="-78"/>
              </a:rPr>
              <a:t>filt_global</a:t>
            </a:r>
            <a:r>
              <a:rPr lang="en-US" sz="2400" dirty="0">
                <a:solidFill>
                  <a:srgbClr val="FF0000"/>
                </a:solidFill>
                <a:cs typeface="B Nazanin" panose="00000400000000000000" pitchFamily="2" charset="-78"/>
              </a:rPr>
              <a:t> strategy</a:t>
            </a:r>
            <a:r>
              <a:rPr lang="fa-IR" sz="2400" dirty="0">
                <a:solidFill>
                  <a:srgbClr val="FF0000"/>
                </a:solidFill>
                <a:cs typeface="B Nazanin" panose="00000400000000000000" pitchFamily="2" charset="-78"/>
              </a:rPr>
              <a:t> </a:t>
            </a:r>
            <a:r>
              <a:rPr lang="en-US" sz="2400" dirty="0">
                <a:solidFill>
                  <a:srgbClr val="FF0000"/>
                </a:solidFill>
                <a:cs typeface="B Nazanin" panose="00000400000000000000" pitchFamily="2" charset="-78"/>
              </a:rPr>
              <a:t>CC_200 , aal , </a:t>
            </a:r>
            <a:r>
              <a:rPr lang="en-US" sz="2400" dirty="0">
                <a:solidFill>
                  <a:srgbClr val="FF0000"/>
                </a:solidFill>
              </a:rPr>
              <a:t>dosenbach160</a:t>
            </a:r>
            <a:r>
              <a:rPr lang="fa-IR" sz="2400" dirty="0">
                <a:solidFill>
                  <a:srgbClr val="FF0000"/>
                </a:solidFill>
              </a:rPr>
              <a:t>:</a:t>
            </a:r>
          </a:p>
          <a:p>
            <a:pPr marL="0" indent="0" algn="l">
              <a:buNone/>
            </a:pPr>
            <a:r>
              <a:rPr lang="en-US" sz="1800" b="1" dirty="0">
                <a:solidFill>
                  <a:schemeClr val="tx1"/>
                </a:solidFill>
                <a:cs typeface="B Nazanin" panose="00000400000000000000" pitchFamily="2" charset="-78"/>
              </a:rPr>
              <a:t>Extracting 871 samples  for each atlas</a:t>
            </a:r>
          </a:p>
          <a:p>
            <a:pPr marL="0" indent="0">
              <a:buNone/>
            </a:pPr>
            <a:r>
              <a:rPr lang="fa-IR" sz="2400" dirty="0">
                <a:solidFill>
                  <a:srgbClr val="FF0000"/>
                </a:solidFill>
                <a:cs typeface="B Nazanin" panose="00000400000000000000" pitchFamily="2" charset="-78"/>
              </a:rPr>
              <a:t>استفاده از همبستگی </a:t>
            </a:r>
            <a:r>
              <a:rPr lang="fa-IR" sz="2400" dirty="0" err="1">
                <a:solidFill>
                  <a:srgbClr val="FF0000"/>
                </a:solidFill>
                <a:cs typeface="B Nazanin" panose="00000400000000000000" pitchFamily="2" charset="-78"/>
              </a:rPr>
              <a:t>پیرسون</a:t>
            </a:r>
            <a:r>
              <a:rPr lang="fa-IR" sz="2400" dirty="0">
                <a:solidFill>
                  <a:srgbClr val="FF0000"/>
                </a:solidFill>
                <a:cs typeface="B Nazanin" panose="00000400000000000000" pitchFamily="2" charset="-78"/>
              </a:rPr>
              <a:t> برای تقریب اتصال عملکردی در داده ها در جهت کاهش اندازه ویژگی های ورودی و کاهش احتمال </a:t>
            </a:r>
            <a:r>
              <a:rPr lang="fa-IR" sz="2400" dirty="0" err="1">
                <a:solidFill>
                  <a:srgbClr val="FF0000"/>
                </a:solidFill>
                <a:cs typeface="B Nazanin" panose="00000400000000000000" pitchFamily="2" charset="-78"/>
              </a:rPr>
              <a:t>اورفیتینگ</a:t>
            </a:r>
            <a:r>
              <a:rPr lang="fa-IR" sz="2400" dirty="0">
                <a:solidFill>
                  <a:srgbClr val="FF0000"/>
                </a:solidFill>
                <a:cs typeface="B Nazanin" panose="00000400000000000000" pitchFamily="2" charset="-78"/>
              </a:rPr>
              <a:t>:</a:t>
            </a:r>
          </a:p>
          <a:p>
            <a:pPr marL="256032" lvl="1" indent="0" algn="l">
              <a:buNone/>
            </a:pPr>
            <a:r>
              <a:rPr lang="en-US" sz="1800" b="1" dirty="0">
                <a:solidFill>
                  <a:srgbClr val="FF0000"/>
                </a:solidFill>
                <a:latin typeface="+mj-lt"/>
              </a:rPr>
              <a:t>If using CC_200 atlas</a:t>
            </a:r>
            <a:r>
              <a:rPr lang="en-US" sz="1800" b="1" dirty="0">
                <a:latin typeface="+mj-lt"/>
              </a:rPr>
              <a:t> -&gt; 200 ROIs for each subject -&gt; </a:t>
            </a:r>
            <a:r>
              <a:rPr lang="en-US" sz="1800" b="1" dirty="0" err="1">
                <a:latin typeface="+mj-lt"/>
              </a:rPr>
              <a:t>pearson</a:t>
            </a:r>
            <a:r>
              <a:rPr lang="en-US" sz="1800" b="1" dirty="0">
                <a:latin typeface="+mj-lt"/>
              </a:rPr>
              <a:t> matrix (200 * 200) -&gt; because of symmetric property and also values on diameters of matrix -&gt; 200 * 199 / 2 = 19900 - &gt; </a:t>
            </a:r>
            <a:r>
              <a:rPr lang="en-US" sz="1800" b="1" dirty="0">
                <a:effectLst/>
                <a:latin typeface="+mj-lt"/>
                <a:ea typeface="Calibri" panose="020F0502020204030204" pitchFamily="34" charset="0"/>
                <a:cs typeface="Calibri Light" panose="020F0302020204030204" pitchFamily="34" charset="0"/>
              </a:rPr>
              <a:t>compressed correlation coefficients as a 1D array</a:t>
            </a:r>
          </a:p>
          <a:p>
            <a:pPr marL="256032" lvl="1" indent="0" algn="l">
              <a:buNone/>
            </a:pPr>
            <a:endParaRPr lang="en-US" sz="1800" b="1" dirty="0">
              <a:latin typeface="+mj-lt"/>
              <a:ea typeface="Calibri" panose="020F0502020204030204" pitchFamily="34" charset="0"/>
              <a:cs typeface="Calibri Light" panose="020F0302020204030204" pitchFamily="34" charset="0"/>
            </a:endParaRPr>
          </a:p>
          <a:p>
            <a:pPr marL="256032" lvl="1" indent="0" algn="l">
              <a:buNone/>
            </a:pPr>
            <a:r>
              <a:rPr lang="en-US" sz="1800" b="1" dirty="0">
                <a:solidFill>
                  <a:srgbClr val="FF0000"/>
                </a:solidFill>
                <a:latin typeface="+mj-lt"/>
              </a:rPr>
              <a:t>If using aal atlas</a:t>
            </a:r>
            <a:r>
              <a:rPr lang="en-US" sz="1800" b="1" dirty="0">
                <a:latin typeface="+mj-lt"/>
              </a:rPr>
              <a:t> -&gt; 116 ROIs for each subject -&gt; </a:t>
            </a:r>
            <a:r>
              <a:rPr lang="en-US" sz="1800" b="1" dirty="0" err="1">
                <a:latin typeface="+mj-lt"/>
              </a:rPr>
              <a:t>pearson</a:t>
            </a:r>
            <a:r>
              <a:rPr lang="en-US" sz="1800" b="1" dirty="0">
                <a:latin typeface="+mj-lt"/>
              </a:rPr>
              <a:t> matrix (116 * 116) -&gt; because of symmetric property and also values on diameters of matrix -&gt; 116 * 115 / 2 = 6670 - &gt; </a:t>
            </a:r>
            <a:r>
              <a:rPr lang="en-US" sz="1800" b="1" dirty="0">
                <a:effectLst/>
                <a:latin typeface="+mj-lt"/>
                <a:ea typeface="Calibri" panose="020F0502020204030204" pitchFamily="34" charset="0"/>
                <a:cs typeface="Calibri Light" panose="020F0302020204030204" pitchFamily="34" charset="0"/>
              </a:rPr>
              <a:t>compressed correlation coefficients as a 1D array</a:t>
            </a:r>
          </a:p>
          <a:p>
            <a:pPr marL="256032" lvl="1" indent="0" algn="l">
              <a:buNone/>
            </a:pPr>
            <a:endParaRPr lang="en-US" sz="1800" b="1" dirty="0">
              <a:effectLst/>
              <a:latin typeface="+mj-lt"/>
              <a:ea typeface="Calibri" panose="020F0502020204030204" pitchFamily="34" charset="0"/>
              <a:cs typeface="Calibri Light" panose="020F0302020204030204" pitchFamily="34" charset="0"/>
            </a:endParaRPr>
          </a:p>
          <a:p>
            <a:pPr marL="256032" lvl="1" indent="0" algn="l">
              <a:buNone/>
            </a:pPr>
            <a:r>
              <a:rPr lang="en-US" sz="1800" b="1" dirty="0">
                <a:solidFill>
                  <a:srgbClr val="FF0000"/>
                </a:solidFill>
                <a:latin typeface="+mj-lt"/>
              </a:rPr>
              <a:t>If using dosenbatch160 (</a:t>
            </a:r>
            <a:r>
              <a:rPr lang="en-US" sz="1800" b="1" dirty="0" err="1">
                <a:solidFill>
                  <a:srgbClr val="FF0000"/>
                </a:solidFill>
                <a:latin typeface="+mj-lt"/>
              </a:rPr>
              <a:t>tt</a:t>
            </a:r>
            <a:r>
              <a:rPr lang="en-US" sz="1800" b="1" dirty="0">
                <a:solidFill>
                  <a:srgbClr val="FF0000"/>
                </a:solidFill>
                <a:latin typeface="+mj-lt"/>
              </a:rPr>
              <a:t>) atlas</a:t>
            </a:r>
            <a:r>
              <a:rPr lang="en-US" sz="1800" b="1" dirty="0">
                <a:latin typeface="+mj-lt"/>
              </a:rPr>
              <a:t> -&gt; 160 ROIs for each subject -&gt; </a:t>
            </a:r>
            <a:r>
              <a:rPr lang="en-US" sz="1800" b="1" dirty="0" err="1">
                <a:latin typeface="+mj-lt"/>
              </a:rPr>
              <a:t>pearson</a:t>
            </a:r>
            <a:r>
              <a:rPr lang="en-US" sz="1800" b="1" dirty="0">
                <a:latin typeface="+mj-lt"/>
              </a:rPr>
              <a:t> matrix (160 * 160) -&gt; because of symmetric property and also values on diameters of matrix -&gt; 160 * 159 / 2 = 12720- &gt; </a:t>
            </a:r>
            <a:r>
              <a:rPr lang="en-US" sz="1800" b="1" dirty="0">
                <a:effectLst/>
                <a:latin typeface="+mj-lt"/>
                <a:ea typeface="Calibri" panose="020F0502020204030204" pitchFamily="34" charset="0"/>
                <a:cs typeface="Calibri Light" panose="020F0302020204030204" pitchFamily="34" charset="0"/>
              </a:rPr>
              <a:t>compressed correlation coefficients as a 1D array</a:t>
            </a: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latin typeface="Calibri Light" panose="020F0302020204030204" pitchFamily="34" charset="0"/>
              <a:cs typeface="Calibri Light" panose="020F0302020204030204" pitchFamily="34" charset="0"/>
            </a:endParaRPr>
          </a:p>
          <a:p>
            <a:pPr marL="0" indent="0" algn="l">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11</a:t>
            </a:fld>
            <a:endParaRPr lang="en-US"/>
          </a:p>
        </p:txBody>
      </p:sp>
    </p:spTree>
    <p:extLst>
      <p:ext uri="{BB962C8B-B14F-4D97-AF65-F5344CB8AC3E}">
        <p14:creationId xmlns:p14="http://schemas.microsoft.com/office/powerpoint/2010/main" val="361923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A0AC-A8E0-0F53-EB98-80072479E748}"/>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E44A1BB5-AC94-A5EC-D1EC-4AFBDD983A16}"/>
              </a:ext>
            </a:extLst>
          </p:cNvPr>
          <p:cNvSpPr>
            <a:spLocks noGrp="1"/>
          </p:cNvSpPr>
          <p:nvPr>
            <p:ph idx="1"/>
          </p:nvPr>
        </p:nvSpPr>
        <p:spPr/>
        <p:txBody>
          <a:bodyPr>
            <a:normAutofit/>
          </a:bodyPr>
          <a:lstStyle/>
          <a:p>
            <a:pPr marL="0" indent="0">
              <a:buNone/>
            </a:pPr>
            <a:r>
              <a:rPr lang="fa-IR" sz="2400" dirty="0">
                <a:cs typeface="B Nazanin" panose="00000400000000000000" pitchFamily="2" charset="-78"/>
              </a:rPr>
              <a:t>در جهت کاهش بیشتر </a:t>
            </a:r>
            <a:r>
              <a:rPr lang="fa-IR" sz="2400" dirty="0" err="1">
                <a:cs typeface="B Nazanin" panose="00000400000000000000" pitchFamily="2" charset="-78"/>
              </a:rPr>
              <a:t>فیچرها</a:t>
            </a:r>
            <a:r>
              <a:rPr lang="fa-IR" sz="2400" dirty="0">
                <a:cs typeface="B Nazanin" panose="00000400000000000000" pitchFamily="2" charset="-78"/>
              </a:rPr>
              <a:t> (با توجه به تعداد زیاد 19900) به این شکل عمل می کنیم که برای هر </a:t>
            </a:r>
            <a:r>
              <a:rPr lang="fa-IR" sz="2400" dirty="0" err="1">
                <a:cs typeface="B Nazanin" panose="00000400000000000000" pitchFamily="2" charset="-78"/>
              </a:rPr>
              <a:t>فیچر</a:t>
            </a:r>
            <a:r>
              <a:rPr lang="fa-IR" sz="2400" dirty="0">
                <a:cs typeface="B Nazanin" panose="00000400000000000000" pitchFamily="2" charset="-78"/>
              </a:rPr>
              <a:t> میانگین همبستگی ها را برای همه نمونه های </a:t>
            </a:r>
            <a:r>
              <a:rPr lang="fa-IR" sz="2400" dirty="0" err="1">
                <a:cs typeface="B Nazanin" panose="00000400000000000000" pitchFamily="2" charset="-78"/>
              </a:rPr>
              <a:t>متناظر</a:t>
            </a:r>
            <a:r>
              <a:rPr lang="fa-IR" sz="2400" dirty="0">
                <a:cs typeface="B Nazanin" panose="00000400000000000000" pitchFamily="2" charset="-78"/>
              </a:rPr>
              <a:t> (871 ) ای محاسبه کرده و این میانگین را برای 19900 </a:t>
            </a:r>
            <a:r>
              <a:rPr lang="fa-IR" sz="2400" dirty="0" err="1">
                <a:cs typeface="B Nazanin" panose="00000400000000000000" pitchFamily="2" charset="-78"/>
              </a:rPr>
              <a:t>فیچر</a:t>
            </a:r>
            <a:r>
              <a:rPr lang="fa-IR" sz="2400" dirty="0">
                <a:cs typeface="B Nazanin" panose="00000400000000000000" pitchFamily="2" charset="-78"/>
              </a:rPr>
              <a:t> ذخیره می کنیم. این ارایه را </a:t>
            </a:r>
            <a:r>
              <a:rPr lang="fa-IR" sz="2400" dirty="0" err="1">
                <a:cs typeface="B Nazanin" panose="00000400000000000000" pitchFamily="2" charset="-78"/>
              </a:rPr>
              <a:t>سورت</a:t>
            </a:r>
            <a:r>
              <a:rPr lang="fa-IR" sz="2400" dirty="0">
                <a:cs typeface="B Nazanin" panose="00000400000000000000" pitchFamily="2" charset="-78"/>
              </a:rPr>
              <a:t> کرده و اندیش های ¼ بیشترین مقادیر و ¼ کمترین مقادیر را بر می </a:t>
            </a:r>
            <a:r>
              <a:rPr lang="fa-IR" sz="2400" dirty="0" err="1">
                <a:cs typeface="B Nazanin" panose="00000400000000000000" pitchFamily="2" charset="-78"/>
              </a:rPr>
              <a:t>گردانیم</a:t>
            </a:r>
            <a:r>
              <a:rPr lang="fa-IR" sz="2400" dirty="0">
                <a:cs typeface="B Nazanin" panose="00000400000000000000" pitchFamily="2" charset="-78"/>
              </a:rPr>
              <a:t>. </a:t>
            </a: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این روش کمک می کند نیمی از </a:t>
            </a:r>
            <a:r>
              <a:rPr lang="fa-IR" sz="2400" dirty="0" err="1">
                <a:cs typeface="B Nazanin" panose="00000400000000000000" pitchFamily="2" charset="-78"/>
              </a:rPr>
              <a:t>فیچرها</a:t>
            </a:r>
            <a:r>
              <a:rPr lang="fa-IR" sz="2400" dirty="0">
                <a:cs typeface="B Nazanin" panose="00000400000000000000" pitchFamily="2" charset="-78"/>
              </a:rPr>
              <a:t> حذف شده و 9950 </a:t>
            </a:r>
            <a:r>
              <a:rPr lang="fa-IR" sz="2400" dirty="0" err="1">
                <a:cs typeface="B Nazanin" panose="00000400000000000000" pitchFamily="2" charset="-78"/>
              </a:rPr>
              <a:t>فیچر</a:t>
            </a:r>
            <a:r>
              <a:rPr lang="fa-IR" sz="2400" dirty="0">
                <a:cs typeface="B Nazanin" panose="00000400000000000000" pitchFamily="2" charset="-78"/>
              </a:rPr>
              <a:t> باقی بماند و از طرفی نگه داشتن بزرگترین مقادیر مثبت و منفی باعث حفظ اطلاعات ارزشمند و </a:t>
            </a:r>
            <a:r>
              <a:rPr lang="fa-IR" sz="2400" dirty="0" err="1">
                <a:cs typeface="B Nazanin" panose="00000400000000000000" pitchFamily="2" charset="-78"/>
              </a:rPr>
              <a:t>متمایزکننده</a:t>
            </a:r>
            <a:r>
              <a:rPr lang="fa-IR" sz="2400" dirty="0">
                <a:cs typeface="B Nazanin" panose="00000400000000000000" pitchFamily="2" charset="-78"/>
              </a:rPr>
              <a:t> می شود.</a:t>
            </a: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در اطلس </a:t>
            </a:r>
            <a:r>
              <a:rPr lang="en-US" sz="2400" dirty="0">
                <a:cs typeface="B Nazanin" panose="00000400000000000000" pitchFamily="2" charset="-78"/>
              </a:rPr>
              <a:t>aal </a:t>
            </a:r>
            <a:r>
              <a:rPr lang="fa-IR" sz="2400" dirty="0">
                <a:cs typeface="B Nazanin" panose="00000400000000000000" pitchFamily="2" charset="-78"/>
              </a:rPr>
              <a:t> نیز منجر به حفظ 3335 </a:t>
            </a:r>
            <a:r>
              <a:rPr lang="fa-IR" sz="2400" dirty="0" err="1">
                <a:cs typeface="B Nazanin" panose="00000400000000000000" pitchFamily="2" charset="-78"/>
              </a:rPr>
              <a:t>فیچر</a:t>
            </a:r>
            <a:r>
              <a:rPr lang="fa-IR" sz="2400" dirty="0">
                <a:cs typeface="B Nazanin" panose="00000400000000000000" pitchFamily="2" charset="-78"/>
              </a:rPr>
              <a:t> و در اطلس </a:t>
            </a:r>
            <a:r>
              <a:rPr lang="en-US" sz="2400" dirty="0">
                <a:cs typeface="B Nazanin" panose="00000400000000000000" pitchFamily="2" charset="-78"/>
              </a:rPr>
              <a:t>dosenbatch160</a:t>
            </a:r>
            <a:r>
              <a:rPr lang="fa-IR" sz="2400" dirty="0">
                <a:cs typeface="B Nazanin" panose="00000400000000000000" pitchFamily="2" charset="-78"/>
              </a:rPr>
              <a:t> منجر به حفظ 6360 </a:t>
            </a:r>
            <a:r>
              <a:rPr lang="fa-IR" sz="2400" dirty="0" err="1">
                <a:cs typeface="B Nazanin" panose="00000400000000000000" pitchFamily="2" charset="-78"/>
              </a:rPr>
              <a:t>فیچر</a:t>
            </a:r>
            <a:r>
              <a:rPr lang="fa-IR" sz="2400" dirty="0">
                <a:cs typeface="B Nazanin" panose="00000400000000000000" pitchFamily="2" charset="-78"/>
              </a:rPr>
              <a:t> می شود.</a:t>
            </a:r>
          </a:p>
          <a:p>
            <a:pPr marL="0" indent="0">
              <a:buNone/>
            </a:pPr>
            <a:endParaRPr lang="fa-IR" sz="2400" dirty="0">
              <a:cs typeface="B Nazanin" panose="00000400000000000000" pitchFamily="2" charset="-78"/>
            </a:endParaRPr>
          </a:p>
        </p:txBody>
      </p:sp>
      <p:sp>
        <p:nvSpPr>
          <p:cNvPr id="4" name="Footer Placeholder 3">
            <a:extLst>
              <a:ext uri="{FF2B5EF4-FFF2-40B4-BE49-F238E27FC236}">
                <a16:creationId xmlns:a16="http://schemas.microsoft.com/office/drawing/2014/main" id="{A350DD5B-EF61-4EB2-5D7F-E53368666CC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2F414C38-968C-5ECB-6584-FDD5CA33C5CA}"/>
              </a:ext>
            </a:extLst>
          </p:cNvPr>
          <p:cNvSpPr>
            <a:spLocks noGrp="1"/>
          </p:cNvSpPr>
          <p:nvPr>
            <p:ph type="sldNum" sz="quarter" idx="12"/>
          </p:nvPr>
        </p:nvSpPr>
        <p:spPr/>
        <p:txBody>
          <a:bodyPr/>
          <a:lstStyle/>
          <a:p>
            <a:fld id="{D5085CA7-AB95-4776-A55C-D4C0D778309E}" type="slidenum">
              <a:rPr lang="en-US" smtClean="0"/>
              <a:pPr/>
              <a:t>12</a:t>
            </a:fld>
            <a:endParaRPr lang="en-US" dirty="0"/>
          </a:p>
        </p:txBody>
      </p:sp>
    </p:spTree>
    <p:extLst>
      <p:ext uri="{BB962C8B-B14F-4D97-AF65-F5344CB8AC3E}">
        <p14:creationId xmlns:p14="http://schemas.microsoft.com/office/powerpoint/2010/main" val="405773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2D60-B787-CCAF-0CEE-54DA367EA130}"/>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33774BD7-71DB-304F-4046-3E80576C2F0C}"/>
              </a:ext>
            </a:extLst>
          </p:cNvPr>
          <p:cNvSpPr>
            <a:spLocks noGrp="1"/>
          </p:cNvSpPr>
          <p:nvPr>
            <p:ph idx="1"/>
          </p:nvPr>
        </p:nvSpPr>
        <p:spPr/>
        <p:txBody>
          <a:bodyPr>
            <a:normAutofit/>
          </a:bodyPr>
          <a:lstStyle/>
          <a:p>
            <a:pPr marL="0" indent="0">
              <a:buNone/>
            </a:pPr>
            <a:r>
              <a:rPr lang="fa-IR" sz="2400" dirty="0">
                <a:cs typeface="B Nazanin" panose="00000400000000000000" pitchFamily="2" charset="-78"/>
              </a:rPr>
              <a:t>استفاده از یک </a:t>
            </a:r>
            <a:r>
              <a:rPr lang="fa-IR" sz="2400" dirty="0" err="1">
                <a:cs typeface="B Nazanin" panose="00000400000000000000" pitchFamily="2" charset="-78"/>
              </a:rPr>
              <a:t>انکودر</a:t>
            </a:r>
            <a:r>
              <a:rPr lang="fa-IR" sz="2400" dirty="0">
                <a:cs typeface="B Nazanin" panose="00000400000000000000" pitchFamily="2" charset="-78"/>
              </a:rPr>
              <a:t> خودکار که نوعی مدل شبکه عصبی است در جهت کاهش بیشتر اندازه ویژگی های ورودی (روش غیر خطی)</a:t>
            </a:r>
          </a:p>
          <a:p>
            <a:pPr marL="0" indent="0">
              <a:buNone/>
            </a:pPr>
            <a:r>
              <a:rPr lang="fa-IR" sz="2400" dirty="0">
                <a:cs typeface="B Nazanin" panose="00000400000000000000" pitchFamily="2" charset="-78"/>
              </a:rPr>
              <a:t>استفاده از </a:t>
            </a:r>
            <a:r>
              <a:rPr lang="en-US" sz="2400" dirty="0">
                <a:cs typeface="B Nazanin" panose="00000400000000000000" pitchFamily="2" charset="-78"/>
              </a:rPr>
              <a:t>SLP</a:t>
            </a:r>
            <a:r>
              <a:rPr lang="fa-IR" sz="2400" dirty="0">
                <a:cs typeface="B Nazanin" panose="00000400000000000000" pitchFamily="2" charset="-78"/>
              </a:rPr>
              <a:t> برای کلاس بندی داده ها (به دست آوردن احتمال تعلق داده به هر کلاس)</a:t>
            </a:r>
          </a:p>
          <a:p>
            <a:pPr marL="0" indent="0">
              <a:buNone/>
            </a:pPr>
            <a:r>
              <a:rPr lang="fa-IR" sz="2400" dirty="0">
                <a:cs typeface="B Nazanin" panose="00000400000000000000" pitchFamily="2" charset="-78"/>
              </a:rPr>
              <a:t>آموزش همزمان </a:t>
            </a:r>
            <a:r>
              <a:rPr lang="fa-IR" sz="2400" dirty="0" err="1">
                <a:cs typeface="B Nazanin" panose="00000400000000000000" pitchFamily="2" charset="-78"/>
              </a:rPr>
              <a:t>انکودر</a:t>
            </a:r>
            <a:r>
              <a:rPr lang="fa-IR" sz="2400" dirty="0">
                <a:cs typeface="B Nazanin" panose="00000400000000000000" pitchFamily="2" charset="-78"/>
              </a:rPr>
              <a:t> خودکار و </a:t>
            </a:r>
            <a:r>
              <a:rPr lang="en-US" sz="2400" dirty="0">
                <a:cs typeface="B Nazanin" panose="00000400000000000000" pitchFamily="2" charset="-78"/>
              </a:rPr>
              <a:t>SLP</a:t>
            </a:r>
            <a:endParaRPr lang="fa-IR" sz="2400" dirty="0">
              <a:cs typeface="B Nazanin" panose="00000400000000000000" pitchFamily="2" charset="-78"/>
            </a:endParaRP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برای کاهش بیشتر ابعاد </a:t>
            </a:r>
            <a:r>
              <a:rPr lang="fa-IR" sz="2400" dirty="0" err="1">
                <a:cs typeface="B Nazanin" panose="00000400000000000000" pitchFamily="2" charset="-78"/>
              </a:rPr>
              <a:t>فیچرها</a:t>
            </a:r>
            <a:r>
              <a:rPr lang="fa-IR" sz="2400" dirty="0">
                <a:cs typeface="B Nazanin" panose="00000400000000000000" pitchFamily="2" charset="-78"/>
              </a:rPr>
              <a:t> از یک </a:t>
            </a:r>
            <a:r>
              <a:rPr lang="fa-IR" sz="2400" dirty="0" err="1">
                <a:cs typeface="B Nazanin" panose="00000400000000000000" pitchFamily="2" charset="-78"/>
              </a:rPr>
              <a:t>انکودر</a:t>
            </a:r>
            <a:r>
              <a:rPr lang="fa-IR" sz="2400" dirty="0">
                <a:cs typeface="B Nazanin" panose="00000400000000000000" pitchFamily="2" charset="-78"/>
              </a:rPr>
              <a:t> استفاده کرده که ابعاد داده را نصف کرده و از 9950 به 4975 در اطلس </a:t>
            </a:r>
            <a:r>
              <a:rPr lang="en-US" sz="2400" dirty="0">
                <a:cs typeface="B Nazanin" panose="00000400000000000000" pitchFamily="2" charset="-78"/>
              </a:rPr>
              <a:t>CC_200</a:t>
            </a:r>
            <a:r>
              <a:rPr lang="fa-IR" sz="2400" dirty="0">
                <a:cs typeface="B Nazanin" panose="00000400000000000000" pitchFamily="2" charset="-78"/>
              </a:rPr>
              <a:t> می رساند. در اطلس های دیگر نیز این ابعاد نصف میشوند.</a:t>
            </a: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از تابع خطای </a:t>
            </a:r>
            <a:r>
              <a:rPr lang="en-US" sz="2400" dirty="0">
                <a:cs typeface="B Nazanin" panose="00000400000000000000" pitchFamily="2" charset="-78"/>
              </a:rPr>
              <a:t>MSE </a:t>
            </a:r>
            <a:r>
              <a:rPr lang="fa-IR" sz="2400" dirty="0">
                <a:cs typeface="B Nazanin" panose="00000400000000000000" pitchFamily="2" charset="-78"/>
              </a:rPr>
              <a:t> برای بازسازی ورودی </a:t>
            </a:r>
            <a:r>
              <a:rPr lang="fa-IR" sz="2400" dirty="0" err="1">
                <a:cs typeface="B Nazanin" panose="00000400000000000000" pitchFamily="2" charset="-78"/>
              </a:rPr>
              <a:t>انکودر</a:t>
            </a:r>
            <a:r>
              <a:rPr lang="fa-IR" sz="2400" dirty="0">
                <a:cs typeface="B Nazanin" panose="00000400000000000000" pitchFamily="2" charset="-78"/>
              </a:rPr>
              <a:t> و آموزش آن و همچنین از تابع خطای </a:t>
            </a:r>
            <a:r>
              <a:rPr lang="fa-IR" sz="2400" dirty="0" err="1">
                <a:cs typeface="B Nazanin" panose="00000400000000000000" pitchFamily="2" charset="-78"/>
              </a:rPr>
              <a:t>کراس</a:t>
            </a:r>
            <a:r>
              <a:rPr lang="fa-IR" sz="2400" dirty="0">
                <a:cs typeface="B Nazanin" panose="00000400000000000000" pitchFamily="2" charset="-78"/>
              </a:rPr>
              <a:t> </a:t>
            </a:r>
            <a:r>
              <a:rPr lang="fa-IR" sz="2400" dirty="0" err="1">
                <a:cs typeface="B Nazanin" panose="00000400000000000000" pitchFamily="2" charset="-78"/>
              </a:rPr>
              <a:t>آنتزوپی</a:t>
            </a:r>
            <a:r>
              <a:rPr lang="fa-IR" sz="2400" dirty="0">
                <a:cs typeface="B Nazanin" panose="00000400000000000000" pitchFamily="2" charset="-78"/>
              </a:rPr>
              <a:t> </a:t>
            </a:r>
            <a:r>
              <a:rPr lang="fa-IR" sz="2400" dirty="0" err="1">
                <a:cs typeface="B Nazanin" panose="00000400000000000000" pitchFamily="2" charset="-78"/>
              </a:rPr>
              <a:t>باینری</a:t>
            </a:r>
            <a:r>
              <a:rPr lang="fa-IR" sz="2400" dirty="0">
                <a:cs typeface="B Nazanin" panose="00000400000000000000" pitchFamily="2" charset="-78"/>
              </a:rPr>
              <a:t> برای آموزش </a:t>
            </a:r>
            <a:r>
              <a:rPr lang="en-US" sz="2400" dirty="0">
                <a:cs typeface="B Nazanin" panose="00000400000000000000" pitchFamily="2" charset="-78"/>
              </a:rPr>
              <a:t>SLP</a:t>
            </a:r>
            <a:r>
              <a:rPr lang="fa-IR" sz="2400" dirty="0">
                <a:cs typeface="B Nazanin" panose="00000400000000000000" pitchFamily="2" charset="-78"/>
              </a:rPr>
              <a:t> استفاده میشود اما این آموزش به صورت همزمان اتفاق می افتد و خطاهای حاصل از </a:t>
            </a:r>
            <a:r>
              <a:rPr lang="fa-IR" sz="2400" dirty="0" err="1">
                <a:cs typeface="B Nazanin" panose="00000400000000000000" pitchFamily="2" charset="-78"/>
              </a:rPr>
              <a:t>هردو</a:t>
            </a:r>
            <a:r>
              <a:rPr lang="fa-IR" sz="2400" dirty="0">
                <a:cs typeface="B Nazanin" panose="00000400000000000000" pitchFamily="2" charset="-78"/>
              </a:rPr>
              <a:t> تابع خطا در هر مرحله با یکدیگر جمع می شوند.</a:t>
            </a:r>
          </a:p>
          <a:p>
            <a:pPr marL="0" indent="0">
              <a:buNone/>
            </a:pPr>
            <a:endParaRPr lang="fa-IR" sz="2400" dirty="0">
              <a:cs typeface="B Nazanin" panose="00000400000000000000" pitchFamily="2" charset="-78"/>
            </a:endParaRPr>
          </a:p>
          <a:p>
            <a:endParaRPr lang="en-US" sz="2400" dirty="0">
              <a:cs typeface="B Nazanin" panose="00000400000000000000" pitchFamily="2" charset="-78"/>
            </a:endParaRPr>
          </a:p>
        </p:txBody>
      </p:sp>
      <p:sp>
        <p:nvSpPr>
          <p:cNvPr id="4" name="Footer Placeholder 3">
            <a:extLst>
              <a:ext uri="{FF2B5EF4-FFF2-40B4-BE49-F238E27FC236}">
                <a16:creationId xmlns:a16="http://schemas.microsoft.com/office/drawing/2014/main" id="{57A8A487-9E10-38EF-0702-A7FF04EAE20A}"/>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DBDB3E8B-3A6B-F9F5-2CDF-26ECAE7397FE}"/>
              </a:ext>
            </a:extLst>
          </p:cNvPr>
          <p:cNvSpPr>
            <a:spLocks noGrp="1"/>
          </p:cNvSpPr>
          <p:nvPr>
            <p:ph type="sldNum" sz="quarter" idx="12"/>
          </p:nvPr>
        </p:nvSpPr>
        <p:spPr/>
        <p:txBody>
          <a:bodyPr/>
          <a:lstStyle/>
          <a:p>
            <a:fld id="{D5085CA7-AB95-4776-A55C-D4C0D778309E}" type="slidenum">
              <a:rPr lang="en-US" smtClean="0"/>
              <a:pPr/>
              <a:t>13</a:t>
            </a:fld>
            <a:endParaRPr lang="en-US" dirty="0"/>
          </a:p>
        </p:txBody>
      </p:sp>
    </p:spTree>
    <p:extLst>
      <p:ext uri="{BB962C8B-B14F-4D97-AF65-F5344CB8AC3E}">
        <p14:creationId xmlns:p14="http://schemas.microsoft.com/office/powerpoint/2010/main" val="218294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D2FA-2F0C-B55D-2661-B020D948E7E3}"/>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15301F96-5EA2-7703-20D2-288FC382BC18}"/>
              </a:ext>
            </a:extLst>
          </p:cNvPr>
          <p:cNvSpPr>
            <a:spLocks noGrp="1"/>
          </p:cNvSpPr>
          <p:nvPr>
            <p:ph idx="1"/>
          </p:nvPr>
        </p:nvSpPr>
        <p:spPr/>
        <p:txBody>
          <a:bodyPr/>
          <a:lstStyle/>
          <a:p>
            <a:pPr marL="0" indent="0" algn="ctr">
              <a:buNone/>
            </a:pPr>
            <a:r>
              <a:rPr lang="en-US" sz="2400" dirty="0">
                <a:solidFill>
                  <a:srgbClr val="FF0000"/>
                </a:solidFill>
              </a:rPr>
              <a:t>Benefits of training the autoencoder and the SLP classiﬁer simultaneously</a:t>
            </a:r>
          </a:p>
          <a:p>
            <a:pPr marL="0" indent="0" algn="ctr">
              <a:buNone/>
            </a:pPr>
            <a:endParaRPr lang="en-US" sz="2400" dirty="0">
              <a:solidFill>
                <a:srgbClr val="FF0000"/>
              </a:solidFill>
            </a:endParaRPr>
          </a:p>
          <a:p>
            <a:pPr marL="0" indent="0" algn="l">
              <a:buNone/>
            </a:pPr>
            <a:r>
              <a:rPr lang="en-US" b="1" dirty="0"/>
              <a:t>Regularization</a:t>
            </a:r>
            <a:r>
              <a:rPr lang="en-US" dirty="0"/>
              <a:t>: Using both MSE and cross-entropy losses together provides a form of regularization. The encoder is encouraged to produce representations that are not only useful for reconstruction but also for classification.</a:t>
            </a:r>
          </a:p>
          <a:p>
            <a:pPr marL="0" indent="0" algn="l">
              <a:buNone/>
            </a:pPr>
            <a:endParaRPr lang="en-US" dirty="0"/>
          </a:p>
          <a:p>
            <a:pPr marL="0" indent="0" algn="l">
              <a:buNone/>
            </a:pPr>
            <a:r>
              <a:rPr lang="en-US" b="1" dirty="0"/>
              <a:t>Efficient Optimization</a:t>
            </a:r>
            <a:r>
              <a:rPr lang="en-US" dirty="0"/>
              <a:t>: Joint training allows for efficient optimization of the entire model. The parameters of both the encoder and the SLP are updated simultaneously, leading to faster convergence and potentially better solutions.</a:t>
            </a:r>
          </a:p>
          <a:p>
            <a:pPr marL="0" indent="0" algn="l">
              <a:buNone/>
            </a:pPr>
            <a:endParaRPr lang="en-US" dirty="0"/>
          </a:p>
          <a:p>
            <a:pPr marL="0" indent="0" algn="l">
              <a:buNone/>
            </a:pPr>
            <a:r>
              <a:rPr lang="en-US" b="1" dirty="0"/>
              <a:t>Feature Learning</a:t>
            </a:r>
            <a:r>
              <a:rPr lang="en-US" dirty="0"/>
              <a:t>: The encoder part of the model learns to extract meaningful representations from the input data. By jointly training the encoder with the SLP, the encoder learns to extract features that are specifically useful for the downstream classification task performed by the SLP.</a:t>
            </a:r>
          </a:p>
        </p:txBody>
      </p:sp>
      <p:sp>
        <p:nvSpPr>
          <p:cNvPr id="4" name="Footer Placeholder 3">
            <a:extLst>
              <a:ext uri="{FF2B5EF4-FFF2-40B4-BE49-F238E27FC236}">
                <a16:creationId xmlns:a16="http://schemas.microsoft.com/office/drawing/2014/main" id="{4B8984F4-14AE-5577-EE7F-2243F2BFFC40}"/>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398EDA5-796D-0E57-5086-E725C7830F41}"/>
              </a:ext>
            </a:extLst>
          </p:cNvPr>
          <p:cNvSpPr>
            <a:spLocks noGrp="1"/>
          </p:cNvSpPr>
          <p:nvPr>
            <p:ph type="sldNum" sz="quarter" idx="12"/>
          </p:nvPr>
        </p:nvSpPr>
        <p:spPr/>
        <p:txBody>
          <a:bodyPr/>
          <a:lstStyle/>
          <a:p>
            <a:fld id="{D5085CA7-AB95-4776-A55C-D4C0D778309E}" type="slidenum">
              <a:rPr lang="en-US" smtClean="0"/>
              <a:pPr/>
              <a:t>14</a:t>
            </a:fld>
            <a:endParaRPr lang="en-US" dirty="0"/>
          </a:p>
        </p:txBody>
      </p:sp>
    </p:spTree>
    <p:extLst>
      <p:ext uri="{BB962C8B-B14F-4D97-AF65-F5344CB8AC3E}">
        <p14:creationId xmlns:p14="http://schemas.microsoft.com/office/powerpoint/2010/main" val="73837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D3D-4DED-432D-ACDC-3248F7D58EF1}"/>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5FEC8776-0A5B-1A0D-5FE6-5040740E2C96}"/>
              </a:ext>
            </a:extLst>
          </p:cNvPr>
          <p:cNvSpPr>
            <a:spLocks noGrp="1"/>
          </p:cNvSpPr>
          <p:nvPr>
            <p:ph idx="1"/>
          </p:nvPr>
        </p:nvSpPr>
        <p:spPr/>
        <p:txBody>
          <a:bodyPr/>
          <a:lstStyle/>
          <a:p>
            <a:r>
              <a:rPr lang="fa-IR" dirty="0">
                <a:cs typeface="B Nazanin" panose="00000400000000000000" pitchFamily="2" charset="-78"/>
              </a:rPr>
              <a:t>استفاده از استراتژی </a:t>
            </a:r>
            <a:r>
              <a:rPr lang="en-US" dirty="0">
                <a:cs typeface="B Nazanin" panose="00000400000000000000" pitchFamily="2" charset="-78"/>
              </a:rPr>
              <a:t>SMOTE</a:t>
            </a:r>
            <a:r>
              <a:rPr lang="fa-IR" dirty="0">
                <a:cs typeface="B Nazanin" panose="00000400000000000000" pitchFamily="2" charset="-78"/>
              </a:rPr>
              <a:t> در جهت افزایش داده برای کاهش احتمال </a:t>
            </a:r>
            <a:r>
              <a:rPr lang="fa-IR" dirty="0" err="1">
                <a:cs typeface="B Nazanin" panose="00000400000000000000" pitchFamily="2" charset="-78"/>
              </a:rPr>
              <a:t>اورفیتینگ</a:t>
            </a:r>
            <a:r>
              <a:rPr lang="fa-IR" dirty="0">
                <a:cs typeface="B Nazanin" panose="00000400000000000000" pitchFamily="2" charset="-78"/>
              </a:rPr>
              <a:t> (استفاده از معیار </a:t>
            </a:r>
            <a:r>
              <a:rPr lang="en-US" dirty="0">
                <a:cs typeface="B Nazanin" panose="00000400000000000000" pitchFamily="2" charset="-78"/>
              </a:rPr>
              <a:t>EROS</a:t>
            </a:r>
            <a:r>
              <a:rPr lang="fa-IR" dirty="0">
                <a:cs typeface="B Nazanin" panose="00000400000000000000" pitchFamily="2" charset="-78"/>
              </a:rPr>
              <a:t> برای محاسبه فاصله در این استراتژی)</a:t>
            </a:r>
          </a:p>
          <a:p>
            <a:r>
              <a:rPr lang="en-US" dirty="0">
                <a:cs typeface="B Nazanin" panose="00000400000000000000" pitchFamily="2" charset="-78"/>
              </a:rPr>
              <a:t>EROS </a:t>
            </a:r>
            <a:r>
              <a:rPr lang="fa-IR" dirty="0">
                <a:cs typeface="B Nazanin" panose="00000400000000000000" pitchFamily="2" charset="-78"/>
              </a:rPr>
              <a:t>با اندازه گیری شباهت بین دو یا چند داده سری زمانی عمل می کند. شباهت بین دو سیگنال را بر اساس ضریب همبستگی </a:t>
            </a:r>
            <a:r>
              <a:rPr lang="fa-IR" dirty="0" err="1">
                <a:cs typeface="B Nazanin" panose="00000400000000000000" pitchFamily="2" charset="-78"/>
              </a:rPr>
              <a:t>پیرسون</a:t>
            </a:r>
            <a:r>
              <a:rPr lang="fa-IR" dirty="0">
                <a:cs typeface="B Nazanin" panose="00000400000000000000" pitchFamily="2" charset="-78"/>
              </a:rPr>
              <a:t> تعیین می کند</a:t>
            </a:r>
            <a:r>
              <a:rPr lang="en-US" dirty="0">
                <a:cs typeface="B Nazanin" panose="00000400000000000000" pitchFamily="2" charset="-78"/>
              </a:rPr>
              <a:t>.</a:t>
            </a:r>
          </a:p>
          <a:p>
            <a:pPr algn="l"/>
            <a:r>
              <a:rPr lang="en-US" dirty="0">
                <a:solidFill>
                  <a:srgbClr val="FF0000"/>
                </a:solidFill>
                <a:latin typeface="+mj-lt"/>
                <a:cs typeface="B Nazanin" panose="00000400000000000000" pitchFamily="2" charset="-78"/>
              </a:rPr>
              <a:t>EROS works in these steps:</a:t>
            </a:r>
          </a:p>
          <a:p>
            <a:pPr algn="l"/>
            <a:r>
              <a:rPr lang="en-US" sz="1800" dirty="0">
                <a:effectLst/>
                <a:latin typeface="+mj-lt"/>
                <a:ea typeface="Times New Roman" panose="02020603050405020304" pitchFamily="18" charset="0"/>
              </a:rPr>
              <a:t>For each file </a:t>
            </a:r>
            <a:r>
              <a:rPr lang="en-US" sz="1800" dirty="0">
                <a:latin typeface="+mj-lt"/>
                <a:ea typeface="Times New Roman" panose="02020603050405020304" pitchFamily="18" charset="0"/>
              </a:rPr>
              <a:t>(subject)</a:t>
            </a:r>
            <a:r>
              <a:rPr lang="en-US" sz="1800" dirty="0">
                <a:effectLst/>
                <a:latin typeface="+mj-lt"/>
                <a:ea typeface="Times New Roman" panose="02020603050405020304" pitchFamily="18" charset="0"/>
              </a:rPr>
              <a:t>computes the correlation matrix  using the function Then, computes the eigenvalues and eigenvectors of the correlation matrix . </a:t>
            </a:r>
          </a:p>
          <a:p>
            <a:pPr algn="l"/>
            <a:r>
              <a:rPr lang="en-US" sz="1800" dirty="0">
                <a:latin typeface="+mj-lt"/>
                <a:cs typeface="B Nazanin" panose="00000400000000000000" pitchFamily="2" charset="-78"/>
              </a:rPr>
              <a:t>Checking and </a:t>
            </a:r>
            <a:r>
              <a:rPr lang="en-US" sz="1800" dirty="0">
                <a:effectLst/>
                <a:latin typeface="+mj-lt"/>
                <a:ea typeface="Times New Roman" panose="02020603050405020304" pitchFamily="18" charset="0"/>
                <a:cs typeface="Arial" panose="020B0604020202020204" pitchFamily="34" charset="0"/>
              </a:rPr>
              <a:t>asserting that the norm of each eigenvector is approximately equal to 1.</a:t>
            </a:r>
          </a:p>
          <a:p>
            <a:pPr marL="0" indent="0" algn="l">
              <a:buNone/>
            </a:pPr>
            <a:r>
              <a:rPr lang="en-US" sz="1800" dirty="0">
                <a:latin typeface="+mj-lt"/>
                <a:ea typeface="Times New Roman" panose="02020603050405020304" pitchFamily="18" charset="0"/>
                <a:cs typeface="Arial" panose="020B0604020202020204" pitchFamily="34" charset="0"/>
              </a:rPr>
              <a:t>Then store </a:t>
            </a:r>
            <a:r>
              <a:rPr lang="en-US" sz="1800" dirty="0">
                <a:effectLst/>
                <a:latin typeface="+mj-lt"/>
                <a:ea typeface="Times New Roman" panose="02020603050405020304" pitchFamily="18" charset="0"/>
                <a:cs typeface="Arial" panose="020B0604020202020204" pitchFamily="34" charset="0"/>
              </a:rPr>
              <a:t>eigenvalues, eigenvectors, and normalized eigenvalues for each subject. Then sort the eigenvectors based on their absolute eigenvalues </a:t>
            </a:r>
          </a:p>
          <a:p>
            <a:pPr marL="0" indent="0" algn="l">
              <a:buNone/>
            </a:pPr>
            <a:r>
              <a:rPr lang="en-US" sz="1800" dirty="0">
                <a:effectLst/>
                <a:latin typeface="+mj-lt"/>
                <a:ea typeface="Times New Roman" panose="02020603050405020304" pitchFamily="18" charset="0"/>
              </a:rPr>
              <a:t>Now calculate normalized weights based on eigenvalue information stored in the dictionary. For this </a:t>
            </a:r>
            <a:r>
              <a:rPr lang="en-US" sz="1800" dirty="0">
                <a:effectLst/>
                <a:latin typeface="+mj-lt"/>
                <a:ea typeface="Times New Roman" panose="02020603050405020304" pitchFamily="18" charset="0"/>
                <a:cs typeface="Arial" panose="020B0604020202020204" pitchFamily="34" charset="0"/>
              </a:rPr>
              <a:t>retrieves the normalized eigenvalues from the dictionary and adds them element-wise to the array of weights we use latter.</a:t>
            </a:r>
          </a:p>
          <a:p>
            <a:pPr marL="0" indent="0" algn="l">
              <a:buNone/>
            </a:pPr>
            <a:r>
              <a:rPr lang="en-US" sz="1800" dirty="0">
                <a:effectLst/>
                <a:latin typeface="+mj-lt"/>
                <a:ea typeface="Times New Roman" panose="02020603050405020304" pitchFamily="18" charset="0"/>
                <a:cs typeface="Arial" panose="020B0604020202020204" pitchFamily="34" charset="0"/>
              </a:rPr>
              <a:t>In this step use the above weights array in order to calculate similarity between two subjects( </a:t>
            </a:r>
            <a:r>
              <a:rPr lang="en-US" sz="1800" dirty="0">
                <a:effectLst/>
                <a:latin typeface="+mj-lt"/>
                <a:ea typeface="Times New Roman" panose="02020603050405020304" pitchFamily="18" charset="0"/>
              </a:rPr>
              <a:t>weighted sum of their inner products</a:t>
            </a:r>
            <a:r>
              <a:rPr lang="en-US" sz="1800" dirty="0">
                <a:latin typeface="+mj-lt"/>
                <a:ea typeface="Times New Roman" panose="02020603050405020304" pitchFamily="18" charset="0"/>
                <a:cs typeface="Arial" panose="020B0604020202020204" pitchFamily="34" charset="0"/>
              </a:rPr>
              <a:t>). </a:t>
            </a:r>
            <a:r>
              <a:rPr lang="en-US" sz="1800" dirty="0">
                <a:effectLst/>
                <a:latin typeface="+mj-lt"/>
                <a:ea typeface="Times New Roman" panose="02020603050405020304" pitchFamily="18" charset="0"/>
                <a:cs typeface="Arial" panose="020B0604020202020204" pitchFamily="34" charset="0"/>
              </a:rPr>
              <a:t>First normalizing the weights then multiplies the inner product of two subjects.</a:t>
            </a:r>
          </a:p>
          <a:p>
            <a:pPr marL="0" indent="0" algn="l">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sz="1800" dirty="0">
              <a:effectLst/>
              <a:latin typeface="Times New Roman" panose="02020603050405020304" pitchFamily="18" charset="0"/>
              <a:ea typeface="Times New Roman" panose="02020603050405020304" pitchFamily="18" charset="0"/>
            </a:endParaRPr>
          </a:p>
          <a:p>
            <a:pPr marL="0" indent="0" algn="l">
              <a:buNone/>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dirty="0">
              <a:cs typeface="B Nazanin" panose="00000400000000000000" pitchFamily="2" charset="-78"/>
            </a:endParaRPr>
          </a:p>
          <a:p>
            <a:pPr algn="l"/>
            <a:endParaRPr lang="en-US" dirty="0">
              <a:cs typeface="B Nazanin" panose="00000400000000000000" pitchFamily="2" charset="-78"/>
            </a:endParaRPr>
          </a:p>
        </p:txBody>
      </p:sp>
      <p:sp>
        <p:nvSpPr>
          <p:cNvPr id="4" name="Footer Placeholder 3">
            <a:extLst>
              <a:ext uri="{FF2B5EF4-FFF2-40B4-BE49-F238E27FC236}">
                <a16:creationId xmlns:a16="http://schemas.microsoft.com/office/drawing/2014/main" id="{933DFAA3-FE67-5756-1740-0422CA6624D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424D755-7FFE-AB49-F314-5E0DE2082C4E}"/>
              </a:ext>
            </a:extLst>
          </p:cNvPr>
          <p:cNvSpPr>
            <a:spLocks noGrp="1"/>
          </p:cNvSpPr>
          <p:nvPr>
            <p:ph type="sldNum" sz="quarter" idx="12"/>
          </p:nvPr>
        </p:nvSpPr>
        <p:spPr/>
        <p:txBody>
          <a:bodyPr/>
          <a:lstStyle/>
          <a:p>
            <a:fld id="{D5085CA7-AB95-4776-A55C-D4C0D778309E}" type="slidenum">
              <a:rPr lang="en-US" smtClean="0"/>
              <a:pPr/>
              <a:t>15</a:t>
            </a:fld>
            <a:endParaRPr lang="en-US" dirty="0"/>
          </a:p>
        </p:txBody>
      </p:sp>
    </p:spTree>
    <p:extLst>
      <p:ext uri="{BB962C8B-B14F-4D97-AF65-F5344CB8AC3E}">
        <p14:creationId xmlns:p14="http://schemas.microsoft.com/office/powerpoint/2010/main" val="197795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12AF-69C6-B2F7-1249-CC5B6B12D84B}"/>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1666B76B-6ECE-F73D-6DA2-595855D4CFBA}"/>
              </a:ext>
            </a:extLst>
          </p:cNvPr>
          <p:cNvSpPr>
            <a:spLocks noGrp="1"/>
          </p:cNvSpPr>
          <p:nvPr>
            <p:ph idx="1"/>
          </p:nvPr>
        </p:nvSpPr>
        <p:spPr/>
        <p:txBody>
          <a:bodyPr/>
          <a:lstStyle/>
          <a:p>
            <a:pPr marL="0" indent="0" algn="l">
              <a:buNone/>
            </a:pPr>
            <a:r>
              <a:rPr lang="en-US" sz="2400" dirty="0">
                <a:solidFill>
                  <a:srgbClr val="FF0000"/>
                </a:solidFill>
              </a:rPr>
              <a:t>SMOTE works in these steps:</a:t>
            </a:r>
          </a:p>
          <a:p>
            <a:pPr marL="0" indent="0" algn="l">
              <a:buNone/>
            </a:pPr>
            <a:r>
              <a:rPr lang="en-US" dirty="0"/>
              <a:t>For each sample in the list, all the samples from its own class (zero or one) are selected. The similarity of the sample with each of these samples is calculated by EROS which explained in </a:t>
            </a:r>
            <a:r>
              <a:rPr lang="en-US" dirty="0" err="1"/>
              <a:t>perevious</a:t>
            </a:r>
            <a:r>
              <a:rPr lang="en-US" dirty="0"/>
              <a:t> slide.</a:t>
            </a:r>
          </a:p>
          <a:p>
            <a:pPr marL="0" indent="0" algn="l">
              <a:buNone/>
            </a:pPr>
            <a:endParaRPr lang="en-US" dirty="0"/>
          </a:p>
          <a:p>
            <a:pPr marL="0" indent="0" algn="l">
              <a:buNone/>
            </a:pPr>
            <a:r>
              <a:rPr lang="en-US" dirty="0"/>
              <a:t>Then the desired sample and the degree of similarity is stored . Then the corresponding list is sorted based on similarity.</a:t>
            </a:r>
          </a:p>
          <a:p>
            <a:pPr marL="0" indent="0" algn="l">
              <a:buNone/>
            </a:pPr>
            <a:endParaRPr lang="en-US" dirty="0"/>
          </a:p>
          <a:p>
            <a:pPr marL="0" indent="0" algn="l">
              <a:buNone/>
            </a:pPr>
            <a:r>
              <a:rPr lang="en-US" dirty="0"/>
              <a:t>and finally, the 5 neighbors are selected as the neighbors of this sample.</a:t>
            </a:r>
          </a:p>
          <a:p>
            <a:pPr marL="0" indent="0" algn="l">
              <a:buNone/>
            </a:pPr>
            <a:endParaRPr lang="en-US" dirty="0"/>
          </a:p>
          <a:p>
            <a:pPr marL="0" indent="0" algn="l">
              <a:buNone/>
            </a:pPr>
            <a:r>
              <a:rPr lang="en-US" dirty="0"/>
              <a:t>For each train samples randomly select one of these 5 neighbors and create a new sample by linearly interpolation.(new_</a:t>
            </a:r>
            <a:r>
              <a:rPr lang="pt-BR" b="0" dirty="0">
                <a:solidFill>
                  <a:srgbClr val="000000"/>
                </a:solidFill>
                <a:effectLst/>
                <a:highlight>
                  <a:srgbClr val="F7F7F7"/>
                </a:highlight>
                <a:latin typeface="Courier New" panose="02070309020205020404" pitchFamily="49" charset="0"/>
              </a:rPr>
              <a:t>data = r*d1 + (</a:t>
            </a:r>
            <a:r>
              <a:rPr lang="pt-BR" b="0" dirty="0">
                <a:solidFill>
                  <a:srgbClr val="116644"/>
                </a:solidFill>
                <a:effectLst/>
                <a:highlight>
                  <a:srgbClr val="F7F7F7"/>
                </a:highlight>
                <a:latin typeface="Courier New" panose="02070309020205020404" pitchFamily="49" charset="0"/>
              </a:rPr>
              <a:t>1</a:t>
            </a:r>
            <a:r>
              <a:rPr lang="pt-BR" b="0" dirty="0">
                <a:solidFill>
                  <a:srgbClr val="000000"/>
                </a:solidFill>
                <a:effectLst/>
                <a:highlight>
                  <a:srgbClr val="F7F7F7"/>
                </a:highlight>
                <a:latin typeface="Courier New" panose="02070309020205020404" pitchFamily="49" charset="0"/>
              </a:rPr>
              <a:t>-r)*d2). </a:t>
            </a:r>
            <a:r>
              <a:rPr lang="en-US" dirty="0"/>
              <a:t>r in a random value in range [0,1]</a:t>
            </a:r>
          </a:p>
          <a:p>
            <a:pPr marL="0" indent="0" algn="l">
              <a:buNone/>
            </a:pPr>
            <a:endParaRPr lang="pt-BR" b="0" dirty="0">
              <a:solidFill>
                <a:srgbClr val="000000"/>
              </a:solidFill>
              <a:effectLst/>
              <a:highlight>
                <a:srgbClr val="F7F7F7"/>
              </a:highlight>
              <a:latin typeface="Courier New" panose="02070309020205020404" pitchFamily="49" charset="0"/>
            </a:endParaRPr>
          </a:p>
        </p:txBody>
      </p:sp>
      <p:sp>
        <p:nvSpPr>
          <p:cNvPr id="4" name="Footer Placeholder 3">
            <a:extLst>
              <a:ext uri="{FF2B5EF4-FFF2-40B4-BE49-F238E27FC236}">
                <a16:creationId xmlns:a16="http://schemas.microsoft.com/office/drawing/2014/main" id="{4E5CD9FA-EE97-2448-8516-75ABCE9CA8E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398B698-4E2B-870F-3601-75F7BFF71573}"/>
              </a:ext>
            </a:extLst>
          </p:cNvPr>
          <p:cNvSpPr>
            <a:spLocks noGrp="1"/>
          </p:cNvSpPr>
          <p:nvPr>
            <p:ph type="sldNum" sz="quarter" idx="12"/>
          </p:nvPr>
        </p:nvSpPr>
        <p:spPr/>
        <p:txBody>
          <a:bodyPr/>
          <a:lstStyle/>
          <a:p>
            <a:fld id="{D5085CA7-AB95-4776-A55C-D4C0D778309E}" type="slidenum">
              <a:rPr lang="en-US" smtClean="0"/>
              <a:pPr/>
              <a:t>16</a:t>
            </a:fld>
            <a:endParaRPr lang="en-US" dirty="0"/>
          </a:p>
        </p:txBody>
      </p:sp>
    </p:spTree>
    <p:extLst>
      <p:ext uri="{BB962C8B-B14F-4D97-AF65-F5344CB8AC3E}">
        <p14:creationId xmlns:p14="http://schemas.microsoft.com/office/powerpoint/2010/main" val="335920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DF85-C147-C520-551D-03BA7F9CBCF6}"/>
              </a:ext>
            </a:extLst>
          </p:cNvPr>
          <p:cNvSpPr>
            <a:spLocks noGrp="1"/>
          </p:cNvSpPr>
          <p:nvPr>
            <p:ph type="title"/>
          </p:nvPr>
        </p:nvSpPr>
        <p:spPr>
          <a:xfrm>
            <a:off x="657224" y="499533"/>
            <a:ext cx="10772775" cy="517241"/>
          </a:xfrm>
        </p:spPr>
        <p:txBody>
          <a:bodyPr>
            <a:normAutofit fontScale="90000"/>
          </a:bodyPr>
          <a:lstStyle/>
          <a:p>
            <a:r>
              <a:rPr lang="fa-IR" dirty="0"/>
              <a:t>گزارش ظرفیت ‌های مرجع در رابطه با تحقیقات جاری و مشکلات احتمالی در این زمینه</a:t>
            </a:r>
            <a:endParaRPr lang="en-US" dirty="0"/>
          </a:p>
        </p:txBody>
      </p:sp>
      <p:pic>
        <p:nvPicPr>
          <p:cNvPr id="7" name="Content Placeholder 6">
            <a:extLst>
              <a:ext uri="{FF2B5EF4-FFF2-40B4-BE49-F238E27FC236}">
                <a16:creationId xmlns:a16="http://schemas.microsoft.com/office/drawing/2014/main" id="{64C643DF-0AEF-3560-C937-2F1D31FFAFAD}"/>
              </a:ext>
            </a:extLst>
          </p:cNvPr>
          <p:cNvPicPr>
            <a:picLocks noGrp="1" noChangeAspect="1"/>
          </p:cNvPicPr>
          <p:nvPr>
            <p:ph idx="1"/>
          </p:nvPr>
        </p:nvPicPr>
        <p:blipFill>
          <a:blip r:embed="rId2"/>
          <a:stretch>
            <a:fillRect/>
          </a:stretch>
        </p:blipFill>
        <p:spPr>
          <a:xfrm>
            <a:off x="1642369" y="1154113"/>
            <a:ext cx="9152878" cy="5257800"/>
          </a:xfrm>
        </p:spPr>
      </p:pic>
      <p:sp>
        <p:nvSpPr>
          <p:cNvPr id="4" name="Footer Placeholder 3">
            <a:extLst>
              <a:ext uri="{FF2B5EF4-FFF2-40B4-BE49-F238E27FC236}">
                <a16:creationId xmlns:a16="http://schemas.microsoft.com/office/drawing/2014/main" id="{14626C71-99E9-D1B9-D247-94051DDCB48C}"/>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0526A95-5640-8779-0793-C5F87640629C}"/>
              </a:ext>
            </a:extLst>
          </p:cNvPr>
          <p:cNvSpPr>
            <a:spLocks noGrp="1"/>
          </p:cNvSpPr>
          <p:nvPr>
            <p:ph type="sldNum" sz="quarter" idx="12"/>
          </p:nvPr>
        </p:nvSpPr>
        <p:spPr/>
        <p:txBody>
          <a:bodyPr/>
          <a:lstStyle/>
          <a:p>
            <a:fld id="{D5085CA7-AB95-4776-A55C-D4C0D778309E}" type="slidenum">
              <a:rPr lang="en-US" smtClean="0"/>
              <a:pPr/>
              <a:t>17</a:t>
            </a:fld>
            <a:endParaRPr lang="en-US" dirty="0"/>
          </a:p>
        </p:txBody>
      </p:sp>
    </p:spTree>
    <p:extLst>
      <p:ext uri="{BB962C8B-B14F-4D97-AF65-F5344CB8AC3E}">
        <p14:creationId xmlns:p14="http://schemas.microsoft.com/office/powerpoint/2010/main" val="387170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1CC0-CEFF-C5F2-B069-1BB3F889D20B}"/>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2817AF60-3EFA-46F7-0763-676E1BE570A1}"/>
              </a:ext>
            </a:extLst>
          </p:cNvPr>
          <p:cNvSpPr>
            <a:spLocks noGrp="1"/>
          </p:cNvSpPr>
          <p:nvPr>
            <p:ph idx="1"/>
          </p:nvPr>
        </p:nvSpPr>
        <p:spPr/>
        <p:txBody>
          <a:bodyPr>
            <a:normAutofit/>
          </a:bodyPr>
          <a:lstStyle/>
          <a:p>
            <a:pPr marL="0" indent="0">
              <a:buNone/>
            </a:pPr>
            <a:r>
              <a:rPr lang="fa-IR" sz="2400" dirty="0">
                <a:cs typeface="B Nazanin" panose="00000400000000000000" pitchFamily="2" charset="-78"/>
              </a:rPr>
              <a:t>مشکل احتمالی که ابتدا در مقاله به نظر می رسید بحث دسترسی به </a:t>
            </a:r>
            <a:r>
              <a:rPr lang="fa-IR" sz="2400" dirty="0" err="1">
                <a:cs typeface="B Nazanin" panose="00000400000000000000" pitchFamily="2" charset="-78"/>
              </a:rPr>
              <a:t>دیتاست</a:t>
            </a:r>
            <a:r>
              <a:rPr lang="fa-IR" sz="2400" dirty="0">
                <a:cs typeface="B Nazanin" panose="00000400000000000000" pitchFamily="2" charset="-78"/>
              </a:rPr>
              <a:t> پیش پردازش شده مورد استفاده مقاله بود.</a:t>
            </a:r>
          </a:p>
          <a:p>
            <a:pPr marL="0" indent="0">
              <a:buNone/>
            </a:pPr>
            <a:r>
              <a:rPr lang="fa-IR" sz="2400" dirty="0" err="1">
                <a:cs typeface="B Nazanin" panose="00000400000000000000" pitchFamily="2" charset="-78"/>
              </a:rPr>
              <a:t>دیتاست</a:t>
            </a:r>
            <a:r>
              <a:rPr lang="fa-IR" sz="2400" dirty="0">
                <a:cs typeface="B Nazanin" panose="00000400000000000000" pitchFamily="2" charset="-78"/>
              </a:rPr>
              <a:t> مورد استفاده </a:t>
            </a:r>
            <a:r>
              <a:rPr lang="en-US" sz="2400" dirty="0">
                <a:cs typeface="B Nazanin" panose="00000400000000000000" pitchFamily="2" charset="-78"/>
              </a:rPr>
              <a:t>ABIDE </a:t>
            </a:r>
            <a:r>
              <a:rPr lang="fa-IR" sz="2400" dirty="0">
                <a:cs typeface="B Nazanin" panose="00000400000000000000" pitchFamily="2" charset="-78"/>
              </a:rPr>
              <a:t> می باشد.</a:t>
            </a:r>
            <a:endParaRPr lang="en-US" sz="2400" dirty="0">
              <a:cs typeface="B Nazanin" panose="00000400000000000000" pitchFamily="2" charset="-78"/>
            </a:endParaRPr>
          </a:p>
        </p:txBody>
      </p:sp>
      <p:sp>
        <p:nvSpPr>
          <p:cNvPr id="4" name="Footer Placeholder 3">
            <a:extLst>
              <a:ext uri="{FF2B5EF4-FFF2-40B4-BE49-F238E27FC236}">
                <a16:creationId xmlns:a16="http://schemas.microsoft.com/office/drawing/2014/main" id="{FBDD977C-1763-6E7F-E566-F6F08B116BE2}"/>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E34D9E21-4D57-42E9-A1F7-66D2555CEB8F}"/>
              </a:ext>
            </a:extLst>
          </p:cNvPr>
          <p:cNvSpPr>
            <a:spLocks noGrp="1"/>
          </p:cNvSpPr>
          <p:nvPr>
            <p:ph type="sldNum" sz="quarter" idx="12"/>
          </p:nvPr>
        </p:nvSpPr>
        <p:spPr/>
        <p:txBody>
          <a:bodyPr/>
          <a:lstStyle/>
          <a:p>
            <a:fld id="{D5085CA7-AB95-4776-A55C-D4C0D778309E}" type="slidenum">
              <a:rPr lang="en-US" smtClean="0"/>
              <a:pPr/>
              <a:t>18</a:t>
            </a:fld>
            <a:endParaRPr lang="en-US" dirty="0"/>
          </a:p>
        </p:txBody>
      </p:sp>
    </p:spTree>
    <p:extLst>
      <p:ext uri="{BB962C8B-B14F-4D97-AF65-F5344CB8AC3E}">
        <p14:creationId xmlns:p14="http://schemas.microsoft.com/office/powerpoint/2010/main" val="178736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 مرجع</a:t>
            </a:r>
            <a:endParaRPr lang="en-US" dirty="0"/>
          </a:p>
        </p:txBody>
      </p:sp>
      <p:sp>
        <p:nvSpPr>
          <p:cNvPr id="4" name="Content Placeholder 3"/>
          <p:cNvSpPr>
            <a:spLocks noGrp="1"/>
          </p:cNvSpPr>
          <p:nvPr>
            <p:ph idx="1"/>
          </p:nvPr>
        </p:nvSpPr>
        <p:spPr/>
        <p:txBody>
          <a:bodyPr/>
          <a:lstStyle/>
          <a:p>
            <a:pPr marL="0" indent="0">
              <a:buNone/>
            </a:pPr>
            <a:r>
              <a:rPr lang="fa-IR" dirty="0"/>
              <a:t>پیشنهاداتی برای مطالعه آینده نهایی مقاله میتوانست مفید باشد. </a:t>
            </a:r>
          </a:p>
          <a:p>
            <a:pPr marL="0" indent="0">
              <a:buNone/>
            </a:pPr>
            <a:endParaRPr lang="fa-IR" dirty="0"/>
          </a:p>
          <a:p>
            <a:pPr marL="0" indent="0">
              <a:buNone/>
            </a:pPr>
            <a:r>
              <a:rPr lang="fa-IR" dirty="0"/>
              <a:t>میتوان در آینده اطلاعات جمعیت شناختی نمونه ها (سن، ضریب هوشی و جنسیت) در افزایش داده ها و فرآیند یادگیری در نظر گرفت. </a:t>
            </a:r>
          </a:p>
          <a:p>
            <a:pPr marL="0" indent="0">
              <a:buNone/>
            </a:pPr>
            <a:endParaRPr lang="fa-IR" dirty="0"/>
          </a:p>
          <a:p>
            <a:pPr marL="0" indent="0">
              <a:buNone/>
            </a:pPr>
            <a:r>
              <a:rPr lang="fa-IR" dirty="0"/>
              <a:t> به علاوه  با ادغام اطلاعات ساختاری و </a:t>
            </a:r>
            <a:r>
              <a:rPr lang="fa-IR" dirty="0" err="1"/>
              <a:t>فنوتیپی</a:t>
            </a:r>
            <a:r>
              <a:rPr lang="fa-IR" dirty="0"/>
              <a:t> داده ها با الگوهای عملکردی و ایجاد ویژگیهای ترکیبی، هنوز جا برای بهبود وجود دارد. </a:t>
            </a:r>
          </a:p>
          <a:p>
            <a:pPr marL="0" indent="0">
              <a:buNone/>
            </a:pPr>
            <a:endParaRPr lang="fa-IR" dirty="0"/>
          </a:p>
          <a:p>
            <a:pPr marL="0" indent="0">
              <a:buNone/>
            </a:pPr>
            <a:r>
              <a:rPr lang="fa-IR" dirty="0" err="1"/>
              <a:t>راهکار</a:t>
            </a:r>
            <a:r>
              <a:rPr lang="fa-IR" dirty="0"/>
              <a:t> دیگر بهبود استراتژی افزایش داده است.  بهینه سازی روش افزایش داده های فعلی میتواند مفید باشد.</a:t>
            </a: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19</a:t>
            </a:fld>
            <a:endParaRPr lang="en-US"/>
          </a:p>
        </p:txBody>
      </p:sp>
    </p:spTree>
    <p:extLst>
      <p:ext uri="{BB962C8B-B14F-4D97-AF65-F5344CB8AC3E}">
        <p14:creationId xmlns:p14="http://schemas.microsoft.com/office/powerpoint/2010/main" val="249744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هدف :انتخاب موضوع</a:t>
            </a:r>
            <a:r>
              <a:rPr lang="en-US" dirty="0"/>
              <a:t>  </a:t>
            </a:r>
            <a:r>
              <a:rPr lang="fa-IR" dirty="0"/>
              <a:t>پروژه</a:t>
            </a:r>
            <a:endParaRPr lang="en-US" dirty="0"/>
          </a:p>
        </p:txBody>
      </p:sp>
      <p:sp>
        <p:nvSpPr>
          <p:cNvPr id="4" name="Text Placeholder 3"/>
          <p:cNvSpPr>
            <a:spLocks noGrp="1"/>
          </p:cNvSpPr>
          <p:nvPr>
            <p:ph type="body" idx="1"/>
          </p:nvPr>
        </p:nvSpPr>
        <p:spPr/>
        <p:txBody>
          <a:bodyPr/>
          <a:lstStyle/>
          <a:p>
            <a:r>
              <a:rPr lang="fa-IR" dirty="0"/>
              <a:t>جلسه شماره یک- 402/10/10</a:t>
            </a: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2</a:t>
            </a:fld>
            <a:endParaRPr lang="en-US"/>
          </a:p>
        </p:txBody>
      </p:sp>
    </p:spTree>
    <p:extLst>
      <p:ext uri="{BB962C8B-B14F-4D97-AF65-F5344CB8AC3E}">
        <p14:creationId xmlns:p14="http://schemas.microsoft.com/office/powerpoint/2010/main" val="382824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عنوان مقاله، داده، سایت، کتاب، کتابخانه</a:t>
            </a:r>
            <a:endParaRPr lang="en-US" dirty="0"/>
          </a:p>
        </p:txBody>
      </p:sp>
      <p:sp>
        <p:nvSpPr>
          <p:cNvPr id="3" name="Content Placeholder 2"/>
          <p:cNvSpPr>
            <a:spLocks noGrp="1"/>
          </p:cNvSpPr>
          <p:nvPr>
            <p:ph idx="1"/>
          </p:nvPr>
        </p:nvSpPr>
        <p:spPr>
          <a:xfrm>
            <a:off x="676656" y="1251752"/>
            <a:ext cx="10753725" cy="5160696"/>
          </a:xfrm>
        </p:spPr>
        <p:txBody>
          <a:bodyPr>
            <a:normAutofit/>
          </a:bodyPr>
          <a:lstStyle/>
          <a:p>
            <a:pPr marL="0" indent="0" algn="l">
              <a:buNone/>
            </a:pPr>
            <a:r>
              <a:rPr lang="en-US" sz="2800" dirty="0">
                <a:solidFill>
                  <a:srgbClr val="FF0000"/>
                </a:solidFill>
              </a:rPr>
              <a:t>Title:</a:t>
            </a:r>
          </a:p>
          <a:p>
            <a:pPr marL="0" indent="0" algn="l">
              <a:buNone/>
            </a:pPr>
            <a:r>
              <a:rPr lang="en-US" sz="2400" dirty="0"/>
              <a:t>Functional Connectivity Based Classification of ADHD Using Different Atlases</a:t>
            </a:r>
            <a:endParaRPr lang="en-US" sz="2400" dirty="0">
              <a:solidFill>
                <a:srgbClr val="FF0000"/>
              </a:solidFill>
            </a:endParaRPr>
          </a:p>
          <a:p>
            <a:pPr marL="0" indent="0" algn="l">
              <a:buNone/>
            </a:pPr>
            <a:r>
              <a:rPr lang="en-US" sz="2400" dirty="0">
                <a:solidFill>
                  <a:srgbClr val="FF0000"/>
                </a:solidFill>
              </a:rPr>
              <a:t>Abstract:</a:t>
            </a:r>
          </a:p>
          <a:p>
            <a:pPr marL="0" indent="0">
              <a:buNone/>
            </a:pPr>
            <a:endParaRPr lang="en-US" sz="2400" dirty="0">
              <a:solidFill>
                <a:srgbClr val="FF0000"/>
              </a:solidFill>
            </a:endParaRPr>
          </a:p>
          <a:p>
            <a:pPr marL="0" indent="0">
              <a:buNone/>
            </a:pPr>
            <a:r>
              <a:rPr lang="fa-IR" sz="2400" kern="100" dirty="0">
                <a:effectLst/>
                <a:latin typeface="Calibri" panose="020F0502020204030204" pitchFamily="34" charset="0"/>
                <a:ea typeface="Calibri" panose="020F0502020204030204" pitchFamily="34" charset="0"/>
                <a:cs typeface="B Nazanin" panose="00000400000000000000" pitchFamily="2" charset="-78"/>
              </a:rPr>
              <a:t>نوآوری این مقاله استفاده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ازانکودر</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خودکار پراکنده سلسله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مراتبی</a:t>
            </a:r>
            <a:r>
              <a:rPr lang="en-US" sz="2400" kern="100" dirty="0">
                <a:effectLst/>
                <a:latin typeface="Calibri" panose="020F0502020204030204" pitchFamily="34" charset="0"/>
                <a:ea typeface="Calibri" panose="020F0502020204030204" pitchFamily="34" charset="0"/>
                <a:cs typeface="B Nazanin" panose="00000400000000000000" pitchFamily="2" charset="-78"/>
              </a:rPr>
              <a:t> ELM </a:t>
            </a:r>
            <a:r>
              <a:rPr lang="fa-IR" sz="2400" kern="100" dirty="0">
                <a:effectLst/>
                <a:latin typeface="Calibri" panose="020F0502020204030204" pitchFamily="34" charset="0"/>
                <a:ea typeface="Calibri" panose="020F0502020204030204" pitchFamily="34" charset="0"/>
                <a:cs typeface="B Nazanin" panose="00000400000000000000" pitchFamily="2" charset="-78"/>
              </a:rPr>
              <a:t>برای استخراج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ویژگی‌ها</a:t>
            </a:r>
            <a:r>
              <a:rPr lang="fa-IR" sz="2400" kern="100" dirty="0">
                <a:effectLst/>
                <a:latin typeface="Calibri" panose="020F0502020204030204" pitchFamily="34" charset="0"/>
                <a:ea typeface="Calibri" panose="020F0502020204030204" pitchFamily="34" charset="0"/>
                <a:cs typeface="B Nazanin" panose="00000400000000000000" pitchFamily="2" charset="-78"/>
              </a:rPr>
              <a:t> قبل از</a:t>
            </a:r>
            <a:r>
              <a:rPr lang="en-US" sz="2400" kern="100" dirty="0">
                <a:effectLst/>
                <a:latin typeface="Calibri" panose="020F0502020204030204" pitchFamily="34" charset="0"/>
                <a:ea typeface="Calibri" panose="020F0502020204030204" pitchFamily="34" charset="0"/>
                <a:cs typeface="B Nazanin" panose="00000400000000000000" pitchFamily="2" charset="-78"/>
              </a:rPr>
              <a:t> ELM </a:t>
            </a:r>
            <a:r>
              <a:rPr lang="fa-IR" sz="2400" kern="100" dirty="0">
                <a:effectLst/>
                <a:latin typeface="Calibri" panose="020F0502020204030204" pitchFamily="34" charset="0"/>
                <a:ea typeface="Calibri" panose="020F0502020204030204" pitchFamily="34" charset="0"/>
                <a:cs typeface="B Nazanin" panose="00000400000000000000" pitchFamily="2" charset="-78"/>
              </a:rPr>
              <a:t>است</a:t>
            </a:r>
          </a:p>
          <a:p>
            <a:pPr marL="0" indent="0">
              <a:buNone/>
            </a:pPr>
            <a:r>
              <a:rPr lang="fa-IR" sz="2400" kern="100" dirty="0">
                <a:effectLst/>
                <a:latin typeface="Calibri" panose="020F0502020204030204" pitchFamily="34" charset="0"/>
                <a:ea typeface="Calibri" panose="020F0502020204030204" pitchFamily="34" charset="0"/>
                <a:cs typeface="B Nazanin" panose="00000400000000000000" pitchFamily="2" charset="-78"/>
              </a:rPr>
              <a:t> که از سایر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طبقه‌بندی‌کننده‌هایی</a:t>
            </a:r>
            <a:r>
              <a:rPr lang="fa-IR" sz="2400" kern="100" dirty="0">
                <a:effectLst/>
                <a:latin typeface="Calibri" panose="020F0502020204030204" pitchFamily="34" charset="0"/>
                <a:ea typeface="Calibri" panose="020F0502020204030204" pitchFamily="34" charset="0"/>
                <a:cs typeface="B Nazanin" panose="00000400000000000000" pitchFamily="2" charset="-78"/>
              </a:rPr>
              <a:t> که برای تمایز بیماران</a:t>
            </a:r>
            <a:r>
              <a:rPr lang="en-US" sz="2400" kern="100" dirty="0">
                <a:effectLst/>
                <a:latin typeface="Calibri" panose="020F0502020204030204" pitchFamily="34" charset="0"/>
                <a:ea typeface="Calibri" panose="020F0502020204030204" pitchFamily="34" charset="0"/>
                <a:cs typeface="B Nazanin" panose="00000400000000000000" pitchFamily="2" charset="-78"/>
              </a:rPr>
              <a:t> ADHD </a:t>
            </a:r>
            <a:r>
              <a:rPr lang="fa-IR" sz="2400" kern="100" dirty="0">
                <a:effectLst/>
                <a:latin typeface="Calibri" panose="020F0502020204030204" pitchFamily="34" charset="0"/>
                <a:ea typeface="Calibri" panose="020F0502020204030204" pitchFamily="34" charset="0"/>
                <a:cs typeface="B Nazanin" panose="00000400000000000000" pitchFamily="2" charset="-78"/>
              </a:rPr>
              <a:t>و سالم استفاده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شده‌اند</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در حالی که به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لایه‌های</a:t>
            </a:r>
            <a:endParaRPr lang="fa-IR" sz="2400" kern="100" dirty="0">
              <a:effectLst/>
              <a:latin typeface="Calibri" panose="020F0502020204030204" pitchFamily="34" charset="0"/>
              <a:ea typeface="Calibri" panose="020F0502020204030204" pitchFamily="34" charset="0"/>
              <a:cs typeface="B Nazanin" panose="00000400000000000000" pitchFamily="2" charset="-78"/>
            </a:endParaRPr>
          </a:p>
          <a:p>
            <a:pPr marL="0" indent="0">
              <a:buNone/>
            </a:pPr>
            <a:r>
              <a:rPr lang="fa-IR" sz="2400" kern="100" dirty="0">
                <a:effectLst/>
                <a:latin typeface="Calibri" panose="020F0502020204030204" pitchFamily="34" charset="0"/>
                <a:ea typeface="Calibri" panose="020F0502020204030204" pitchFamily="34" charset="0"/>
                <a:cs typeface="B Nazanin" panose="00000400000000000000" pitchFamily="2" charset="-78"/>
              </a:rPr>
              <a:t> پنهان کمتری نیاز دارند، بهتر عمل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می‌کند</a:t>
            </a:r>
            <a:r>
              <a:rPr lang="en-US" sz="2400" kern="100" dirty="0">
                <a:effectLst/>
                <a:latin typeface="Calibri" panose="020F0502020204030204" pitchFamily="34" charset="0"/>
                <a:ea typeface="Calibri" panose="020F0502020204030204" pitchFamily="34" charset="0"/>
                <a:cs typeface="B Nazanin" panose="00000400000000000000" pitchFamily="2" charset="-78"/>
              </a:rPr>
              <a:t>.</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در واقع در این مقاله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الگوریتم</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استخراج ویژگی طراحی شده است.</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solidFill>
                <a:schemeClr val="tx1"/>
              </a:solidFill>
            </a:endParaRPr>
          </a:p>
          <a:p>
            <a:pPr marL="0" indent="0" algn="ctr">
              <a:buNone/>
            </a:pPr>
            <a:endParaRPr lang="en-US" sz="2800" dirty="0">
              <a:solidFill>
                <a:srgbClr val="FF0000"/>
              </a:solidFill>
            </a:endParaRP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20</a:t>
            </a:fld>
            <a:endParaRPr lang="en-US" dirty="0"/>
          </a:p>
        </p:txBody>
      </p:sp>
    </p:spTree>
    <p:extLst>
      <p:ext uri="{BB962C8B-B14F-4D97-AF65-F5344CB8AC3E}">
        <p14:creationId xmlns:p14="http://schemas.microsoft.com/office/powerpoint/2010/main" val="295226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حقایق و نتایج جالب توجه مرجع</a:t>
            </a:r>
            <a:endParaRPr lang="en-US" dirty="0"/>
          </a:p>
        </p:txBody>
      </p:sp>
      <p:sp>
        <p:nvSpPr>
          <p:cNvPr id="4" name="Content Placeholder 3"/>
          <p:cNvSpPr>
            <a:spLocks noGrp="1"/>
          </p:cNvSpPr>
          <p:nvPr>
            <p:ph idx="1"/>
          </p:nvPr>
        </p:nvSpPr>
        <p:spPr/>
        <p:txBody>
          <a:bodyPr>
            <a:normAutofit/>
          </a:bodyPr>
          <a:lstStyle/>
          <a:p>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نسبت به سایر روش </a:t>
            </a:r>
            <a:r>
              <a:rPr lang="fa-IR" sz="2400" dirty="0" err="1">
                <a:solidFill>
                  <a:srgbClr val="000000"/>
                </a:solidFill>
                <a:effectLst/>
                <a:latin typeface="Calibri" panose="020F0502020204030204" pitchFamily="34" charset="0"/>
                <a:ea typeface="Calibri" panose="020F0502020204030204" pitchFamily="34" charset="0"/>
                <a:cs typeface="B Nazanin" panose="00000400000000000000" pitchFamily="2" charset="-78"/>
              </a:rPr>
              <a:t>هایی</a:t>
            </a:r>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که برای کلاس بندی بیماران سالم و مبتلا به </a:t>
            </a:r>
            <a:r>
              <a:rPr lang="en-US"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ADHD </a:t>
            </a:r>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استفاده میشوند </a:t>
            </a:r>
            <a:r>
              <a:rPr lang="fa-IR" sz="2400" dirty="0" err="1">
                <a:solidFill>
                  <a:srgbClr val="000000"/>
                </a:solidFill>
                <a:effectLst/>
                <a:latin typeface="Calibri" panose="020F0502020204030204" pitchFamily="34" charset="0"/>
                <a:ea typeface="Calibri" panose="020F0502020204030204" pitchFamily="34" charset="0"/>
                <a:cs typeface="B Nazanin" panose="00000400000000000000" pitchFamily="2" charset="-78"/>
              </a:rPr>
              <a:t>الگوریتم</a:t>
            </a:r>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بهتر</a:t>
            </a:r>
          </a:p>
          <a:p>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عمل کرده و دقت نهایی بهتری داشته است</a:t>
            </a:r>
            <a:endParaRPr lang="en-US" sz="2400"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21</a:t>
            </a:fld>
            <a:endParaRPr lang="en-US"/>
          </a:p>
        </p:txBody>
      </p:sp>
    </p:spTree>
    <p:extLst>
      <p:ext uri="{BB962C8B-B14F-4D97-AF65-F5344CB8AC3E}">
        <p14:creationId xmlns:p14="http://schemas.microsoft.com/office/powerpoint/2010/main" val="302833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t>گزارش ظرفیت‌های مرجع در رابطه با تحقیقات جاری و مشکلات احتمالی در این زمینه</a:t>
            </a:r>
            <a:endParaRPr lang="en-US" dirty="0"/>
          </a:p>
        </p:txBody>
      </p:sp>
      <p:sp>
        <p:nvSpPr>
          <p:cNvPr id="4" name="Content Placeholder 3"/>
          <p:cNvSpPr>
            <a:spLocks noGrp="1"/>
          </p:cNvSpPr>
          <p:nvPr>
            <p:ph idx="1"/>
          </p:nvPr>
        </p:nvSpPr>
        <p:spPr/>
        <p:txBody>
          <a:bodyPr/>
          <a:lstStyle/>
          <a:p>
            <a:pPr marL="0" indent="0">
              <a:buNone/>
            </a:pPr>
            <a:r>
              <a:rPr lang="fa-IR" dirty="0"/>
              <a:t>انجام پیش پردازش روی داده ها طی 7 مرحله</a:t>
            </a:r>
          </a:p>
          <a:p>
            <a:pPr marL="0" indent="0">
              <a:buNone/>
            </a:pPr>
            <a:endParaRPr lang="fa-IR" dirty="0"/>
          </a:p>
          <a:p>
            <a:pPr marL="0" indent="0">
              <a:buNone/>
            </a:pPr>
            <a:r>
              <a:rPr lang="fa-IR" dirty="0"/>
              <a:t>استفاده از روش </a:t>
            </a:r>
            <a:r>
              <a:rPr lang="en-US" dirty="0"/>
              <a:t>SCA</a:t>
            </a:r>
            <a:r>
              <a:rPr lang="fa-IR" dirty="0"/>
              <a:t> برای تجزیه و تحلیل نحوه ارتباط </a:t>
            </a:r>
            <a:r>
              <a:rPr lang="fa-IR" dirty="0">
                <a:effectLst/>
                <a:latin typeface="Calibri" panose="020F0502020204030204" pitchFamily="34" charset="0"/>
                <a:ea typeface="Calibri" panose="020F0502020204030204" pitchFamily="34" charset="0"/>
              </a:rPr>
              <a:t>و تعامل نواحی مختلف مغز با یکدیگر</a:t>
            </a:r>
          </a:p>
          <a:p>
            <a:pPr marL="0" indent="0">
              <a:buNone/>
            </a:pPr>
            <a:r>
              <a:rPr lang="fa-IR" dirty="0">
                <a:effectLst/>
                <a:latin typeface="Calibri" panose="020F0502020204030204" pitchFamily="34" charset="0"/>
                <a:ea typeface="Calibri" panose="020F0502020204030204" pitchFamily="34" charset="0"/>
              </a:rPr>
              <a:t> </a:t>
            </a:r>
          </a:p>
          <a:p>
            <a:pPr marL="0" indent="0">
              <a:buNone/>
            </a:pPr>
            <a:r>
              <a:rPr lang="fa-IR" dirty="0">
                <a:latin typeface="Calibri" panose="020F0502020204030204" pitchFamily="34" charset="0"/>
              </a:rPr>
              <a:t>استفاده از متد </a:t>
            </a:r>
            <a:r>
              <a:rPr lang="fa-IR" dirty="0" err="1">
                <a:latin typeface="Calibri" panose="020F0502020204030204" pitchFamily="34" charset="0"/>
              </a:rPr>
              <a:t>انکودینک</a:t>
            </a:r>
            <a:r>
              <a:rPr lang="fa-IR" dirty="0">
                <a:latin typeface="Calibri" panose="020F0502020204030204" pitchFamily="34" charset="0"/>
              </a:rPr>
              <a:t> </a:t>
            </a:r>
            <a:r>
              <a:rPr lang="fa-IR" dirty="0" err="1">
                <a:latin typeface="Calibri" panose="020F0502020204030204" pitchFamily="34" charset="0"/>
              </a:rPr>
              <a:t>باینری</a:t>
            </a:r>
            <a:r>
              <a:rPr lang="fa-IR" dirty="0">
                <a:latin typeface="Calibri" panose="020F0502020204030204" pitchFamily="34" charset="0"/>
              </a:rPr>
              <a:t> محلی برای استخراج ویژگی های محلی</a:t>
            </a:r>
          </a:p>
          <a:p>
            <a:pPr marL="0" indent="0">
              <a:buNone/>
            </a:pPr>
            <a:endParaRPr lang="fa-IR" dirty="0">
              <a:latin typeface="Calibri" panose="020F0502020204030204" pitchFamily="34" charset="0"/>
            </a:endParaRPr>
          </a:p>
          <a:p>
            <a:pPr marL="0" indent="0">
              <a:buNone/>
            </a:pPr>
            <a:r>
              <a:rPr lang="fa-IR" dirty="0">
                <a:latin typeface="Calibri" panose="020F0502020204030204" pitchFamily="34" charset="0"/>
              </a:rPr>
              <a:t>پیاده سازی </a:t>
            </a:r>
            <a:r>
              <a:rPr lang="fa-IR" dirty="0" err="1">
                <a:latin typeface="Calibri" panose="020F0502020204030204" pitchFamily="34" charset="0"/>
              </a:rPr>
              <a:t>الگوریتم</a:t>
            </a:r>
            <a:r>
              <a:rPr lang="fa-IR" dirty="0">
                <a:latin typeface="Calibri" panose="020F0502020204030204" pitchFamily="34" charset="0"/>
              </a:rPr>
              <a:t> های </a:t>
            </a:r>
            <a:r>
              <a:rPr lang="en-US" dirty="0">
                <a:latin typeface="Calibri" panose="020F0502020204030204" pitchFamily="34" charset="0"/>
              </a:rPr>
              <a:t>ELM , HELM</a:t>
            </a:r>
            <a:r>
              <a:rPr lang="fa-IR" dirty="0">
                <a:latin typeface="Calibri" panose="020F0502020204030204" pitchFamily="34" charset="0"/>
              </a:rPr>
              <a:t> برای کلاس بندی</a:t>
            </a:r>
          </a:p>
          <a:p>
            <a:pPr marL="0" indent="0">
              <a:buNone/>
            </a:pPr>
            <a:endParaRPr lang="fa-IR" dirty="0">
              <a:latin typeface="Calibri" panose="020F0502020204030204" pitchFamily="34" charset="0"/>
            </a:endParaRPr>
          </a:p>
          <a:p>
            <a:pPr marL="0" indent="0">
              <a:buNone/>
            </a:pPr>
            <a:r>
              <a:rPr lang="fa-IR" dirty="0">
                <a:latin typeface="Calibri" panose="020F0502020204030204" pitchFamily="34" charset="0"/>
              </a:rPr>
              <a:t>استفاده از </a:t>
            </a:r>
            <a:r>
              <a:rPr lang="fa-IR" dirty="0" err="1">
                <a:solidFill>
                  <a:srgbClr val="000000"/>
                </a:solidFill>
                <a:effectLst/>
                <a:latin typeface="Calibri" panose="020F0502020204030204" pitchFamily="34" charset="0"/>
                <a:ea typeface="Calibri" panose="020F0502020204030204" pitchFamily="34" charset="0"/>
              </a:rPr>
              <a:t>الگوریتم</a:t>
            </a:r>
            <a:r>
              <a:rPr lang="fa-IR"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Calibri" panose="020F0502020204030204" pitchFamily="34" charset="0"/>
                <a:ea typeface="Calibri" panose="020F0502020204030204" pitchFamily="34" charset="0"/>
              </a:rPr>
              <a:t>FISTA</a:t>
            </a:r>
            <a:r>
              <a:rPr lang="fa-IR" dirty="0">
                <a:solidFill>
                  <a:srgbClr val="000000"/>
                </a:solidFill>
                <a:effectLst/>
                <a:latin typeface="Calibri" panose="020F0502020204030204" pitchFamily="34" charset="0"/>
                <a:ea typeface="Calibri" panose="020F0502020204030204" pitchFamily="34" charset="0"/>
              </a:rPr>
              <a:t> برای حل مشکل کمینه سازی محدود توابع بی وقفه </a:t>
            </a:r>
            <a:endParaRPr lang="fa-IR"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22</a:t>
            </a:fld>
            <a:endParaRPr lang="en-US"/>
          </a:p>
        </p:txBody>
      </p:sp>
    </p:spTree>
    <p:extLst>
      <p:ext uri="{BB962C8B-B14F-4D97-AF65-F5344CB8AC3E}">
        <p14:creationId xmlns:p14="http://schemas.microsoft.com/office/powerpoint/2010/main" val="3224080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 مرجع</a:t>
            </a:r>
            <a:endParaRPr lang="en-US" dirty="0"/>
          </a:p>
        </p:txBody>
      </p:sp>
      <p:sp>
        <p:nvSpPr>
          <p:cNvPr id="4" name="Content Placeholder 3"/>
          <p:cNvSpPr>
            <a:spLocks noGrp="1"/>
          </p:cNvSpPr>
          <p:nvPr>
            <p:ph idx="1"/>
          </p:nvPr>
        </p:nvSpPr>
        <p:spPr/>
        <p:txBody>
          <a:bodyPr/>
          <a:lstStyle/>
          <a:p>
            <a:r>
              <a:rPr lang="fa-IR" dirty="0"/>
              <a:t>ملاحظه ای ندارد</a:t>
            </a: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23</a:t>
            </a:fld>
            <a:endParaRPr lang="en-US"/>
          </a:p>
        </p:txBody>
      </p:sp>
    </p:spTree>
    <p:extLst>
      <p:ext uri="{BB962C8B-B14F-4D97-AF65-F5344CB8AC3E}">
        <p14:creationId xmlns:p14="http://schemas.microsoft.com/office/powerpoint/2010/main" val="618129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:ارائه تحقیقات مطالعاتی و پیاده سازی مقاله </a:t>
            </a:r>
            <a:r>
              <a:rPr lang="en-US" dirty="0"/>
              <a:t>ASD-</a:t>
            </a:r>
            <a:r>
              <a:rPr lang="en-US" dirty="0" err="1"/>
              <a:t>DiagNet</a:t>
            </a:r>
            <a:endParaRPr lang="en-US" dirty="0"/>
          </a:p>
        </p:txBody>
      </p:sp>
      <p:sp>
        <p:nvSpPr>
          <p:cNvPr id="4" name="Text Placeholder 3"/>
          <p:cNvSpPr>
            <a:spLocks noGrp="1"/>
          </p:cNvSpPr>
          <p:nvPr>
            <p:ph type="body" idx="1"/>
          </p:nvPr>
        </p:nvSpPr>
        <p:spPr/>
        <p:txBody>
          <a:bodyPr/>
          <a:lstStyle/>
          <a:p>
            <a:r>
              <a:rPr lang="fa-IR" dirty="0"/>
              <a:t>جلسه شماره دو- 403/1/20</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24</a:t>
            </a:fld>
            <a:endParaRPr lang="en-US"/>
          </a:p>
        </p:txBody>
      </p:sp>
    </p:spTree>
    <p:extLst>
      <p:ext uri="{BB962C8B-B14F-4D97-AF65-F5344CB8AC3E}">
        <p14:creationId xmlns:p14="http://schemas.microsoft.com/office/powerpoint/2010/main" val="195686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مسئله چیست؟</a:t>
            </a:r>
            <a:endParaRPr lang="en-US" dirty="0"/>
          </a:p>
        </p:txBody>
      </p:sp>
      <p:sp>
        <p:nvSpPr>
          <p:cNvPr id="3" name="Content Placeholder 2"/>
          <p:cNvSpPr>
            <a:spLocks noGrp="1"/>
          </p:cNvSpPr>
          <p:nvPr>
            <p:ph idx="1"/>
          </p:nvPr>
        </p:nvSpPr>
        <p:spPr/>
        <p:txBody>
          <a:bodyPr/>
          <a:lstStyle/>
          <a:p>
            <a:pPr marL="0" indent="0">
              <a:buNone/>
            </a:pPr>
            <a:r>
              <a:rPr lang="fa-IR" dirty="0"/>
              <a:t>ارائه نتایج پیاده سازی مقاله </a:t>
            </a:r>
            <a:r>
              <a:rPr lang="en-US" dirty="0">
                <a:solidFill>
                  <a:schemeClr val="tx1"/>
                </a:solidFill>
              </a:rPr>
              <a:t>ASD-</a:t>
            </a:r>
            <a:r>
              <a:rPr lang="en-US" dirty="0" err="1">
                <a:solidFill>
                  <a:schemeClr val="tx1"/>
                </a:solidFill>
              </a:rPr>
              <a:t>DiagNet</a:t>
            </a:r>
            <a:endParaRPr lang="fa-IR" dirty="0">
              <a:solidFill>
                <a:schemeClr val="tx1"/>
              </a:solidFill>
            </a:endParaRPr>
          </a:p>
          <a:p>
            <a:pPr marL="0" indent="0">
              <a:buNone/>
            </a:pPr>
            <a:r>
              <a:rPr lang="fa-IR" dirty="0">
                <a:solidFill>
                  <a:schemeClr val="tx1"/>
                </a:solidFill>
              </a:rPr>
              <a:t>تصمیم گیری برای ادامه راه</a:t>
            </a:r>
            <a:endParaRPr lang="fa-IR" dirty="0">
              <a:solidFill>
                <a:srgbClr val="FF0000"/>
              </a:solidFill>
            </a:endParaRP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25</a:t>
            </a:fld>
            <a:endParaRPr lang="en-US"/>
          </a:p>
        </p:txBody>
      </p:sp>
    </p:spTree>
    <p:extLst>
      <p:ext uri="{BB962C8B-B14F-4D97-AF65-F5344CB8AC3E}">
        <p14:creationId xmlns:p14="http://schemas.microsoft.com/office/powerpoint/2010/main" val="20677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موضوعاتی که در جلسه پیش تصمیم گیری شد؟ </a:t>
            </a:r>
            <a:r>
              <a:rPr lang="fa-IR" dirty="0" err="1"/>
              <a:t>ونتایج</a:t>
            </a:r>
            <a:r>
              <a:rPr lang="fa-IR" dirty="0"/>
              <a:t> آن</a:t>
            </a:r>
            <a:endParaRPr lang="en-US" dirty="0"/>
          </a:p>
        </p:txBody>
      </p:sp>
      <p:sp>
        <p:nvSpPr>
          <p:cNvPr id="3" name="Content Placeholder 2"/>
          <p:cNvSpPr>
            <a:spLocks noGrp="1"/>
          </p:cNvSpPr>
          <p:nvPr>
            <p:ph idx="1"/>
          </p:nvPr>
        </p:nvSpPr>
        <p:spPr/>
        <p:txBody>
          <a:bodyPr/>
          <a:lstStyle/>
          <a:p>
            <a:pPr marL="0" indent="0">
              <a:buNone/>
            </a:pPr>
            <a:r>
              <a:rPr lang="fa-IR" dirty="0"/>
              <a:t>خلاصه ای از مطالب ارائه شده در مقالات منتخب در بخش </a:t>
            </a:r>
            <a:r>
              <a:rPr lang="en-US" dirty="0"/>
              <a:t>documents</a:t>
            </a:r>
            <a:r>
              <a:rPr lang="fa-IR" dirty="0"/>
              <a:t> قرار گرفته.</a:t>
            </a:r>
          </a:p>
          <a:p>
            <a:pPr marL="0" indent="0">
              <a:buNone/>
            </a:pPr>
            <a:r>
              <a:rPr lang="fa-IR" dirty="0"/>
              <a:t>پیاده سازی روی مقاله </a:t>
            </a:r>
            <a:r>
              <a:rPr lang="en-US" dirty="0"/>
              <a:t>ASD-</a:t>
            </a:r>
            <a:r>
              <a:rPr lang="en-US" dirty="0" err="1"/>
              <a:t>DiagNet</a:t>
            </a:r>
            <a:r>
              <a:rPr lang="fa-IR" dirty="0"/>
              <a:t> صورت گیرد.</a:t>
            </a:r>
          </a:p>
          <a:p>
            <a:pPr marL="0" indent="0">
              <a:buNone/>
            </a:pPr>
            <a:r>
              <a:rPr lang="fa-IR" dirty="0"/>
              <a:t>نتایج مشابه مقاله ایجاد شود.</a:t>
            </a:r>
          </a:p>
          <a:p>
            <a:pPr marL="0" indent="0">
              <a:buNone/>
            </a:pPr>
            <a:endParaRPr lang="fa-IR" dirty="0"/>
          </a:p>
          <a:p>
            <a:pPr marL="0" indent="0">
              <a:buNone/>
            </a:pPr>
            <a:r>
              <a:rPr lang="fa-IR" dirty="0"/>
              <a:t>اقداماتی در جهت اجرا کردن کد مقاله ابتدا روی </a:t>
            </a:r>
            <a:r>
              <a:rPr lang="en-US" dirty="0"/>
              <a:t>GPU </a:t>
            </a:r>
            <a:r>
              <a:rPr lang="fa-IR" dirty="0"/>
              <a:t> خود سیستم و در ادامه با استفاده از </a:t>
            </a:r>
            <a:r>
              <a:rPr lang="en-US" dirty="0"/>
              <a:t>google </a:t>
            </a:r>
            <a:r>
              <a:rPr lang="en-US" dirty="0" err="1"/>
              <a:t>colab</a:t>
            </a:r>
            <a:r>
              <a:rPr lang="en-US" dirty="0"/>
              <a:t> </a:t>
            </a:r>
            <a:r>
              <a:rPr lang="fa-IR" dirty="0"/>
              <a:t> انجام شود. </a:t>
            </a:r>
          </a:p>
          <a:p>
            <a:pPr marL="0" indent="0">
              <a:buNone/>
            </a:pPr>
            <a:r>
              <a:rPr lang="fa-IR" dirty="0"/>
              <a:t>اقداماتی در جهت پیدا کردن </a:t>
            </a:r>
            <a:r>
              <a:rPr lang="fa-IR" dirty="0" err="1"/>
              <a:t>دیتاست</a:t>
            </a:r>
            <a:r>
              <a:rPr lang="fa-IR" dirty="0"/>
              <a:t> پیش پردازش شده(مکاتبات با نویسنده مقاله مرتبط) و کمی جستجو انجام شود. </a:t>
            </a:r>
          </a:p>
          <a:p>
            <a:pPr marL="0" indent="0">
              <a:buNone/>
            </a:pPr>
            <a:r>
              <a:rPr lang="fa-IR" dirty="0"/>
              <a:t>با نظر استاد تصمیم بر آن شد که ابتدا 40 داده نمونه از </a:t>
            </a:r>
            <a:r>
              <a:rPr lang="fa-IR" dirty="0" err="1"/>
              <a:t>دیتاست</a:t>
            </a:r>
            <a:r>
              <a:rPr lang="fa-IR" dirty="0"/>
              <a:t> استخراج شود و پیش پردازش های لازم مطرح شده در مقاله</a:t>
            </a:r>
          </a:p>
          <a:p>
            <a:pPr marL="0" indent="0">
              <a:buNone/>
            </a:pPr>
            <a:r>
              <a:rPr lang="fa-IR" dirty="0"/>
              <a:t>روی آن انجام شود. ابتدا مقایسه ای با داده های خام آن انجام شود و تغییرات مورد بررسی قرار گیرند . در ادامه  کد مقاله</a:t>
            </a:r>
          </a:p>
          <a:p>
            <a:pPr marL="0" indent="0">
              <a:buNone/>
            </a:pPr>
            <a:r>
              <a:rPr lang="fa-IR" dirty="0"/>
              <a:t>روی این نمونه ها اجرا شود و خروجی های گرفته شده مورد بررسی قرار گرفته و با نتایج مقاله مقایسه شود.</a:t>
            </a:r>
          </a:p>
          <a:p>
            <a:pPr marL="0" indent="0">
              <a:buNone/>
            </a:pPr>
            <a:r>
              <a:rPr lang="fa-IR" dirty="0"/>
              <a:t>در نهایت نتایج روی کل داده های پیش پردازش شده به دست آمده و با مقاله مقایسه شود.</a:t>
            </a:r>
            <a:endParaRPr lang="en-US" dirty="0"/>
          </a:p>
          <a:p>
            <a:endParaRPr lang="fa-IR" dirty="0"/>
          </a:p>
          <a:p>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26</a:t>
            </a:fld>
            <a:endParaRPr lang="en-US"/>
          </a:p>
        </p:txBody>
      </p:sp>
    </p:spTree>
    <p:extLst>
      <p:ext uri="{BB962C8B-B14F-4D97-AF65-F5344CB8AC3E}">
        <p14:creationId xmlns:p14="http://schemas.microsoft.com/office/powerpoint/2010/main" val="1344950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جمع بندی تحقیقات تا بدین جا</a:t>
            </a:r>
            <a:endParaRPr lang="en-US" dirty="0"/>
          </a:p>
        </p:txBody>
      </p:sp>
      <p:sp>
        <p:nvSpPr>
          <p:cNvPr id="3" name="Content Placeholder 2"/>
          <p:cNvSpPr>
            <a:spLocks noGrp="1"/>
          </p:cNvSpPr>
          <p:nvPr>
            <p:ph idx="1"/>
          </p:nvPr>
        </p:nvSpPr>
        <p:spPr/>
        <p:txBody>
          <a:bodyPr/>
          <a:lstStyle/>
          <a:p>
            <a:pPr marL="0" indent="0">
              <a:buNone/>
            </a:pPr>
            <a:r>
              <a:rPr lang="fa-IR" dirty="0"/>
              <a:t>ابتدا 40 داده نمونه از دیتاست استخراج شده و پیش پردازش </a:t>
            </a:r>
            <a:r>
              <a:rPr lang="en-US" dirty="0" err="1"/>
              <a:t>cpac</a:t>
            </a:r>
            <a:r>
              <a:rPr lang="en-US" dirty="0"/>
              <a:t> </a:t>
            </a:r>
            <a:r>
              <a:rPr lang="fa-IR" dirty="0"/>
              <a:t> و همچنین استراتژی پیش پردازش </a:t>
            </a:r>
            <a:r>
              <a:rPr lang="en-US" dirty="0" err="1"/>
              <a:t>filt</a:t>
            </a:r>
            <a:r>
              <a:rPr lang="en-US" dirty="0"/>
              <a:t>-global </a:t>
            </a:r>
            <a:r>
              <a:rPr lang="fa-IR" dirty="0"/>
              <a:t> روی این نمونه ها اعمال شد. </a:t>
            </a:r>
          </a:p>
          <a:p>
            <a:pPr marL="0" indent="0">
              <a:buNone/>
            </a:pPr>
            <a:r>
              <a:rPr lang="fa-IR" dirty="0"/>
              <a:t>بسته بندی های </a:t>
            </a:r>
            <a:r>
              <a:rPr lang="en-US" dirty="0"/>
              <a:t>CC_200, </a:t>
            </a:r>
            <a:r>
              <a:rPr lang="en-US" dirty="0" err="1"/>
              <a:t>aal</a:t>
            </a:r>
            <a:r>
              <a:rPr lang="en-US" dirty="0"/>
              <a:t>, dosenbach160</a:t>
            </a:r>
            <a:r>
              <a:rPr lang="fa-IR" dirty="0"/>
              <a:t> روی این داده ها اعمال شده تا برای اجرای کد بعدا مورد استفاده قرار گیرند. </a:t>
            </a:r>
          </a:p>
          <a:p>
            <a:pPr marL="0" indent="0">
              <a:buNone/>
            </a:pPr>
            <a:r>
              <a:rPr lang="fa-IR" dirty="0"/>
              <a:t>(مقاله نتایج بدست آمده روی </a:t>
            </a:r>
            <a:r>
              <a:rPr lang="en-US" dirty="0"/>
              <a:t>dosenbach160 ,</a:t>
            </a:r>
            <a:r>
              <a:rPr lang="fa-IR" dirty="0"/>
              <a:t> </a:t>
            </a:r>
            <a:r>
              <a:rPr lang="en-US" dirty="0"/>
              <a:t>CC_200 , </a:t>
            </a:r>
            <a:r>
              <a:rPr lang="en-US" dirty="0" err="1"/>
              <a:t>aal</a:t>
            </a:r>
            <a:r>
              <a:rPr lang="en-US" dirty="0"/>
              <a:t> , </a:t>
            </a:r>
            <a:r>
              <a:rPr lang="fa-IR" dirty="0"/>
              <a:t> به دست آورده بود)</a:t>
            </a:r>
          </a:p>
          <a:p>
            <a:pPr marL="0" indent="0">
              <a:buNone/>
            </a:pPr>
            <a:r>
              <a:rPr lang="fa-IR" dirty="0"/>
              <a:t>کد مقاله روی این داده ها اجرا شده و نتایجی مشابه مقاله به دست آمد و در نهایت </a:t>
            </a:r>
            <a:r>
              <a:rPr lang="en-US" dirty="0" err="1"/>
              <a:t>ASD_diagnet</a:t>
            </a:r>
            <a:r>
              <a:rPr lang="en-US" dirty="0"/>
              <a:t> </a:t>
            </a:r>
            <a:r>
              <a:rPr lang="fa-IR" dirty="0"/>
              <a:t> که الگوریتم پیشنهادی مقاله</a:t>
            </a:r>
          </a:p>
          <a:p>
            <a:pPr marL="0" indent="0">
              <a:buNone/>
            </a:pPr>
            <a:r>
              <a:rPr lang="fa-IR" dirty="0"/>
              <a:t>بوده بهتر از مابقی الگوریتم های بیس لاین (جنگل تصادفی و </a:t>
            </a:r>
            <a:r>
              <a:rPr lang="en-US" dirty="0" err="1"/>
              <a:t>svm</a:t>
            </a:r>
            <a:r>
              <a:rPr lang="en-US" dirty="0"/>
              <a:t> </a:t>
            </a:r>
            <a:r>
              <a:rPr lang="fa-IR" dirty="0"/>
              <a:t> و الگوریتم پیشنهادی یک مقاله دیگر ) عمل کرد.</a:t>
            </a:r>
          </a:p>
          <a:p>
            <a:pPr marL="0" indent="0">
              <a:buNone/>
            </a:pPr>
            <a:r>
              <a:rPr lang="en-US" dirty="0"/>
              <a:t>Augmentation </a:t>
            </a:r>
            <a:r>
              <a:rPr lang="fa-IR" dirty="0"/>
              <a:t> بکار گرفته شده نیز دقت را بین 1 تا 3 درصد افزایش داد همانطور که مقاله ذکر کرده بود.</a:t>
            </a:r>
          </a:p>
          <a:p>
            <a:pPr marL="0" indent="0">
              <a:buNone/>
            </a:pPr>
            <a:r>
              <a:rPr lang="fa-IR" dirty="0"/>
              <a:t>سپس تمامی داده های دیتاست نیز مجدد همان عملیات پیش پردازش روی آن انجام شده و به همان شکل قبلی خروجی کد ها</a:t>
            </a:r>
          </a:p>
          <a:p>
            <a:pPr marL="0" indent="0">
              <a:buNone/>
            </a:pPr>
            <a:r>
              <a:rPr lang="fa-IR" dirty="0"/>
              <a:t> بدست آمده و ب نتایج مقاله مقایسه شد. خوشبختانه نتایج نیز مشابه مقاله بوده و الگوریتم پیشنهادی مقاله بهتر از بیس لاین ها</a:t>
            </a:r>
          </a:p>
          <a:p>
            <a:pPr marL="0" indent="0">
              <a:buNone/>
            </a:pPr>
            <a:r>
              <a:rPr lang="fa-IR" dirty="0"/>
              <a:t> عمل کرده و </a:t>
            </a:r>
            <a:r>
              <a:rPr lang="en-US" dirty="0"/>
              <a:t>augmentation </a:t>
            </a:r>
            <a:r>
              <a:rPr lang="fa-IR" dirty="0"/>
              <a:t> افزایش دقت داشته است</a:t>
            </a:r>
          </a:p>
          <a:p>
            <a:pPr marL="0" indent="0">
              <a:buNone/>
            </a:pPr>
            <a:endParaRPr lang="fa-IR" dirty="0"/>
          </a:p>
          <a:p>
            <a:pPr marL="0" indent="0">
              <a:buNone/>
            </a:pPr>
            <a:endParaRPr lang="fa-IR" dirty="0"/>
          </a:p>
          <a:p>
            <a:pPr marL="0" indent="0">
              <a:buNone/>
            </a:pPr>
            <a:endParaRPr lang="fa-IR" dirty="0"/>
          </a:p>
          <a:p>
            <a:pPr marL="0" indent="0">
              <a:buNone/>
            </a:pP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27</a:t>
            </a:fld>
            <a:endParaRPr lang="en-US"/>
          </a:p>
        </p:txBody>
      </p:sp>
    </p:spTree>
    <p:extLst>
      <p:ext uri="{BB962C8B-B14F-4D97-AF65-F5344CB8AC3E}">
        <p14:creationId xmlns:p14="http://schemas.microsoft.com/office/powerpoint/2010/main" val="297264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در ادامه چه تصمیمی دارید؟و چه انتظاری از تصمیمات دارید؟</a:t>
            </a:r>
            <a:endParaRPr lang="en-US" dirty="0"/>
          </a:p>
        </p:txBody>
      </p:sp>
      <p:sp>
        <p:nvSpPr>
          <p:cNvPr id="3" name="Content Placeholder 2"/>
          <p:cNvSpPr>
            <a:spLocks noGrp="1"/>
          </p:cNvSpPr>
          <p:nvPr>
            <p:ph idx="1"/>
          </p:nvPr>
        </p:nvSpPr>
        <p:spPr/>
        <p:txBody>
          <a:bodyPr/>
          <a:lstStyle/>
          <a:p>
            <a:pPr marL="0" indent="0">
              <a:buNone/>
            </a:pPr>
            <a:r>
              <a:rPr lang="fa-IR" dirty="0"/>
              <a:t>آنالیز بسته بندی های دیگری به غیر از </a:t>
            </a:r>
            <a:r>
              <a:rPr lang="en-US" dirty="0"/>
              <a:t>CC_200 , CC_400 , rois_dosenbach160</a:t>
            </a:r>
            <a:r>
              <a:rPr lang="fa-IR" dirty="0"/>
              <a:t> مانند </a:t>
            </a:r>
            <a:r>
              <a:rPr lang="en-US" dirty="0"/>
              <a:t>Power-264</a:t>
            </a:r>
            <a:r>
              <a:rPr lang="fa-IR" dirty="0"/>
              <a:t> و استخراج نتایج </a:t>
            </a:r>
          </a:p>
          <a:p>
            <a:pPr marL="0" indent="0">
              <a:buNone/>
            </a:pPr>
            <a:r>
              <a:rPr lang="fa-IR" dirty="0"/>
              <a:t>حاصل از آن و سپس بررسی تاثیر منفی یا مثبت آن. (یک اطلس مغزی که مغز را به 264 </a:t>
            </a:r>
            <a:r>
              <a:rPr lang="en-US" dirty="0"/>
              <a:t>ROI</a:t>
            </a:r>
            <a:r>
              <a:rPr lang="fa-IR" dirty="0"/>
              <a:t> مجزا تقسیم می کند. هر </a:t>
            </a:r>
            <a:r>
              <a:rPr lang="en-US" dirty="0"/>
              <a:t>ROI</a:t>
            </a:r>
            <a:endParaRPr lang="fa-IR" dirty="0"/>
          </a:p>
          <a:p>
            <a:pPr marL="0" indent="0">
              <a:buNone/>
            </a:pPr>
            <a:r>
              <a:rPr lang="fa-IR" dirty="0"/>
              <a:t> نشان دهنده یک ناحیه مجزا از مغز از نظر عملکردی یا </a:t>
            </a:r>
            <a:r>
              <a:rPr lang="fa-IR" dirty="0" err="1"/>
              <a:t>آنوتومیکی</a:t>
            </a:r>
            <a:r>
              <a:rPr lang="fa-IR" dirty="0"/>
              <a:t> است)</a:t>
            </a:r>
          </a:p>
          <a:p>
            <a:pPr marL="0" indent="0">
              <a:buNone/>
            </a:pPr>
            <a:r>
              <a:rPr lang="fa-IR" dirty="0"/>
              <a:t>انتظار می رود </a:t>
            </a:r>
            <a:r>
              <a:rPr lang="fa-IR" dirty="0" err="1"/>
              <a:t>الگوریتم</a:t>
            </a:r>
            <a:r>
              <a:rPr lang="fa-IR" dirty="0"/>
              <a:t> پیشنهادی در این روش نیز دقت بالاتری نسبت به </a:t>
            </a:r>
            <a:r>
              <a:rPr lang="fa-IR" dirty="0" err="1"/>
              <a:t>بیس</a:t>
            </a:r>
            <a:r>
              <a:rPr lang="fa-IR" dirty="0"/>
              <a:t> لاین ها داشته باشد.</a:t>
            </a:r>
          </a:p>
          <a:p>
            <a:pPr marL="0" indent="0">
              <a:buNone/>
            </a:pPr>
            <a:endParaRPr lang="fa-IR" dirty="0"/>
          </a:p>
          <a:p>
            <a:pPr marL="0" indent="0">
              <a:buNone/>
            </a:pPr>
            <a:r>
              <a:rPr lang="fa-IR" dirty="0"/>
              <a:t>امتحان کردن استراتژی های دیگر افزایش داده یا بهبود همین استراتژی بکار گرفته شده و آزمون و خطا در جهت افزایش یا کاهش دقت </a:t>
            </a:r>
            <a:r>
              <a:rPr lang="fa-IR" dirty="0" err="1"/>
              <a:t>الگوریتم</a:t>
            </a:r>
            <a:r>
              <a:rPr lang="fa-IR" dirty="0"/>
              <a:t>. </a:t>
            </a:r>
          </a:p>
          <a:p>
            <a:pPr marL="0" indent="0">
              <a:buNone/>
            </a:pPr>
            <a:r>
              <a:rPr lang="fa-IR" dirty="0"/>
              <a:t>انتظار </a:t>
            </a:r>
            <a:r>
              <a:rPr lang="fa-IR" dirty="0" err="1"/>
              <a:t>نمی</a:t>
            </a:r>
            <a:r>
              <a:rPr lang="fa-IR" dirty="0"/>
              <a:t> رود تمامی استراتژی ها با افزایش دقت همراه باشند. نیاز به آزمون و خطا است.</a:t>
            </a:r>
          </a:p>
          <a:p>
            <a:pPr marL="0" indent="0">
              <a:buNone/>
            </a:pPr>
            <a:endParaRPr lang="fa-IR" dirty="0"/>
          </a:p>
          <a:p>
            <a:pPr marL="0" indent="0">
              <a:buNone/>
            </a:pPr>
            <a:r>
              <a:rPr lang="fa-IR" dirty="0"/>
              <a:t>ایجاد ویژگی های ترکیبی (ادغام اطلاعات ساختاری و </a:t>
            </a:r>
            <a:r>
              <a:rPr lang="fa-IR" dirty="0" err="1"/>
              <a:t>فنوتیپی</a:t>
            </a:r>
            <a:r>
              <a:rPr lang="fa-IR" dirty="0"/>
              <a:t> داده ها با الگوهای عملکردی) و بررسی تاثیر مثبت یا منفی آن روی دقت </a:t>
            </a:r>
            <a:r>
              <a:rPr lang="fa-IR" dirty="0" err="1"/>
              <a:t>الگوریتم</a:t>
            </a:r>
            <a:r>
              <a:rPr lang="fa-IR" dirty="0"/>
              <a:t> پیشنهادی</a:t>
            </a:r>
          </a:p>
          <a:p>
            <a:pPr marL="0" indent="0">
              <a:buNone/>
            </a:pPr>
            <a:endParaRPr lang="fa-IR" dirty="0"/>
          </a:p>
          <a:p>
            <a:pPr marL="0" indent="0">
              <a:buNone/>
            </a:pPr>
            <a:endParaRPr lang="fa-IR" dirty="0"/>
          </a:p>
          <a:p>
            <a:pPr marL="0" indent="0">
              <a:buNone/>
            </a:pP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28</a:t>
            </a:fld>
            <a:endParaRPr lang="en-US"/>
          </a:p>
        </p:txBody>
      </p:sp>
    </p:spTree>
    <p:extLst>
      <p:ext uri="{BB962C8B-B14F-4D97-AF65-F5344CB8AC3E}">
        <p14:creationId xmlns:p14="http://schemas.microsoft.com/office/powerpoint/2010/main" val="3629922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EA9E-28CD-03C5-5852-1AF2116F2D5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5A577D0A-78DC-3107-BBB2-42510502099A}"/>
              </a:ext>
            </a:extLst>
          </p:cNvPr>
          <p:cNvGraphicFramePr>
            <a:graphicFrameLocks noGrp="1"/>
          </p:cNvGraphicFramePr>
          <p:nvPr>
            <p:ph idx="1"/>
            <p:extLst>
              <p:ext uri="{D42A27DB-BD31-4B8C-83A1-F6EECF244321}">
                <p14:modId xmlns:p14="http://schemas.microsoft.com/office/powerpoint/2010/main" val="602600410"/>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1007355377"/>
                    </a:ext>
                  </a:extLst>
                </a:gridCol>
                <a:gridCol w="2688431">
                  <a:extLst>
                    <a:ext uri="{9D8B030D-6E8A-4147-A177-3AD203B41FA5}">
                      <a16:colId xmlns:a16="http://schemas.microsoft.com/office/drawing/2014/main" val="3280170178"/>
                    </a:ext>
                  </a:extLst>
                </a:gridCol>
                <a:gridCol w="2688431">
                  <a:extLst>
                    <a:ext uri="{9D8B030D-6E8A-4147-A177-3AD203B41FA5}">
                      <a16:colId xmlns:a16="http://schemas.microsoft.com/office/drawing/2014/main" val="4210481775"/>
                    </a:ext>
                  </a:extLst>
                </a:gridCol>
                <a:gridCol w="2688431">
                  <a:extLst>
                    <a:ext uri="{9D8B030D-6E8A-4147-A177-3AD203B41FA5}">
                      <a16:colId xmlns:a16="http://schemas.microsoft.com/office/drawing/2014/main" val="3498742747"/>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 specificity</a:t>
                      </a:r>
                    </a:p>
                  </a:txBody>
                  <a:tcPr/>
                </a:tc>
                <a:extLst>
                  <a:ext uri="{0D108BD9-81ED-4DB2-BD59-A6C34878D82A}">
                    <a16:rowId xmlns:a16="http://schemas.microsoft.com/office/drawing/2014/main" val="1500918947"/>
                  </a:ext>
                </a:extLst>
              </a:tr>
              <a:tr h="370840">
                <a:tc>
                  <a:txBody>
                    <a:bodyPr/>
                    <a:lstStyle/>
                    <a:p>
                      <a:pPr algn="ctr"/>
                      <a:r>
                        <a:rPr lang="en-US" dirty="0" err="1"/>
                        <a:t>ASD_diagnet</a:t>
                      </a:r>
                      <a:endParaRPr lang="en-US" dirty="0"/>
                    </a:p>
                  </a:txBody>
                  <a:tcPr/>
                </a:tc>
                <a:tc>
                  <a:txBody>
                    <a:bodyPr/>
                    <a:lstStyle/>
                    <a:p>
                      <a:pPr algn="ctr"/>
                      <a:r>
                        <a:rPr lang="en-US" dirty="0"/>
                        <a:t>70.3</a:t>
                      </a:r>
                    </a:p>
                  </a:txBody>
                  <a:tcPr/>
                </a:tc>
                <a:tc>
                  <a:txBody>
                    <a:bodyPr/>
                    <a:lstStyle/>
                    <a:p>
                      <a:pPr algn="ctr"/>
                      <a:r>
                        <a:rPr lang="en-US" dirty="0"/>
                        <a:t>64</a:t>
                      </a:r>
                    </a:p>
                  </a:txBody>
                  <a:tcPr/>
                </a:tc>
                <a:tc>
                  <a:txBody>
                    <a:bodyPr/>
                    <a:lstStyle/>
                    <a:p>
                      <a:pPr algn="ctr"/>
                      <a:r>
                        <a:rPr lang="en-US" dirty="0"/>
                        <a:t>75</a:t>
                      </a:r>
                    </a:p>
                  </a:txBody>
                  <a:tcPr/>
                </a:tc>
                <a:extLst>
                  <a:ext uri="{0D108BD9-81ED-4DB2-BD59-A6C34878D82A}">
                    <a16:rowId xmlns:a16="http://schemas.microsoft.com/office/drawing/2014/main" val="961502084"/>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69.2</a:t>
                      </a:r>
                    </a:p>
                  </a:txBody>
                  <a:tcPr/>
                </a:tc>
                <a:tc>
                  <a:txBody>
                    <a:bodyPr/>
                    <a:lstStyle/>
                    <a:p>
                      <a:pPr algn="ctr"/>
                      <a:r>
                        <a:rPr lang="en-US" dirty="0"/>
                        <a:t>61</a:t>
                      </a:r>
                    </a:p>
                  </a:txBody>
                  <a:tcPr/>
                </a:tc>
                <a:tc>
                  <a:txBody>
                    <a:bodyPr/>
                    <a:lstStyle/>
                    <a:p>
                      <a:pPr algn="ctr"/>
                      <a:r>
                        <a:rPr lang="en-US" dirty="0"/>
                        <a:t>76</a:t>
                      </a:r>
                    </a:p>
                  </a:txBody>
                  <a:tcPr/>
                </a:tc>
                <a:extLst>
                  <a:ext uri="{0D108BD9-81ED-4DB2-BD59-A6C34878D82A}">
                    <a16:rowId xmlns:a16="http://schemas.microsoft.com/office/drawing/2014/main" val="2786087724"/>
                  </a:ext>
                </a:extLst>
              </a:tr>
              <a:tr h="370840">
                <a:tc>
                  <a:txBody>
                    <a:bodyPr/>
                    <a:lstStyle/>
                    <a:p>
                      <a:pPr algn="ctr"/>
                      <a:r>
                        <a:rPr lang="en-US" dirty="0"/>
                        <a:t>SVM</a:t>
                      </a:r>
                    </a:p>
                  </a:txBody>
                  <a:tcPr/>
                </a:tc>
                <a:tc>
                  <a:txBody>
                    <a:bodyPr/>
                    <a:lstStyle/>
                    <a:p>
                      <a:pPr algn="ctr"/>
                      <a:r>
                        <a:rPr lang="en-US"/>
                        <a:t>68.2</a:t>
                      </a:r>
                      <a:endParaRPr lang="en-US" dirty="0"/>
                    </a:p>
                  </a:txBody>
                  <a:tcPr/>
                </a:tc>
                <a:tc>
                  <a:txBody>
                    <a:bodyPr/>
                    <a:lstStyle/>
                    <a:p>
                      <a:pPr algn="ctr"/>
                      <a:r>
                        <a:rPr lang="en-US" dirty="0"/>
                        <a:t>60</a:t>
                      </a:r>
                    </a:p>
                  </a:txBody>
                  <a:tcPr/>
                </a:tc>
                <a:tc>
                  <a:txBody>
                    <a:bodyPr/>
                    <a:lstStyle/>
                    <a:p>
                      <a:pPr algn="ctr"/>
                      <a:r>
                        <a:rPr lang="en-US" dirty="0"/>
                        <a:t>74</a:t>
                      </a:r>
                    </a:p>
                  </a:txBody>
                  <a:tcPr/>
                </a:tc>
                <a:extLst>
                  <a:ext uri="{0D108BD9-81ED-4DB2-BD59-A6C34878D82A}">
                    <a16:rowId xmlns:a16="http://schemas.microsoft.com/office/drawing/2014/main" val="3698616166"/>
                  </a:ext>
                </a:extLst>
              </a:tr>
              <a:tr h="370840">
                <a:tc>
                  <a:txBody>
                    <a:bodyPr/>
                    <a:lstStyle/>
                    <a:p>
                      <a:pPr algn="ctr"/>
                      <a:r>
                        <a:rPr lang="en-US" dirty="0"/>
                        <a:t>rf</a:t>
                      </a:r>
                    </a:p>
                  </a:txBody>
                  <a:tcPr/>
                </a:tc>
                <a:tc>
                  <a:txBody>
                    <a:bodyPr/>
                    <a:lstStyle/>
                    <a:p>
                      <a:pPr algn="ctr"/>
                      <a:r>
                        <a:rPr lang="en-US" dirty="0"/>
                        <a:t>67.2</a:t>
                      </a:r>
                    </a:p>
                  </a:txBody>
                  <a:tcPr/>
                </a:tc>
                <a:tc>
                  <a:txBody>
                    <a:bodyPr/>
                    <a:lstStyle/>
                    <a:p>
                      <a:pPr algn="ctr"/>
                      <a:r>
                        <a:rPr lang="en-US" dirty="0"/>
                        <a:t>60</a:t>
                      </a:r>
                    </a:p>
                  </a:txBody>
                  <a:tcPr/>
                </a:tc>
                <a:tc>
                  <a:txBody>
                    <a:bodyPr/>
                    <a:lstStyle/>
                    <a:p>
                      <a:pPr algn="ctr"/>
                      <a:r>
                        <a:rPr lang="en-US" dirty="0"/>
                        <a:t>70</a:t>
                      </a:r>
                    </a:p>
                  </a:txBody>
                  <a:tcPr/>
                </a:tc>
                <a:extLst>
                  <a:ext uri="{0D108BD9-81ED-4DB2-BD59-A6C34878D82A}">
                    <a16:rowId xmlns:a16="http://schemas.microsoft.com/office/drawing/2014/main" val="1561446426"/>
                  </a:ext>
                </a:extLst>
              </a:tr>
            </a:tbl>
          </a:graphicData>
        </a:graphic>
      </p:graphicFrame>
      <p:sp>
        <p:nvSpPr>
          <p:cNvPr id="4" name="Footer Placeholder 3">
            <a:extLst>
              <a:ext uri="{FF2B5EF4-FFF2-40B4-BE49-F238E27FC236}">
                <a16:creationId xmlns:a16="http://schemas.microsoft.com/office/drawing/2014/main" id="{55B0E56A-FE44-2C14-A3F4-81B92D52503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7C7D412-89FD-AAF7-7C51-2AD9BD670DC8}"/>
              </a:ext>
            </a:extLst>
          </p:cNvPr>
          <p:cNvSpPr>
            <a:spLocks noGrp="1"/>
          </p:cNvSpPr>
          <p:nvPr>
            <p:ph type="sldNum" sz="quarter" idx="12"/>
          </p:nvPr>
        </p:nvSpPr>
        <p:spPr/>
        <p:txBody>
          <a:bodyPr/>
          <a:lstStyle/>
          <a:p>
            <a:fld id="{D5085CA7-AB95-4776-A55C-D4C0D778309E}" type="slidenum">
              <a:rPr lang="en-US" smtClean="0"/>
              <a:pPr/>
              <a:t>29</a:t>
            </a:fld>
            <a:endParaRPr lang="en-US" dirty="0"/>
          </a:p>
        </p:txBody>
      </p:sp>
      <p:sp>
        <p:nvSpPr>
          <p:cNvPr id="7" name="TextBox 6">
            <a:extLst>
              <a:ext uri="{FF2B5EF4-FFF2-40B4-BE49-F238E27FC236}">
                <a16:creationId xmlns:a16="http://schemas.microsoft.com/office/drawing/2014/main" id="{F229393D-C5AF-EDE1-99C7-95AD0B099BB8}"/>
              </a:ext>
            </a:extLst>
          </p:cNvPr>
          <p:cNvSpPr txBox="1"/>
          <p:nvPr/>
        </p:nvSpPr>
        <p:spPr>
          <a:xfrm>
            <a:off x="1106747" y="3767602"/>
            <a:ext cx="9561251" cy="1477328"/>
          </a:xfrm>
          <a:prstGeom prst="rect">
            <a:avLst/>
          </a:prstGeom>
          <a:noFill/>
        </p:spPr>
        <p:txBody>
          <a:bodyPr wrap="square" rtlCol="0">
            <a:spAutoFit/>
          </a:bodyPr>
          <a:lstStyle/>
          <a:p>
            <a:pPr algn="ctr"/>
            <a:r>
              <a:rPr lang="en-US" dirty="0">
                <a:solidFill>
                  <a:srgbClr val="FF0000"/>
                </a:solidFill>
              </a:rPr>
              <a:t>Classiﬁcation performance using 10-fold cross-validation on the whole dataset(CC_200 atlas)</a:t>
            </a:r>
          </a:p>
          <a:p>
            <a:pPr algn="ctr"/>
            <a:r>
              <a:rPr lang="en-US" dirty="0">
                <a:solidFill>
                  <a:srgbClr val="FF0000"/>
                </a:solidFill>
              </a:rPr>
              <a:t>Without using metadata</a:t>
            </a:r>
          </a:p>
          <a:p>
            <a:pPr algn="ctr"/>
            <a:endParaRPr lang="en-US" dirty="0">
              <a:solidFill>
                <a:srgbClr val="FF0000"/>
              </a:solidFill>
            </a:endParaRPr>
          </a:p>
          <a:p>
            <a:pPr algn="ctr"/>
            <a:r>
              <a:rPr lang="sv-SE" b="0" dirty="0">
                <a:solidFill>
                  <a:srgbClr val="000000"/>
                </a:solidFill>
                <a:effectLst/>
                <a:highlight>
                  <a:srgbClr val="F7F7F7"/>
                </a:highlight>
                <a:latin typeface="Courier New" panose="02070309020205020404" pitchFamily="49" charset="0"/>
              </a:rPr>
              <a:t>C=</a:t>
            </a:r>
            <a:r>
              <a:rPr lang="sv-SE" b="0" dirty="0">
                <a:solidFill>
                  <a:srgbClr val="116644"/>
                </a:solidFill>
                <a:effectLst/>
                <a:highlight>
                  <a:srgbClr val="F7F7F7"/>
                </a:highlight>
                <a:latin typeface="Courier New" panose="02070309020205020404" pitchFamily="49" charset="0"/>
              </a:rPr>
              <a:t>0.8</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pPr algn="ctr"/>
            <a:endParaRPr lang="en-US" dirty="0">
              <a:solidFill>
                <a:srgbClr val="FF0000"/>
              </a:solidFill>
            </a:endParaRPr>
          </a:p>
        </p:txBody>
      </p:sp>
    </p:spTree>
    <p:extLst>
      <p:ext uri="{BB962C8B-B14F-4D97-AF65-F5344CB8AC3E}">
        <p14:creationId xmlns:p14="http://schemas.microsoft.com/office/powerpoint/2010/main" val="32125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مسئله چیست؟</a:t>
            </a:r>
            <a:endParaRPr lang="en-US" dirty="0"/>
          </a:p>
        </p:txBody>
      </p:sp>
      <p:sp>
        <p:nvSpPr>
          <p:cNvPr id="3" name="Content Placeholder 2"/>
          <p:cNvSpPr>
            <a:spLocks noGrp="1"/>
          </p:cNvSpPr>
          <p:nvPr>
            <p:ph idx="1"/>
          </p:nvPr>
        </p:nvSpPr>
        <p:spPr/>
        <p:txBody>
          <a:bodyPr/>
          <a:lstStyle/>
          <a:p>
            <a:r>
              <a:rPr lang="fa-IR"/>
              <a:t>بیان موضوع تحقیق برای پروژه کارشناسی</a:t>
            </a:r>
          </a:p>
          <a:p>
            <a:r>
              <a:rPr lang="fa-IR"/>
              <a:t>گزارش بررسی های صورت گرفته در موضوعات پیشنهادی</a:t>
            </a:r>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3</a:t>
            </a:fld>
            <a:endParaRPr lang="en-US"/>
          </a:p>
        </p:txBody>
      </p:sp>
    </p:spTree>
    <p:extLst>
      <p:ext uri="{BB962C8B-B14F-4D97-AF65-F5344CB8AC3E}">
        <p14:creationId xmlns:p14="http://schemas.microsoft.com/office/powerpoint/2010/main" val="119113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C34E-E3A3-6C2B-568A-913DDEFEED38}"/>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01638D97-04C5-A2E8-5AE2-4E8CDED7A829}"/>
              </a:ext>
            </a:extLst>
          </p:cNvPr>
          <p:cNvGraphicFramePr>
            <a:graphicFrameLocks noGrp="1"/>
          </p:cNvGraphicFramePr>
          <p:nvPr>
            <p:ph idx="1"/>
            <p:extLst>
              <p:ext uri="{D42A27DB-BD31-4B8C-83A1-F6EECF244321}">
                <p14:modId xmlns:p14="http://schemas.microsoft.com/office/powerpoint/2010/main" val="252334322"/>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57632098"/>
                    </a:ext>
                  </a:extLst>
                </a:gridCol>
                <a:gridCol w="2688431">
                  <a:extLst>
                    <a:ext uri="{9D8B030D-6E8A-4147-A177-3AD203B41FA5}">
                      <a16:colId xmlns:a16="http://schemas.microsoft.com/office/drawing/2014/main" val="1046372236"/>
                    </a:ext>
                  </a:extLst>
                </a:gridCol>
                <a:gridCol w="2688431">
                  <a:extLst>
                    <a:ext uri="{9D8B030D-6E8A-4147-A177-3AD203B41FA5}">
                      <a16:colId xmlns:a16="http://schemas.microsoft.com/office/drawing/2014/main" val="2504209882"/>
                    </a:ext>
                  </a:extLst>
                </a:gridCol>
                <a:gridCol w="2688431">
                  <a:extLst>
                    <a:ext uri="{9D8B030D-6E8A-4147-A177-3AD203B41FA5}">
                      <a16:colId xmlns:a16="http://schemas.microsoft.com/office/drawing/2014/main" val="3013146948"/>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4041174494"/>
                  </a:ext>
                </a:extLst>
              </a:tr>
              <a:tr h="370840">
                <a:tc>
                  <a:txBody>
                    <a:bodyPr/>
                    <a:lstStyle/>
                    <a:p>
                      <a:pPr algn="ctr"/>
                      <a:r>
                        <a:rPr lang="en-US" dirty="0" err="1"/>
                        <a:t>ASD_diagnet</a:t>
                      </a:r>
                      <a:endParaRPr lang="en-US" dirty="0"/>
                    </a:p>
                  </a:txBody>
                  <a:tcPr/>
                </a:tc>
                <a:tc>
                  <a:txBody>
                    <a:bodyPr/>
                    <a:lstStyle/>
                    <a:p>
                      <a:pPr algn="ctr"/>
                      <a:r>
                        <a:rPr lang="en-US" dirty="0"/>
                        <a:t>67</a:t>
                      </a:r>
                    </a:p>
                  </a:txBody>
                  <a:tcPr/>
                </a:tc>
                <a:tc>
                  <a:txBody>
                    <a:bodyPr/>
                    <a:lstStyle/>
                    <a:p>
                      <a:pPr algn="ctr"/>
                      <a:r>
                        <a:rPr lang="en-US" dirty="0"/>
                        <a:t>61</a:t>
                      </a:r>
                    </a:p>
                  </a:txBody>
                  <a:tcPr/>
                </a:tc>
                <a:tc>
                  <a:txBody>
                    <a:bodyPr/>
                    <a:lstStyle/>
                    <a:p>
                      <a:pPr algn="ctr"/>
                      <a:r>
                        <a:rPr lang="en-US" dirty="0"/>
                        <a:t>71</a:t>
                      </a:r>
                    </a:p>
                  </a:txBody>
                  <a:tcPr/>
                </a:tc>
                <a:extLst>
                  <a:ext uri="{0D108BD9-81ED-4DB2-BD59-A6C34878D82A}">
                    <a16:rowId xmlns:a16="http://schemas.microsoft.com/office/drawing/2014/main" val="298883817"/>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65.5</a:t>
                      </a:r>
                    </a:p>
                  </a:txBody>
                  <a:tcPr/>
                </a:tc>
                <a:tc>
                  <a:txBody>
                    <a:bodyPr/>
                    <a:lstStyle/>
                    <a:p>
                      <a:pPr algn="ctr"/>
                      <a:r>
                        <a:rPr lang="en-US" dirty="0"/>
                        <a:t>55.9</a:t>
                      </a:r>
                    </a:p>
                  </a:txBody>
                  <a:tcPr/>
                </a:tc>
                <a:tc>
                  <a:txBody>
                    <a:bodyPr/>
                    <a:lstStyle/>
                    <a:p>
                      <a:pPr algn="ctr"/>
                      <a:r>
                        <a:rPr lang="en-US" dirty="0"/>
                        <a:t>74</a:t>
                      </a:r>
                    </a:p>
                  </a:txBody>
                  <a:tcPr/>
                </a:tc>
                <a:extLst>
                  <a:ext uri="{0D108BD9-81ED-4DB2-BD59-A6C34878D82A}">
                    <a16:rowId xmlns:a16="http://schemas.microsoft.com/office/drawing/2014/main" val="2287134950"/>
                  </a:ext>
                </a:extLst>
              </a:tr>
              <a:tr h="370840">
                <a:tc>
                  <a:txBody>
                    <a:bodyPr/>
                    <a:lstStyle/>
                    <a:p>
                      <a:pPr algn="ctr"/>
                      <a:r>
                        <a:rPr lang="en-US" dirty="0"/>
                        <a:t>SVM</a:t>
                      </a:r>
                    </a:p>
                  </a:txBody>
                  <a:tcPr/>
                </a:tc>
                <a:tc>
                  <a:txBody>
                    <a:bodyPr/>
                    <a:lstStyle/>
                    <a:p>
                      <a:pPr algn="ctr"/>
                      <a:r>
                        <a:rPr lang="en-US" dirty="0"/>
                        <a:t>66.5</a:t>
                      </a:r>
                    </a:p>
                  </a:txBody>
                  <a:tcPr/>
                </a:tc>
                <a:tc>
                  <a:txBody>
                    <a:bodyPr/>
                    <a:lstStyle/>
                    <a:p>
                      <a:pPr algn="ctr"/>
                      <a:r>
                        <a:rPr lang="en-US" dirty="0"/>
                        <a:t>57</a:t>
                      </a:r>
                    </a:p>
                  </a:txBody>
                  <a:tcPr/>
                </a:tc>
                <a:tc>
                  <a:txBody>
                    <a:bodyPr/>
                    <a:lstStyle/>
                    <a:p>
                      <a:pPr algn="ctr"/>
                      <a:r>
                        <a:rPr lang="en-US" dirty="0"/>
                        <a:t>75</a:t>
                      </a:r>
                    </a:p>
                  </a:txBody>
                  <a:tcPr/>
                </a:tc>
                <a:extLst>
                  <a:ext uri="{0D108BD9-81ED-4DB2-BD59-A6C34878D82A}">
                    <a16:rowId xmlns:a16="http://schemas.microsoft.com/office/drawing/2014/main" val="2979863233"/>
                  </a:ext>
                </a:extLst>
              </a:tr>
              <a:tr h="370840">
                <a:tc>
                  <a:txBody>
                    <a:bodyPr/>
                    <a:lstStyle/>
                    <a:p>
                      <a:pPr algn="ctr"/>
                      <a:r>
                        <a:rPr lang="en-US" dirty="0"/>
                        <a:t>rf</a:t>
                      </a:r>
                    </a:p>
                  </a:txBody>
                  <a:tcPr/>
                </a:tc>
                <a:tc>
                  <a:txBody>
                    <a:bodyPr/>
                    <a:lstStyle/>
                    <a:p>
                      <a:pPr algn="ctr"/>
                      <a:r>
                        <a:rPr lang="en-US" dirty="0"/>
                        <a:t>66.5</a:t>
                      </a:r>
                    </a:p>
                  </a:txBody>
                  <a:tcPr/>
                </a:tc>
                <a:tc>
                  <a:txBody>
                    <a:bodyPr/>
                    <a:lstStyle/>
                    <a:p>
                      <a:pPr algn="ctr"/>
                      <a:r>
                        <a:rPr lang="en-US" dirty="0"/>
                        <a:t>57</a:t>
                      </a:r>
                    </a:p>
                  </a:txBody>
                  <a:tcPr/>
                </a:tc>
                <a:tc>
                  <a:txBody>
                    <a:bodyPr/>
                    <a:lstStyle/>
                    <a:p>
                      <a:pPr algn="ctr"/>
                      <a:r>
                        <a:rPr lang="en-US" dirty="0"/>
                        <a:t>75</a:t>
                      </a:r>
                    </a:p>
                  </a:txBody>
                  <a:tcPr/>
                </a:tc>
                <a:extLst>
                  <a:ext uri="{0D108BD9-81ED-4DB2-BD59-A6C34878D82A}">
                    <a16:rowId xmlns:a16="http://schemas.microsoft.com/office/drawing/2014/main" val="1953838148"/>
                  </a:ext>
                </a:extLst>
              </a:tr>
            </a:tbl>
          </a:graphicData>
        </a:graphic>
      </p:graphicFrame>
      <p:sp>
        <p:nvSpPr>
          <p:cNvPr id="4" name="Footer Placeholder 3">
            <a:extLst>
              <a:ext uri="{FF2B5EF4-FFF2-40B4-BE49-F238E27FC236}">
                <a16:creationId xmlns:a16="http://schemas.microsoft.com/office/drawing/2014/main" id="{78D01FD3-09F5-26A1-E4F6-55602581AB78}"/>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466C884-F754-0432-21C1-37C38693313C}"/>
              </a:ext>
            </a:extLst>
          </p:cNvPr>
          <p:cNvSpPr>
            <a:spLocks noGrp="1"/>
          </p:cNvSpPr>
          <p:nvPr>
            <p:ph type="sldNum" sz="quarter" idx="12"/>
          </p:nvPr>
        </p:nvSpPr>
        <p:spPr/>
        <p:txBody>
          <a:bodyPr/>
          <a:lstStyle/>
          <a:p>
            <a:fld id="{D5085CA7-AB95-4776-A55C-D4C0D778309E}" type="slidenum">
              <a:rPr lang="en-US" smtClean="0"/>
              <a:pPr/>
              <a:t>30</a:t>
            </a:fld>
            <a:endParaRPr lang="en-US" dirty="0"/>
          </a:p>
        </p:txBody>
      </p:sp>
      <p:sp>
        <p:nvSpPr>
          <p:cNvPr id="7" name="TextBox 6">
            <a:extLst>
              <a:ext uri="{FF2B5EF4-FFF2-40B4-BE49-F238E27FC236}">
                <a16:creationId xmlns:a16="http://schemas.microsoft.com/office/drawing/2014/main" id="{2D1EE256-48F4-6E4A-BF1D-CDF3C51D77F1}"/>
              </a:ext>
            </a:extLst>
          </p:cNvPr>
          <p:cNvSpPr txBox="1"/>
          <p:nvPr/>
        </p:nvSpPr>
        <p:spPr>
          <a:xfrm>
            <a:off x="1091953" y="3746377"/>
            <a:ext cx="9561251" cy="646331"/>
          </a:xfrm>
          <a:prstGeom prst="rect">
            <a:avLst/>
          </a:prstGeom>
          <a:noFill/>
        </p:spPr>
        <p:txBody>
          <a:bodyPr wrap="square" rtlCol="0">
            <a:spAutoFit/>
          </a:bodyPr>
          <a:lstStyle/>
          <a:p>
            <a:pPr algn="ctr"/>
            <a:r>
              <a:rPr lang="en-US" dirty="0">
                <a:solidFill>
                  <a:srgbClr val="FF0000"/>
                </a:solidFill>
              </a:rPr>
              <a:t> Classiﬁcation accuracy using 10-fold cross-validation on the whole dataset based on AAL atlas</a:t>
            </a:r>
          </a:p>
          <a:p>
            <a:pPr algn="ctr"/>
            <a:r>
              <a:rPr lang="en-US" dirty="0">
                <a:solidFill>
                  <a:srgbClr val="FF0000"/>
                </a:solidFill>
              </a:rPr>
              <a:t>Without using metadata</a:t>
            </a:r>
          </a:p>
        </p:txBody>
      </p:sp>
      <p:graphicFrame>
        <p:nvGraphicFramePr>
          <p:cNvPr id="3" name="Table 2">
            <a:extLst>
              <a:ext uri="{FF2B5EF4-FFF2-40B4-BE49-F238E27FC236}">
                <a16:creationId xmlns:a16="http://schemas.microsoft.com/office/drawing/2014/main" id="{04383346-5F77-220E-EAA9-2DB1A862CA81}"/>
              </a:ext>
            </a:extLst>
          </p:cNvPr>
          <p:cNvGraphicFramePr>
            <a:graphicFrameLocks noGrp="1"/>
          </p:cNvGraphicFramePr>
          <p:nvPr>
            <p:extLst>
              <p:ext uri="{D42A27DB-BD31-4B8C-83A1-F6EECF244321}">
                <p14:modId xmlns:p14="http://schemas.microsoft.com/office/powerpoint/2010/main" val="3561329497"/>
              </p:ext>
            </p:extLst>
          </p:nvPr>
        </p:nvGraphicFramePr>
        <p:xfrm>
          <a:off x="2032000" y="4660776"/>
          <a:ext cx="8128000" cy="158974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88901175"/>
                    </a:ext>
                  </a:extLst>
                </a:gridCol>
                <a:gridCol w="2032000">
                  <a:extLst>
                    <a:ext uri="{9D8B030D-6E8A-4147-A177-3AD203B41FA5}">
                      <a16:colId xmlns:a16="http://schemas.microsoft.com/office/drawing/2014/main" val="402009769"/>
                    </a:ext>
                  </a:extLst>
                </a:gridCol>
                <a:gridCol w="2032000">
                  <a:extLst>
                    <a:ext uri="{9D8B030D-6E8A-4147-A177-3AD203B41FA5}">
                      <a16:colId xmlns:a16="http://schemas.microsoft.com/office/drawing/2014/main" val="1166070208"/>
                    </a:ext>
                  </a:extLst>
                </a:gridCol>
                <a:gridCol w="2032000">
                  <a:extLst>
                    <a:ext uri="{9D8B030D-6E8A-4147-A177-3AD203B41FA5}">
                      <a16:colId xmlns:a16="http://schemas.microsoft.com/office/drawing/2014/main" val="1241673196"/>
                    </a:ext>
                  </a:extLst>
                </a:gridCol>
              </a:tblGrid>
              <a:tr h="397436">
                <a:tc>
                  <a:txBody>
                    <a:bodyPr/>
                    <a:lstStyle/>
                    <a:p>
                      <a:r>
                        <a:rPr lang="en-US" dirty="0" err="1"/>
                        <a:t>aug</a:t>
                      </a:r>
                      <a:endParaRPr lang="en-US" dirty="0"/>
                    </a:p>
                  </a:txBody>
                  <a:tcPr/>
                </a:tc>
                <a:tc>
                  <a:txBody>
                    <a:bodyPr/>
                    <a:lstStyle/>
                    <a:p>
                      <a:r>
                        <a:rPr lang="en-US" dirty="0"/>
                        <a:t>66.5</a:t>
                      </a:r>
                    </a:p>
                  </a:txBody>
                  <a:tcPr/>
                </a:tc>
                <a:tc>
                  <a:txBody>
                    <a:bodyPr/>
                    <a:lstStyle/>
                    <a:p>
                      <a:r>
                        <a:rPr lang="en-US" dirty="0"/>
                        <a:t>59</a:t>
                      </a:r>
                    </a:p>
                  </a:txBody>
                  <a:tcPr/>
                </a:tc>
                <a:tc>
                  <a:txBody>
                    <a:bodyPr/>
                    <a:lstStyle/>
                    <a:p>
                      <a:r>
                        <a:rPr lang="en-US" dirty="0"/>
                        <a:t>73.1</a:t>
                      </a:r>
                    </a:p>
                  </a:txBody>
                  <a:tcPr/>
                </a:tc>
                <a:extLst>
                  <a:ext uri="{0D108BD9-81ED-4DB2-BD59-A6C34878D82A}">
                    <a16:rowId xmlns:a16="http://schemas.microsoft.com/office/drawing/2014/main" val="1821000783"/>
                  </a:ext>
                </a:extLst>
              </a:tr>
              <a:tr h="397436">
                <a:tc>
                  <a:txBody>
                    <a:bodyPr/>
                    <a:lstStyle/>
                    <a:p>
                      <a:r>
                        <a:rPr lang="en-US" dirty="0"/>
                        <a:t>No </a:t>
                      </a:r>
                      <a:r>
                        <a:rPr lang="en-US" dirty="0" err="1"/>
                        <a:t>aug</a:t>
                      </a:r>
                      <a:r>
                        <a:rPr lang="en-US" dirty="0"/>
                        <a:t> </a:t>
                      </a:r>
                    </a:p>
                  </a:txBody>
                  <a:tcPr/>
                </a:tc>
                <a:tc>
                  <a:txBody>
                    <a:bodyPr/>
                    <a:lstStyle/>
                    <a:p>
                      <a:r>
                        <a:rPr lang="en-US" dirty="0"/>
                        <a:t>64.9</a:t>
                      </a:r>
                    </a:p>
                  </a:txBody>
                  <a:tcPr/>
                </a:tc>
                <a:tc>
                  <a:txBody>
                    <a:bodyPr/>
                    <a:lstStyle/>
                    <a:p>
                      <a:r>
                        <a:rPr lang="en-US" dirty="0"/>
                        <a:t>52</a:t>
                      </a:r>
                    </a:p>
                  </a:txBody>
                  <a:tcPr/>
                </a:tc>
                <a:tc>
                  <a:txBody>
                    <a:bodyPr/>
                    <a:lstStyle/>
                    <a:p>
                      <a:r>
                        <a:rPr lang="en-US" dirty="0"/>
                        <a:t>76</a:t>
                      </a:r>
                    </a:p>
                  </a:txBody>
                  <a:tcPr/>
                </a:tc>
                <a:extLst>
                  <a:ext uri="{0D108BD9-81ED-4DB2-BD59-A6C34878D82A}">
                    <a16:rowId xmlns:a16="http://schemas.microsoft.com/office/drawing/2014/main" val="979645976"/>
                  </a:ext>
                </a:extLst>
              </a:tr>
              <a:tr h="397436">
                <a:tc>
                  <a:txBody>
                    <a:bodyPr/>
                    <a:lstStyle/>
                    <a:p>
                      <a:r>
                        <a:rPr lang="en-US" dirty="0" err="1"/>
                        <a:t>svm</a:t>
                      </a:r>
                      <a:endParaRPr lang="en-US" dirty="0"/>
                    </a:p>
                  </a:txBody>
                  <a:tcPr/>
                </a:tc>
                <a:tc>
                  <a:txBody>
                    <a:bodyPr/>
                    <a:lstStyle/>
                    <a:p>
                      <a:r>
                        <a:rPr lang="en-US" dirty="0"/>
                        <a:t>66.8</a:t>
                      </a:r>
                    </a:p>
                  </a:txBody>
                  <a:tcPr/>
                </a:tc>
                <a:tc>
                  <a:txBody>
                    <a:bodyPr/>
                    <a:lstStyle/>
                    <a:p>
                      <a:r>
                        <a:rPr lang="en-US" dirty="0"/>
                        <a:t>62</a:t>
                      </a:r>
                    </a:p>
                  </a:txBody>
                  <a:tcPr/>
                </a:tc>
                <a:tc>
                  <a:txBody>
                    <a:bodyPr/>
                    <a:lstStyle/>
                    <a:p>
                      <a:r>
                        <a:rPr lang="en-US" dirty="0"/>
                        <a:t>71</a:t>
                      </a:r>
                    </a:p>
                  </a:txBody>
                  <a:tcPr/>
                </a:tc>
                <a:extLst>
                  <a:ext uri="{0D108BD9-81ED-4DB2-BD59-A6C34878D82A}">
                    <a16:rowId xmlns:a16="http://schemas.microsoft.com/office/drawing/2014/main" val="1927469475"/>
                  </a:ext>
                </a:extLst>
              </a:tr>
              <a:tr h="397436">
                <a:tc>
                  <a:txBody>
                    <a:bodyPr/>
                    <a:lstStyle/>
                    <a:p>
                      <a:r>
                        <a:rPr lang="en-US" dirty="0"/>
                        <a:t>rf</a:t>
                      </a:r>
                    </a:p>
                  </a:txBody>
                  <a:tcPr/>
                </a:tc>
                <a:tc>
                  <a:txBody>
                    <a:bodyPr/>
                    <a:lstStyle/>
                    <a:p>
                      <a:r>
                        <a:rPr lang="en-US" dirty="0"/>
                        <a:t>62.6</a:t>
                      </a:r>
                    </a:p>
                  </a:txBody>
                  <a:tcPr/>
                </a:tc>
                <a:tc>
                  <a:txBody>
                    <a:bodyPr/>
                    <a:lstStyle/>
                    <a:p>
                      <a:r>
                        <a:rPr lang="en-US" dirty="0"/>
                        <a:t>44</a:t>
                      </a:r>
                    </a:p>
                  </a:txBody>
                  <a:tcPr/>
                </a:tc>
                <a:tc>
                  <a:txBody>
                    <a:bodyPr/>
                    <a:lstStyle/>
                    <a:p>
                      <a:r>
                        <a:rPr lang="en-US"/>
                        <a:t>78</a:t>
                      </a:r>
                      <a:endParaRPr lang="en-US" dirty="0"/>
                    </a:p>
                  </a:txBody>
                  <a:tcPr/>
                </a:tc>
                <a:extLst>
                  <a:ext uri="{0D108BD9-81ED-4DB2-BD59-A6C34878D82A}">
                    <a16:rowId xmlns:a16="http://schemas.microsoft.com/office/drawing/2014/main" val="3859980361"/>
                  </a:ext>
                </a:extLst>
              </a:tr>
            </a:tbl>
          </a:graphicData>
        </a:graphic>
      </p:graphicFrame>
    </p:spTree>
    <p:extLst>
      <p:ext uri="{BB962C8B-B14F-4D97-AF65-F5344CB8AC3E}">
        <p14:creationId xmlns:p14="http://schemas.microsoft.com/office/powerpoint/2010/main" val="1418237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E2A7-F3C1-755F-3040-E7CC18EC49EB}"/>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B318C7ED-3FFB-23FD-E768-098CF18518CF}"/>
              </a:ext>
            </a:extLst>
          </p:cNvPr>
          <p:cNvGraphicFramePr>
            <a:graphicFrameLocks noGrp="1"/>
          </p:cNvGraphicFramePr>
          <p:nvPr>
            <p:ph idx="1"/>
            <p:extLst>
              <p:ext uri="{D42A27DB-BD31-4B8C-83A1-F6EECF244321}">
                <p14:modId xmlns:p14="http://schemas.microsoft.com/office/powerpoint/2010/main" val="3068202897"/>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063484509"/>
                    </a:ext>
                  </a:extLst>
                </a:gridCol>
                <a:gridCol w="2688431">
                  <a:extLst>
                    <a:ext uri="{9D8B030D-6E8A-4147-A177-3AD203B41FA5}">
                      <a16:colId xmlns:a16="http://schemas.microsoft.com/office/drawing/2014/main" val="400775120"/>
                    </a:ext>
                  </a:extLst>
                </a:gridCol>
                <a:gridCol w="2688431">
                  <a:extLst>
                    <a:ext uri="{9D8B030D-6E8A-4147-A177-3AD203B41FA5}">
                      <a16:colId xmlns:a16="http://schemas.microsoft.com/office/drawing/2014/main" val="2386951170"/>
                    </a:ext>
                  </a:extLst>
                </a:gridCol>
                <a:gridCol w="2688431">
                  <a:extLst>
                    <a:ext uri="{9D8B030D-6E8A-4147-A177-3AD203B41FA5}">
                      <a16:colId xmlns:a16="http://schemas.microsoft.com/office/drawing/2014/main" val="1344866366"/>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3371136231"/>
                  </a:ext>
                </a:extLst>
              </a:tr>
              <a:tr h="370840">
                <a:tc>
                  <a:txBody>
                    <a:bodyPr/>
                    <a:lstStyle/>
                    <a:p>
                      <a:pPr algn="ctr"/>
                      <a:r>
                        <a:rPr lang="en-US" dirty="0" err="1"/>
                        <a:t>ASD_diagnet</a:t>
                      </a:r>
                      <a:endParaRPr lang="en-US" dirty="0"/>
                    </a:p>
                  </a:txBody>
                  <a:tcPr/>
                </a:tc>
                <a:tc>
                  <a:txBody>
                    <a:bodyPr/>
                    <a:lstStyle/>
                    <a:p>
                      <a:pPr algn="ctr"/>
                      <a:r>
                        <a:rPr lang="en-US" dirty="0"/>
                        <a:t>67</a:t>
                      </a:r>
                    </a:p>
                  </a:txBody>
                  <a:tcPr/>
                </a:tc>
                <a:tc>
                  <a:txBody>
                    <a:bodyPr/>
                    <a:lstStyle/>
                    <a:p>
                      <a:pPr algn="ctr"/>
                      <a:r>
                        <a:rPr lang="en-US" dirty="0"/>
                        <a:t>57</a:t>
                      </a:r>
                    </a:p>
                  </a:txBody>
                  <a:tcPr/>
                </a:tc>
                <a:tc>
                  <a:txBody>
                    <a:bodyPr/>
                    <a:lstStyle/>
                    <a:p>
                      <a:pPr algn="ctr"/>
                      <a:r>
                        <a:rPr lang="en-US" dirty="0"/>
                        <a:t>74</a:t>
                      </a:r>
                    </a:p>
                  </a:txBody>
                  <a:tcPr/>
                </a:tc>
                <a:extLst>
                  <a:ext uri="{0D108BD9-81ED-4DB2-BD59-A6C34878D82A}">
                    <a16:rowId xmlns:a16="http://schemas.microsoft.com/office/drawing/2014/main" val="490342215"/>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65.4</a:t>
                      </a:r>
                    </a:p>
                  </a:txBody>
                  <a:tcPr/>
                </a:tc>
                <a:tc>
                  <a:txBody>
                    <a:bodyPr/>
                    <a:lstStyle/>
                    <a:p>
                      <a:pPr algn="ctr"/>
                      <a:r>
                        <a:rPr lang="en-US" dirty="0"/>
                        <a:t>51</a:t>
                      </a:r>
                    </a:p>
                  </a:txBody>
                  <a:tcPr/>
                </a:tc>
                <a:tc>
                  <a:txBody>
                    <a:bodyPr/>
                    <a:lstStyle/>
                    <a:p>
                      <a:pPr algn="ctr"/>
                      <a:r>
                        <a:rPr lang="en-US" dirty="0"/>
                        <a:t>77</a:t>
                      </a:r>
                    </a:p>
                  </a:txBody>
                  <a:tcPr/>
                </a:tc>
                <a:extLst>
                  <a:ext uri="{0D108BD9-81ED-4DB2-BD59-A6C34878D82A}">
                    <a16:rowId xmlns:a16="http://schemas.microsoft.com/office/drawing/2014/main" val="1041040939"/>
                  </a:ext>
                </a:extLst>
              </a:tr>
              <a:tr h="370840">
                <a:tc>
                  <a:txBody>
                    <a:bodyPr/>
                    <a:lstStyle/>
                    <a:p>
                      <a:pPr algn="ctr"/>
                      <a:r>
                        <a:rPr lang="en-US" dirty="0"/>
                        <a:t>SVM</a:t>
                      </a:r>
                    </a:p>
                  </a:txBody>
                  <a:tcPr/>
                </a:tc>
                <a:tc>
                  <a:txBody>
                    <a:bodyPr/>
                    <a:lstStyle/>
                    <a:p>
                      <a:pPr algn="ctr"/>
                      <a:r>
                        <a:rPr lang="en-US" dirty="0"/>
                        <a:t>66.1</a:t>
                      </a:r>
                    </a:p>
                  </a:txBody>
                  <a:tcPr/>
                </a:tc>
                <a:tc>
                  <a:txBody>
                    <a:bodyPr/>
                    <a:lstStyle/>
                    <a:p>
                      <a:pPr algn="ctr"/>
                      <a:r>
                        <a:rPr lang="en-US" dirty="0"/>
                        <a:t>54</a:t>
                      </a:r>
                    </a:p>
                  </a:txBody>
                  <a:tcPr/>
                </a:tc>
                <a:tc>
                  <a:txBody>
                    <a:bodyPr/>
                    <a:lstStyle/>
                    <a:p>
                      <a:pPr algn="ctr"/>
                      <a:r>
                        <a:rPr lang="en-US" dirty="0"/>
                        <a:t>76</a:t>
                      </a:r>
                    </a:p>
                  </a:txBody>
                  <a:tcPr/>
                </a:tc>
                <a:extLst>
                  <a:ext uri="{0D108BD9-81ED-4DB2-BD59-A6C34878D82A}">
                    <a16:rowId xmlns:a16="http://schemas.microsoft.com/office/drawing/2014/main" val="3480956347"/>
                  </a:ext>
                </a:extLst>
              </a:tr>
              <a:tr h="370840">
                <a:tc>
                  <a:txBody>
                    <a:bodyPr/>
                    <a:lstStyle/>
                    <a:p>
                      <a:pPr algn="ctr"/>
                      <a:r>
                        <a:rPr lang="en-US" dirty="0"/>
                        <a:t>rf</a:t>
                      </a:r>
                    </a:p>
                  </a:txBody>
                  <a:tcPr/>
                </a:tc>
                <a:tc>
                  <a:txBody>
                    <a:bodyPr/>
                    <a:lstStyle/>
                    <a:p>
                      <a:pPr algn="ctr"/>
                      <a:r>
                        <a:rPr lang="en-US" dirty="0"/>
                        <a:t>60.2</a:t>
                      </a:r>
                    </a:p>
                  </a:txBody>
                  <a:tcPr/>
                </a:tc>
                <a:tc>
                  <a:txBody>
                    <a:bodyPr/>
                    <a:lstStyle/>
                    <a:p>
                      <a:pPr algn="ctr"/>
                      <a:r>
                        <a:rPr lang="en-US" dirty="0"/>
                        <a:t>36</a:t>
                      </a:r>
                    </a:p>
                  </a:txBody>
                  <a:tcPr/>
                </a:tc>
                <a:tc>
                  <a:txBody>
                    <a:bodyPr/>
                    <a:lstStyle/>
                    <a:p>
                      <a:pPr algn="ctr"/>
                      <a:r>
                        <a:rPr lang="en-US" dirty="0"/>
                        <a:t>81</a:t>
                      </a:r>
                    </a:p>
                  </a:txBody>
                  <a:tcPr/>
                </a:tc>
                <a:extLst>
                  <a:ext uri="{0D108BD9-81ED-4DB2-BD59-A6C34878D82A}">
                    <a16:rowId xmlns:a16="http://schemas.microsoft.com/office/drawing/2014/main" val="3030575962"/>
                  </a:ext>
                </a:extLst>
              </a:tr>
            </a:tbl>
          </a:graphicData>
        </a:graphic>
      </p:graphicFrame>
      <p:sp>
        <p:nvSpPr>
          <p:cNvPr id="4" name="Footer Placeholder 3">
            <a:extLst>
              <a:ext uri="{FF2B5EF4-FFF2-40B4-BE49-F238E27FC236}">
                <a16:creationId xmlns:a16="http://schemas.microsoft.com/office/drawing/2014/main" id="{3C5DC4D8-440C-2D41-5E0E-1213495EC09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C27B3BF4-76E2-A9C6-E080-2A86911DB3F2}"/>
              </a:ext>
            </a:extLst>
          </p:cNvPr>
          <p:cNvSpPr>
            <a:spLocks noGrp="1"/>
          </p:cNvSpPr>
          <p:nvPr>
            <p:ph type="sldNum" sz="quarter" idx="12"/>
          </p:nvPr>
        </p:nvSpPr>
        <p:spPr/>
        <p:txBody>
          <a:bodyPr/>
          <a:lstStyle/>
          <a:p>
            <a:fld id="{D5085CA7-AB95-4776-A55C-D4C0D778309E}" type="slidenum">
              <a:rPr lang="en-US" smtClean="0"/>
              <a:pPr/>
              <a:t>31</a:t>
            </a:fld>
            <a:endParaRPr lang="en-US" dirty="0"/>
          </a:p>
        </p:txBody>
      </p:sp>
      <p:sp>
        <p:nvSpPr>
          <p:cNvPr id="7" name="TextBox 6">
            <a:extLst>
              <a:ext uri="{FF2B5EF4-FFF2-40B4-BE49-F238E27FC236}">
                <a16:creationId xmlns:a16="http://schemas.microsoft.com/office/drawing/2014/main" id="{5CC820E9-6288-2275-1AB6-44EE65A29EFF}"/>
              </a:ext>
            </a:extLst>
          </p:cNvPr>
          <p:cNvSpPr txBox="1"/>
          <p:nvPr/>
        </p:nvSpPr>
        <p:spPr>
          <a:xfrm>
            <a:off x="1262985" y="3934896"/>
            <a:ext cx="9561251" cy="646331"/>
          </a:xfrm>
          <a:prstGeom prst="rect">
            <a:avLst/>
          </a:prstGeom>
          <a:noFill/>
        </p:spPr>
        <p:txBody>
          <a:bodyPr wrap="square" rtlCol="0">
            <a:spAutoFit/>
          </a:bodyPr>
          <a:lstStyle/>
          <a:p>
            <a:pPr algn="ctr"/>
            <a:r>
              <a:rPr lang="en-US" dirty="0">
                <a:solidFill>
                  <a:srgbClr val="FF0000"/>
                </a:solidFill>
              </a:rPr>
              <a:t>Classiﬁcation accuracy using 10-fold cross-validation on the whole dataset based on TT atlas</a:t>
            </a:r>
          </a:p>
          <a:p>
            <a:pPr algn="ctr"/>
            <a:r>
              <a:rPr lang="en-US" dirty="0">
                <a:solidFill>
                  <a:srgbClr val="FF0000"/>
                </a:solidFill>
              </a:rPr>
              <a:t>Without using meta data</a:t>
            </a:r>
          </a:p>
        </p:txBody>
      </p:sp>
    </p:spTree>
    <p:extLst>
      <p:ext uri="{BB962C8B-B14F-4D97-AF65-F5344CB8AC3E}">
        <p14:creationId xmlns:p14="http://schemas.microsoft.com/office/powerpoint/2010/main" val="2463105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E19F-B628-C1E0-9DAE-30BD22EF5FB2}"/>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775A0E60-5139-F377-548E-7AE4057D696D}"/>
              </a:ext>
            </a:extLst>
          </p:cNvPr>
          <p:cNvGraphicFramePr>
            <a:graphicFrameLocks noGrp="1"/>
          </p:cNvGraphicFramePr>
          <p:nvPr>
            <p:ph idx="1"/>
            <p:extLst>
              <p:ext uri="{D42A27DB-BD31-4B8C-83A1-F6EECF244321}">
                <p14:modId xmlns:p14="http://schemas.microsoft.com/office/powerpoint/2010/main" val="2803968306"/>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186968236"/>
                    </a:ext>
                  </a:extLst>
                </a:gridCol>
                <a:gridCol w="2688431">
                  <a:extLst>
                    <a:ext uri="{9D8B030D-6E8A-4147-A177-3AD203B41FA5}">
                      <a16:colId xmlns:a16="http://schemas.microsoft.com/office/drawing/2014/main" val="4135946728"/>
                    </a:ext>
                  </a:extLst>
                </a:gridCol>
                <a:gridCol w="2688431">
                  <a:extLst>
                    <a:ext uri="{9D8B030D-6E8A-4147-A177-3AD203B41FA5}">
                      <a16:colId xmlns:a16="http://schemas.microsoft.com/office/drawing/2014/main" val="148723269"/>
                    </a:ext>
                  </a:extLst>
                </a:gridCol>
                <a:gridCol w="2688431">
                  <a:extLst>
                    <a:ext uri="{9D8B030D-6E8A-4147-A177-3AD203B41FA5}">
                      <a16:colId xmlns:a16="http://schemas.microsoft.com/office/drawing/2014/main" val="1265439263"/>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2304586238"/>
                  </a:ext>
                </a:extLst>
              </a:tr>
              <a:tr h="370840">
                <a:tc>
                  <a:txBody>
                    <a:bodyPr/>
                    <a:lstStyle/>
                    <a:p>
                      <a:pPr algn="ctr"/>
                      <a:r>
                        <a:rPr lang="en-US" dirty="0" err="1"/>
                        <a:t>ASD_diagnet</a:t>
                      </a:r>
                      <a:endParaRPr lang="en-US" dirty="0"/>
                    </a:p>
                  </a:txBody>
                  <a:tcPr/>
                </a:tc>
                <a:tc>
                  <a:txBody>
                    <a:bodyPr/>
                    <a:lstStyle/>
                    <a:p>
                      <a:pPr algn="ctr"/>
                      <a:r>
                        <a:rPr lang="en-US" dirty="0"/>
                        <a:t>70.8</a:t>
                      </a:r>
                    </a:p>
                  </a:txBody>
                  <a:tcPr/>
                </a:tc>
                <a:tc>
                  <a:txBody>
                    <a:bodyPr/>
                    <a:lstStyle/>
                    <a:p>
                      <a:pPr algn="ctr"/>
                      <a:r>
                        <a:rPr lang="en-US" dirty="0"/>
                        <a:t>57</a:t>
                      </a:r>
                    </a:p>
                  </a:txBody>
                  <a:tcPr/>
                </a:tc>
                <a:tc>
                  <a:txBody>
                    <a:bodyPr/>
                    <a:lstStyle/>
                    <a:p>
                      <a:pPr algn="ctr"/>
                      <a:r>
                        <a:rPr lang="en-US" dirty="0"/>
                        <a:t>82</a:t>
                      </a:r>
                    </a:p>
                  </a:txBody>
                  <a:tcPr/>
                </a:tc>
                <a:extLst>
                  <a:ext uri="{0D108BD9-81ED-4DB2-BD59-A6C34878D82A}">
                    <a16:rowId xmlns:a16="http://schemas.microsoft.com/office/drawing/2014/main" val="2624357827"/>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69.7</a:t>
                      </a:r>
                    </a:p>
                  </a:txBody>
                  <a:tcPr/>
                </a:tc>
                <a:tc>
                  <a:txBody>
                    <a:bodyPr/>
                    <a:lstStyle/>
                    <a:p>
                      <a:pPr algn="ctr"/>
                      <a:r>
                        <a:rPr lang="en-US" dirty="0"/>
                        <a:t>52</a:t>
                      </a:r>
                    </a:p>
                  </a:txBody>
                  <a:tcPr/>
                </a:tc>
                <a:tc>
                  <a:txBody>
                    <a:bodyPr/>
                    <a:lstStyle/>
                    <a:p>
                      <a:pPr algn="ctr"/>
                      <a:r>
                        <a:rPr lang="en-US" dirty="0"/>
                        <a:t>83</a:t>
                      </a:r>
                    </a:p>
                  </a:txBody>
                  <a:tcPr/>
                </a:tc>
                <a:extLst>
                  <a:ext uri="{0D108BD9-81ED-4DB2-BD59-A6C34878D82A}">
                    <a16:rowId xmlns:a16="http://schemas.microsoft.com/office/drawing/2014/main" val="3417121845"/>
                  </a:ext>
                </a:extLst>
              </a:tr>
              <a:tr h="370840">
                <a:tc>
                  <a:txBody>
                    <a:bodyPr/>
                    <a:lstStyle/>
                    <a:p>
                      <a:pPr algn="ctr"/>
                      <a:r>
                        <a:rPr lang="en-US" dirty="0"/>
                        <a:t>SVM</a:t>
                      </a:r>
                    </a:p>
                  </a:txBody>
                  <a:tcPr/>
                </a:tc>
                <a:tc>
                  <a:txBody>
                    <a:bodyPr/>
                    <a:lstStyle/>
                    <a:p>
                      <a:pPr algn="ctr"/>
                      <a:r>
                        <a:rPr lang="en-US" dirty="0"/>
                        <a:t>66</a:t>
                      </a:r>
                    </a:p>
                  </a:txBody>
                  <a:tcPr/>
                </a:tc>
                <a:tc>
                  <a:txBody>
                    <a:bodyPr/>
                    <a:lstStyle/>
                    <a:p>
                      <a:pPr algn="ctr"/>
                      <a:r>
                        <a:rPr lang="en-US" dirty="0"/>
                        <a:t>38</a:t>
                      </a:r>
                    </a:p>
                  </a:txBody>
                  <a:tcPr/>
                </a:tc>
                <a:tc>
                  <a:txBody>
                    <a:bodyPr/>
                    <a:lstStyle/>
                    <a:p>
                      <a:pPr algn="ctr"/>
                      <a:r>
                        <a:rPr lang="en-US" dirty="0"/>
                        <a:t>88</a:t>
                      </a:r>
                    </a:p>
                  </a:txBody>
                  <a:tcPr/>
                </a:tc>
                <a:extLst>
                  <a:ext uri="{0D108BD9-81ED-4DB2-BD59-A6C34878D82A}">
                    <a16:rowId xmlns:a16="http://schemas.microsoft.com/office/drawing/2014/main" val="2267829618"/>
                  </a:ext>
                </a:extLst>
              </a:tr>
              <a:tr h="370840">
                <a:tc>
                  <a:txBody>
                    <a:bodyPr/>
                    <a:lstStyle/>
                    <a:p>
                      <a:pPr algn="ctr"/>
                      <a:r>
                        <a:rPr lang="en-US" dirty="0"/>
                        <a:t>rf</a:t>
                      </a:r>
                    </a:p>
                  </a:txBody>
                  <a:tcPr/>
                </a:tc>
                <a:tc>
                  <a:txBody>
                    <a:bodyPr/>
                    <a:lstStyle/>
                    <a:p>
                      <a:pPr algn="ctr"/>
                      <a:r>
                        <a:rPr lang="en-US" dirty="0"/>
                        <a:t>63</a:t>
                      </a:r>
                    </a:p>
                  </a:txBody>
                  <a:tcPr/>
                </a:tc>
                <a:tc>
                  <a:txBody>
                    <a:bodyPr/>
                    <a:lstStyle/>
                    <a:p>
                      <a:pPr algn="ctr"/>
                      <a:r>
                        <a:rPr lang="en-US" dirty="0"/>
                        <a:t>35</a:t>
                      </a:r>
                    </a:p>
                  </a:txBody>
                  <a:tcPr/>
                </a:tc>
                <a:tc>
                  <a:txBody>
                    <a:bodyPr/>
                    <a:lstStyle/>
                    <a:p>
                      <a:pPr algn="ctr"/>
                      <a:r>
                        <a:rPr lang="en-US" dirty="0"/>
                        <a:t>84</a:t>
                      </a:r>
                    </a:p>
                  </a:txBody>
                  <a:tcPr/>
                </a:tc>
                <a:extLst>
                  <a:ext uri="{0D108BD9-81ED-4DB2-BD59-A6C34878D82A}">
                    <a16:rowId xmlns:a16="http://schemas.microsoft.com/office/drawing/2014/main" val="3260920164"/>
                  </a:ext>
                </a:extLst>
              </a:tr>
            </a:tbl>
          </a:graphicData>
        </a:graphic>
      </p:graphicFrame>
      <p:sp>
        <p:nvSpPr>
          <p:cNvPr id="4" name="Footer Placeholder 3">
            <a:extLst>
              <a:ext uri="{FF2B5EF4-FFF2-40B4-BE49-F238E27FC236}">
                <a16:creationId xmlns:a16="http://schemas.microsoft.com/office/drawing/2014/main" id="{2AF49C28-38F0-5D4D-D51F-397F11BA3149}"/>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662F03F-9C77-6FFF-4C90-BE1ED950BCF9}"/>
              </a:ext>
            </a:extLst>
          </p:cNvPr>
          <p:cNvSpPr>
            <a:spLocks noGrp="1"/>
          </p:cNvSpPr>
          <p:nvPr>
            <p:ph type="sldNum" sz="quarter" idx="12"/>
          </p:nvPr>
        </p:nvSpPr>
        <p:spPr/>
        <p:txBody>
          <a:bodyPr/>
          <a:lstStyle/>
          <a:p>
            <a:fld id="{D5085CA7-AB95-4776-A55C-D4C0D778309E}" type="slidenum">
              <a:rPr lang="en-US" smtClean="0"/>
              <a:pPr/>
              <a:t>32</a:t>
            </a:fld>
            <a:endParaRPr lang="en-US" dirty="0"/>
          </a:p>
        </p:txBody>
      </p:sp>
      <p:sp>
        <p:nvSpPr>
          <p:cNvPr id="7" name="TextBox 6">
            <a:extLst>
              <a:ext uri="{FF2B5EF4-FFF2-40B4-BE49-F238E27FC236}">
                <a16:creationId xmlns:a16="http://schemas.microsoft.com/office/drawing/2014/main" id="{283AECA8-39D0-D5BF-C057-7567F6FDFF5C}"/>
              </a:ext>
            </a:extLst>
          </p:cNvPr>
          <p:cNvSpPr txBox="1"/>
          <p:nvPr/>
        </p:nvSpPr>
        <p:spPr>
          <a:xfrm>
            <a:off x="1091953" y="3746377"/>
            <a:ext cx="9561251" cy="369332"/>
          </a:xfrm>
          <a:prstGeom prst="rect">
            <a:avLst/>
          </a:prstGeom>
          <a:noFill/>
        </p:spPr>
        <p:txBody>
          <a:bodyPr wrap="square" rtlCol="0">
            <a:spAutoFit/>
          </a:bodyPr>
          <a:lstStyle/>
          <a:p>
            <a:pPr algn="ctr"/>
            <a:r>
              <a:rPr lang="en-US" dirty="0">
                <a:solidFill>
                  <a:srgbClr val="FF0000"/>
                </a:solidFill>
              </a:rPr>
              <a:t> Classiﬁcation accuracy using 10-fold cross-validation on the subjects below the age of 15</a:t>
            </a:r>
          </a:p>
        </p:txBody>
      </p:sp>
    </p:spTree>
    <p:extLst>
      <p:ext uri="{BB962C8B-B14F-4D97-AF65-F5344CB8AC3E}">
        <p14:creationId xmlns:p14="http://schemas.microsoft.com/office/powerpoint/2010/main" val="174880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a:t>
            </a:r>
            <a:endParaRPr lang="en-US" dirty="0"/>
          </a:p>
        </p:txBody>
      </p:sp>
      <p:sp>
        <p:nvSpPr>
          <p:cNvPr id="3" name="Content Placeholder 2"/>
          <p:cNvSpPr>
            <a:spLocks noGrp="1"/>
          </p:cNvSpPr>
          <p:nvPr>
            <p:ph idx="1"/>
          </p:nvPr>
        </p:nvSpPr>
        <p:spPr/>
        <p:txBody>
          <a:bodyPr>
            <a:normAutofit/>
          </a:bodyPr>
          <a:lstStyle/>
          <a:p>
            <a:pPr marL="0" indent="0">
              <a:buNone/>
            </a:pPr>
            <a:r>
              <a:rPr lang="fa-IR" dirty="0"/>
              <a:t>نیازی به نصب </a:t>
            </a:r>
            <a:r>
              <a:rPr lang="fa-IR" dirty="0" err="1"/>
              <a:t>پکیج</a:t>
            </a:r>
            <a:r>
              <a:rPr lang="fa-IR" dirty="0"/>
              <a:t> </a:t>
            </a:r>
            <a:r>
              <a:rPr lang="en-US" dirty="0" err="1"/>
              <a:t>Cpac</a:t>
            </a:r>
            <a:r>
              <a:rPr lang="en-US" dirty="0"/>
              <a:t> </a:t>
            </a:r>
            <a:r>
              <a:rPr lang="fa-IR" dirty="0"/>
              <a:t> نبود و در کتابخانه </a:t>
            </a:r>
            <a:r>
              <a:rPr lang="en-US" dirty="0" err="1"/>
              <a:t>nilearn</a:t>
            </a:r>
            <a:r>
              <a:rPr lang="en-US" dirty="0"/>
              <a:t> </a:t>
            </a:r>
            <a:r>
              <a:rPr lang="fa-IR" dirty="0"/>
              <a:t> به وسیله تابع</a:t>
            </a:r>
            <a:r>
              <a:rPr kumimoji="0" lang="en-US" altLang="en-US" b="0" i="0" u="none" strike="noStrike" cap="none" normalizeH="0" baseline="0" dirty="0">
                <a:ln>
                  <a:noFill/>
                </a:ln>
                <a:solidFill>
                  <a:schemeClr val="tx1"/>
                </a:solidFill>
                <a:effectLst/>
              </a:rPr>
              <a:t> </a:t>
            </a:r>
            <a:r>
              <a:rPr kumimoji="0" lang="fa-IR"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fetch_abide_pcp</a:t>
            </a:r>
            <a:r>
              <a:rPr lang="fa-IR" dirty="0"/>
              <a:t> </a:t>
            </a:r>
            <a:r>
              <a:rPr kumimoji="0" lang="fa-IR" altLang="en-US" b="0" i="0" u="none" strike="noStrike" cap="none" normalizeH="0" baseline="0" dirty="0" err="1">
                <a:ln>
                  <a:noFill/>
                </a:ln>
                <a:solidFill>
                  <a:schemeClr val="tx1"/>
                </a:solidFill>
                <a:effectLst/>
              </a:rPr>
              <a:t>پایپ</a:t>
            </a:r>
            <a:r>
              <a:rPr kumimoji="0" lang="fa-IR" altLang="en-US" b="0" i="0" u="none" strike="noStrike" cap="none" normalizeH="0" baseline="0" dirty="0">
                <a:ln>
                  <a:noFill/>
                </a:ln>
                <a:solidFill>
                  <a:schemeClr val="tx1"/>
                </a:solidFill>
                <a:effectLst/>
              </a:rPr>
              <a:t> لاین مورد نظر با پیش پردازش های مورد نیاز روی </a:t>
            </a:r>
            <a:r>
              <a:rPr kumimoji="0" lang="fa-IR" altLang="en-US" b="0" i="0" u="none" strike="noStrike" cap="none" normalizeH="0" baseline="0" dirty="0" err="1">
                <a:ln>
                  <a:noFill/>
                </a:ln>
                <a:solidFill>
                  <a:schemeClr val="tx1"/>
                </a:solidFill>
                <a:effectLst/>
              </a:rPr>
              <a:t>دیتاست</a:t>
            </a:r>
            <a:r>
              <a:rPr kumimoji="0" lang="fa-IR" altLang="en-US" b="0" i="0" u="none" strike="noStrike" cap="none" normalizeH="0" baseline="0" dirty="0">
                <a:ln>
                  <a:noFill/>
                </a:ln>
                <a:solidFill>
                  <a:schemeClr val="tx1"/>
                </a:solidFill>
                <a:effectLst/>
              </a:rPr>
              <a:t> دانلود شده اعمال شده و به عنوان خروجی </a:t>
            </a:r>
            <a:r>
              <a:rPr kumimoji="0" lang="fa-IR" altLang="en-US" b="0" i="0" u="none" strike="noStrike" cap="none" normalizeH="0" baseline="0" dirty="0" err="1">
                <a:ln>
                  <a:noFill/>
                </a:ln>
                <a:solidFill>
                  <a:schemeClr val="tx1"/>
                </a:solidFill>
                <a:effectLst/>
              </a:rPr>
              <a:t>ریترن</a:t>
            </a:r>
            <a:r>
              <a:rPr kumimoji="0" lang="fa-IR" altLang="en-US" b="0" i="0" u="none" strike="noStrike" cap="none" normalizeH="0" baseline="0" dirty="0">
                <a:ln>
                  <a:noFill/>
                </a:ln>
                <a:solidFill>
                  <a:schemeClr val="tx1"/>
                </a:solidFill>
                <a:effectLst/>
              </a:rPr>
              <a:t> می شود.</a:t>
            </a:r>
            <a:endParaRPr kumimoji="0" lang="en-US" altLang="en-US" b="0" i="0" u="none" strike="noStrike" cap="none" normalizeH="0" baseline="0" dirty="0">
              <a:ln>
                <a:noFill/>
              </a:ln>
              <a:solidFill>
                <a:schemeClr val="tx1"/>
              </a:solidFill>
              <a:effectLst/>
            </a:endParaRPr>
          </a:p>
          <a:p>
            <a:pPr marL="0" indent="0">
              <a:buNone/>
            </a:pPr>
            <a:endParaRPr kumimoji="0" lang="fa-IR" altLang="en-US" b="0" i="0" u="none" strike="noStrike" cap="none" normalizeH="0" baseline="0" dirty="0">
              <a:ln>
                <a:noFill/>
              </a:ln>
              <a:solidFill>
                <a:schemeClr val="tx1"/>
              </a:solidFill>
              <a:effectLst/>
            </a:endParaRPr>
          </a:p>
          <a:p>
            <a:pPr marL="0" indent="0">
              <a:buNone/>
            </a:pPr>
            <a:r>
              <a:rPr lang="en-US" b="0" dirty="0" err="1">
                <a:solidFill>
                  <a:srgbClr val="9CDCFE"/>
                </a:solidFill>
                <a:effectLst/>
                <a:highlight>
                  <a:srgbClr val="1F1F1F"/>
                </a:highlight>
                <a:latin typeface="Consolas" panose="020B0609020204030204" pitchFamily="49" charset="0"/>
              </a:rPr>
              <a:t>band_pass_filtering</a:t>
            </a:r>
            <a:r>
              <a:rPr lang="en-US" b="0" dirty="0">
                <a:solidFill>
                  <a:srgbClr val="D4D4D4"/>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True</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global_signal_regression</a:t>
            </a:r>
            <a:r>
              <a:rPr lang="en-US" b="0" dirty="0">
                <a:solidFill>
                  <a:srgbClr val="D4D4D4"/>
                </a:solidFill>
                <a:effectLst/>
                <a:highlight>
                  <a:srgbClr val="1F1F1F"/>
                </a:highlight>
                <a:latin typeface="Consolas" panose="020B0609020204030204" pitchFamily="49" charset="0"/>
              </a:rPr>
              <a:t>=</a:t>
            </a:r>
            <a:r>
              <a:rPr lang="en-US" b="0" dirty="0" err="1">
                <a:solidFill>
                  <a:srgbClr val="569CD6"/>
                </a:solidFill>
                <a:effectLst/>
                <a:highlight>
                  <a:srgbClr val="1F1F1F"/>
                </a:highlight>
                <a:latin typeface="Consolas" panose="020B0609020204030204" pitchFamily="49" charset="0"/>
              </a:rPr>
              <a:t>True</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pipeline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cpac</a:t>
            </a:r>
            <a:r>
              <a:rPr lang="en-US" b="0" dirty="0">
                <a:solidFill>
                  <a:srgbClr val="CE9178"/>
                </a:solidFill>
                <a:effectLst/>
                <a:highlight>
                  <a:srgbClr val="1F1F1F"/>
                </a:highlight>
                <a:latin typeface="Consolas" panose="020B0609020204030204" pitchFamily="49" charset="0"/>
              </a:rPr>
              <a:t>’</a:t>
            </a:r>
          </a:p>
          <a:p>
            <a:pPr marL="0" indent="0">
              <a:buNone/>
            </a:pPr>
            <a:endParaRPr kumimoji="0" lang="fa-IR" altLang="en-US" b="0" i="0" u="none" strike="noStrike" cap="none" normalizeH="0" baseline="0" dirty="0">
              <a:ln>
                <a:noFill/>
              </a:ln>
              <a:solidFill>
                <a:schemeClr val="tx1"/>
              </a:solidFill>
              <a:effectLst/>
            </a:endParaRPr>
          </a:p>
          <a:p>
            <a:pPr marL="0" indent="0" algn="l">
              <a:buNone/>
            </a:pPr>
            <a:r>
              <a:rPr lang="en-US" sz="2400" dirty="0">
                <a:solidFill>
                  <a:srgbClr val="FF0000"/>
                </a:solidFill>
              </a:rPr>
              <a:t>The preprocessing steps include slice time correction, motion correction, nuisance signal removal, low frequency drifts, and voxel intensity normalization that can be done by three of below parameters.</a:t>
            </a:r>
          </a:p>
          <a:p>
            <a:pPr marL="0" indent="0" algn="l">
              <a:buNone/>
            </a:pPr>
            <a:endParaRPr lang="fa-IR" sz="2400" dirty="0">
              <a:solidFill>
                <a:srgbClr val="FF0000"/>
              </a:solidFill>
            </a:endParaRPr>
          </a:p>
          <a:p>
            <a:pPr marL="0" indent="0">
              <a:buNone/>
            </a:pPr>
            <a:r>
              <a:rPr lang="fa-IR" dirty="0"/>
              <a:t>در رابطه با </a:t>
            </a:r>
            <a:r>
              <a:rPr lang="en-US" dirty="0"/>
              <a:t>CC_200, aal, dosenbach160</a:t>
            </a:r>
            <a:r>
              <a:rPr lang="fa-IR" dirty="0"/>
              <a:t> اطلاعات لازم جمع آوری شده و کمی </a:t>
            </a:r>
            <a:r>
              <a:rPr lang="fa-IR" dirty="0" err="1"/>
              <a:t>سرچ</a:t>
            </a:r>
            <a:r>
              <a:rPr lang="fa-IR" dirty="0"/>
              <a:t> کردم.</a:t>
            </a:r>
          </a:p>
          <a:p>
            <a:pPr marL="0" indent="0">
              <a:buNone/>
            </a:pPr>
            <a:r>
              <a:rPr lang="fa-IR" dirty="0"/>
              <a:t>برای </a:t>
            </a:r>
            <a:r>
              <a:rPr lang="en-US" dirty="0"/>
              <a:t>visualize </a:t>
            </a:r>
            <a:r>
              <a:rPr lang="fa-IR" dirty="0"/>
              <a:t> کردن داده های مورد نظر مغزی و مقایسه آن ها با نسخه پیش پردازش شده آن ها از کتابخانه </a:t>
            </a:r>
            <a:r>
              <a:rPr lang="en-US" dirty="0" err="1"/>
              <a:t>nilearn</a:t>
            </a:r>
            <a:r>
              <a:rPr lang="en-US" dirty="0"/>
              <a:t> </a:t>
            </a:r>
            <a:r>
              <a:rPr lang="fa-IR" dirty="0"/>
              <a:t> استفاده شده.</a:t>
            </a:r>
          </a:p>
          <a:p>
            <a:pPr marL="0" indent="0">
              <a:buNone/>
            </a:pPr>
            <a:endParaRPr lang="fa-IR" dirty="0"/>
          </a:p>
          <a:p>
            <a:pPr marL="0" indent="0">
              <a:buNone/>
            </a:pP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33</a:t>
            </a:fld>
            <a:endParaRPr lang="en-US"/>
          </a:p>
        </p:txBody>
      </p:sp>
      <p:sp>
        <p:nvSpPr>
          <p:cNvPr id="9" name="Rectangle 4">
            <a:extLst>
              <a:ext uri="{FF2B5EF4-FFF2-40B4-BE49-F238E27FC236}">
                <a16:creationId xmlns:a16="http://schemas.microsoft.com/office/drawing/2014/main" id="{6105DB9A-6917-FBC2-5114-61099DAFF5DD}"/>
              </a:ext>
            </a:extLst>
          </p:cNvPr>
          <p:cNvSpPr>
            <a:spLocks noChangeArrowheads="1"/>
          </p:cNvSpPr>
          <p:nvPr/>
        </p:nvSpPr>
        <p:spPr bwMode="auto">
          <a:xfrm>
            <a:off x="0" y="120877"/>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69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:ارائه تغییرات پیشنهادی و پیاده سازی آن </a:t>
            </a:r>
            <a:endParaRPr lang="en-US" dirty="0"/>
          </a:p>
        </p:txBody>
      </p:sp>
      <p:sp>
        <p:nvSpPr>
          <p:cNvPr id="4" name="Text Placeholder 3"/>
          <p:cNvSpPr>
            <a:spLocks noGrp="1"/>
          </p:cNvSpPr>
          <p:nvPr>
            <p:ph type="body" idx="1"/>
          </p:nvPr>
        </p:nvSpPr>
        <p:spPr/>
        <p:txBody>
          <a:bodyPr/>
          <a:lstStyle/>
          <a:p>
            <a:r>
              <a:rPr lang="fa-IR" dirty="0"/>
              <a:t>جلسه شماره سه- 403/2/1</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34</a:t>
            </a:fld>
            <a:endParaRPr lang="en-US"/>
          </a:p>
        </p:txBody>
      </p:sp>
    </p:spTree>
    <p:extLst>
      <p:ext uri="{BB962C8B-B14F-4D97-AF65-F5344CB8AC3E}">
        <p14:creationId xmlns:p14="http://schemas.microsoft.com/office/powerpoint/2010/main" val="4007848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مسئله چیست؟</a:t>
            </a:r>
            <a:endParaRPr lang="en-US" dirty="0"/>
          </a:p>
        </p:txBody>
      </p:sp>
      <p:sp>
        <p:nvSpPr>
          <p:cNvPr id="3" name="Content Placeholder 2"/>
          <p:cNvSpPr>
            <a:spLocks noGrp="1"/>
          </p:cNvSpPr>
          <p:nvPr>
            <p:ph idx="1"/>
          </p:nvPr>
        </p:nvSpPr>
        <p:spPr/>
        <p:txBody>
          <a:bodyPr/>
          <a:lstStyle/>
          <a:p>
            <a:pPr marL="0" indent="0">
              <a:buNone/>
            </a:pPr>
            <a:r>
              <a:rPr lang="fa-IR" dirty="0"/>
              <a:t>ارائه تغییرات پیشنهادی در جلسه قبل و پیاده سازی آن و بررسی نتایج حاصل از آن </a:t>
            </a:r>
          </a:p>
          <a:p>
            <a:pPr marL="0" indent="0">
              <a:buNone/>
            </a:pPr>
            <a:r>
              <a:rPr lang="fa-IR" dirty="0">
                <a:solidFill>
                  <a:schemeClr val="tx1"/>
                </a:solidFill>
              </a:rPr>
              <a:t>تصمیم گیری برای ادامه راه </a:t>
            </a: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35</a:t>
            </a:fld>
            <a:endParaRPr lang="en-US"/>
          </a:p>
        </p:txBody>
      </p:sp>
    </p:spTree>
    <p:extLst>
      <p:ext uri="{BB962C8B-B14F-4D97-AF65-F5344CB8AC3E}">
        <p14:creationId xmlns:p14="http://schemas.microsoft.com/office/powerpoint/2010/main" val="257525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موضوعاتی که در جلسه پیش تصمیم گیری شد؟ و نتایج آن</a:t>
            </a:r>
            <a:endParaRPr lang="en-US" dirty="0"/>
          </a:p>
        </p:txBody>
      </p:sp>
      <p:sp>
        <p:nvSpPr>
          <p:cNvPr id="3" name="Content Placeholder 2"/>
          <p:cNvSpPr>
            <a:spLocks noGrp="1"/>
          </p:cNvSpPr>
          <p:nvPr>
            <p:ph idx="1"/>
          </p:nvPr>
        </p:nvSpPr>
        <p:spPr/>
        <p:txBody>
          <a:bodyPr/>
          <a:lstStyle/>
          <a:p>
            <a:pPr marL="0" indent="0">
              <a:buNone/>
            </a:pPr>
            <a:r>
              <a:rPr lang="fa-IR" dirty="0"/>
              <a:t>رفع </a:t>
            </a:r>
            <a:r>
              <a:rPr lang="fa-IR" dirty="0" err="1"/>
              <a:t>ناقصی</a:t>
            </a:r>
            <a:r>
              <a:rPr lang="fa-IR" dirty="0"/>
              <a:t> های </a:t>
            </a:r>
            <a:r>
              <a:rPr lang="fa-IR" dirty="0" err="1"/>
              <a:t>اسلایدها</a:t>
            </a:r>
            <a:endParaRPr lang="en-US" dirty="0"/>
          </a:p>
          <a:p>
            <a:pPr marL="0" indent="0">
              <a:buNone/>
            </a:pPr>
            <a:endParaRPr lang="fa-IR" dirty="0"/>
          </a:p>
          <a:p>
            <a:pPr marL="0" indent="0">
              <a:buNone/>
            </a:pPr>
            <a:r>
              <a:rPr lang="fa-IR" dirty="0"/>
              <a:t>اضافه کردن </a:t>
            </a:r>
            <a:r>
              <a:rPr lang="fa-IR" dirty="0" err="1"/>
              <a:t>متا</a:t>
            </a:r>
            <a:r>
              <a:rPr lang="fa-IR" dirty="0"/>
              <a:t> </a:t>
            </a:r>
            <a:r>
              <a:rPr lang="fa-IR" dirty="0" err="1"/>
              <a:t>دیتا</a:t>
            </a:r>
            <a:r>
              <a:rPr lang="fa-IR" dirty="0"/>
              <a:t> به </a:t>
            </a:r>
            <a:r>
              <a:rPr lang="fa-IR" dirty="0" err="1"/>
              <a:t>دیتاست</a:t>
            </a:r>
            <a:r>
              <a:rPr lang="fa-IR" dirty="0"/>
              <a:t> و بررسی تاثیرات آن روی نتایج نهایی</a:t>
            </a:r>
            <a:endParaRPr lang="en-US" dirty="0"/>
          </a:p>
          <a:p>
            <a:pPr marL="0" indent="0">
              <a:buNone/>
            </a:pPr>
            <a:endParaRPr lang="fa-IR" dirty="0"/>
          </a:p>
          <a:p>
            <a:pPr marL="0" indent="0">
              <a:buNone/>
            </a:pPr>
            <a:r>
              <a:rPr lang="fa-IR" dirty="0"/>
              <a:t>پیاده سازی استراتژی </a:t>
            </a:r>
            <a:r>
              <a:rPr lang="en-US" dirty="0" err="1"/>
              <a:t>filt_noglobal</a:t>
            </a:r>
            <a:r>
              <a:rPr lang="fa-IR" dirty="0"/>
              <a:t> در جهت پیش پردازش داده ها</a:t>
            </a:r>
            <a:endParaRPr lang="en-US" dirty="0"/>
          </a:p>
          <a:p>
            <a:pPr marL="0" indent="0">
              <a:buNone/>
            </a:pPr>
            <a:endParaRPr lang="en-US" dirty="0"/>
          </a:p>
          <a:p>
            <a:pPr marL="0" indent="0">
              <a:buNone/>
            </a:pPr>
            <a:endParaRPr lang="fa-IR" dirty="0"/>
          </a:p>
          <a:p>
            <a:pPr marL="0" indent="0">
              <a:buNone/>
            </a:pPr>
            <a:endParaRPr lang="en-US" dirty="0"/>
          </a:p>
          <a:p>
            <a:pPr marL="0" indent="0">
              <a:buNone/>
            </a:pPr>
            <a:endParaRPr lang="fa-IR" dirty="0"/>
          </a:p>
          <a:p>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36</a:t>
            </a:fld>
            <a:endParaRPr lang="en-US"/>
          </a:p>
        </p:txBody>
      </p:sp>
    </p:spTree>
    <p:extLst>
      <p:ext uri="{BB962C8B-B14F-4D97-AF65-F5344CB8AC3E}">
        <p14:creationId xmlns:p14="http://schemas.microsoft.com/office/powerpoint/2010/main" val="3459472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E424-0419-F6CF-6C04-19DF2F6DAAE7}"/>
              </a:ext>
            </a:extLst>
          </p:cNvPr>
          <p:cNvSpPr>
            <a:spLocks noGrp="1"/>
          </p:cNvSpPr>
          <p:nvPr>
            <p:ph type="title"/>
          </p:nvPr>
        </p:nvSpPr>
        <p:spPr>
          <a:xfrm>
            <a:off x="657224" y="337351"/>
            <a:ext cx="10772775" cy="679423"/>
          </a:xfrm>
        </p:spPr>
        <p:txBody>
          <a:bodyPr>
            <a:normAutofit/>
          </a:bodyPr>
          <a:lstStyle/>
          <a:p>
            <a:r>
              <a:rPr lang="fa-IR" dirty="0"/>
              <a:t>لیست موضوعاتی که در جلسه پیش تصمیم گیری شد؟ و نتایج آن</a:t>
            </a:r>
            <a:endParaRPr lang="en-US" dirty="0"/>
          </a:p>
        </p:txBody>
      </p:sp>
      <p:sp>
        <p:nvSpPr>
          <p:cNvPr id="3" name="Content Placeholder 2">
            <a:extLst>
              <a:ext uri="{FF2B5EF4-FFF2-40B4-BE49-F238E27FC236}">
                <a16:creationId xmlns:a16="http://schemas.microsoft.com/office/drawing/2014/main" id="{2B7D6AB4-69CD-56D0-1A2C-CE6BBE3FA5BC}"/>
              </a:ext>
            </a:extLst>
          </p:cNvPr>
          <p:cNvSpPr>
            <a:spLocks noGrp="1"/>
          </p:cNvSpPr>
          <p:nvPr>
            <p:ph idx="1"/>
          </p:nvPr>
        </p:nvSpPr>
        <p:spPr>
          <a:xfrm>
            <a:off x="676656" y="1100832"/>
            <a:ext cx="10753725" cy="5311616"/>
          </a:xfrm>
        </p:spPr>
        <p:txBody>
          <a:bodyPr/>
          <a:lstStyle/>
          <a:p>
            <a:pPr algn="l"/>
            <a:r>
              <a:rPr lang="en-US" sz="2400" b="1" dirty="0">
                <a:solidFill>
                  <a:srgbClr val="FF0000"/>
                </a:solidFill>
              </a:rPr>
              <a:t>List of abide meta data: </a:t>
            </a:r>
          </a:p>
          <a:p>
            <a:pPr algn="l"/>
            <a:r>
              <a:rPr lang="en-US" dirty="0"/>
              <a:t>[SUB_ID, SUBJECT, SITE_ID, FILE_ID, DX_GROUP, DSM_IV_TR, AGE_AT_SCAN, SEX, HANDEDNESS_CATEGORY, HANDEDNESS_SCORES, COMORBIDITY, CURRENT_MED_STATUS, MEDICATION_NAME, OFF_STIMULANTS_AT_SCAN, EYE_STATUS_AT_SCAN, AGE_AT_MPRAGE, BMI, QC_RATER_1, QC_NOTES_RATER_1, QC_ANAT_RATER_2, QC_ANAT_NOTES_RATER_2, QC_FUNC_RATER_2, QC_FUNC_NOTES_RATER_2, QC_ANAT_RATER_3, QC_ANAT_NOTES_RATER_3, QC_FUNC_RATER_3, QC_FUNC_NOTES_RATER_3, SUB_IN_SMP]</a:t>
            </a:r>
          </a:p>
          <a:p>
            <a:pPr algn="l"/>
            <a:endParaRPr lang="en-US" dirty="0"/>
          </a:p>
          <a:p>
            <a:r>
              <a:rPr lang="fa-IR" dirty="0" err="1">
                <a:cs typeface="B Nazanin" panose="00000400000000000000" pitchFamily="2" charset="-78"/>
              </a:rPr>
              <a:t>فیچرهایی</a:t>
            </a:r>
            <a:r>
              <a:rPr lang="fa-IR" dirty="0">
                <a:cs typeface="B Nazanin" panose="00000400000000000000" pitchFamily="2" charset="-78"/>
              </a:rPr>
              <a:t> با تعداد مقادیر زیاد </a:t>
            </a:r>
            <a:r>
              <a:rPr lang="en-US" dirty="0">
                <a:cs typeface="B Nazanin" panose="00000400000000000000" pitchFamily="2" charset="-78"/>
              </a:rPr>
              <a:t>Null</a:t>
            </a:r>
            <a:r>
              <a:rPr lang="fa-IR" dirty="0">
                <a:cs typeface="B Nazanin" panose="00000400000000000000" pitchFamily="2" charset="-78"/>
              </a:rPr>
              <a:t> و همچنین دارای مقدار یکتا (دارنده صرفا یک مقدار) و همچنین </a:t>
            </a:r>
            <a:r>
              <a:rPr lang="fa-IR" dirty="0" err="1">
                <a:cs typeface="B Nazanin" panose="00000400000000000000" pitchFamily="2" charset="-78"/>
              </a:rPr>
              <a:t>فیچرهای</a:t>
            </a:r>
            <a:r>
              <a:rPr lang="fa-IR" dirty="0">
                <a:cs typeface="B Nazanin" panose="00000400000000000000" pitchFamily="2" charset="-78"/>
              </a:rPr>
              <a:t> با مقادیر متمایز برای هر </a:t>
            </a:r>
            <a:r>
              <a:rPr lang="fa-IR" dirty="0" err="1">
                <a:cs typeface="B Nazanin" panose="00000400000000000000" pitchFamily="2" charset="-78"/>
              </a:rPr>
              <a:t>سمپل</a:t>
            </a:r>
            <a:r>
              <a:rPr lang="fa-IR" dirty="0">
                <a:cs typeface="B Nazanin" panose="00000400000000000000" pitchFamily="2" charset="-78"/>
              </a:rPr>
              <a:t> (دارنده 871 مقدار متمایز) حذف شدند و در نهایت 15 </a:t>
            </a:r>
            <a:r>
              <a:rPr lang="fa-IR" dirty="0" err="1">
                <a:cs typeface="B Nazanin" panose="00000400000000000000" pitchFamily="2" charset="-78"/>
              </a:rPr>
              <a:t>فیچر</a:t>
            </a:r>
            <a:r>
              <a:rPr lang="fa-IR" dirty="0">
                <a:cs typeface="B Nazanin" panose="00000400000000000000" pitchFamily="2" charset="-78"/>
              </a:rPr>
              <a:t> باقی ماند.</a:t>
            </a:r>
          </a:p>
          <a:p>
            <a:endParaRPr lang="en-US" dirty="0"/>
          </a:p>
        </p:txBody>
      </p:sp>
      <p:sp>
        <p:nvSpPr>
          <p:cNvPr id="4" name="Footer Placeholder 3">
            <a:extLst>
              <a:ext uri="{FF2B5EF4-FFF2-40B4-BE49-F238E27FC236}">
                <a16:creationId xmlns:a16="http://schemas.microsoft.com/office/drawing/2014/main" id="{84263148-3120-678D-0D0A-5BA4B5C83E8D}"/>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0CD9D2A-B06D-BC34-8408-9A5C87E53F4F}"/>
              </a:ext>
            </a:extLst>
          </p:cNvPr>
          <p:cNvSpPr>
            <a:spLocks noGrp="1"/>
          </p:cNvSpPr>
          <p:nvPr>
            <p:ph type="sldNum" sz="quarter" idx="12"/>
          </p:nvPr>
        </p:nvSpPr>
        <p:spPr/>
        <p:txBody>
          <a:bodyPr/>
          <a:lstStyle/>
          <a:p>
            <a:fld id="{D5085CA7-AB95-4776-A55C-D4C0D778309E}" type="slidenum">
              <a:rPr lang="en-US" smtClean="0"/>
              <a:pPr/>
              <a:t>37</a:t>
            </a:fld>
            <a:endParaRPr lang="en-US" dirty="0"/>
          </a:p>
        </p:txBody>
      </p:sp>
    </p:spTree>
    <p:extLst>
      <p:ext uri="{BB962C8B-B14F-4D97-AF65-F5344CB8AC3E}">
        <p14:creationId xmlns:p14="http://schemas.microsoft.com/office/powerpoint/2010/main" val="3595285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9623-809D-688D-8C57-D2C73BE71BBB}"/>
              </a:ext>
            </a:extLst>
          </p:cNvPr>
          <p:cNvSpPr>
            <a:spLocks noGrp="1"/>
          </p:cNvSpPr>
          <p:nvPr>
            <p:ph type="title"/>
          </p:nvPr>
        </p:nvSpPr>
        <p:spPr>
          <a:xfrm>
            <a:off x="657224" y="499534"/>
            <a:ext cx="10772775" cy="698952"/>
          </a:xfrm>
        </p:spPr>
        <p:txBody>
          <a:bodyPr/>
          <a:lstStyle/>
          <a:p>
            <a:r>
              <a:rPr lang="fa-IR" dirty="0"/>
              <a:t>لیست موضوعاتی که در جلسه پیش تصمیم گیری شد؟ و نتایج آن</a:t>
            </a:r>
            <a:endParaRPr lang="en-US" dirty="0"/>
          </a:p>
        </p:txBody>
      </p:sp>
      <p:pic>
        <p:nvPicPr>
          <p:cNvPr id="7" name="Content Placeholder 6">
            <a:extLst>
              <a:ext uri="{FF2B5EF4-FFF2-40B4-BE49-F238E27FC236}">
                <a16:creationId xmlns:a16="http://schemas.microsoft.com/office/drawing/2014/main" id="{7277EE85-7361-6649-B2B4-6241DB3391E3}"/>
              </a:ext>
            </a:extLst>
          </p:cNvPr>
          <p:cNvPicPr>
            <a:picLocks noGrp="1" noChangeAspect="1"/>
          </p:cNvPicPr>
          <p:nvPr>
            <p:ph idx="1"/>
          </p:nvPr>
        </p:nvPicPr>
        <p:blipFill>
          <a:blip r:embed="rId2"/>
          <a:stretch>
            <a:fillRect/>
          </a:stretch>
        </p:blipFill>
        <p:spPr>
          <a:xfrm>
            <a:off x="1152756" y="1795084"/>
            <a:ext cx="2609850" cy="3038475"/>
          </a:xfrm>
        </p:spPr>
      </p:pic>
      <p:sp>
        <p:nvSpPr>
          <p:cNvPr id="4" name="Footer Placeholder 3">
            <a:extLst>
              <a:ext uri="{FF2B5EF4-FFF2-40B4-BE49-F238E27FC236}">
                <a16:creationId xmlns:a16="http://schemas.microsoft.com/office/drawing/2014/main" id="{56FBA381-7144-C285-7E6F-3AD72D5AAA4F}"/>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375AAE73-351F-FC6E-B652-CC966EEFC1CB}"/>
              </a:ext>
            </a:extLst>
          </p:cNvPr>
          <p:cNvSpPr>
            <a:spLocks noGrp="1"/>
          </p:cNvSpPr>
          <p:nvPr>
            <p:ph type="sldNum" sz="quarter" idx="12"/>
          </p:nvPr>
        </p:nvSpPr>
        <p:spPr/>
        <p:txBody>
          <a:bodyPr/>
          <a:lstStyle/>
          <a:p>
            <a:fld id="{D5085CA7-AB95-4776-A55C-D4C0D778309E}" type="slidenum">
              <a:rPr lang="en-US" smtClean="0"/>
              <a:pPr/>
              <a:t>38</a:t>
            </a:fld>
            <a:endParaRPr lang="en-US" dirty="0"/>
          </a:p>
        </p:txBody>
      </p:sp>
      <p:sp>
        <p:nvSpPr>
          <p:cNvPr id="8" name="TextBox 7">
            <a:extLst>
              <a:ext uri="{FF2B5EF4-FFF2-40B4-BE49-F238E27FC236}">
                <a16:creationId xmlns:a16="http://schemas.microsoft.com/office/drawing/2014/main" id="{218FD423-7050-7E1C-3A0D-BE06A521B7A6}"/>
              </a:ext>
            </a:extLst>
          </p:cNvPr>
          <p:cNvSpPr txBox="1"/>
          <p:nvPr/>
        </p:nvSpPr>
        <p:spPr>
          <a:xfrm>
            <a:off x="1241532" y="4909351"/>
            <a:ext cx="2290439" cy="369332"/>
          </a:xfrm>
          <a:prstGeom prst="rect">
            <a:avLst/>
          </a:prstGeom>
          <a:noFill/>
        </p:spPr>
        <p:txBody>
          <a:bodyPr wrap="square" rtlCol="0">
            <a:spAutoFit/>
          </a:bodyPr>
          <a:lstStyle/>
          <a:p>
            <a:pPr algn="ctr"/>
            <a:r>
              <a:rPr lang="fa-IR" dirty="0">
                <a:cs typeface="B Nazanin" panose="00000400000000000000" pitchFamily="2" charset="-78"/>
              </a:rPr>
              <a:t>تعداد مقادیر </a:t>
            </a:r>
            <a:r>
              <a:rPr lang="fa-IR" dirty="0" err="1">
                <a:cs typeface="B Nazanin" panose="00000400000000000000" pitchFamily="2" charset="-78"/>
              </a:rPr>
              <a:t>نال</a:t>
            </a:r>
            <a:r>
              <a:rPr lang="fa-IR" dirty="0">
                <a:cs typeface="B Nazanin" panose="00000400000000000000" pitchFamily="2" charset="-78"/>
              </a:rPr>
              <a:t> </a:t>
            </a:r>
            <a:r>
              <a:rPr lang="fa-IR" dirty="0" err="1">
                <a:cs typeface="B Nazanin" panose="00000400000000000000" pitchFamily="2" charset="-78"/>
              </a:rPr>
              <a:t>فیچرها</a:t>
            </a:r>
            <a:endParaRPr lang="en-US" dirty="0">
              <a:cs typeface="B Nazanin" panose="00000400000000000000" pitchFamily="2" charset="-78"/>
            </a:endParaRPr>
          </a:p>
        </p:txBody>
      </p:sp>
      <p:sp>
        <p:nvSpPr>
          <p:cNvPr id="9" name="Rectangle 8">
            <a:extLst>
              <a:ext uri="{FF2B5EF4-FFF2-40B4-BE49-F238E27FC236}">
                <a16:creationId xmlns:a16="http://schemas.microsoft.com/office/drawing/2014/main" id="{C55325DB-9630-3837-5F83-4810BAF882A5}"/>
              </a:ext>
            </a:extLst>
          </p:cNvPr>
          <p:cNvSpPr/>
          <p:nvPr/>
        </p:nvSpPr>
        <p:spPr>
          <a:xfrm>
            <a:off x="4887019" y="1349406"/>
            <a:ext cx="6152225" cy="5009060"/>
          </a:xfrm>
          <a:prstGeom prst="rect">
            <a:avLst/>
          </a:prstGeom>
          <a:effectLst>
            <a:glow rad="1016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Null of HANDEDNESS_CATEGORY -&gt; “R”</a:t>
            </a:r>
          </a:p>
          <a:p>
            <a:pPr algn="ctr"/>
            <a:endParaRPr lang="en-US" dirty="0">
              <a:solidFill>
                <a:srgbClr val="FF0000"/>
              </a:solidFill>
            </a:endParaRPr>
          </a:p>
          <a:p>
            <a:pPr algn="ctr"/>
            <a:r>
              <a:rPr lang="en-US" dirty="0">
                <a:solidFill>
                  <a:srgbClr val="FF0000"/>
                </a:solidFill>
              </a:rPr>
              <a:t>Null of FIQ -&gt; mean of values</a:t>
            </a:r>
          </a:p>
          <a:p>
            <a:pPr algn="ctr"/>
            <a:endParaRPr lang="en-US" dirty="0">
              <a:solidFill>
                <a:srgbClr val="FF0000"/>
              </a:solidFill>
            </a:endParaRPr>
          </a:p>
          <a:p>
            <a:pPr algn="ctr"/>
            <a:r>
              <a:rPr lang="en-US" dirty="0">
                <a:solidFill>
                  <a:srgbClr val="FF0000"/>
                </a:solidFill>
              </a:rPr>
              <a:t>Null of VIQ -&gt; mean of values</a:t>
            </a:r>
          </a:p>
          <a:p>
            <a:pPr algn="ctr"/>
            <a:endParaRPr lang="en-US" dirty="0">
              <a:solidFill>
                <a:srgbClr val="FF0000"/>
              </a:solidFill>
            </a:endParaRPr>
          </a:p>
          <a:p>
            <a:pPr algn="ctr"/>
            <a:r>
              <a:rPr lang="en-US" dirty="0">
                <a:solidFill>
                  <a:srgbClr val="FF0000"/>
                </a:solidFill>
              </a:rPr>
              <a:t>Null of PIQ -&gt; mean of values</a:t>
            </a:r>
          </a:p>
          <a:p>
            <a:pPr algn="ctr"/>
            <a:endParaRPr lang="en-US" dirty="0">
              <a:solidFill>
                <a:srgbClr val="FF0000"/>
              </a:solidFill>
            </a:endParaRPr>
          </a:p>
          <a:p>
            <a:pPr algn="ctr"/>
            <a:r>
              <a:rPr lang="en-US" dirty="0">
                <a:solidFill>
                  <a:srgbClr val="FF0000"/>
                </a:solidFill>
              </a:rPr>
              <a:t>Null of FIQ_TEST_TYPE -&gt; “WASI”</a:t>
            </a:r>
          </a:p>
          <a:p>
            <a:pPr algn="ctr"/>
            <a:endParaRPr lang="en-US" dirty="0">
              <a:solidFill>
                <a:srgbClr val="FF0000"/>
              </a:solidFill>
            </a:endParaRPr>
          </a:p>
          <a:p>
            <a:pPr algn="ctr"/>
            <a:r>
              <a:rPr lang="en-US" dirty="0">
                <a:solidFill>
                  <a:srgbClr val="FF0000"/>
                </a:solidFill>
              </a:rPr>
              <a:t>Null of VIQ_TEST_TYPE -&gt; “WASI”</a:t>
            </a:r>
          </a:p>
          <a:p>
            <a:pPr algn="ctr"/>
            <a:endParaRPr lang="en-US" dirty="0">
              <a:solidFill>
                <a:srgbClr val="FF0000"/>
              </a:solidFill>
            </a:endParaRPr>
          </a:p>
          <a:p>
            <a:pPr algn="ctr"/>
            <a:r>
              <a:rPr lang="en-US" dirty="0">
                <a:solidFill>
                  <a:srgbClr val="FF0000"/>
                </a:solidFill>
              </a:rPr>
              <a:t>Null of PIQ_TEST_TYPE -&gt; “WASI”</a:t>
            </a:r>
          </a:p>
          <a:p>
            <a:pPr algn="ctr"/>
            <a:endParaRPr lang="en-US" dirty="0">
              <a:solidFill>
                <a:srgbClr val="FF0000"/>
              </a:solidFill>
            </a:endParaRPr>
          </a:p>
          <a:p>
            <a:pPr algn="ctr"/>
            <a:r>
              <a:rPr lang="en-US" dirty="0">
                <a:solidFill>
                  <a:srgbClr val="FF0000"/>
                </a:solidFill>
              </a:rPr>
              <a:t>Null of CURRENT_MED_STATUS -&gt; 0</a:t>
            </a:r>
          </a:p>
          <a:p>
            <a:pPr algn="ctr"/>
            <a:endParaRPr lang="en-US" dirty="0">
              <a:solidFill>
                <a:srgbClr val="FF0000"/>
              </a:solidFill>
            </a:endParaRPr>
          </a:p>
          <a:p>
            <a:pPr algn="ctr"/>
            <a:r>
              <a:rPr lang="en-US" dirty="0">
                <a:solidFill>
                  <a:schemeClr val="tx1"/>
                </a:solidFill>
              </a:rPr>
              <a:t>Using label encoder to convert categorical data into numerical</a:t>
            </a:r>
          </a:p>
          <a:p>
            <a:pPr algn="ctr"/>
            <a:endParaRPr lang="en-US" dirty="0">
              <a:solidFill>
                <a:srgbClr val="FF0000"/>
              </a:solidFill>
            </a:endParaRPr>
          </a:p>
        </p:txBody>
      </p:sp>
    </p:spTree>
    <p:extLst>
      <p:ext uri="{BB962C8B-B14F-4D97-AF65-F5344CB8AC3E}">
        <p14:creationId xmlns:p14="http://schemas.microsoft.com/office/powerpoint/2010/main" val="137867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DE6A-F244-3E70-97C4-0B7E19923DC1}"/>
              </a:ext>
            </a:extLst>
          </p:cNvPr>
          <p:cNvSpPr>
            <a:spLocks noGrp="1"/>
          </p:cNvSpPr>
          <p:nvPr>
            <p:ph type="title"/>
          </p:nvPr>
        </p:nvSpPr>
        <p:spPr/>
        <p:txBody>
          <a:bodyPr/>
          <a:lstStyle/>
          <a:p>
            <a:r>
              <a:rPr lang="fa-IR" dirty="0"/>
              <a:t>لیست موضوعاتی که در جلسه پیش تصمیم گیری شد؟ و نتایج آن</a:t>
            </a:r>
            <a:endParaRPr lang="en-US" dirty="0"/>
          </a:p>
        </p:txBody>
      </p:sp>
      <p:pic>
        <p:nvPicPr>
          <p:cNvPr id="7" name="Content Placeholder 6">
            <a:extLst>
              <a:ext uri="{FF2B5EF4-FFF2-40B4-BE49-F238E27FC236}">
                <a16:creationId xmlns:a16="http://schemas.microsoft.com/office/drawing/2014/main" id="{03988B18-7DE7-3A69-DE9C-7A3C4E03C2A5}"/>
              </a:ext>
            </a:extLst>
          </p:cNvPr>
          <p:cNvPicPr>
            <a:picLocks noGrp="1" noChangeAspect="1"/>
          </p:cNvPicPr>
          <p:nvPr>
            <p:ph idx="1"/>
          </p:nvPr>
        </p:nvPicPr>
        <p:blipFill>
          <a:blip r:embed="rId2"/>
          <a:stretch>
            <a:fillRect/>
          </a:stretch>
        </p:blipFill>
        <p:spPr>
          <a:xfrm>
            <a:off x="213064" y="1475173"/>
            <a:ext cx="5202315" cy="4286435"/>
          </a:xfrm>
        </p:spPr>
      </p:pic>
      <p:sp>
        <p:nvSpPr>
          <p:cNvPr id="4" name="Footer Placeholder 3">
            <a:extLst>
              <a:ext uri="{FF2B5EF4-FFF2-40B4-BE49-F238E27FC236}">
                <a16:creationId xmlns:a16="http://schemas.microsoft.com/office/drawing/2014/main" id="{97E44E4B-69BC-B2A8-4ACF-9C9D3F022D5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C13CDEC3-A622-D3E4-F911-73063158D40A}"/>
              </a:ext>
            </a:extLst>
          </p:cNvPr>
          <p:cNvSpPr>
            <a:spLocks noGrp="1"/>
          </p:cNvSpPr>
          <p:nvPr>
            <p:ph type="sldNum" sz="quarter" idx="12"/>
          </p:nvPr>
        </p:nvSpPr>
        <p:spPr/>
        <p:txBody>
          <a:bodyPr/>
          <a:lstStyle/>
          <a:p>
            <a:fld id="{D5085CA7-AB95-4776-A55C-D4C0D778309E}" type="slidenum">
              <a:rPr lang="en-US" smtClean="0"/>
              <a:pPr/>
              <a:t>39</a:t>
            </a:fld>
            <a:endParaRPr lang="en-US" dirty="0"/>
          </a:p>
        </p:txBody>
      </p:sp>
      <p:sp>
        <p:nvSpPr>
          <p:cNvPr id="8" name="Rectangle 7">
            <a:extLst>
              <a:ext uri="{FF2B5EF4-FFF2-40B4-BE49-F238E27FC236}">
                <a16:creationId xmlns:a16="http://schemas.microsoft.com/office/drawing/2014/main" id="{DA9E2D85-6336-FF2E-A453-9590AE394986}"/>
              </a:ext>
            </a:extLst>
          </p:cNvPr>
          <p:cNvSpPr/>
          <p:nvPr/>
        </p:nvSpPr>
        <p:spPr>
          <a:xfrm>
            <a:off x="5575177" y="1455938"/>
            <a:ext cx="5743852" cy="4794584"/>
          </a:xfrm>
          <a:prstGeom prst="rect">
            <a:avLst/>
          </a:prstGeom>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dirty="0" err="1">
                <a:solidFill>
                  <a:srgbClr val="C00000"/>
                </a:solidFill>
              </a:rPr>
              <a:t>Uncorrelated_meta_data</a:t>
            </a:r>
            <a:r>
              <a:rPr lang="en-US" dirty="0">
                <a:solidFill>
                  <a:srgbClr val="C00000"/>
                </a:solidFill>
              </a:rPr>
              <a:t>:</a:t>
            </a:r>
          </a:p>
          <a:p>
            <a:r>
              <a:rPr lang="en-US" dirty="0"/>
              <a:t>DSM_IV_TR , AGE_AT_SCAN , HANDEDNESS_CATEGORY ,CURRENT_MED_STATUS ,qc_anat_rater_2</a:t>
            </a:r>
          </a:p>
          <a:p>
            <a:endParaRPr lang="en-US" dirty="0"/>
          </a:p>
          <a:p>
            <a:r>
              <a:rPr lang="en-US" b="1" dirty="0">
                <a:solidFill>
                  <a:srgbClr val="00B050"/>
                </a:solidFill>
              </a:rPr>
              <a:t>Shows very better results (high accuracy , AUC)</a:t>
            </a:r>
          </a:p>
          <a:p>
            <a:endParaRPr lang="en-US" dirty="0"/>
          </a:p>
          <a:p>
            <a:r>
              <a:rPr lang="en-US" dirty="0" err="1">
                <a:solidFill>
                  <a:srgbClr val="C00000"/>
                </a:solidFill>
              </a:rPr>
              <a:t>correlated_meta_data</a:t>
            </a:r>
            <a:r>
              <a:rPr lang="en-US" dirty="0">
                <a:solidFill>
                  <a:srgbClr val="C00000"/>
                </a:solidFill>
              </a:rPr>
              <a:t>:</a:t>
            </a:r>
          </a:p>
          <a:p>
            <a:r>
              <a:rPr lang="en-US" dirty="0">
                <a:solidFill>
                  <a:schemeClr val="tx1"/>
                </a:solidFill>
              </a:rPr>
              <a:t>SEX ,FIQ  , VIQ , PIQ , FIQ_TEST_TYPE ,VIQ_TEST_TYPE , PIQ_TEST_TYPE , EYE_STATUS_AT_SCAN, qc_func_rater_2 , SUB_IN_SMP</a:t>
            </a:r>
          </a:p>
          <a:p>
            <a:endParaRPr lang="en-US" dirty="0">
              <a:solidFill>
                <a:srgbClr val="C00000"/>
              </a:solidFill>
            </a:endParaRPr>
          </a:p>
          <a:p>
            <a:r>
              <a:rPr lang="en-US" b="1" dirty="0">
                <a:solidFill>
                  <a:srgbClr val="C00000"/>
                </a:solidFill>
              </a:rPr>
              <a:t>Shows worse results (low accuracy , AUC)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8697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لیست موضوعاتی که در جلسه پیش تصمیم گیری شد؟</a:t>
            </a:r>
            <a:endParaRPr lang="en-US" dirty="0"/>
          </a:p>
        </p:txBody>
      </p:sp>
      <p:sp>
        <p:nvSpPr>
          <p:cNvPr id="3" name="Content Placeholder 2"/>
          <p:cNvSpPr>
            <a:spLocks noGrp="1"/>
          </p:cNvSpPr>
          <p:nvPr>
            <p:ph idx="1"/>
          </p:nvPr>
        </p:nvSpPr>
        <p:spPr/>
        <p:txBody>
          <a:bodyPr/>
          <a:lstStyle/>
          <a:p>
            <a:r>
              <a:rPr lang="fa-IR"/>
              <a:t>روی موضوعات </a:t>
            </a:r>
            <a:r>
              <a:rPr lang="en-US"/>
              <a:t>fmri , graph signal processing , active noise cancelation</a:t>
            </a:r>
            <a:r>
              <a:rPr lang="fa-IR"/>
              <a:t> بررسی بیشتری انجام شود</a:t>
            </a:r>
          </a:p>
          <a:p>
            <a:r>
              <a:rPr lang="fa-IR"/>
              <a:t> از هر کدام3 الی 4 مقاله از این فیلدها مورد بررسی قرار گیرد.</a:t>
            </a:r>
          </a:p>
          <a:p>
            <a:r>
              <a:rPr lang="fa-IR"/>
              <a:t>جذابیت هر کدام از نظر خانم سلطانی مشخص شود.</a:t>
            </a:r>
            <a:endParaRPr lang="en-US"/>
          </a:p>
          <a:p>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4</a:t>
            </a:fld>
            <a:endParaRPr lang="en-US"/>
          </a:p>
        </p:txBody>
      </p:sp>
    </p:spTree>
    <p:extLst>
      <p:ext uri="{BB962C8B-B14F-4D97-AF65-F5344CB8AC3E}">
        <p14:creationId xmlns:p14="http://schemas.microsoft.com/office/powerpoint/2010/main" val="1110608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57FC-4B29-AB15-DD99-5D2948948998}"/>
              </a:ext>
            </a:extLst>
          </p:cNvPr>
          <p:cNvSpPr>
            <a:spLocks noGrp="1"/>
          </p:cNvSpPr>
          <p:nvPr>
            <p:ph type="title"/>
          </p:nvPr>
        </p:nvSpPr>
        <p:spPr/>
        <p:txBody>
          <a:bodyPr/>
          <a:lstStyle/>
          <a:p>
            <a:r>
              <a:rPr lang="fa-IR" dirty="0"/>
              <a:t>لیست موضوعاتی که در جلسه پیش تصمیم گیری شد؟ و نتایج آن</a:t>
            </a:r>
            <a:endParaRPr lang="en-US" dirty="0"/>
          </a:p>
        </p:txBody>
      </p:sp>
      <p:sp>
        <p:nvSpPr>
          <p:cNvPr id="3" name="Content Placeholder 2">
            <a:extLst>
              <a:ext uri="{FF2B5EF4-FFF2-40B4-BE49-F238E27FC236}">
                <a16:creationId xmlns:a16="http://schemas.microsoft.com/office/drawing/2014/main" id="{2424E172-213A-D39F-443A-A0A2C31EC71B}"/>
              </a:ext>
            </a:extLst>
          </p:cNvPr>
          <p:cNvSpPr>
            <a:spLocks noGrp="1"/>
          </p:cNvSpPr>
          <p:nvPr>
            <p:ph idx="1"/>
          </p:nvPr>
        </p:nvSpPr>
        <p:spPr/>
        <p:txBody>
          <a:bodyPr>
            <a:normAutofit/>
          </a:bodyPr>
          <a:lstStyle/>
          <a:p>
            <a:pPr algn="l"/>
            <a:r>
              <a:rPr lang="en-US" dirty="0"/>
              <a:t>Global signal regression:</a:t>
            </a:r>
          </a:p>
          <a:p>
            <a:pPr algn="l"/>
            <a:r>
              <a:rPr lang="en-US" dirty="0"/>
              <a:t>The purpose of GSR is to reduce the influence of global fluctuations that are not of neural origin, such as scanner drift, physiological noise like heartbeat, respiration, and motion artifacts and also magnetic field distortions. By removing the global signal, researchers aim to enhance the sensitivity of detecting region-specific neural activity and improve the interpretability of fMRI data Make the anticorrelated:</a:t>
            </a:r>
          </a:p>
          <a:p>
            <a:pPr algn="l"/>
            <a:r>
              <a:rPr lang="en-US" dirty="0"/>
              <a:t>.</a:t>
            </a:r>
          </a:p>
          <a:p>
            <a:pPr algn="l"/>
            <a:endParaRPr lang="en-US" dirty="0"/>
          </a:p>
          <a:p>
            <a:pPr algn="l"/>
            <a:endParaRPr lang="en-US" dirty="0"/>
          </a:p>
        </p:txBody>
      </p:sp>
      <p:sp>
        <p:nvSpPr>
          <p:cNvPr id="4" name="Footer Placeholder 3">
            <a:extLst>
              <a:ext uri="{FF2B5EF4-FFF2-40B4-BE49-F238E27FC236}">
                <a16:creationId xmlns:a16="http://schemas.microsoft.com/office/drawing/2014/main" id="{A59BC2B1-0CE4-5E9D-665B-DD4B5611C520}"/>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DA375DA-376F-C6D3-4A42-302814A22E60}"/>
              </a:ext>
            </a:extLst>
          </p:cNvPr>
          <p:cNvSpPr>
            <a:spLocks noGrp="1"/>
          </p:cNvSpPr>
          <p:nvPr>
            <p:ph type="sldNum" sz="quarter" idx="12"/>
          </p:nvPr>
        </p:nvSpPr>
        <p:spPr/>
        <p:txBody>
          <a:bodyPr/>
          <a:lstStyle/>
          <a:p>
            <a:fld id="{D5085CA7-AB95-4776-A55C-D4C0D778309E}" type="slidenum">
              <a:rPr lang="en-US" smtClean="0"/>
              <a:pPr/>
              <a:t>40</a:t>
            </a:fld>
            <a:endParaRPr lang="en-US" dirty="0"/>
          </a:p>
        </p:txBody>
      </p:sp>
      <p:pic>
        <p:nvPicPr>
          <p:cNvPr id="7" name="Picture 6">
            <a:extLst>
              <a:ext uri="{FF2B5EF4-FFF2-40B4-BE49-F238E27FC236}">
                <a16:creationId xmlns:a16="http://schemas.microsoft.com/office/drawing/2014/main" id="{BC29AA89-4C23-B50C-1E0A-B5232B9B2862}"/>
              </a:ext>
            </a:extLst>
          </p:cNvPr>
          <p:cNvPicPr>
            <a:picLocks noChangeAspect="1"/>
          </p:cNvPicPr>
          <p:nvPr/>
        </p:nvPicPr>
        <p:blipFill>
          <a:blip r:embed="rId2"/>
          <a:stretch>
            <a:fillRect/>
          </a:stretch>
        </p:blipFill>
        <p:spPr>
          <a:xfrm>
            <a:off x="1120878" y="3116826"/>
            <a:ext cx="3923072" cy="3133696"/>
          </a:xfrm>
          <a:prstGeom prst="rect">
            <a:avLst/>
          </a:prstGeom>
        </p:spPr>
      </p:pic>
      <p:pic>
        <p:nvPicPr>
          <p:cNvPr id="9" name="Picture 8">
            <a:extLst>
              <a:ext uri="{FF2B5EF4-FFF2-40B4-BE49-F238E27FC236}">
                <a16:creationId xmlns:a16="http://schemas.microsoft.com/office/drawing/2014/main" id="{DF24453A-DBFD-7FC7-5BE9-A2F0C53128EB}"/>
              </a:ext>
            </a:extLst>
          </p:cNvPr>
          <p:cNvPicPr>
            <a:picLocks noChangeAspect="1"/>
          </p:cNvPicPr>
          <p:nvPr/>
        </p:nvPicPr>
        <p:blipFill>
          <a:blip r:embed="rId3"/>
          <a:stretch>
            <a:fillRect/>
          </a:stretch>
        </p:blipFill>
        <p:spPr>
          <a:xfrm>
            <a:off x="6319685" y="3077809"/>
            <a:ext cx="4331724" cy="3211729"/>
          </a:xfrm>
          <a:prstGeom prst="rect">
            <a:avLst/>
          </a:prstGeom>
        </p:spPr>
      </p:pic>
    </p:spTree>
    <p:extLst>
      <p:ext uri="{BB962C8B-B14F-4D97-AF65-F5344CB8AC3E}">
        <p14:creationId xmlns:p14="http://schemas.microsoft.com/office/powerpoint/2010/main" val="1396615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9DD9-72B1-A7A9-6BF2-56F5B4553015}"/>
              </a:ext>
            </a:extLst>
          </p:cNvPr>
          <p:cNvSpPr>
            <a:spLocks noGrp="1"/>
          </p:cNvSpPr>
          <p:nvPr>
            <p:ph type="title"/>
          </p:nvPr>
        </p:nvSpPr>
        <p:spPr>
          <a:xfrm>
            <a:off x="657224" y="295705"/>
            <a:ext cx="10772775" cy="664498"/>
          </a:xfrm>
        </p:spPr>
        <p:txBody>
          <a:bodyPr>
            <a:normAutofit/>
          </a:bodyPr>
          <a:lstStyle/>
          <a:p>
            <a:r>
              <a:rPr lang="fa-IR" dirty="0"/>
              <a:t>لیست موضوعاتی که در جلسه پیش تصمیم گیری شد؟ و نتایج آن</a:t>
            </a:r>
            <a:endParaRPr lang="en-US" dirty="0"/>
          </a:p>
        </p:txBody>
      </p:sp>
      <p:pic>
        <p:nvPicPr>
          <p:cNvPr id="7" name="Content Placeholder 6">
            <a:extLst>
              <a:ext uri="{FF2B5EF4-FFF2-40B4-BE49-F238E27FC236}">
                <a16:creationId xmlns:a16="http://schemas.microsoft.com/office/drawing/2014/main" id="{F08B91F6-691C-7B5F-CBD6-338BE0B89ECD}"/>
              </a:ext>
            </a:extLst>
          </p:cNvPr>
          <p:cNvPicPr>
            <a:picLocks noGrp="1" noChangeAspect="1"/>
          </p:cNvPicPr>
          <p:nvPr>
            <p:ph idx="1"/>
          </p:nvPr>
        </p:nvPicPr>
        <p:blipFill>
          <a:blip r:embed="rId2"/>
          <a:stretch>
            <a:fillRect/>
          </a:stretch>
        </p:blipFill>
        <p:spPr>
          <a:xfrm>
            <a:off x="2777000" y="1204892"/>
            <a:ext cx="6402512" cy="2608918"/>
          </a:xfrm>
        </p:spPr>
      </p:pic>
      <p:sp>
        <p:nvSpPr>
          <p:cNvPr id="4" name="Footer Placeholder 3">
            <a:extLst>
              <a:ext uri="{FF2B5EF4-FFF2-40B4-BE49-F238E27FC236}">
                <a16:creationId xmlns:a16="http://schemas.microsoft.com/office/drawing/2014/main" id="{D9D3C288-D948-E978-A160-1DF437CF344F}"/>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FA4FE668-9858-9035-C04E-CE71B73BDCC8}"/>
              </a:ext>
            </a:extLst>
          </p:cNvPr>
          <p:cNvSpPr>
            <a:spLocks noGrp="1"/>
          </p:cNvSpPr>
          <p:nvPr>
            <p:ph type="sldNum" sz="quarter" idx="12"/>
          </p:nvPr>
        </p:nvSpPr>
        <p:spPr/>
        <p:txBody>
          <a:bodyPr/>
          <a:lstStyle/>
          <a:p>
            <a:fld id="{D5085CA7-AB95-4776-A55C-D4C0D778309E}" type="slidenum">
              <a:rPr lang="en-US" smtClean="0"/>
              <a:pPr/>
              <a:t>41</a:t>
            </a:fld>
            <a:endParaRPr lang="en-US" dirty="0"/>
          </a:p>
        </p:txBody>
      </p:sp>
      <p:pic>
        <p:nvPicPr>
          <p:cNvPr id="9" name="Picture 8">
            <a:extLst>
              <a:ext uri="{FF2B5EF4-FFF2-40B4-BE49-F238E27FC236}">
                <a16:creationId xmlns:a16="http://schemas.microsoft.com/office/drawing/2014/main" id="{E5A21677-FF40-FADD-9FBC-02B7746E28D0}"/>
              </a:ext>
            </a:extLst>
          </p:cNvPr>
          <p:cNvPicPr>
            <a:picLocks noChangeAspect="1"/>
          </p:cNvPicPr>
          <p:nvPr/>
        </p:nvPicPr>
        <p:blipFill>
          <a:blip r:embed="rId3"/>
          <a:stretch>
            <a:fillRect/>
          </a:stretch>
        </p:blipFill>
        <p:spPr>
          <a:xfrm>
            <a:off x="2777000" y="4058500"/>
            <a:ext cx="6402512" cy="2724797"/>
          </a:xfrm>
          <a:prstGeom prst="rect">
            <a:avLst/>
          </a:prstGeom>
        </p:spPr>
      </p:pic>
    </p:spTree>
    <p:extLst>
      <p:ext uri="{BB962C8B-B14F-4D97-AF65-F5344CB8AC3E}">
        <p14:creationId xmlns:p14="http://schemas.microsoft.com/office/powerpoint/2010/main" val="2773797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604E-D485-2842-75E6-EB527B753C35}"/>
              </a:ext>
            </a:extLst>
          </p:cNvPr>
          <p:cNvSpPr>
            <a:spLocks noGrp="1"/>
          </p:cNvSpPr>
          <p:nvPr>
            <p:ph type="title"/>
          </p:nvPr>
        </p:nvSpPr>
        <p:spPr>
          <a:xfrm>
            <a:off x="657224" y="499534"/>
            <a:ext cx="10772775" cy="432622"/>
          </a:xfrm>
        </p:spPr>
        <p:txBody>
          <a:bodyPr>
            <a:normAutofit fontScale="90000"/>
          </a:bodyPr>
          <a:lstStyle/>
          <a:p>
            <a:r>
              <a:rPr lang="fa-IR" dirty="0"/>
              <a:t>لیست موضوعاتی که در جلسه پیش تصمیم گیری شد؟ و نتایج آن</a:t>
            </a:r>
            <a:endParaRPr lang="en-US" dirty="0"/>
          </a:p>
        </p:txBody>
      </p:sp>
      <p:sp>
        <p:nvSpPr>
          <p:cNvPr id="3" name="Content Placeholder 2">
            <a:extLst>
              <a:ext uri="{FF2B5EF4-FFF2-40B4-BE49-F238E27FC236}">
                <a16:creationId xmlns:a16="http://schemas.microsoft.com/office/drawing/2014/main" id="{2F04FF73-D8B0-1C3F-BEEF-3E76082CFC3B}"/>
              </a:ext>
            </a:extLst>
          </p:cNvPr>
          <p:cNvSpPr>
            <a:spLocks noGrp="1"/>
          </p:cNvSpPr>
          <p:nvPr>
            <p:ph idx="1"/>
          </p:nvPr>
        </p:nvSpPr>
        <p:spPr>
          <a:xfrm>
            <a:off x="676656" y="1127464"/>
            <a:ext cx="10753725" cy="5284983"/>
          </a:xfrm>
        </p:spPr>
        <p:txBody>
          <a:bodyPr>
            <a:normAutofit lnSpcReduction="10000"/>
          </a:bodyPr>
          <a:lstStyle/>
          <a:p>
            <a:pPr algn="l"/>
            <a:r>
              <a:rPr lang="en-US" dirty="0"/>
              <a:t>The image with the corresponding color bar typically represents the intensity values of the </a:t>
            </a:r>
            <a:r>
              <a:rPr lang="en-US" dirty="0" err="1"/>
              <a:t>fmri</a:t>
            </a:r>
            <a:r>
              <a:rPr lang="en-US" dirty="0"/>
              <a:t> data. Color bar maps the intensity values to colors. Typically, warmer colors (e.g., red, yellow) represent higher intensity values, while cooler colors (e.g., blue, green) represent lower intensity values. </a:t>
            </a:r>
          </a:p>
          <a:p>
            <a:pPr algn="l"/>
            <a:r>
              <a:rPr lang="en-US" dirty="0"/>
              <a:t>In addition to the </a:t>
            </a:r>
            <a:r>
              <a:rPr lang="en-US" b="1" dirty="0"/>
              <a:t>Blood Oxygen Level Dependent (BOLD) </a:t>
            </a:r>
            <a:r>
              <a:rPr lang="en-US" dirty="0"/>
              <a:t>signal, the intensity values in fMRI data can also reflect various other aspects of brain activity and physiology. Some of these include:</a:t>
            </a:r>
          </a:p>
          <a:p>
            <a:pPr algn="l"/>
            <a:r>
              <a:rPr lang="en-US" b="1" dirty="0"/>
              <a:t>Cerebral Blood Flow (CBF)</a:t>
            </a:r>
            <a:r>
              <a:rPr lang="en-US" dirty="0"/>
              <a:t>: Changes in blood flow to different brain regions.</a:t>
            </a:r>
          </a:p>
          <a:p>
            <a:pPr algn="l"/>
            <a:r>
              <a:rPr lang="en-US" b="1" dirty="0"/>
              <a:t>Cerebral Blood Volume (CBV)</a:t>
            </a:r>
            <a:r>
              <a:rPr lang="en-US" dirty="0"/>
              <a:t>: Similar to CBF, variations in blood volume within brain tissue.</a:t>
            </a:r>
          </a:p>
          <a:p>
            <a:pPr algn="l"/>
            <a:r>
              <a:rPr lang="en-US" b="1" dirty="0"/>
              <a:t>Metabolic Changes</a:t>
            </a:r>
            <a:r>
              <a:rPr lang="en-US" dirty="0"/>
              <a:t>: metabolic processes such as glucose metabolism and oxygen consumption.</a:t>
            </a:r>
          </a:p>
          <a:p>
            <a:pPr algn="l"/>
            <a:r>
              <a:rPr lang="en-US" b="1" dirty="0"/>
              <a:t>Neurotransmitter Levels</a:t>
            </a:r>
            <a:r>
              <a:rPr lang="en-US" dirty="0"/>
              <a:t>: The concentration of neurotransmitters such as dopamine, serotonin, and glutamate.</a:t>
            </a:r>
          </a:p>
          <a:p>
            <a:pPr algn="l"/>
            <a:r>
              <a:rPr lang="en-US" b="1" dirty="0"/>
              <a:t>Neuronal Synchrony</a:t>
            </a:r>
            <a:r>
              <a:rPr lang="en-US" dirty="0"/>
              <a:t>: Coordinated activity among groups of neurons, known as neuronal synchrony or functional connectivity.</a:t>
            </a:r>
          </a:p>
          <a:p>
            <a:pPr algn="l"/>
            <a:r>
              <a:rPr lang="en-US" b="1" dirty="0"/>
              <a:t>Noise and Artifacts</a:t>
            </a:r>
            <a:r>
              <a:rPr lang="en-US" dirty="0"/>
              <a:t>: Explanation in the previous slide</a:t>
            </a:r>
          </a:p>
          <a:p>
            <a:pPr algn="l"/>
            <a:r>
              <a:rPr lang="en-US" b="1" dirty="0"/>
              <a:t>Structural Features</a:t>
            </a:r>
            <a:r>
              <a:rPr lang="en-US" dirty="0"/>
              <a:t>: structural features of the brain, such as differences in tissue composition, vasculature, and geometry.</a:t>
            </a:r>
          </a:p>
        </p:txBody>
      </p:sp>
      <p:sp>
        <p:nvSpPr>
          <p:cNvPr id="4" name="Footer Placeholder 3">
            <a:extLst>
              <a:ext uri="{FF2B5EF4-FFF2-40B4-BE49-F238E27FC236}">
                <a16:creationId xmlns:a16="http://schemas.microsoft.com/office/drawing/2014/main" id="{51BC5739-0604-96FE-E874-B1B513A5367A}"/>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3DBFCB8A-9DF9-C4B8-E414-D0F9F1CABE81}"/>
              </a:ext>
            </a:extLst>
          </p:cNvPr>
          <p:cNvSpPr>
            <a:spLocks noGrp="1"/>
          </p:cNvSpPr>
          <p:nvPr>
            <p:ph type="sldNum" sz="quarter" idx="12"/>
          </p:nvPr>
        </p:nvSpPr>
        <p:spPr/>
        <p:txBody>
          <a:bodyPr/>
          <a:lstStyle/>
          <a:p>
            <a:fld id="{D5085CA7-AB95-4776-A55C-D4C0D778309E}" type="slidenum">
              <a:rPr lang="en-US" smtClean="0"/>
              <a:pPr/>
              <a:t>42</a:t>
            </a:fld>
            <a:endParaRPr lang="en-US" dirty="0"/>
          </a:p>
        </p:txBody>
      </p:sp>
    </p:spTree>
    <p:extLst>
      <p:ext uri="{BB962C8B-B14F-4D97-AF65-F5344CB8AC3E}">
        <p14:creationId xmlns:p14="http://schemas.microsoft.com/office/powerpoint/2010/main" val="117814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جمع بندی تحقیقات تا بدین جا</a:t>
            </a:r>
            <a:endParaRPr lang="en-US" dirty="0"/>
          </a:p>
        </p:txBody>
      </p:sp>
      <p:sp>
        <p:nvSpPr>
          <p:cNvPr id="3" name="Content Placeholder 2"/>
          <p:cNvSpPr>
            <a:spLocks noGrp="1"/>
          </p:cNvSpPr>
          <p:nvPr>
            <p:ph idx="1"/>
          </p:nvPr>
        </p:nvSpPr>
        <p:spPr/>
        <p:txBody>
          <a:bodyPr/>
          <a:lstStyle/>
          <a:p>
            <a:pPr marL="0" indent="0">
              <a:buNone/>
            </a:pPr>
            <a:r>
              <a:rPr lang="fa-IR" dirty="0">
                <a:cs typeface="B Nazanin" panose="00000400000000000000" pitchFamily="2" charset="-78"/>
              </a:rPr>
              <a:t>1) از میان اطلس های انتخابی </a:t>
            </a:r>
            <a:r>
              <a:rPr lang="en-US" dirty="0">
                <a:cs typeface="B Nazanin" panose="00000400000000000000" pitchFamily="2" charset="-78"/>
              </a:rPr>
              <a:t>aal , dosenbatch160 , CC_200</a:t>
            </a:r>
            <a:r>
              <a:rPr lang="fa-IR" dirty="0">
                <a:cs typeface="B Nazanin" panose="00000400000000000000" pitchFamily="2" charset="-78"/>
              </a:rPr>
              <a:t> دیدیم که اطلس </a:t>
            </a:r>
            <a:r>
              <a:rPr lang="en-US" dirty="0">
                <a:cs typeface="B Nazanin" panose="00000400000000000000" pitchFamily="2" charset="-78"/>
              </a:rPr>
              <a:t>CC_200 </a:t>
            </a:r>
            <a:r>
              <a:rPr lang="fa-IR" dirty="0">
                <a:cs typeface="B Nazanin" panose="00000400000000000000" pitchFamily="2" charset="-78"/>
              </a:rPr>
              <a:t> نتایج بهتری داشته و مغز را به تعداد </a:t>
            </a:r>
            <a:r>
              <a:rPr lang="en-US" dirty="0">
                <a:cs typeface="B Nazanin" panose="00000400000000000000" pitchFamily="2" charset="-78"/>
              </a:rPr>
              <a:t>ROI</a:t>
            </a:r>
            <a:r>
              <a:rPr lang="fa-IR" dirty="0">
                <a:cs typeface="B Nazanin" panose="00000400000000000000" pitchFamily="2" charset="-78"/>
              </a:rPr>
              <a:t> های بیشتری تقسیم می کرد.</a:t>
            </a:r>
          </a:p>
          <a:p>
            <a:pPr marL="0" indent="0">
              <a:buNone/>
            </a:pPr>
            <a:r>
              <a:rPr lang="en-US" dirty="0">
                <a:cs typeface="B Nazanin" panose="00000400000000000000" pitchFamily="2" charset="-78"/>
              </a:rPr>
              <a:t>Augmentation 2)</a:t>
            </a:r>
            <a:r>
              <a:rPr lang="fa-IR" dirty="0">
                <a:cs typeface="B Nazanin" panose="00000400000000000000" pitchFamily="2" charset="-78"/>
              </a:rPr>
              <a:t> نتایج خوبی داشته و دقت را 1% تا 3% افزایش داد.</a:t>
            </a:r>
          </a:p>
          <a:p>
            <a:pPr marL="0" indent="0">
              <a:buNone/>
            </a:pPr>
            <a:r>
              <a:rPr lang="fa-IR" dirty="0">
                <a:cs typeface="B Nazanin" panose="00000400000000000000" pitchFamily="2" charset="-78"/>
              </a:rPr>
              <a:t>3) </a:t>
            </a:r>
            <a:r>
              <a:rPr lang="fa-IR" dirty="0" err="1">
                <a:cs typeface="B Nazanin" panose="00000400000000000000" pitchFamily="2" charset="-78"/>
              </a:rPr>
              <a:t>حدودا</a:t>
            </a:r>
            <a:r>
              <a:rPr lang="fa-IR" dirty="0">
                <a:cs typeface="B Nazanin" panose="00000400000000000000" pitchFamily="2" charset="-78"/>
              </a:rPr>
              <a:t> 28 </a:t>
            </a:r>
            <a:r>
              <a:rPr lang="fa-IR" dirty="0" err="1">
                <a:cs typeface="B Nazanin" panose="00000400000000000000" pitchFamily="2" charset="-78"/>
              </a:rPr>
              <a:t>متا</a:t>
            </a:r>
            <a:r>
              <a:rPr lang="fa-IR" dirty="0">
                <a:cs typeface="B Nazanin" panose="00000400000000000000" pitchFamily="2" charset="-78"/>
              </a:rPr>
              <a:t> </a:t>
            </a:r>
            <a:r>
              <a:rPr lang="fa-IR" dirty="0" err="1">
                <a:cs typeface="B Nazanin" panose="00000400000000000000" pitchFamily="2" charset="-78"/>
              </a:rPr>
              <a:t>دیتا</a:t>
            </a:r>
            <a:r>
              <a:rPr lang="fa-IR" dirty="0">
                <a:cs typeface="B Nazanin" panose="00000400000000000000" pitchFamily="2" charset="-78"/>
              </a:rPr>
              <a:t> برای </a:t>
            </a:r>
            <a:r>
              <a:rPr lang="fa-IR" dirty="0" err="1">
                <a:cs typeface="B Nazanin" panose="00000400000000000000" pitchFamily="2" charset="-78"/>
              </a:rPr>
              <a:t>دیتاست</a:t>
            </a:r>
            <a:r>
              <a:rPr lang="fa-IR" dirty="0">
                <a:cs typeface="B Nazanin" panose="00000400000000000000" pitchFamily="2" charset="-78"/>
              </a:rPr>
              <a:t> وجود داشت که تعدادی به دلایل ذکر شده حذف شده و از میان 15 </a:t>
            </a:r>
            <a:r>
              <a:rPr lang="fa-IR" dirty="0" err="1">
                <a:cs typeface="B Nazanin" panose="00000400000000000000" pitchFamily="2" charset="-78"/>
              </a:rPr>
              <a:t>فیچر</a:t>
            </a:r>
            <a:r>
              <a:rPr lang="fa-IR" dirty="0">
                <a:cs typeface="B Nazanin" panose="00000400000000000000" pitchFamily="2" charset="-78"/>
              </a:rPr>
              <a:t> باقی مانده 10 تا از </a:t>
            </a:r>
            <a:r>
              <a:rPr lang="fa-IR" dirty="0" err="1">
                <a:cs typeface="B Nazanin" panose="00000400000000000000" pitchFamily="2" charset="-78"/>
              </a:rPr>
              <a:t>فیچر</a:t>
            </a:r>
            <a:r>
              <a:rPr lang="fa-IR" dirty="0">
                <a:cs typeface="B Nazanin" panose="00000400000000000000" pitchFamily="2" charset="-78"/>
              </a:rPr>
              <a:t> ها عملکرد معکوس داشته اما 5 تا از </a:t>
            </a:r>
            <a:r>
              <a:rPr lang="fa-IR" dirty="0" err="1">
                <a:cs typeface="B Nazanin" panose="00000400000000000000" pitchFamily="2" charset="-78"/>
              </a:rPr>
              <a:t>فیچرها</a:t>
            </a:r>
            <a:r>
              <a:rPr lang="fa-IR" dirty="0">
                <a:cs typeface="B Nazanin" panose="00000400000000000000" pitchFamily="2" charset="-78"/>
              </a:rPr>
              <a:t> عملکرد بسیار خوبی داشتند.</a:t>
            </a:r>
          </a:p>
          <a:p>
            <a:pPr marL="0" indent="0">
              <a:buNone/>
            </a:pPr>
            <a:r>
              <a:rPr lang="fa-IR" dirty="0">
                <a:cs typeface="B Nazanin" panose="00000400000000000000" pitchFamily="2" charset="-78"/>
              </a:rPr>
              <a:t>4) استراتژی </a:t>
            </a:r>
            <a:r>
              <a:rPr lang="en-US" dirty="0" err="1">
                <a:cs typeface="B Nazanin" panose="00000400000000000000" pitchFamily="2" charset="-78"/>
              </a:rPr>
              <a:t>filt_noglobal</a:t>
            </a:r>
            <a:r>
              <a:rPr lang="en-US" dirty="0">
                <a:cs typeface="B Nazanin" panose="00000400000000000000" pitchFamily="2" charset="-78"/>
              </a:rPr>
              <a:t> </a:t>
            </a:r>
            <a:r>
              <a:rPr lang="fa-IR" dirty="0">
                <a:cs typeface="B Nazanin" panose="00000400000000000000" pitchFamily="2" charset="-78"/>
              </a:rPr>
              <a:t> که با </a:t>
            </a:r>
            <a:r>
              <a:rPr lang="en-US" dirty="0">
                <a:cs typeface="B Nazanin" panose="00000400000000000000" pitchFamily="2" charset="-78"/>
              </a:rPr>
              <a:t>false </a:t>
            </a:r>
            <a:r>
              <a:rPr lang="fa-IR" dirty="0">
                <a:cs typeface="B Nazanin" panose="00000400000000000000" pitchFamily="2" charset="-78"/>
              </a:rPr>
              <a:t> کردن </a:t>
            </a:r>
            <a:r>
              <a:rPr lang="en-US" dirty="0">
                <a:cs typeface="B Nazanin" panose="00000400000000000000" pitchFamily="2" charset="-78"/>
              </a:rPr>
              <a:t>global signal regression </a:t>
            </a:r>
            <a:r>
              <a:rPr lang="fa-IR" dirty="0">
                <a:cs typeface="B Nazanin" panose="00000400000000000000" pitchFamily="2" charset="-78"/>
              </a:rPr>
              <a:t> میسر شد نتایج خوبی نداشته. با توجه به </a:t>
            </a:r>
            <a:r>
              <a:rPr lang="fa-IR" dirty="0" err="1">
                <a:cs typeface="B Nazanin" panose="00000400000000000000" pitchFamily="2" charset="-78"/>
              </a:rPr>
              <a:t>ماتریس</a:t>
            </a:r>
            <a:r>
              <a:rPr lang="fa-IR" dirty="0">
                <a:cs typeface="B Nazanin" panose="00000400000000000000" pitchFamily="2" charset="-78"/>
              </a:rPr>
              <a:t> حاصل و همچنین </a:t>
            </a:r>
            <a:r>
              <a:rPr lang="fa-IR" dirty="0" err="1">
                <a:cs typeface="B Nazanin" panose="00000400000000000000" pitchFamily="2" charset="-78"/>
              </a:rPr>
              <a:t>تصاویز</a:t>
            </a:r>
            <a:r>
              <a:rPr lang="fa-IR" dirty="0">
                <a:cs typeface="B Nazanin" panose="00000400000000000000" pitchFamily="2" charset="-78"/>
              </a:rPr>
              <a:t> مغزی مورد بررسی بنظر می رسد </a:t>
            </a:r>
            <a:r>
              <a:rPr lang="fa-IR" dirty="0" err="1">
                <a:cs typeface="B Nazanin" panose="00000400000000000000" pitchFamily="2" charset="-78"/>
              </a:rPr>
              <a:t>نویز</a:t>
            </a:r>
            <a:r>
              <a:rPr lang="fa-IR" dirty="0">
                <a:cs typeface="B Nazanin" panose="00000400000000000000" pitchFamily="2" charset="-78"/>
              </a:rPr>
              <a:t> زیادی در داده ها وجود داشته که باعث ایجاد همبستگی بسیار زیاد </a:t>
            </a:r>
            <a:r>
              <a:rPr lang="fa-IR" dirty="0" err="1">
                <a:cs typeface="B Nazanin" panose="00000400000000000000" pitchFamily="2" charset="-78"/>
              </a:rPr>
              <a:t>فیچرها</a:t>
            </a:r>
            <a:r>
              <a:rPr lang="fa-IR" dirty="0">
                <a:cs typeface="B Nazanin" panose="00000400000000000000" pitchFamily="2" charset="-78"/>
              </a:rPr>
              <a:t> با یکدیگر می شود و همبستگی زیاد میتواند مشکلات زیر را ایجاد کند:</a:t>
            </a:r>
          </a:p>
          <a:p>
            <a:pPr marL="514350" indent="-514350">
              <a:buFont typeface="+mj-lt"/>
              <a:buAutoNum type="romanUcPeriod"/>
            </a:pPr>
            <a:r>
              <a:rPr lang="fa-IR" sz="1800" dirty="0">
                <a:cs typeface="B Nazanin" panose="00000400000000000000" pitchFamily="2" charset="-78"/>
              </a:rPr>
              <a:t>چند خطی بودن: ویژگی های بسیار همبسته می تواند باعث ایجاد چند خطی شود که تخمین رابطه بین هر ویژگی و متغیر هدف را برای مدل دشوار می کند.</a:t>
            </a:r>
          </a:p>
          <a:p>
            <a:pPr marL="514350" indent="-514350">
              <a:buFont typeface="+mj-lt"/>
              <a:buAutoNum type="romanUcPeriod"/>
            </a:pPr>
            <a:r>
              <a:rPr lang="fa-IR" sz="1800" dirty="0">
                <a:cs typeface="B Nazanin" panose="00000400000000000000" pitchFamily="2" charset="-78"/>
              </a:rPr>
              <a:t>کاهش تعمیم مدل: مدل های آموزش دیده بر روی ویژگی های بسیار همبسته ممکن است به خوبی به داده های جدید و دیده نشده تعمیم ندهند. آنها ممکن است بسیار خاص به داده های آموزشی باشند و نتوانند الگوهای اساسی در داده ها را ثبت کنند.</a:t>
            </a:r>
          </a:p>
          <a:p>
            <a:pPr marL="514350" indent="-514350">
              <a:buFont typeface="+mj-lt"/>
              <a:buAutoNum type="romanUcPeriod"/>
            </a:pPr>
            <a:r>
              <a:rPr lang="fa-IR" sz="1800" dirty="0" err="1">
                <a:cs typeface="B Nazanin" panose="00000400000000000000" pitchFamily="2" charset="-78"/>
              </a:rPr>
              <a:t>بی‌ثباتی</a:t>
            </a:r>
            <a:r>
              <a:rPr lang="fa-IR" sz="1800" dirty="0">
                <a:cs typeface="B Nazanin" panose="00000400000000000000" pitchFamily="2" charset="-78"/>
              </a:rPr>
              <a:t> مدل: </a:t>
            </a:r>
            <a:r>
              <a:rPr lang="fa-IR" sz="1800" dirty="0" err="1">
                <a:cs typeface="B Nazanin" panose="00000400000000000000" pitchFamily="2" charset="-78"/>
              </a:rPr>
              <a:t>ویژگی‌های</a:t>
            </a:r>
            <a:r>
              <a:rPr lang="fa-IR" sz="1800" dirty="0">
                <a:cs typeface="B Nazanin" panose="00000400000000000000" pitchFamily="2" charset="-78"/>
              </a:rPr>
              <a:t> بسیار همبسته </a:t>
            </a:r>
            <a:r>
              <a:rPr lang="fa-IR" sz="1800" dirty="0" err="1">
                <a:cs typeface="B Nazanin" panose="00000400000000000000" pitchFamily="2" charset="-78"/>
              </a:rPr>
              <a:t>می‌توانند</a:t>
            </a:r>
            <a:r>
              <a:rPr lang="fa-IR" sz="1800" dirty="0">
                <a:cs typeface="B Nazanin" panose="00000400000000000000" pitchFamily="2" charset="-78"/>
              </a:rPr>
              <a:t> یک مدل را ناپایدار کنند. تغییرات کوچک در داده ها می تواند منجر به تغییرات بزرگ در مدل شود و تفسیر آن را دشوار می کند.</a:t>
            </a: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43</a:t>
            </a:fld>
            <a:endParaRPr lang="en-US"/>
          </a:p>
        </p:txBody>
      </p:sp>
    </p:spTree>
    <p:extLst>
      <p:ext uri="{BB962C8B-B14F-4D97-AF65-F5344CB8AC3E}">
        <p14:creationId xmlns:p14="http://schemas.microsoft.com/office/powerpoint/2010/main" val="2354352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7B86-8028-FDCE-CCDF-EEA34CC66473}"/>
              </a:ext>
            </a:extLst>
          </p:cNvPr>
          <p:cNvSpPr>
            <a:spLocks noGrp="1"/>
          </p:cNvSpPr>
          <p:nvPr>
            <p:ph type="title"/>
          </p:nvPr>
        </p:nvSpPr>
        <p:spPr>
          <a:xfrm>
            <a:off x="657224" y="337351"/>
            <a:ext cx="10772775" cy="932157"/>
          </a:xfrm>
        </p:spPr>
        <p:txBody>
          <a:bodyPr/>
          <a:lstStyle/>
          <a:p>
            <a:r>
              <a:rPr lang="fa-IR" dirty="0"/>
              <a:t>در ادامه چه تصمیمی دارید؟ و چه انتظاری از تصمیمات دارید؟</a:t>
            </a:r>
            <a:endParaRPr lang="en-US" dirty="0"/>
          </a:p>
        </p:txBody>
      </p:sp>
      <p:sp>
        <p:nvSpPr>
          <p:cNvPr id="3" name="Content Placeholder 2">
            <a:extLst>
              <a:ext uri="{FF2B5EF4-FFF2-40B4-BE49-F238E27FC236}">
                <a16:creationId xmlns:a16="http://schemas.microsoft.com/office/drawing/2014/main" id="{88099D61-8510-A253-A4BF-8A21CB68B626}"/>
              </a:ext>
            </a:extLst>
          </p:cNvPr>
          <p:cNvSpPr>
            <a:spLocks noGrp="1"/>
          </p:cNvSpPr>
          <p:nvPr>
            <p:ph idx="1"/>
          </p:nvPr>
        </p:nvSpPr>
        <p:spPr>
          <a:xfrm>
            <a:off x="676656" y="1269508"/>
            <a:ext cx="10753725" cy="5142939"/>
          </a:xfrm>
        </p:spPr>
        <p:txBody>
          <a:bodyPr>
            <a:normAutofit/>
          </a:bodyPr>
          <a:lstStyle/>
          <a:p>
            <a:pPr marL="0" indent="0">
              <a:buNone/>
            </a:pPr>
            <a:r>
              <a:rPr lang="fa-IR" b="1" dirty="0">
                <a:solidFill>
                  <a:srgbClr val="C00000"/>
                </a:solidFill>
                <a:cs typeface="B Nazanin" panose="00000400000000000000" pitchFamily="2" charset="-78"/>
              </a:rPr>
              <a:t>1) بررسی امکان ایجاد </a:t>
            </a:r>
            <a:r>
              <a:rPr lang="fa-IR" b="1" dirty="0" err="1">
                <a:solidFill>
                  <a:srgbClr val="C00000"/>
                </a:solidFill>
                <a:cs typeface="B Nazanin" panose="00000400000000000000" pitchFamily="2" charset="-78"/>
              </a:rPr>
              <a:t>فیچر</a:t>
            </a:r>
            <a:r>
              <a:rPr lang="fa-IR" b="1" dirty="0">
                <a:solidFill>
                  <a:srgbClr val="C00000"/>
                </a:solidFill>
                <a:cs typeface="B Nazanin" panose="00000400000000000000" pitchFamily="2" charset="-78"/>
              </a:rPr>
              <a:t> های دیگر از </a:t>
            </a:r>
            <a:r>
              <a:rPr lang="fa-IR" b="1" dirty="0" err="1">
                <a:solidFill>
                  <a:srgbClr val="C00000"/>
                </a:solidFill>
                <a:cs typeface="B Nazanin" panose="00000400000000000000" pitchFamily="2" charset="-78"/>
              </a:rPr>
              <a:t>متا</a:t>
            </a:r>
            <a:r>
              <a:rPr lang="fa-IR" b="1" dirty="0">
                <a:solidFill>
                  <a:srgbClr val="C00000"/>
                </a:solidFill>
                <a:cs typeface="B Nazanin" panose="00000400000000000000" pitchFamily="2" charset="-78"/>
              </a:rPr>
              <a:t> </a:t>
            </a:r>
            <a:r>
              <a:rPr lang="fa-IR" b="1" dirty="0" err="1">
                <a:solidFill>
                  <a:srgbClr val="C00000"/>
                </a:solidFill>
                <a:cs typeface="B Nazanin" panose="00000400000000000000" pitchFamily="2" charset="-78"/>
              </a:rPr>
              <a:t>دیتا</a:t>
            </a:r>
            <a:r>
              <a:rPr lang="en-US" dirty="0">
                <a:solidFill>
                  <a:srgbClr val="C00000"/>
                </a:solidFill>
                <a:cs typeface="B Nazanin" panose="00000400000000000000" pitchFamily="2" charset="-78"/>
              </a:rPr>
              <a:t>:</a:t>
            </a:r>
            <a:endParaRPr lang="fa-IR" dirty="0">
              <a:solidFill>
                <a:srgbClr val="C00000"/>
              </a:solidFill>
              <a:cs typeface="B Nazanin" panose="00000400000000000000" pitchFamily="2" charset="-78"/>
            </a:endParaRPr>
          </a:p>
          <a:p>
            <a:pPr marL="0" indent="0">
              <a:buNone/>
            </a:pPr>
            <a:r>
              <a:rPr lang="en-US" dirty="0">
                <a:cs typeface="B Nazanin" panose="00000400000000000000" pitchFamily="2" charset="-78"/>
              </a:rPr>
              <a:t>DSM-IV-TR </a:t>
            </a:r>
            <a:r>
              <a:rPr lang="fa-IR" dirty="0">
                <a:cs typeface="B Nazanin" panose="00000400000000000000" pitchFamily="2" charset="-78"/>
              </a:rPr>
              <a:t>دستورالعملی است که توسط متخصصان سلامت روان برای تشخیص اختلالات روانی استفاده می شود. یک طبقه بندی و معیارهای تشخیصی جامع برای اختلالات روانی ارائه می دهد. (مقادیر یک و صفر به ترتیب نشان دهنده تشخیص و عدم تشخیص است.)</a:t>
            </a:r>
            <a:endParaRPr lang="en-US" dirty="0">
              <a:cs typeface="B Nazanin" panose="00000400000000000000" pitchFamily="2" charset="-78"/>
            </a:endParaRPr>
          </a:p>
          <a:p>
            <a:pPr marL="0" indent="0">
              <a:buNone/>
            </a:pPr>
            <a:r>
              <a:rPr lang="fa-IR" dirty="0">
                <a:cs typeface="B Nazanin" panose="00000400000000000000" pitchFamily="2" charset="-78"/>
              </a:rPr>
              <a:t>برخی </a:t>
            </a:r>
            <a:r>
              <a:rPr lang="fa-IR" dirty="0" err="1">
                <a:cs typeface="B Nazanin" panose="00000400000000000000" pitchFamily="2" charset="-78"/>
              </a:rPr>
              <a:t>فیچر</a:t>
            </a:r>
            <a:r>
              <a:rPr lang="fa-IR" dirty="0">
                <a:cs typeface="B Nazanin" panose="00000400000000000000" pitchFamily="2" charset="-78"/>
              </a:rPr>
              <a:t> ها مانند(داروی مصرفی و وجود همزمان دو بیماری مقدار زیادی </a:t>
            </a:r>
            <a:r>
              <a:rPr lang="fa-IR" dirty="0" err="1">
                <a:cs typeface="B Nazanin" panose="00000400000000000000" pitchFamily="2" charset="-78"/>
              </a:rPr>
              <a:t>نال</a:t>
            </a:r>
            <a:r>
              <a:rPr lang="fa-IR" dirty="0">
                <a:cs typeface="B Nazanin" panose="00000400000000000000" pitchFamily="2" charset="-78"/>
              </a:rPr>
              <a:t> دارند. به میزان 754 و 814 اما دارای اطلاعات ارزشمندی هستند.)</a:t>
            </a:r>
          </a:p>
          <a:p>
            <a:pPr marL="0" indent="0">
              <a:buNone/>
            </a:pPr>
            <a:r>
              <a:rPr lang="fa-IR" dirty="0">
                <a:cs typeface="B Nazanin" panose="00000400000000000000" pitchFamily="2" charset="-78"/>
              </a:rPr>
              <a:t>و داروهایی که </a:t>
            </a:r>
            <a:r>
              <a:rPr lang="fa-IR" dirty="0" err="1">
                <a:cs typeface="B Nazanin" panose="00000400000000000000" pitchFamily="2" charset="-78"/>
              </a:rPr>
              <a:t>نال</a:t>
            </a:r>
            <a:r>
              <a:rPr lang="fa-IR" dirty="0">
                <a:cs typeface="B Nazanin" panose="00000400000000000000" pitchFamily="2" charset="-78"/>
              </a:rPr>
              <a:t> نیستند به مقدار زیادی فقط یک یا دو نفر را شامل میشوند و در واقع تعداد زیادی یکتا هستند. میتوان بیماری </a:t>
            </a:r>
            <a:r>
              <a:rPr lang="fa-IR" dirty="0" err="1">
                <a:cs typeface="B Nazanin" panose="00000400000000000000" pitchFamily="2" charset="-78"/>
              </a:rPr>
              <a:t>متناظر</a:t>
            </a:r>
            <a:r>
              <a:rPr lang="fa-IR" dirty="0">
                <a:cs typeface="B Nazanin" panose="00000400000000000000" pitchFamily="2" charset="-78"/>
              </a:rPr>
              <a:t> برای هر دارو رو استخراج کرده و گروه بندی کنیم و یک ستون تحت عنوان بیماری زمینه ای اضافه شود. (مثلا تعداد زیادی دارو مرتبط با </a:t>
            </a:r>
            <a:r>
              <a:rPr lang="en-US" dirty="0">
                <a:cs typeface="B Nazanin" panose="00000400000000000000" pitchFamily="2" charset="-78"/>
              </a:rPr>
              <a:t>ADHD </a:t>
            </a:r>
            <a:r>
              <a:rPr lang="fa-IR" dirty="0">
                <a:cs typeface="B Nazanin" panose="00000400000000000000" pitchFamily="2" charset="-78"/>
              </a:rPr>
              <a:t> و همچنین افسردگی و اضطراب(از لحاظ روانشناختی نیز این دو بیماری در یک دسته قرار می گیرند و همواره یکدیگر را تقویت میکنند. همچنین </a:t>
            </a:r>
            <a:r>
              <a:rPr lang="fa-IR" dirty="0" err="1">
                <a:cs typeface="B Nazanin" panose="00000400000000000000" pitchFamily="2" charset="-78"/>
              </a:rPr>
              <a:t>اسکیزوفرنی</a:t>
            </a:r>
            <a:r>
              <a:rPr lang="fa-IR" dirty="0">
                <a:cs typeface="B Nazanin" panose="00000400000000000000" pitchFamily="2" charset="-78"/>
              </a:rPr>
              <a:t> یا دو قطبی هستند.) میتوان یک </a:t>
            </a:r>
            <a:r>
              <a:rPr lang="fa-IR" dirty="0" err="1">
                <a:cs typeface="B Nazanin" panose="00000400000000000000" pitchFamily="2" charset="-78"/>
              </a:rPr>
              <a:t>فیچر</a:t>
            </a:r>
            <a:r>
              <a:rPr lang="fa-IR" dirty="0">
                <a:cs typeface="B Nazanin" panose="00000400000000000000" pitchFamily="2" charset="-78"/>
              </a:rPr>
              <a:t> با 5 الی 6 </a:t>
            </a:r>
            <a:r>
              <a:rPr lang="fa-IR" dirty="0" err="1">
                <a:cs typeface="B Nazanin" panose="00000400000000000000" pitchFamily="2" charset="-78"/>
              </a:rPr>
              <a:t>کتگوری</a:t>
            </a:r>
            <a:r>
              <a:rPr lang="fa-IR" dirty="0">
                <a:cs typeface="B Nazanin" panose="00000400000000000000" pitchFamily="2" charset="-78"/>
              </a:rPr>
              <a:t> ایجاد کرد و مقادیر </a:t>
            </a:r>
            <a:r>
              <a:rPr lang="fa-IR" dirty="0" err="1">
                <a:cs typeface="B Nazanin" panose="00000400000000000000" pitchFamily="2" charset="-78"/>
              </a:rPr>
              <a:t>نال</a:t>
            </a:r>
            <a:r>
              <a:rPr lang="fa-IR" dirty="0">
                <a:cs typeface="B Nazanin" panose="00000400000000000000" pitchFamily="2" charset="-78"/>
              </a:rPr>
              <a:t> را معادل با افراد بدون بیماری پس زمینه در نظر گرفت.</a:t>
            </a:r>
          </a:p>
          <a:p>
            <a:pPr marL="0" indent="0">
              <a:buNone/>
            </a:pPr>
            <a:endParaRPr lang="fa-IR" dirty="0">
              <a:cs typeface="B Nazanin" panose="00000400000000000000" pitchFamily="2" charset="-78"/>
            </a:endParaRPr>
          </a:p>
          <a:p>
            <a:pPr marL="0" indent="0">
              <a:buNone/>
            </a:pPr>
            <a:r>
              <a:rPr lang="fa-IR" b="1" dirty="0">
                <a:solidFill>
                  <a:srgbClr val="C00000"/>
                </a:solidFill>
                <a:cs typeface="B Nazanin" panose="00000400000000000000" pitchFamily="2" charset="-78"/>
              </a:rPr>
              <a:t>2) بررسی عملکرد اطلس </a:t>
            </a:r>
            <a:r>
              <a:rPr lang="en-US" b="1" dirty="0">
                <a:solidFill>
                  <a:srgbClr val="C00000"/>
                </a:solidFill>
                <a:cs typeface="B Nazanin" panose="00000400000000000000" pitchFamily="2" charset="-78"/>
              </a:rPr>
              <a:t>power 264</a:t>
            </a:r>
            <a:r>
              <a:rPr lang="fa-IR" b="1" dirty="0">
                <a:solidFill>
                  <a:srgbClr val="C00000"/>
                </a:solidFill>
                <a:cs typeface="B Nazanin" panose="00000400000000000000" pitchFamily="2" charset="-78"/>
              </a:rPr>
              <a:t> (استخراج فرمت </a:t>
            </a:r>
            <a:r>
              <a:rPr lang="en-US" b="1" dirty="0" err="1">
                <a:solidFill>
                  <a:srgbClr val="C00000"/>
                </a:solidFill>
                <a:cs typeface="B Nazanin" panose="00000400000000000000" pitchFamily="2" charset="-78"/>
              </a:rPr>
              <a:t>nifti</a:t>
            </a:r>
            <a:r>
              <a:rPr lang="fa-IR" b="1" dirty="0">
                <a:solidFill>
                  <a:srgbClr val="C00000"/>
                </a:solidFill>
                <a:cs typeface="B Nazanin" panose="00000400000000000000" pitchFamily="2" charset="-78"/>
              </a:rPr>
              <a:t> </a:t>
            </a:r>
            <a:r>
              <a:rPr lang="fa-IR" b="1" dirty="0" err="1">
                <a:solidFill>
                  <a:srgbClr val="C00000"/>
                </a:solidFill>
                <a:cs typeface="B Nazanin" panose="00000400000000000000" pitchFamily="2" charset="-78"/>
              </a:rPr>
              <a:t>سمپل</a:t>
            </a:r>
            <a:r>
              <a:rPr lang="fa-IR" b="1" dirty="0">
                <a:solidFill>
                  <a:srgbClr val="C00000"/>
                </a:solidFill>
                <a:cs typeface="B Nazanin" panose="00000400000000000000" pitchFamily="2" charset="-78"/>
              </a:rPr>
              <a:t> های </a:t>
            </a:r>
            <a:r>
              <a:rPr lang="fa-IR" b="1" dirty="0" err="1">
                <a:solidFill>
                  <a:srgbClr val="C00000"/>
                </a:solidFill>
                <a:cs typeface="B Nazanin" panose="00000400000000000000" pitchFamily="2" charset="-78"/>
              </a:rPr>
              <a:t>دیتاست</a:t>
            </a:r>
            <a:r>
              <a:rPr lang="fa-IR" b="1" dirty="0">
                <a:solidFill>
                  <a:srgbClr val="C00000"/>
                </a:solidFill>
                <a:cs typeface="B Nazanin" panose="00000400000000000000" pitchFamily="2" charset="-78"/>
              </a:rPr>
              <a:t> کمی کند بوده و در حال انجام است)</a:t>
            </a:r>
            <a:endParaRPr lang="en-US" b="1" dirty="0">
              <a:solidFill>
                <a:srgbClr val="C00000"/>
              </a:solidFill>
              <a:cs typeface="B Nazanin" panose="00000400000000000000" pitchFamily="2" charset="-78"/>
            </a:endParaRPr>
          </a:p>
        </p:txBody>
      </p:sp>
      <p:sp>
        <p:nvSpPr>
          <p:cNvPr id="4" name="Footer Placeholder 3">
            <a:extLst>
              <a:ext uri="{FF2B5EF4-FFF2-40B4-BE49-F238E27FC236}">
                <a16:creationId xmlns:a16="http://schemas.microsoft.com/office/drawing/2014/main" id="{6A47A88F-D980-EFA9-22E1-D837DFDD5C7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24658709-9A03-7542-E0C6-A8E14CA18688}"/>
              </a:ext>
            </a:extLst>
          </p:cNvPr>
          <p:cNvSpPr>
            <a:spLocks noGrp="1"/>
          </p:cNvSpPr>
          <p:nvPr>
            <p:ph type="sldNum" sz="quarter" idx="12"/>
          </p:nvPr>
        </p:nvSpPr>
        <p:spPr/>
        <p:txBody>
          <a:bodyPr/>
          <a:lstStyle/>
          <a:p>
            <a:fld id="{D5085CA7-AB95-4776-A55C-D4C0D778309E}" type="slidenum">
              <a:rPr lang="en-US" smtClean="0"/>
              <a:pPr/>
              <a:t>44</a:t>
            </a:fld>
            <a:endParaRPr lang="en-US" dirty="0"/>
          </a:p>
        </p:txBody>
      </p:sp>
    </p:spTree>
    <p:extLst>
      <p:ext uri="{BB962C8B-B14F-4D97-AF65-F5344CB8AC3E}">
        <p14:creationId xmlns:p14="http://schemas.microsoft.com/office/powerpoint/2010/main" val="3353076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039D-B264-D0E3-1529-D6B01F2097BD}"/>
              </a:ext>
            </a:extLst>
          </p:cNvPr>
          <p:cNvSpPr>
            <a:spLocks noGrp="1"/>
          </p:cNvSpPr>
          <p:nvPr>
            <p:ph type="title"/>
          </p:nvPr>
        </p:nvSpPr>
        <p:spPr/>
        <p:txBody>
          <a:bodyPr/>
          <a:lstStyle/>
          <a:p>
            <a:r>
              <a:rPr lang="fa-IR" dirty="0"/>
              <a:t>در ادامه چه تصمیمی دارید؟ و چه انتظاری از تصمیمات دارید؟</a:t>
            </a:r>
            <a:endParaRPr lang="en-US" dirty="0"/>
          </a:p>
        </p:txBody>
      </p:sp>
      <p:sp>
        <p:nvSpPr>
          <p:cNvPr id="3" name="Content Placeholder 2">
            <a:extLst>
              <a:ext uri="{FF2B5EF4-FFF2-40B4-BE49-F238E27FC236}">
                <a16:creationId xmlns:a16="http://schemas.microsoft.com/office/drawing/2014/main" id="{CDA8137C-A669-3CB1-0839-EFDA19CB9200}"/>
              </a:ext>
            </a:extLst>
          </p:cNvPr>
          <p:cNvSpPr>
            <a:spLocks noGrp="1"/>
          </p:cNvSpPr>
          <p:nvPr>
            <p:ph idx="1"/>
          </p:nvPr>
        </p:nvSpPr>
        <p:spPr/>
        <p:txBody>
          <a:bodyPr>
            <a:normAutofit/>
          </a:bodyPr>
          <a:lstStyle/>
          <a:p>
            <a:pPr marL="0" indent="0" algn="ctr">
              <a:buNone/>
            </a:pPr>
            <a:r>
              <a:rPr lang="fa-IR" b="1" dirty="0">
                <a:solidFill>
                  <a:srgbClr val="C00000"/>
                </a:solidFill>
              </a:rPr>
              <a:t>نتایج حاصل از اعمال اطلس </a:t>
            </a:r>
            <a:r>
              <a:rPr lang="en-US" b="1" dirty="0">
                <a:solidFill>
                  <a:srgbClr val="C00000"/>
                </a:solidFill>
              </a:rPr>
              <a:t>power 264</a:t>
            </a:r>
            <a:r>
              <a:rPr lang="fa-IR" b="1" dirty="0">
                <a:solidFill>
                  <a:srgbClr val="C00000"/>
                </a:solidFill>
              </a:rPr>
              <a:t> روی یک </a:t>
            </a:r>
            <a:r>
              <a:rPr lang="fa-IR" b="1" dirty="0" err="1">
                <a:solidFill>
                  <a:srgbClr val="C00000"/>
                </a:solidFill>
              </a:rPr>
              <a:t>سمپل</a:t>
            </a:r>
            <a:endParaRPr lang="fa-IR" b="1" dirty="0">
              <a:solidFill>
                <a:srgbClr val="C00000"/>
              </a:solidFill>
            </a:endParaRPr>
          </a:p>
          <a:p>
            <a:pPr marL="0" indent="0" algn="ctr">
              <a:buNone/>
            </a:pPr>
            <a:endParaRPr lang="en-US" b="1" dirty="0">
              <a:solidFill>
                <a:srgbClr val="C00000"/>
              </a:solidFill>
            </a:endParaRPr>
          </a:p>
        </p:txBody>
      </p:sp>
      <p:sp>
        <p:nvSpPr>
          <p:cNvPr id="4" name="Footer Placeholder 3">
            <a:extLst>
              <a:ext uri="{FF2B5EF4-FFF2-40B4-BE49-F238E27FC236}">
                <a16:creationId xmlns:a16="http://schemas.microsoft.com/office/drawing/2014/main" id="{949DA979-6DF3-E1F9-7354-F427431AD9AA}"/>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950693B-DCB5-3831-34EC-28C670817AFF}"/>
              </a:ext>
            </a:extLst>
          </p:cNvPr>
          <p:cNvSpPr>
            <a:spLocks noGrp="1"/>
          </p:cNvSpPr>
          <p:nvPr>
            <p:ph type="sldNum" sz="quarter" idx="12"/>
          </p:nvPr>
        </p:nvSpPr>
        <p:spPr/>
        <p:txBody>
          <a:bodyPr/>
          <a:lstStyle/>
          <a:p>
            <a:fld id="{D5085CA7-AB95-4776-A55C-D4C0D778309E}" type="slidenum">
              <a:rPr lang="en-US" smtClean="0"/>
              <a:pPr/>
              <a:t>45</a:t>
            </a:fld>
            <a:endParaRPr lang="en-US" dirty="0"/>
          </a:p>
        </p:txBody>
      </p:sp>
      <p:pic>
        <p:nvPicPr>
          <p:cNvPr id="7" name="Picture 6">
            <a:extLst>
              <a:ext uri="{FF2B5EF4-FFF2-40B4-BE49-F238E27FC236}">
                <a16:creationId xmlns:a16="http://schemas.microsoft.com/office/drawing/2014/main" id="{F0652E0F-53EE-05BF-EDF1-C154FCD65EDE}"/>
              </a:ext>
            </a:extLst>
          </p:cNvPr>
          <p:cNvPicPr>
            <a:picLocks noChangeAspect="1"/>
          </p:cNvPicPr>
          <p:nvPr/>
        </p:nvPicPr>
        <p:blipFill>
          <a:blip r:embed="rId2"/>
          <a:stretch>
            <a:fillRect/>
          </a:stretch>
        </p:blipFill>
        <p:spPr>
          <a:xfrm>
            <a:off x="994531" y="1889557"/>
            <a:ext cx="4598402" cy="4286250"/>
          </a:xfrm>
          <a:prstGeom prst="rect">
            <a:avLst/>
          </a:prstGeom>
        </p:spPr>
      </p:pic>
      <p:pic>
        <p:nvPicPr>
          <p:cNvPr id="9" name="Picture 8">
            <a:extLst>
              <a:ext uri="{FF2B5EF4-FFF2-40B4-BE49-F238E27FC236}">
                <a16:creationId xmlns:a16="http://schemas.microsoft.com/office/drawing/2014/main" id="{04DB8F5E-DD33-10B2-360E-5D8A8D26AD6D}"/>
              </a:ext>
            </a:extLst>
          </p:cNvPr>
          <p:cNvPicPr>
            <a:picLocks noChangeAspect="1"/>
          </p:cNvPicPr>
          <p:nvPr/>
        </p:nvPicPr>
        <p:blipFill>
          <a:blip r:embed="rId3"/>
          <a:stretch>
            <a:fillRect/>
          </a:stretch>
        </p:blipFill>
        <p:spPr>
          <a:xfrm>
            <a:off x="5715000" y="2389509"/>
            <a:ext cx="5793675" cy="3152775"/>
          </a:xfrm>
          <a:prstGeom prst="rect">
            <a:avLst/>
          </a:prstGeom>
        </p:spPr>
      </p:pic>
    </p:spTree>
    <p:extLst>
      <p:ext uri="{BB962C8B-B14F-4D97-AF65-F5344CB8AC3E}">
        <p14:creationId xmlns:p14="http://schemas.microsoft.com/office/powerpoint/2010/main" val="60919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AA5E-ADA5-772C-62D0-BA9631F4F80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1CEF0950-57C0-F8E8-9231-85CA437013FD}"/>
              </a:ext>
            </a:extLst>
          </p:cNvPr>
          <p:cNvGraphicFramePr>
            <a:graphicFrameLocks noGrp="1"/>
          </p:cNvGraphicFramePr>
          <p:nvPr>
            <p:ph idx="1"/>
            <p:extLst>
              <p:ext uri="{D42A27DB-BD31-4B8C-83A1-F6EECF244321}">
                <p14:modId xmlns:p14="http://schemas.microsoft.com/office/powerpoint/2010/main" val="2080046715"/>
              </p:ext>
            </p:extLst>
          </p:nvPr>
        </p:nvGraphicFramePr>
        <p:xfrm>
          <a:off x="676275" y="1519238"/>
          <a:ext cx="10753724" cy="35712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4038706502"/>
                    </a:ext>
                  </a:extLst>
                </a:gridCol>
                <a:gridCol w="2688431">
                  <a:extLst>
                    <a:ext uri="{9D8B030D-6E8A-4147-A177-3AD203B41FA5}">
                      <a16:colId xmlns:a16="http://schemas.microsoft.com/office/drawing/2014/main" val="1757186290"/>
                    </a:ext>
                  </a:extLst>
                </a:gridCol>
                <a:gridCol w="2688431">
                  <a:extLst>
                    <a:ext uri="{9D8B030D-6E8A-4147-A177-3AD203B41FA5}">
                      <a16:colId xmlns:a16="http://schemas.microsoft.com/office/drawing/2014/main" val="4216779330"/>
                    </a:ext>
                  </a:extLst>
                </a:gridCol>
                <a:gridCol w="2688431">
                  <a:extLst>
                    <a:ext uri="{9D8B030D-6E8A-4147-A177-3AD203B41FA5}">
                      <a16:colId xmlns:a16="http://schemas.microsoft.com/office/drawing/2014/main" val="142792562"/>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 specificity</a:t>
                      </a:r>
                    </a:p>
                  </a:txBody>
                  <a:tcPr/>
                </a:tc>
                <a:extLst>
                  <a:ext uri="{0D108BD9-81ED-4DB2-BD59-A6C34878D82A}">
                    <a16:rowId xmlns:a16="http://schemas.microsoft.com/office/drawing/2014/main" val="44693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 </a:t>
                      </a:r>
                      <a:r>
                        <a:rPr lang="en-US" dirty="0" err="1"/>
                        <a:t>aug_only</a:t>
                      </a:r>
                      <a:r>
                        <a:rPr lang="en-US" dirty="0"/>
                        <a:t> </a:t>
                      </a:r>
                      <a:r>
                        <a:rPr lang="en-US" dirty="0" err="1"/>
                        <a:t>uncorolated</a:t>
                      </a:r>
                      <a:r>
                        <a:rPr lang="en-US" dirty="0"/>
                        <a:t> features)</a:t>
                      </a:r>
                    </a:p>
                  </a:txBody>
                  <a:tcPr/>
                </a:tc>
                <a:tc>
                  <a:txBody>
                    <a:bodyPr/>
                    <a:lstStyle/>
                    <a:p>
                      <a:pPr algn="ctr"/>
                      <a:r>
                        <a:rPr lang="en-US" dirty="0"/>
                        <a:t>85.9</a:t>
                      </a:r>
                    </a:p>
                  </a:txBody>
                  <a:tcPr/>
                </a:tc>
                <a:tc>
                  <a:txBody>
                    <a:bodyPr/>
                    <a:lstStyle/>
                    <a:p>
                      <a:pPr algn="ctr"/>
                      <a:r>
                        <a:rPr lang="en-US" dirty="0"/>
                        <a:t>83</a:t>
                      </a:r>
                    </a:p>
                  </a:txBody>
                  <a:tcPr/>
                </a:tc>
                <a:tc>
                  <a:txBody>
                    <a:bodyPr/>
                    <a:lstStyle/>
                    <a:p>
                      <a:pPr algn="ctr"/>
                      <a:r>
                        <a:rPr lang="en-US" dirty="0"/>
                        <a:t>88.5</a:t>
                      </a:r>
                    </a:p>
                  </a:txBody>
                  <a:tcPr/>
                </a:tc>
                <a:extLst>
                  <a:ext uri="{0D108BD9-81ED-4DB2-BD59-A6C34878D82A}">
                    <a16:rowId xmlns:a16="http://schemas.microsoft.com/office/drawing/2014/main" val="2074464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aug_only</a:t>
                      </a:r>
                      <a:r>
                        <a:rPr lang="en-US" dirty="0"/>
                        <a:t> </a:t>
                      </a:r>
                      <a:r>
                        <a:rPr lang="en-US" dirty="0" err="1"/>
                        <a:t>uncorolated</a:t>
                      </a:r>
                      <a:r>
                        <a:rPr lang="en-US" dirty="0"/>
                        <a:t> features)</a:t>
                      </a:r>
                    </a:p>
                  </a:txBody>
                  <a:tcPr/>
                </a:tc>
                <a:tc>
                  <a:txBody>
                    <a:bodyPr/>
                    <a:lstStyle/>
                    <a:p>
                      <a:pPr algn="ctr"/>
                      <a:r>
                        <a:rPr lang="en-US" dirty="0"/>
                        <a:t>83.2</a:t>
                      </a:r>
                    </a:p>
                  </a:txBody>
                  <a:tcPr/>
                </a:tc>
                <a:tc>
                  <a:txBody>
                    <a:bodyPr/>
                    <a:lstStyle/>
                    <a:p>
                      <a:pPr algn="ctr"/>
                      <a:r>
                        <a:rPr lang="en-US" dirty="0"/>
                        <a:t>78.5</a:t>
                      </a:r>
                    </a:p>
                  </a:txBody>
                  <a:tcPr/>
                </a:tc>
                <a:tc>
                  <a:txBody>
                    <a:bodyPr/>
                    <a:lstStyle/>
                    <a:p>
                      <a:pPr algn="ctr"/>
                      <a:r>
                        <a:rPr lang="en-US" dirty="0"/>
                        <a:t>87.6</a:t>
                      </a:r>
                    </a:p>
                  </a:txBody>
                  <a:tcPr/>
                </a:tc>
                <a:extLst>
                  <a:ext uri="{0D108BD9-81ED-4DB2-BD59-A6C34878D82A}">
                    <a16:rowId xmlns:a16="http://schemas.microsoft.com/office/drawing/2014/main" val="22682283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Svm</a:t>
                      </a:r>
                      <a:r>
                        <a:rPr lang="en-US" dirty="0"/>
                        <a:t>(only </a:t>
                      </a:r>
                      <a:r>
                        <a:rPr lang="en-US" dirty="0" err="1"/>
                        <a:t>uncorolated</a:t>
                      </a:r>
                      <a:r>
                        <a:rPr lang="en-US" dirty="0"/>
                        <a:t> features)</a:t>
                      </a:r>
                    </a:p>
                  </a:txBody>
                  <a:tcPr/>
                </a:tc>
                <a:tc>
                  <a:txBody>
                    <a:bodyPr/>
                    <a:lstStyle/>
                    <a:p>
                      <a:pPr algn="ctr"/>
                      <a:r>
                        <a:rPr lang="en-US" dirty="0"/>
                        <a:t>78.7</a:t>
                      </a:r>
                    </a:p>
                  </a:txBody>
                  <a:tcPr/>
                </a:tc>
                <a:tc>
                  <a:txBody>
                    <a:bodyPr/>
                    <a:lstStyle/>
                    <a:p>
                      <a:pPr algn="ctr"/>
                      <a:r>
                        <a:rPr lang="en-US" dirty="0"/>
                        <a:t>71.7</a:t>
                      </a:r>
                    </a:p>
                  </a:txBody>
                  <a:tcPr/>
                </a:tc>
                <a:tc>
                  <a:txBody>
                    <a:bodyPr/>
                    <a:lstStyle/>
                    <a:p>
                      <a:pPr algn="ctr"/>
                      <a:r>
                        <a:rPr lang="en-US" dirty="0"/>
                        <a:t>84.4</a:t>
                      </a:r>
                    </a:p>
                  </a:txBody>
                  <a:tcPr/>
                </a:tc>
                <a:extLst>
                  <a:ext uri="{0D108BD9-81ED-4DB2-BD59-A6C34878D82A}">
                    <a16:rowId xmlns:a16="http://schemas.microsoft.com/office/drawing/2014/main" val="3937120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rf(only </a:t>
                      </a:r>
                      <a:r>
                        <a:rPr lang="en-US" dirty="0" err="1"/>
                        <a:t>uncorolated</a:t>
                      </a:r>
                      <a:r>
                        <a:rPr lang="en-US" dirty="0"/>
                        <a:t> features)</a:t>
                      </a:r>
                    </a:p>
                  </a:txBody>
                  <a:tcPr/>
                </a:tc>
                <a:tc>
                  <a:txBody>
                    <a:bodyPr/>
                    <a:lstStyle/>
                    <a:p>
                      <a:pPr algn="ctr"/>
                      <a:r>
                        <a:rPr lang="en-US" dirty="0"/>
                        <a:t>76.7</a:t>
                      </a:r>
                    </a:p>
                  </a:txBody>
                  <a:tcPr/>
                </a:tc>
                <a:tc>
                  <a:txBody>
                    <a:bodyPr/>
                    <a:lstStyle/>
                    <a:p>
                      <a:pPr algn="ctr"/>
                      <a:r>
                        <a:rPr lang="en-US" dirty="0"/>
                        <a:t>66.7</a:t>
                      </a:r>
                    </a:p>
                  </a:txBody>
                  <a:tcPr/>
                </a:tc>
                <a:tc>
                  <a:txBody>
                    <a:bodyPr/>
                    <a:lstStyle/>
                    <a:p>
                      <a:pPr algn="ctr"/>
                      <a:r>
                        <a:rPr lang="en-US" dirty="0"/>
                        <a:t>85.8</a:t>
                      </a:r>
                    </a:p>
                  </a:txBody>
                  <a:tcPr/>
                </a:tc>
                <a:extLst>
                  <a:ext uri="{0D108BD9-81ED-4DB2-BD59-A6C34878D82A}">
                    <a16:rowId xmlns:a16="http://schemas.microsoft.com/office/drawing/2014/main" val="6135960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aug_only</a:t>
                      </a:r>
                      <a:r>
                        <a:rPr lang="en-US" dirty="0"/>
                        <a:t> </a:t>
                      </a:r>
                      <a:r>
                        <a:rPr lang="en-US" dirty="0" err="1"/>
                        <a:t>corolated</a:t>
                      </a:r>
                      <a:r>
                        <a:rPr lang="en-US" dirty="0"/>
                        <a:t> features)</a:t>
                      </a:r>
                    </a:p>
                  </a:txBody>
                  <a:tcPr/>
                </a:tc>
                <a:tc>
                  <a:txBody>
                    <a:bodyPr/>
                    <a:lstStyle/>
                    <a:p>
                      <a:pPr algn="ctr"/>
                      <a:r>
                        <a:rPr lang="en-US" dirty="0"/>
                        <a:t>63.1</a:t>
                      </a:r>
                    </a:p>
                  </a:txBody>
                  <a:tcPr/>
                </a:tc>
                <a:tc>
                  <a:txBody>
                    <a:bodyPr/>
                    <a:lstStyle/>
                    <a:p>
                      <a:pPr algn="ctr"/>
                      <a:r>
                        <a:rPr lang="en-US" dirty="0"/>
                        <a:t>59</a:t>
                      </a:r>
                    </a:p>
                  </a:txBody>
                  <a:tcPr/>
                </a:tc>
                <a:tc>
                  <a:txBody>
                    <a:bodyPr/>
                    <a:lstStyle/>
                    <a:p>
                      <a:pPr algn="ctr"/>
                      <a:r>
                        <a:rPr lang="en-US" dirty="0"/>
                        <a:t>67</a:t>
                      </a:r>
                    </a:p>
                  </a:txBody>
                  <a:tcPr/>
                </a:tc>
                <a:extLst>
                  <a:ext uri="{0D108BD9-81ED-4DB2-BD59-A6C34878D82A}">
                    <a16:rowId xmlns:a16="http://schemas.microsoft.com/office/drawing/2014/main" val="22220739"/>
                  </a:ext>
                </a:extLst>
              </a:tr>
            </a:tbl>
          </a:graphicData>
        </a:graphic>
      </p:graphicFrame>
      <p:sp>
        <p:nvSpPr>
          <p:cNvPr id="4" name="Footer Placeholder 3">
            <a:extLst>
              <a:ext uri="{FF2B5EF4-FFF2-40B4-BE49-F238E27FC236}">
                <a16:creationId xmlns:a16="http://schemas.microsoft.com/office/drawing/2014/main" id="{79DDCB8E-E799-CF0C-18D3-D21A68D10A1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CE035E7A-F8B0-7D38-F787-864FABD38DC2}"/>
              </a:ext>
            </a:extLst>
          </p:cNvPr>
          <p:cNvSpPr>
            <a:spLocks noGrp="1"/>
          </p:cNvSpPr>
          <p:nvPr>
            <p:ph type="sldNum" sz="quarter" idx="12"/>
          </p:nvPr>
        </p:nvSpPr>
        <p:spPr/>
        <p:txBody>
          <a:bodyPr/>
          <a:lstStyle/>
          <a:p>
            <a:fld id="{D5085CA7-AB95-4776-A55C-D4C0D778309E}" type="slidenum">
              <a:rPr lang="en-US" smtClean="0"/>
              <a:pPr/>
              <a:t>46</a:t>
            </a:fld>
            <a:endParaRPr lang="en-US" dirty="0"/>
          </a:p>
        </p:txBody>
      </p:sp>
      <p:sp>
        <p:nvSpPr>
          <p:cNvPr id="7" name="TextBox 6">
            <a:extLst>
              <a:ext uri="{FF2B5EF4-FFF2-40B4-BE49-F238E27FC236}">
                <a16:creationId xmlns:a16="http://schemas.microsoft.com/office/drawing/2014/main" id="{951DD9DA-E2E0-4C32-118B-5E805E4651E1}"/>
              </a:ext>
            </a:extLst>
          </p:cNvPr>
          <p:cNvSpPr txBox="1"/>
          <p:nvPr/>
        </p:nvSpPr>
        <p:spPr>
          <a:xfrm>
            <a:off x="1315374" y="5347334"/>
            <a:ext cx="9561251" cy="646331"/>
          </a:xfrm>
          <a:prstGeom prst="rect">
            <a:avLst/>
          </a:prstGeom>
          <a:noFill/>
        </p:spPr>
        <p:txBody>
          <a:bodyPr wrap="square" rtlCol="0">
            <a:spAutoFit/>
          </a:bodyPr>
          <a:lstStyle/>
          <a:p>
            <a:pPr algn="ctr"/>
            <a:r>
              <a:rPr lang="en-US" dirty="0">
                <a:solidFill>
                  <a:srgbClr val="FF0000"/>
                </a:solidFill>
              </a:rPr>
              <a:t>Classiﬁcation performance using 10-fold cross-validation on the whole dataset(CC_200 atlas)</a:t>
            </a:r>
          </a:p>
          <a:p>
            <a:pPr algn="ctr"/>
            <a:r>
              <a:rPr lang="en-US" dirty="0">
                <a:solidFill>
                  <a:srgbClr val="FF0000"/>
                </a:solidFill>
              </a:rPr>
              <a:t>Considering metadata</a:t>
            </a:r>
          </a:p>
        </p:txBody>
      </p:sp>
    </p:spTree>
    <p:extLst>
      <p:ext uri="{BB962C8B-B14F-4D97-AF65-F5344CB8AC3E}">
        <p14:creationId xmlns:p14="http://schemas.microsoft.com/office/powerpoint/2010/main" val="2341096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C460-699A-32DB-97EA-F73B689B498F}"/>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1646C224-53DE-A51F-9F60-A1C0BF19316F}"/>
              </a:ext>
            </a:extLst>
          </p:cNvPr>
          <p:cNvGraphicFramePr>
            <a:graphicFrameLocks noGrp="1"/>
          </p:cNvGraphicFramePr>
          <p:nvPr>
            <p:ph idx="1"/>
            <p:extLst>
              <p:ext uri="{D42A27DB-BD31-4B8C-83A1-F6EECF244321}">
                <p14:modId xmlns:p14="http://schemas.microsoft.com/office/powerpoint/2010/main" val="929149871"/>
              </p:ext>
            </p:extLst>
          </p:nvPr>
        </p:nvGraphicFramePr>
        <p:xfrm>
          <a:off x="676275" y="1519238"/>
          <a:ext cx="10753724" cy="29362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879962003"/>
                    </a:ext>
                  </a:extLst>
                </a:gridCol>
                <a:gridCol w="2688431">
                  <a:extLst>
                    <a:ext uri="{9D8B030D-6E8A-4147-A177-3AD203B41FA5}">
                      <a16:colId xmlns:a16="http://schemas.microsoft.com/office/drawing/2014/main" val="1065106909"/>
                    </a:ext>
                  </a:extLst>
                </a:gridCol>
                <a:gridCol w="2688431">
                  <a:extLst>
                    <a:ext uri="{9D8B030D-6E8A-4147-A177-3AD203B41FA5}">
                      <a16:colId xmlns:a16="http://schemas.microsoft.com/office/drawing/2014/main" val="2767160704"/>
                    </a:ext>
                  </a:extLst>
                </a:gridCol>
                <a:gridCol w="2688431">
                  <a:extLst>
                    <a:ext uri="{9D8B030D-6E8A-4147-A177-3AD203B41FA5}">
                      <a16:colId xmlns:a16="http://schemas.microsoft.com/office/drawing/2014/main" val="2931378001"/>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11316030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a:t>
                      </a:r>
                      <a:r>
                        <a:rPr lang="en-US" dirty="0" err="1"/>
                        <a:t>aug_uncorrelated_meta</a:t>
                      </a:r>
                      <a:r>
                        <a:rPr lang="en-US" dirty="0"/>
                        <a:t>)</a:t>
                      </a:r>
                    </a:p>
                  </a:txBody>
                  <a:tcPr/>
                </a:tc>
                <a:tc>
                  <a:txBody>
                    <a:bodyPr/>
                    <a:lstStyle/>
                    <a:p>
                      <a:pPr algn="ctr"/>
                      <a:r>
                        <a:rPr lang="en-US" dirty="0"/>
                        <a:t>88</a:t>
                      </a:r>
                    </a:p>
                  </a:txBody>
                  <a:tcPr/>
                </a:tc>
                <a:tc>
                  <a:txBody>
                    <a:bodyPr/>
                    <a:lstStyle/>
                    <a:p>
                      <a:pPr algn="ctr"/>
                      <a:r>
                        <a:rPr lang="en-US" dirty="0"/>
                        <a:t>82.7</a:t>
                      </a:r>
                    </a:p>
                  </a:txBody>
                  <a:tcPr/>
                </a:tc>
                <a:tc>
                  <a:txBody>
                    <a:bodyPr/>
                    <a:lstStyle/>
                    <a:p>
                      <a:pPr algn="ctr"/>
                      <a:r>
                        <a:rPr lang="en-US" dirty="0"/>
                        <a:t>92.8</a:t>
                      </a:r>
                    </a:p>
                  </a:txBody>
                  <a:tcPr/>
                </a:tc>
                <a:extLst>
                  <a:ext uri="{0D108BD9-81ED-4DB2-BD59-A6C34878D82A}">
                    <a16:rowId xmlns:a16="http://schemas.microsoft.com/office/drawing/2014/main" val="3613969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aug_uncorrelated_meta</a:t>
                      </a:r>
                      <a:r>
                        <a:rPr lang="en-US" dirty="0"/>
                        <a:t>)</a:t>
                      </a:r>
                    </a:p>
                  </a:txBody>
                  <a:tcPr/>
                </a:tc>
                <a:tc>
                  <a:txBody>
                    <a:bodyPr/>
                    <a:lstStyle/>
                    <a:p>
                      <a:pPr algn="ctr"/>
                      <a:r>
                        <a:rPr lang="en-US" dirty="0"/>
                        <a:t>84.8</a:t>
                      </a:r>
                    </a:p>
                  </a:txBody>
                  <a:tcPr/>
                </a:tc>
                <a:tc>
                  <a:txBody>
                    <a:bodyPr/>
                    <a:lstStyle/>
                    <a:p>
                      <a:pPr algn="ctr"/>
                      <a:r>
                        <a:rPr lang="en-US" dirty="0"/>
                        <a:t>77.6</a:t>
                      </a:r>
                    </a:p>
                  </a:txBody>
                  <a:tcPr/>
                </a:tc>
                <a:tc>
                  <a:txBody>
                    <a:bodyPr/>
                    <a:lstStyle/>
                    <a:p>
                      <a:pPr algn="ctr"/>
                      <a:r>
                        <a:rPr lang="en-US" dirty="0"/>
                        <a:t>91.2</a:t>
                      </a:r>
                    </a:p>
                  </a:txBody>
                  <a:tcPr/>
                </a:tc>
                <a:extLst>
                  <a:ext uri="{0D108BD9-81ED-4DB2-BD59-A6C34878D82A}">
                    <a16:rowId xmlns:a16="http://schemas.microsoft.com/office/drawing/2014/main" val="28754416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svm</a:t>
                      </a:r>
                      <a:r>
                        <a:rPr lang="en-US" dirty="0"/>
                        <a:t>(</a:t>
                      </a:r>
                      <a:r>
                        <a:rPr lang="en-US" dirty="0" err="1"/>
                        <a:t>uncorrelated_meta_data</a:t>
                      </a:r>
                      <a:r>
                        <a:rPr lang="en-US" dirty="0"/>
                        <a:t>)</a:t>
                      </a:r>
                    </a:p>
                    <a:p>
                      <a:pPr algn="ctr"/>
                      <a:endParaRPr lang="en-US" dirty="0"/>
                    </a:p>
                  </a:txBody>
                  <a:tcPr/>
                </a:tc>
                <a:tc>
                  <a:txBody>
                    <a:bodyPr/>
                    <a:lstStyle/>
                    <a:p>
                      <a:pPr algn="ctr"/>
                      <a:r>
                        <a:rPr lang="en-US" dirty="0"/>
                        <a:t>86.1</a:t>
                      </a:r>
                    </a:p>
                  </a:txBody>
                  <a:tcPr/>
                </a:tc>
                <a:tc>
                  <a:txBody>
                    <a:bodyPr/>
                    <a:lstStyle/>
                    <a:p>
                      <a:pPr algn="ctr"/>
                      <a:r>
                        <a:rPr lang="en-US" dirty="0"/>
                        <a:t>78.1</a:t>
                      </a:r>
                    </a:p>
                  </a:txBody>
                  <a:tcPr/>
                </a:tc>
                <a:tc>
                  <a:txBody>
                    <a:bodyPr/>
                    <a:lstStyle/>
                    <a:p>
                      <a:pPr algn="ctr"/>
                      <a:r>
                        <a:rPr lang="en-US" dirty="0"/>
                        <a:t>93</a:t>
                      </a:r>
                    </a:p>
                  </a:txBody>
                  <a:tcPr/>
                </a:tc>
                <a:extLst>
                  <a:ext uri="{0D108BD9-81ED-4DB2-BD59-A6C34878D82A}">
                    <a16:rowId xmlns:a16="http://schemas.microsoft.com/office/drawing/2014/main" val="64391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rf(</a:t>
                      </a:r>
                      <a:r>
                        <a:rPr lang="en-US" dirty="0" err="1"/>
                        <a:t>uncorrelated_metadata</a:t>
                      </a:r>
                      <a:r>
                        <a:rPr lang="en-US" dirty="0"/>
                        <a:t>)</a:t>
                      </a:r>
                    </a:p>
                  </a:txBody>
                  <a:tcPr/>
                </a:tc>
                <a:tc>
                  <a:txBody>
                    <a:bodyPr/>
                    <a:lstStyle/>
                    <a:p>
                      <a:pPr algn="ctr"/>
                      <a:r>
                        <a:rPr lang="en-US" dirty="0"/>
                        <a:t>79</a:t>
                      </a:r>
                    </a:p>
                  </a:txBody>
                  <a:tcPr/>
                </a:tc>
                <a:tc>
                  <a:txBody>
                    <a:bodyPr/>
                    <a:lstStyle/>
                    <a:p>
                      <a:pPr algn="ctr"/>
                      <a:r>
                        <a:rPr lang="en-US" dirty="0"/>
                        <a:t>68.9</a:t>
                      </a:r>
                    </a:p>
                  </a:txBody>
                  <a:tcPr/>
                </a:tc>
                <a:tc>
                  <a:txBody>
                    <a:bodyPr/>
                    <a:lstStyle/>
                    <a:p>
                      <a:pPr algn="ctr"/>
                      <a:r>
                        <a:rPr lang="en-US" dirty="0"/>
                        <a:t>88.1</a:t>
                      </a:r>
                    </a:p>
                  </a:txBody>
                  <a:tcPr/>
                </a:tc>
                <a:extLst>
                  <a:ext uri="{0D108BD9-81ED-4DB2-BD59-A6C34878D82A}">
                    <a16:rowId xmlns:a16="http://schemas.microsoft.com/office/drawing/2014/main" val="1564202410"/>
                  </a:ext>
                </a:extLst>
              </a:tr>
            </a:tbl>
          </a:graphicData>
        </a:graphic>
      </p:graphicFrame>
      <p:sp>
        <p:nvSpPr>
          <p:cNvPr id="4" name="Footer Placeholder 3">
            <a:extLst>
              <a:ext uri="{FF2B5EF4-FFF2-40B4-BE49-F238E27FC236}">
                <a16:creationId xmlns:a16="http://schemas.microsoft.com/office/drawing/2014/main" id="{8D82C89B-79A2-D439-B711-BB0C6C89ACBE}"/>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9317F0D-DCDA-47F3-502B-3726B74F95C0}"/>
              </a:ext>
            </a:extLst>
          </p:cNvPr>
          <p:cNvSpPr>
            <a:spLocks noGrp="1"/>
          </p:cNvSpPr>
          <p:nvPr>
            <p:ph type="sldNum" sz="quarter" idx="12"/>
          </p:nvPr>
        </p:nvSpPr>
        <p:spPr/>
        <p:txBody>
          <a:bodyPr/>
          <a:lstStyle/>
          <a:p>
            <a:fld id="{D5085CA7-AB95-4776-A55C-D4C0D778309E}" type="slidenum">
              <a:rPr lang="en-US" smtClean="0"/>
              <a:pPr/>
              <a:t>47</a:t>
            </a:fld>
            <a:endParaRPr lang="en-US" dirty="0"/>
          </a:p>
        </p:txBody>
      </p:sp>
      <p:sp>
        <p:nvSpPr>
          <p:cNvPr id="8" name="TextBox 7">
            <a:extLst>
              <a:ext uri="{FF2B5EF4-FFF2-40B4-BE49-F238E27FC236}">
                <a16:creationId xmlns:a16="http://schemas.microsoft.com/office/drawing/2014/main" id="{4496F274-7BF7-7D6D-97A6-C7A0A41478B2}"/>
              </a:ext>
            </a:extLst>
          </p:cNvPr>
          <p:cNvSpPr txBox="1"/>
          <p:nvPr/>
        </p:nvSpPr>
        <p:spPr>
          <a:xfrm>
            <a:off x="1190275" y="4858756"/>
            <a:ext cx="9561251" cy="646331"/>
          </a:xfrm>
          <a:prstGeom prst="rect">
            <a:avLst/>
          </a:prstGeom>
          <a:noFill/>
        </p:spPr>
        <p:txBody>
          <a:bodyPr wrap="square" rtlCol="0">
            <a:spAutoFit/>
          </a:bodyPr>
          <a:lstStyle/>
          <a:p>
            <a:pPr algn="ctr"/>
            <a:r>
              <a:rPr lang="en-US" dirty="0">
                <a:solidFill>
                  <a:srgbClr val="FF0000"/>
                </a:solidFill>
              </a:rPr>
              <a:t> Classiﬁcation accuracy using 10-fold cross-validation on the whole dataset based on AAL atlas</a:t>
            </a:r>
          </a:p>
          <a:p>
            <a:pPr algn="ctr"/>
            <a:r>
              <a:rPr lang="en-US" dirty="0">
                <a:solidFill>
                  <a:srgbClr val="FF0000"/>
                </a:solidFill>
              </a:rPr>
              <a:t>Considering metadata</a:t>
            </a:r>
          </a:p>
        </p:txBody>
      </p:sp>
    </p:spTree>
    <p:extLst>
      <p:ext uri="{BB962C8B-B14F-4D97-AF65-F5344CB8AC3E}">
        <p14:creationId xmlns:p14="http://schemas.microsoft.com/office/powerpoint/2010/main" val="3966487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BF98-064F-4603-D5B4-0E3911DD8244}"/>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EE64FC20-94E0-ABE0-16E2-D09D73D1A94B}"/>
              </a:ext>
            </a:extLst>
          </p:cNvPr>
          <p:cNvGraphicFramePr>
            <a:graphicFrameLocks noGrp="1"/>
          </p:cNvGraphicFramePr>
          <p:nvPr>
            <p:ph idx="1"/>
            <p:extLst>
              <p:ext uri="{D42A27DB-BD31-4B8C-83A1-F6EECF244321}">
                <p14:modId xmlns:p14="http://schemas.microsoft.com/office/powerpoint/2010/main" val="1154379367"/>
              </p:ext>
            </p:extLst>
          </p:nvPr>
        </p:nvGraphicFramePr>
        <p:xfrm>
          <a:off x="676275" y="1519238"/>
          <a:ext cx="10753724" cy="266192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216493818"/>
                    </a:ext>
                  </a:extLst>
                </a:gridCol>
                <a:gridCol w="2688431">
                  <a:extLst>
                    <a:ext uri="{9D8B030D-6E8A-4147-A177-3AD203B41FA5}">
                      <a16:colId xmlns:a16="http://schemas.microsoft.com/office/drawing/2014/main" val="3833543863"/>
                    </a:ext>
                  </a:extLst>
                </a:gridCol>
                <a:gridCol w="2688431">
                  <a:extLst>
                    <a:ext uri="{9D8B030D-6E8A-4147-A177-3AD203B41FA5}">
                      <a16:colId xmlns:a16="http://schemas.microsoft.com/office/drawing/2014/main" val="2898314178"/>
                    </a:ext>
                  </a:extLst>
                </a:gridCol>
                <a:gridCol w="2688431">
                  <a:extLst>
                    <a:ext uri="{9D8B030D-6E8A-4147-A177-3AD203B41FA5}">
                      <a16:colId xmlns:a16="http://schemas.microsoft.com/office/drawing/2014/main" val="310290625"/>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497877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a:t>
                      </a:r>
                      <a:r>
                        <a:rPr lang="en-US" dirty="0" err="1"/>
                        <a:t>aug_uncorrelated_meta</a:t>
                      </a:r>
                      <a:r>
                        <a:rPr lang="en-US" dirty="0"/>
                        <a:t>)</a:t>
                      </a:r>
                    </a:p>
                  </a:txBody>
                  <a:tcPr/>
                </a:tc>
                <a:tc>
                  <a:txBody>
                    <a:bodyPr/>
                    <a:lstStyle/>
                    <a:p>
                      <a:pPr algn="ctr"/>
                      <a:r>
                        <a:rPr lang="en-US" dirty="0"/>
                        <a:t>88.1</a:t>
                      </a:r>
                    </a:p>
                  </a:txBody>
                  <a:tcPr/>
                </a:tc>
                <a:tc>
                  <a:txBody>
                    <a:bodyPr/>
                    <a:lstStyle/>
                    <a:p>
                      <a:pPr algn="ctr"/>
                      <a:r>
                        <a:rPr lang="en-US" dirty="0"/>
                        <a:t>82.3</a:t>
                      </a:r>
                    </a:p>
                  </a:txBody>
                  <a:tcPr/>
                </a:tc>
                <a:tc>
                  <a:txBody>
                    <a:bodyPr/>
                    <a:lstStyle/>
                    <a:p>
                      <a:pPr algn="ctr"/>
                      <a:r>
                        <a:rPr lang="en-US" dirty="0"/>
                        <a:t>93.1</a:t>
                      </a:r>
                    </a:p>
                  </a:txBody>
                  <a:tcPr/>
                </a:tc>
                <a:extLst>
                  <a:ext uri="{0D108BD9-81ED-4DB2-BD59-A6C34878D82A}">
                    <a16:rowId xmlns:a16="http://schemas.microsoft.com/office/drawing/2014/main" val="37413362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aug_uncorrelated_meta</a:t>
                      </a:r>
                      <a:r>
                        <a:rPr lang="en-US" dirty="0"/>
                        <a:t>)</a:t>
                      </a:r>
                    </a:p>
                  </a:txBody>
                  <a:tcPr/>
                </a:tc>
                <a:tc>
                  <a:txBody>
                    <a:bodyPr/>
                    <a:lstStyle/>
                    <a:p>
                      <a:pPr algn="ctr"/>
                      <a:r>
                        <a:rPr lang="en-US" dirty="0"/>
                        <a:t>85.8</a:t>
                      </a:r>
                    </a:p>
                  </a:txBody>
                  <a:tcPr/>
                </a:tc>
                <a:tc>
                  <a:txBody>
                    <a:bodyPr/>
                    <a:lstStyle/>
                    <a:p>
                      <a:pPr algn="ctr"/>
                      <a:r>
                        <a:rPr lang="en-US" dirty="0"/>
                        <a:t>76.4</a:t>
                      </a:r>
                    </a:p>
                  </a:txBody>
                  <a:tcPr/>
                </a:tc>
                <a:tc>
                  <a:txBody>
                    <a:bodyPr/>
                    <a:lstStyle/>
                    <a:p>
                      <a:pPr algn="ctr"/>
                      <a:r>
                        <a:rPr lang="en-US" dirty="0"/>
                        <a:t>93.7</a:t>
                      </a:r>
                    </a:p>
                  </a:txBody>
                  <a:tcPr/>
                </a:tc>
                <a:extLst>
                  <a:ext uri="{0D108BD9-81ED-4DB2-BD59-A6C34878D82A}">
                    <a16:rowId xmlns:a16="http://schemas.microsoft.com/office/drawing/2014/main" val="1270932803"/>
                  </a:ext>
                </a:extLst>
              </a:tr>
              <a:tr h="370840">
                <a:tc>
                  <a:txBody>
                    <a:bodyPr/>
                    <a:lstStyle/>
                    <a:p>
                      <a:pPr algn="ctr"/>
                      <a:r>
                        <a:rPr lang="en-US" dirty="0"/>
                        <a:t>SVM(</a:t>
                      </a:r>
                      <a:r>
                        <a:rPr lang="en-US" dirty="0" err="1"/>
                        <a:t>uncorrelated_meta_data</a:t>
                      </a:r>
                      <a:r>
                        <a:rPr lang="en-US" dirty="0"/>
                        <a:t>)</a:t>
                      </a:r>
                    </a:p>
                  </a:txBody>
                  <a:tcPr/>
                </a:tc>
                <a:tc>
                  <a:txBody>
                    <a:bodyPr/>
                    <a:lstStyle/>
                    <a:p>
                      <a:pPr algn="ctr"/>
                      <a:r>
                        <a:rPr lang="en-US" dirty="0"/>
                        <a:t>83.2</a:t>
                      </a:r>
                    </a:p>
                  </a:txBody>
                  <a:tcPr/>
                </a:tc>
                <a:tc>
                  <a:txBody>
                    <a:bodyPr/>
                    <a:lstStyle/>
                    <a:p>
                      <a:pPr algn="ctr"/>
                      <a:r>
                        <a:rPr lang="en-US" dirty="0"/>
                        <a:t>73.9</a:t>
                      </a:r>
                    </a:p>
                  </a:txBody>
                  <a:tcPr/>
                </a:tc>
                <a:tc>
                  <a:txBody>
                    <a:bodyPr/>
                    <a:lstStyle/>
                    <a:p>
                      <a:pPr algn="ctr"/>
                      <a:r>
                        <a:rPr lang="en-US" dirty="0"/>
                        <a:t>91</a:t>
                      </a:r>
                    </a:p>
                  </a:txBody>
                  <a:tcPr/>
                </a:tc>
                <a:extLst>
                  <a:ext uri="{0D108BD9-81ED-4DB2-BD59-A6C34878D82A}">
                    <a16:rowId xmlns:a16="http://schemas.microsoft.com/office/drawing/2014/main" val="35984732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rf(</a:t>
                      </a:r>
                      <a:r>
                        <a:rPr lang="en-US" dirty="0" err="1"/>
                        <a:t>uncorrelated_meta_data</a:t>
                      </a:r>
                      <a:endParaRPr lang="en-US" dirty="0"/>
                    </a:p>
                  </a:txBody>
                  <a:tcPr/>
                </a:tc>
                <a:tc>
                  <a:txBody>
                    <a:bodyPr/>
                    <a:lstStyle/>
                    <a:p>
                      <a:pPr algn="ctr"/>
                      <a:r>
                        <a:rPr lang="en-US" dirty="0"/>
                        <a:t>75.7</a:t>
                      </a:r>
                    </a:p>
                  </a:txBody>
                  <a:tcPr/>
                </a:tc>
                <a:tc>
                  <a:txBody>
                    <a:bodyPr/>
                    <a:lstStyle/>
                    <a:p>
                      <a:pPr algn="ctr"/>
                      <a:r>
                        <a:rPr lang="en-US" dirty="0"/>
                        <a:t>58.4</a:t>
                      </a:r>
                    </a:p>
                  </a:txBody>
                  <a:tcPr/>
                </a:tc>
                <a:tc>
                  <a:txBody>
                    <a:bodyPr/>
                    <a:lstStyle/>
                    <a:p>
                      <a:pPr algn="ctr"/>
                      <a:r>
                        <a:rPr lang="en-US" dirty="0"/>
                        <a:t>90.2</a:t>
                      </a:r>
                    </a:p>
                  </a:txBody>
                  <a:tcPr/>
                </a:tc>
                <a:extLst>
                  <a:ext uri="{0D108BD9-81ED-4DB2-BD59-A6C34878D82A}">
                    <a16:rowId xmlns:a16="http://schemas.microsoft.com/office/drawing/2014/main" val="2188690473"/>
                  </a:ext>
                </a:extLst>
              </a:tr>
            </a:tbl>
          </a:graphicData>
        </a:graphic>
      </p:graphicFrame>
      <p:sp>
        <p:nvSpPr>
          <p:cNvPr id="4" name="Footer Placeholder 3">
            <a:extLst>
              <a:ext uri="{FF2B5EF4-FFF2-40B4-BE49-F238E27FC236}">
                <a16:creationId xmlns:a16="http://schemas.microsoft.com/office/drawing/2014/main" id="{197F83AF-4CD4-764A-4972-9009764260A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DC163D1-6E69-88D7-C5DE-244458C04A4C}"/>
              </a:ext>
            </a:extLst>
          </p:cNvPr>
          <p:cNvSpPr>
            <a:spLocks noGrp="1"/>
          </p:cNvSpPr>
          <p:nvPr>
            <p:ph type="sldNum" sz="quarter" idx="12"/>
          </p:nvPr>
        </p:nvSpPr>
        <p:spPr/>
        <p:txBody>
          <a:bodyPr/>
          <a:lstStyle/>
          <a:p>
            <a:fld id="{D5085CA7-AB95-4776-A55C-D4C0D778309E}" type="slidenum">
              <a:rPr lang="en-US" smtClean="0"/>
              <a:pPr/>
              <a:t>48</a:t>
            </a:fld>
            <a:endParaRPr lang="en-US" dirty="0"/>
          </a:p>
        </p:txBody>
      </p:sp>
      <p:sp>
        <p:nvSpPr>
          <p:cNvPr id="7" name="TextBox 6">
            <a:extLst>
              <a:ext uri="{FF2B5EF4-FFF2-40B4-BE49-F238E27FC236}">
                <a16:creationId xmlns:a16="http://schemas.microsoft.com/office/drawing/2014/main" id="{1246C3B7-FB92-22B2-38B4-6F93190C351A}"/>
              </a:ext>
            </a:extLst>
          </p:cNvPr>
          <p:cNvSpPr txBox="1"/>
          <p:nvPr/>
        </p:nvSpPr>
        <p:spPr>
          <a:xfrm>
            <a:off x="1262985" y="4263811"/>
            <a:ext cx="9561251" cy="646331"/>
          </a:xfrm>
          <a:prstGeom prst="rect">
            <a:avLst/>
          </a:prstGeom>
          <a:noFill/>
        </p:spPr>
        <p:txBody>
          <a:bodyPr wrap="square" rtlCol="0">
            <a:spAutoFit/>
          </a:bodyPr>
          <a:lstStyle/>
          <a:p>
            <a:pPr algn="ctr"/>
            <a:r>
              <a:rPr lang="en-US" dirty="0">
                <a:solidFill>
                  <a:srgbClr val="FF0000"/>
                </a:solidFill>
              </a:rPr>
              <a:t>Classiﬁcation accuracy using 10-fold cross-validation on the whole dataset based on TT atlas</a:t>
            </a:r>
          </a:p>
          <a:p>
            <a:pPr algn="ctr"/>
            <a:r>
              <a:rPr lang="en-US" dirty="0">
                <a:solidFill>
                  <a:srgbClr val="FF0000"/>
                </a:solidFill>
              </a:rPr>
              <a:t>Considering metadata</a:t>
            </a:r>
          </a:p>
        </p:txBody>
      </p:sp>
    </p:spTree>
    <p:extLst>
      <p:ext uri="{BB962C8B-B14F-4D97-AF65-F5344CB8AC3E}">
        <p14:creationId xmlns:p14="http://schemas.microsoft.com/office/powerpoint/2010/main" val="152242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5D87-9CC8-F9D6-6C0C-EACFE7316E46}"/>
              </a:ext>
            </a:extLst>
          </p:cNvPr>
          <p:cNvSpPr>
            <a:spLocks noGrp="1"/>
          </p:cNvSpPr>
          <p:nvPr>
            <p:ph type="title"/>
          </p:nvPr>
        </p:nvSpPr>
        <p:spPr>
          <a:xfrm>
            <a:off x="657224" y="499533"/>
            <a:ext cx="10772775" cy="631177"/>
          </a:xfrm>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B70D5993-A0DC-0CCD-C5CA-AD07C530529E}"/>
              </a:ext>
            </a:extLst>
          </p:cNvPr>
          <p:cNvGraphicFramePr>
            <a:graphicFrameLocks noGrp="1"/>
          </p:cNvGraphicFramePr>
          <p:nvPr>
            <p:ph idx="1"/>
            <p:extLst>
              <p:ext uri="{D42A27DB-BD31-4B8C-83A1-F6EECF244321}">
                <p14:modId xmlns:p14="http://schemas.microsoft.com/office/powerpoint/2010/main" val="517827005"/>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361598798"/>
                    </a:ext>
                  </a:extLst>
                </a:gridCol>
                <a:gridCol w="2688431">
                  <a:extLst>
                    <a:ext uri="{9D8B030D-6E8A-4147-A177-3AD203B41FA5}">
                      <a16:colId xmlns:a16="http://schemas.microsoft.com/office/drawing/2014/main" val="2555009662"/>
                    </a:ext>
                  </a:extLst>
                </a:gridCol>
                <a:gridCol w="2688431">
                  <a:extLst>
                    <a:ext uri="{9D8B030D-6E8A-4147-A177-3AD203B41FA5}">
                      <a16:colId xmlns:a16="http://schemas.microsoft.com/office/drawing/2014/main" val="238319244"/>
                    </a:ext>
                  </a:extLst>
                </a:gridCol>
                <a:gridCol w="2688431">
                  <a:extLst>
                    <a:ext uri="{9D8B030D-6E8A-4147-A177-3AD203B41FA5}">
                      <a16:colId xmlns:a16="http://schemas.microsoft.com/office/drawing/2014/main" val="3977098404"/>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 specificity</a:t>
                      </a:r>
                    </a:p>
                  </a:txBody>
                  <a:tcPr/>
                </a:tc>
                <a:extLst>
                  <a:ext uri="{0D108BD9-81ED-4DB2-BD59-A6C34878D82A}">
                    <a16:rowId xmlns:a16="http://schemas.microsoft.com/office/drawing/2014/main" val="1540996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a:t>
                      </a:r>
                      <a:r>
                        <a:rPr lang="en-US" dirty="0"/>
                        <a:t>)</a:t>
                      </a:r>
                    </a:p>
                  </a:txBody>
                  <a:tcPr/>
                </a:tc>
                <a:tc>
                  <a:txBody>
                    <a:bodyPr/>
                    <a:lstStyle/>
                    <a:p>
                      <a:pPr algn="ctr"/>
                      <a:r>
                        <a:rPr lang="en-US" dirty="0"/>
                        <a:t>68</a:t>
                      </a:r>
                    </a:p>
                  </a:txBody>
                  <a:tcPr/>
                </a:tc>
                <a:tc>
                  <a:txBody>
                    <a:bodyPr/>
                    <a:lstStyle/>
                    <a:p>
                      <a:pPr algn="ctr"/>
                      <a:r>
                        <a:rPr lang="en-US" dirty="0"/>
                        <a:t>60.5</a:t>
                      </a:r>
                    </a:p>
                  </a:txBody>
                  <a:tcPr/>
                </a:tc>
                <a:tc>
                  <a:txBody>
                    <a:bodyPr/>
                    <a:lstStyle/>
                    <a:p>
                      <a:pPr algn="ctr"/>
                      <a:r>
                        <a:rPr lang="en-US" dirty="0"/>
                        <a:t>74.6</a:t>
                      </a:r>
                    </a:p>
                  </a:txBody>
                  <a:tcPr/>
                </a:tc>
                <a:extLst>
                  <a:ext uri="{0D108BD9-81ED-4DB2-BD59-A6C34878D82A}">
                    <a16:rowId xmlns:a16="http://schemas.microsoft.com/office/drawing/2014/main" val="23282192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a:t>
                      </a:r>
                      <a:r>
                        <a:rPr lang="en-US" dirty="0" err="1"/>
                        <a:t>aug</a:t>
                      </a:r>
                      <a:r>
                        <a:rPr lang="en-US" dirty="0"/>
                        <a:t>)</a:t>
                      </a:r>
                    </a:p>
                  </a:txBody>
                  <a:tcPr/>
                </a:tc>
                <a:tc>
                  <a:txBody>
                    <a:bodyPr/>
                    <a:lstStyle/>
                    <a:p>
                      <a:pPr algn="ctr"/>
                      <a:r>
                        <a:rPr lang="en-US" dirty="0"/>
                        <a:t>69.7</a:t>
                      </a:r>
                    </a:p>
                  </a:txBody>
                  <a:tcPr/>
                </a:tc>
                <a:tc>
                  <a:txBody>
                    <a:bodyPr/>
                    <a:lstStyle/>
                    <a:p>
                      <a:pPr algn="ctr"/>
                      <a:r>
                        <a:rPr lang="en-US" dirty="0"/>
                        <a:t>64.9</a:t>
                      </a:r>
                    </a:p>
                  </a:txBody>
                  <a:tcPr/>
                </a:tc>
                <a:tc>
                  <a:txBody>
                    <a:bodyPr/>
                    <a:lstStyle/>
                    <a:p>
                      <a:pPr algn="ctr"/>
                      <a:r>
                        <a:rPr lang="en-US" dirty="0"/>
                        <a:t>73.9</a:t>
                      </a:r>
                    </a:p>
                  </a:txBody>
                  <a:tcPr/>
                </a:tc>
                <a:extLst>
                  <a:ext uri="{0D108BD9-81ED-4DB2-BD59-A6C34878D82A}">
                    <a16:rowId xmlns:a16="http://schemas.microsoft.com/office/drawing/2014/main" val="4040291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svm</a:t>
                      </a:r>
                      <a:endParaRPr lang="en-US" dirty="0"/>
                    </a:p>
                  </a:txBody>
                  <a:tcPr/>
                </a:tc>
                <a:tc>
                  <a:txBody>
                    <a:bodyPr/>
                    <a:lstStyle/>
                    <a:p>
                      <a:pPr algn="ctr"/>
                      <a:r>
                        <a:rPr lang="en-US" dirty="0"/>
                        <a:t>68.8</a:t>
                      </a:r>
                    </a:p>
                  </a:txBody>
                  <a:tcPr/>
                </a:tc>
                <a:tc>
                  <a:txBody>
                    <a:bodyPr/>
                    <a:lstStyle/>
                    <a:p>
                      <a:pPr algn="ctr"/>
                      <a:r>
                        <a:rPr lang="en-US" dirty="0"/>
                        <a:t>55.3</a:t>
                      </a:r>
                    </a:p>
                  </a:txBody>
                  <a:tcPr/>
                </a:tc>
                <a:tc>
                  <a:txBody>
                    <a:bodyPr/>
                    <a:lstStyle/>
                    <a:p>
                      <a:pPr algn="ctr"/>
                      <a:r>
                        <a:rPr lang="en-US" dirty="0"/>
                        <a:t>80.6</a:t>
                      </a:r>
                    </a:p>
                  </a:txBody>
                  <a:tcPr/>
                </a:tc>
                <a:extLst>
                  <a:ext uri="{0D108BD9-81ED-4DB2-BD59-A6C34878D82A}">
                    <a16:rowId xmlns:a16="http://schemas.microsoft.com/office/drawing/2014/main" val="3601134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rf</a:t>
                      </a:r>
                    </a:p>
                  </a:txBody>
                  <a:tcPr/>
                </a:tc>
                <a:tc>
                  <a:txBody>
                    <a:bodyPr/>
                    <a:lstStyle/>
                    <a:p>
                      <a:pPr algn="ctr"/>
                      <a:r>
                        <a:rPr lang="en-US" dirty="0"/>
                        <a:t>65.9</a:t>
                      </a:r>
                    </a:p>
                  </a:txBody>
                  <a:tcPr/>
                </a:tc>
                <a:tc>
                  <a:txBody>
                    <a:bodyPr/>
                    <a:lstStyle/>
                    <a:p>
                      <a:pPr algn="ctr"/>
                      <a:r>
                        <a:rPr lang="en-US" dirty="0"/>
                        <a:t>49.3</a:t>
                      </a:r>
                    </a:p>
                  </a:txBody>
                  <a:tcPr/>
                </a:tc>
                <a:tc>
                  <a:txBody>
                    <a:bodyPr/>
                    <a:lstStyle/>
                    <a:p>
                      <a:pPr algn="ctr"/>
                      <a:r>
                        <a:rPr lang="en-US" dirty="0"/>
                        <a:t>80.3</a:t>
                      </a:r>
                    </a:p>
                  </a:txBody>
                  <a:tcPr/>
                </a:tc>
                <a:extLst>
                  <a:ext uri="{0D108BD9-81ED-4DB2-BD59-A6C34878D82A}">
                    <a16:rowId xmlns:a16="http://schemas.microsoft.com/office/drawing/2014/main" val="3815613902"/>
                  </a:ext>
                </a:extLst>
              </a:tr>
            </a:tbl>
          </a:graphicData>
        </a:graphic>
      </p:graphicFrame>
      <p:sp>
        <p:nvSpPr>
          <p:cNvPr id="4" name="Footer Placeholder 3">
            <a:extLst>
              <a:ext uri="{FF2B5EF4-FFF2-40B4-BE49-F238E27FC236}">
                <a16:creationId xmlns:a16="http://schemas.microsoft.com/office/drawing/2014/main" id="{66617C9A-5477-E7C2-0431-459AD98246E9}"/>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796E80B-6AEC-8BC1-18D6-A8EFDEE8F9A5}"/>
              </a:ext>
            </a:extLst>
          </p:cNvPr>
          <p:cNvSpPr>
            <a:spLocks noGrp="1"/>
          </p:cNvSpPr>
          <p:nvPr>
            <p:ph type="sldNum" sz="quarter" idx="12"/>
          </p:nvPr>
        </p:nvSpPr>
        <p:spPr/>
        <p:txBody>
          <a:bodyPr/>
          <a:lstStyle/>
          <a:p>
            <a:fld id="{D5085CA7-AB95-4776-A55C-D4C0D778309E}" type="slidenum">
              <a:rPr lang="en-US" smtClean="0"/>
              <a:pPr/>
              <a:t>49</a:t>
            </a:fld>
            <a:endParaRPr lang="en-US" dirty="0"/>
          </a:p>
        </p:txBody>
      </p:sp>
      <p:sp>
        <p:nvSpPr>
          <p:cNvPr id="3" name="TextBox 2">
            <a:extLst>
              <a:ext uri="{FF2B5EF4-FFF2-40B4-BE49-F238E27FC236}">
                <a16:creationId xmlns:a16="http://schemas.microsoft.com/office/drawing/2014/main" id="{28780313-0830-2E5C-2947-3C83046FC2D5}"/>
              </a:ext>
            </a:extLst>
          </p:cNvPr>
          <p:cNvSpPr txBox="1"/>
          <p:nvPr/>
        </p:nvSpPr>
        <p:spPr>
          <a:xfrm>
            <a:off x="1091953" y="3746377"/>
            <a:ext cx="9561251" cy="646331"/>
          </a:xfrm>
          <a:prstGeom prst="rect">
            <a:avLst/>
          </a:prstGeom>
          <a:noFill/>
        </p:spPr>
        <p:txBody>
          <a:bodyPr wrap="square" rtlCol="0">
            <a:spAutoFit/>
          </a:bodyPr>
          <a:lstStyle/>
          <a:p>
            <a:pPr algn="ctr"/>
            <a:r>
              <a:rPr lang="en-US" dirty="0">
                <a:solidFill>
                  <a:srgbClr val="FF0000"/>
                </a:solidFill>
              </a:rPr>
              <a:t> Classiﬁcation accuracy using 10-fold cross-validation on the whole dataset based on CC_200 atlas</a:t>
            </a:r>
          </a:p>
          <a:p>
            <a:pPr algn="ctr"/>
            <a:r>
              <a:rPr lang="en-US" dirty="0">
                <a:solidFill>
                  <a:srgbClr val="FF0000"/>
                </a:solidFill>
              </a:rPr>
              <a:t>Using strategy </a:t>
            </a:r>
            <a:r>
              <a:rPr lang="en-US" dirty="0" err="1">
                <a:solidFill>
                  <a:srgbClr val="FF0000"/>
                </a:solidFill>
              </a:rPr>
              <a:t>filt_noglobal</a:t>
            </a:r>
            <a:endParaRPr lang="en-US" dirty="0">
              <a:solidFill>
                <a:srgbClr val="FF0000"/>
              </a:solidFill>
            </a:endParaRPr>
          </a:p>
        </p:txBody>
      </p:sp>
    </p:spTree>
    <p:extLst>
      <p:ext uri="{BB962C8B-B14F-4D97-AF65-F5344CB8AC3E}">
        <p14:creationId xmlns:p14="http://schemas.microsoft.com/office/powerpoint/2010/main" val="372748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جمع بندی تحقیقات تا بدین جا(خلاصه نتایج)</a:t>
            </a:r>
            <a:endParaRPr lang="en-US" dirty="0"/>
          </a:p>
        </p:txBody>
      </p:sp>
      <p:sp>
        <p:nvSpPr>
          <p:cNvPr id="3" name="Content Placeholder 2"/>
          <p:cNvSpPr>
            <a:spLocks noGrp="1"/>
          </p:cNvSpPr>
          <p:nvPr>
            <p:ph idx="1"/>
          </p:nvPr>
        </p:nvSpPr>
        <p:spPr/>
        <p:txBody>
          <a:bodyPr/>
          <a:lstStyle/>
          <a:p>
            <a:r>
              <a:rPr lang="fa-IR" dirty="0"/>
              <a:t>موضوع </a:t>
            </a:r>
            <a:r>
              <a:rPr lang="en-US" dirty="0"/>
              <a:t>, graph signal processing , active noise cancelation</a:t>
            </a:r>
            <a:r>
              <a:rPr lang="fa-IR" dirty="0"/>
              <a:t>خیلی بررسی نشد (بدلیل پیچیدگی)</a:t>
            </a:r>
          </a:p>
          <a:p>
            <a:r>
              <a:rPr lang="fa-IR" dirty="0"/>
              <a:t>دو مقاله در </a:t>
            </a:r>
            <a:r>
              <a:rPr lang="en-US" dirty="0" err="1"/>
              <a:t>fmri</a:t>
            </a:r>
            <a:r>
              <a:rPr lang="en-US" dirty="0"/>
              <a:t> </a:t>
            </a:r>
            <a:r>
              <a:rPr lang="fa-IR" dirty="0"/>
              <a:t> بررسی شد.</a:t>
            </a:r>
          </a:p>
          <a:p>
            <a:r>
              <a:rPr lang="fa-IR" dirty="0"/>
              <a:t>موضوع </a:t>
            </a:r>
            <a:r>
              <a:rPr lang="en-US" dirty="0" err="1"/>
              <a:t>Fmri</a:t>
            </a:r>
            <a:r>
              <a:rPr lang="en-US" dirty="0"/>
              <a:t> </a:t>
            </a:r>
            <a:r>
              <a:rPr lang="fa-IR" dirty="0"/>
              <a:t> </a:t>
            </a:r>
            <a:r>
              <a:rPr lang="en-US" dirty="0"/>
              <a:t> </a:t>
            </a:r>
            <a:r>
              <a:rPr lang="fa-IR" dirty="0"/>
              <a:t>مطلوب است.</a:t>
            </a: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a:t>
            </a:fld>
            <a:endParaRPr lang="en-US"/>
          </a:p>
        </p:txBody>
      </p:sp>
    </p:spTree>
    <p:extLst>
      <p:ext uri="{BB962C8B-B14F-4D97-AF65-F5344CB8AC3E}">
        <p14:creationId xmlns:p14="http://schemas.microsoft.com/office/powerpoint/2010/main" val="3366951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CFBE-6458-E424-2896-01BA516E1BEF}"/>
              </a:ext>
            </a:extLst>
          </p:cNvPr>
          <p:cNvSpPr>
            <a:spLocks noGrp="1"/>
          </p:cNvSpPr>
          <p:nvPr>
            <p:ph type="title"/>
          </p:nvPr>
        </p:nvSpPr>
        <p:spPr/>
        <p:txBody>
          <a:bodyPr/>
          <a:lstStyle/>
          <a:p>
            <a:r>
              <a:rPr lang="fa-IR" dirty="0"/>
              <a:t>سایر ملاحظات</a:t>
            </a:r>
            <a:endParaRPr lang="en-US" dirty="0"/>
          </a:p>
        </p:txBody>
      </p:sp>
      <p:sp>
        <p:nvSpPr>
          <p:cNvPr id="4" name="Footer Placeholder 3">
            <a:extLst>
              <a:ext uri="{FF2B5EF4-FFF2-40B4-BE49-F238E27FC236}">
                <a16:creationId xmlns:a16="http://schemas.microsoft.com/office/drawing/2014/main" id="{7C99C2C7-16CA-74C7-C29F-8048D034F93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E84DAFF-26F9-AE6B-65A0-8A847C1B207E}"/>
              </a:ext>
            </a:extLst>
          </p:cNvPr>
          <p:cNvSpPr>
            <a:spLocks noGrp="1"/>
          </p:cNvSpPr>
          <p:nvPr>
            <p:ph type="sldNum" sz="quarter" idx="12"/>
          </p:nvPr>
        </p:nvSpPr>
        <p:spPr/>
        <p:txBody>
          <a:bodyPr/>
          <a:lstStyle/>
          <a:p>
            <a:fld id="{D5085CA7-AB95-4776-A55C-D4C0D778309E}" type="slidenum">
              <a:rPr lang="en-US" smtClean="0"/>
              <a:pPr/>
              <a:t>50</a:t>
            </a:fld>
            <a:endParaRPr lang="en-US" dirty="0"/>
          </a:p>
        </p:txBody>
      </p:sp>
      <p:sp>
        <p:nvSpPr>
          <p:cNvPr id="6" name="Content Placeholder 5">
            <a:extLst>
              <a:ext uri="{FF2B5EF4-FFF2-40B4-BE49-F238E27FC236}">
                <a16:creationId xmlns:a16="http://schemas.microsoft.com/office/drawing/2014/main" id="{F3D09F6B-DA80-B495-3C0F-AFFAC38E4754}"/>
              </a:ext>
            </a:extLst>
          </p:cNvPr>
          <p:cNvSpPr>
            <a:spLocks noGrp="1"/>
          </p:cNvSpPr>
          <p:nvPr>
            <p:ph idx="1"/>
          </p:nvPr>
        </p:nvSpPr>
        <p:spPr/>
        <p:txBody>
          <a:bodyPr/>
          <a:lstStyle/>
          <a:p>
            <a:endParaRPr lang="en-US" dirty="0"/>
          </a:p>
        </p:txBody>
      </p:sp>
      <p:sp>
        <p:nvSpPr>
          <p:cNvPr id="11" name="TextBox 10">
            <a:extLst>
              <a:ext uri="{FF2B5EF4-FFF2-40B4-BE49-F238E27FC236}">
                <a16:creationId xmlns:a16="http://schemas.microsoft.com/office/drawing/2014/main" id="{7B20B340-7273-9EB4-7D9C-6E2036987BF5}"/>
              </a:ext>
            </a:extLst>
          </p:cNvPr>
          <p:cNvSpPr txBox="1"/>
          <p:nvPr/>
        </p:nvSpPr>
        <p:spPr>
          <a:xfrm>
            <a:off x="2015231" y="5504155"/>
            <a:ext cx="8229600" cy="400110"/>
          </a:xfrm>
          <a:prstGeom prst="rect">
            <a:avLst/>
          </a:prstGeom>
          <a:noFill/>
        </p:spPr>
        <p:txBody>
          <a:bodyPr wrap="square" rtlCol="0">
            <a:spAutoFit/>
          </a:bodyPr>
          <a:lstStyle/>
          <a:p>
            <a:pPr algn="ctr"/>
            <a:r>
              <a:rPr lang="en-US" sz="2000" b="1" dirty="0">
                <a:solidFill>
                  <a:srgbClr val="FF0000"/>
                </a:solidFill>
              </a:rPr>
              <a:t>Augmentation and using meta data both are conductive to better performance</a:t>
            </a:r>
          </a:p>
        </p:txBody>
      </p:sp>
      <p:pic>
        <p:nvPicPr>
          <p:cNvPr id="9" name="Picture 8">
            <a:extLst>
              <a:ext uri="{FF2B5EF4-FFF2-40B4-BE49-F238E27FC236}">
                <a16:creationId xmlns:a16="http://schemas.microsoft.com/office/drawing/2014/main" id="{E6A8406B-FADD-1F28-EC9D-33BE72721E1C}"/>
              </a:ext>
            </a:extLst>
          </p:cNvPr>
          <p:cNvPicPr>
            <a:picLocks noChangeAspect="1"/>
          </p:cNvPicPr>
          <p:nvPr/>
        </p:nvPicPr>
        <p:blipFill>
          <a:blip r:embed="rId2"/>
          <a:stretch>
            <a:fillRect/>
          </a:stretch>
        </p:blipFill>
        <p:spPr>
          <a:xfrm>
            <a:off x="2982898" y="1790700"/>
            <a:ext cx="5584054" cy="3276600"/>
          </a:xfrm>
          <a:prstGeom prst="rect">
            <a:avLst/>
          </a:prstGeom>
        </p:spPr>
      </p:pic>
    </p:spTree>
    <p:extLst>
      <p:ext uri="{BB962C8B-B14F-4D97-AF65-F5344CB8AC3E}">
        <p14:creationId xmlns:p14="http://schemas.microsoft.com/office/powerpoint/2010/main" val="3667793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3B05-00E8-4045-EF40-63BC03F99048}"/>
              </a:ext>
            </a:extLst>
          </p:cNvPr>
          <p:cNvSpPr>
            <a:spLocks noGrp="1"/>
          </p:cNvSpPr>
          <p:nvPr>
            <p:ph type="title"/>
          </p:nvPr>
        </p:nvSpPr>
        <p:spPr/>
        <p:txBody>
          <a:bodyPr/>
          <a:lstStyle/>
          <a:p>
            <a:r>
              <a:rPr lang="fa-IR" dirty="0"/>
              <a:t>سایر ملاحظات</a:t>
            </a:r>
            <a:endParaRPr lang="en-US" dirty="0"/>
          </a:p>
        </p:txBody>
      </p:sp>
      <p:sp>
        <p:nvSpPr>
          <p:cNvPr id="3" name="Content Placeholder 2">
            <a:extLst>
              <a:ext uri="{FF2B5EF4-FFF2-40B4-BE49-F238E27FC236}">
                <a16:creationId xmlns:a16="http://schemas.microsoft.com/office/drawing/2014/main" id="{C9AD87DC-5A43-9ECC-6DD6-88D00BFC5A49}"/>
              </a:ext>
            </a:extLst>
          </p:cNvPr>
          <p:cNvSpPr>
            <a:spLocks noGrp="1"/>
          </p:cNvSpPr>
          <p:nvPr>
            <p:ph idx="1"/>
          </p:nvPr>
        </p:nvSpPr>
        <p:spPr/>
        <p:txBody>
          <a:bodyPr/>
          <a:lstStyle/>
          <a:p>
            <a:pPr algn="l"/>
            <a:r>
              <a:rPr lang="en-US" dirty="0"/>
              <a:t>Sensitivity measures the proportion of actual positive cases that are correctly identified by the model.</a:t>
            </a:r>
          </a:p>
          <a:p>
            <a:pPr algn="l"/>
            <a:r>
              <a:rPr lang="en-US" dirty="0"/>
              <a:t>sensitivity = TP / (TP + FN)</a:t>
            </a:r>
          </a:p>
          <a:p>
            <a:pPr algn="l"/>
            <a:endParaRPr lang="en-US" dirty="0"/>
          </a:p>
          <a:p>
            <a:pPr algn="l"/>
            <a:r>
              <a:rPr lang="en-US" dirty="0"/>
              <a:t>Specificity measures the proportion of actual negative cases that are correctly identified by the model.</a:t>
            </a:r>
          </a:p>
          <a:p>
            <a:pPr algn="l"/>
            <a:r>
              <a:rPr lang="en-US" dirty="0"/>
              <a:t>specificity = TN / (TN + FP)</a:t>
            </a:r>
          </a:p>
          <a:p>
            <a:pPr algn="l"/>
            <a:r>
              <a:rPr lang="en-US" dirty="0"/>
              <a:t>sensitivity quantifies the model's ability to detect positive cases, while specificity quantifies its ability to detect negative cases.</a:t>
            </a:r>
          </a:p>
        </p:txBody>
      </p:sp>
      <p:sp>
        <p:nvSpPr>
          <p:cNvPr id="4" name="Footer Placeholder 3">
            <a:extLst>
              <a:ext uri="{FF2B5EF4-FFF2-40B4-BE49-F238E27FC236}">
                <a16:creationId xmlns:a16="http://schemas.microsoft.com/office/drawing/2014/main" id="{B7E0EAA4-40B3-9826-0AC0-DA5FEF682B99}"/>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92A7AC0C-A616-E31B-C09C-0478966F735F}"/>
              </a:ext>
            </a:extLst>
          </p:cNvPr>
          <p:cNvSpPr>
            <a:spLocks noGrp="1"/>
          </p:cNvSpPr>
          <p:nvPr>
            <p:ph type="sldNum" sz="quarter" idx="12"/>
          </p:nvPr>
        </p:nvSpPr>
        <p:spPr/>
        <p:txBody>
          <a:bodyPr/>
          <a:lstStyle/>
          <a:p>
            <a:fld id="{D5085CA7-AB95-4776-A55C-D4C0D778309E}" type="slidenum">
              <a:rPr lang="en-US" smtClean="0"/>
              <a:pPr/>
              <a:t>51</a:t>
            </a:fld>
            <a:endParaRPr lang="en-US" dirty="0"/>
          </a:p>
        </p:txBody>
      </p:sp>
    </p:spTree>
    <p:extLst>
      <p:ext uri="{BB962C8B-B14F-4D97-AF65-F5344CB8AC3E}">
        <p14:creationId xmlns:p14="http://schemas.microsoft.com/office/powerpoint/2010/main" val="2807404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:رجوع به مقاله دیگر و پیاده سازی قسمت </a:t>
            </a:r>
            <a:r>
              <a:rPr lang="fa-IR" dirty="0" err="1"/>
              <a:t>هایی</a:t>
            </a:r>
            <a:r>
              <a:rPr lang="fa-IR" dirty="0"/>
              <a:t> از آن </a:t>
            </a:r>
            <a:endParaRPr lang="en-US" dirty="0"/>
          </a:p>
        </p:txBody>
      </p:sp>
      <p:sp>
        <p:nvSpPr>
          <p:cNvPr id="4" name="Text Placeholder 3"/>
          <p:cNvSpPr>
            <a:spLocks noGrp="1"/>
          </p:cNvSpPr>
          <p:nvPr>
            <p:ph type="body" idx="1"/>
          </p:nvPr>
        </p:nvSpPr>
        <p:spPr/>
        <p:txBody>
          <a:bodyPr/>
          <a:lstStyle/>
          <a:p>
            <a:r>
              <a:rPr lang="fa-IR" dirty="0"/>
              <a:t>جلسه شماره چهار- 403/2/25</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52</a:t>
            </a:fld>
            <a:endParaRPr lang="en-US"/>
          </a:p>
        </p:txBody>
      </p:sp>
    </p:spTree>
    <p:extLst>
      <p:ext uri="{BB962C8B-B14F-4D97-AF65-F5344CB8AC3E}">
        <p14:creationId xmlns:p14="http://schemas.microsoft.com/office/powerpoint/2010/main" val="3306600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مسئله چیست؟</a:t>
            </a:r>
            <a:endParaRPr lang="en-US" dirty="0"/>
          </a:p>
        </p:txBody>
      </p:sp>
      <p:sp>
        <p:nvSpPr>
          <p:cNvPr id="3" name="Content Placeholder 2"/>
          <p:cNvSpPr>
            <a:spLocks noGrp="1"/>
          </p:cNvSpPr>
          <p:nvPr>
            <p:ph idx="1"/>
          </p:nvPr>
        </p:nvSpPr>
        <p:spPr/>
        <p:txBody>
          <a:bodyPr/>
          <a:lstStyle/>
          <a:p>
            <a:r>
              <a:rPr lang="fa-IR" dirty="0"/>
              <a:t>استفاده از روش پیشنهادی در مقاله </a:t>
            </a:r>
            <a:r>
              <a:rPr lang="en-US" b="1" dirty="0"/>
              <a:t>Attentional Connectivity-based Prediction of Autism Using Heterogeneous </a:t>
            </a:r>
            <a:r>
              <a:rPr lang="en-US" b="1" dirty="0" err="1"/>
              <a:t>rs</a:t>
            </a:r>
            <a:r>
              <a:rPr lang="en-US" b="1" dirty="0"/>
              <a:t>-fMRI Data from CC200 Atlas</a:t>
            </a:r>
            <a:r>
              <a:rPr lang="fa-IR" b="1" dirty="0"/>
              <a:t> برای بهبود عملکرد مدل و افزایش </a:t>
            </a:r>
            <a:r>
              <a:rPr lang="fa-IR" b="1" dirty="0" err="1"/>
              <a:t>متریک</a:t>
            </a:r>
            <a:r>
              <a:rPr lang="fa-IR" b="1" dirty="0"/>
              <a:t> ها</a:t>
            </a:r>
            <a:endParaRPr lang="en-US" b="1" dirty="0"/>
          </a:p>
          <a:p>
            <a:r>
              <a:rPr lang="fa-IR" dirty="0"/>
              <a:t> </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53</a:t>
            </a:fld>
            <a:endParaRPr lang="en-US"/>
          </a:p>
        </p:txBody>
      </p:sp>
    </p:spTree>
    <p:extLst>
      <p:ext uri="{BB962C8B-B14F-4D97-AF65-F5344CB8AC3E}">
        <p14:creationId xmlns:p14="http://schemas.microsoft.com/office/powerpoint/2010/main" val="511431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لیست موضوعاتی که در جلسه پیش تصمیم گیری شد؟</a:t>
            </a:r>
            <a:endParaRPr lang="en-US" dirty="0"/>
          </a:p>
        </p:txBody>
      </p:sp>
      <p:sp>
        <p:nvSpPr>
          <p:cNvPr id="3" name="Content Placeholder 2"/>
          <p:cNvSpPr>
            <a:spLocks noGrp="1"/>
          </p:cNvSpPr>
          <p:nvPr>
            <p:ph idx="1"/>
          </p:nvPr>
        </p:nvSpPr>
        <p:spPr/>
        <p:txBody>
          <a:bodyPr/>
          <a:lstStyle/>
          <a:p>
            <a:pPr marL="0" indent="0">
              <a:buNone/>
            </a:pPr>
            <a:r>
              <a:rPr lang="fa-IR" dirty="0"/>
              <a:t>انتخاب برخی از نواحی مشخص از اطلس </a:t>
            </a:r>
            <a:r>
              <a:rPr lang="en-US" dirty="0"/>
              <a:t>cc_200</a:t>
            </a:r>
            <a:r>
              <a:rPr lang="fa-IR" dirty="0"/>
              <a:t> که اطلاعات بیشتری در رابطه با بیماری دارند -&gt; بهبود دقت و عملکرد مدل انتظار می رود.</a:t>
            </a:r>
          </a:p>
          <a:p>
            <a:pPr marL="0" indent="0">
              <a:buNone/>
            </a:pPr>
            <a:r>
              <a:rPr lang="fa-IR" dirty="0"/>
              <a:t>اعمال اطلس </a:t>
            </a:r>
            <a:r>
              <a:rPr lang="en-US" dirty="0"/>
              <a:t>power264 </a:t>
            </a:r>
            <a:r>
              <a:rPr lang="fa-IR" dirty="0"/>
              <a:t> و بررسی عملکرد مدل روی این اطلس</a:t>
            </a:r>
          </a:p>
          <a:p>
            <a:pPr marL="0" indent="0">
              <a:buNone/>
            </a:pP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54</a:t>
            </a:fld>
            <a:endParaRPr lang="en-US"/>
          </a:p>
        </p:txBody>
      </p:sp>
    </p:spTree>
    <p:extLst>
      <p:ext uri="{BB962C8B-B14F-4D97-AF65-F5344CB8AC3E}">
        <p14:creationId xmlns:p14="http://schemas.microsoft.com/office/powerpoint/2010/main" val="546554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37C7-FA93-20B3-D77F-97BF45A83A6F}"/>
              </a:ext>
            </a:extLst>
          </p:cNvPr>
          <p:cNvSpPr>
            <a:spLocks noGrp="1"/>
          </p:cNvSpPr>
          <p:nvPr>
            <p:ph type="title"/>
          </p:nvPr>
        </p:nvSpPr>
        <p:spPr/>
        <p:txBody>
          <a:bodyPr/>
          <a:lstStyle/>
          <a:p>
            <a:r>
              <a:rPr lang="fa-IR" dirty="0"/>
              <a:t>توضیح کلی روش مقاله پیشنهادی جلسه قبل</a:t>
            </a:r>
            <a:endParaRPr lang="en-US" dirty="0"/>
          </a:p>
        </p:txBody>
      </p:sp>
      <p:sp>
        <p:nvSpPr>
          <p:cNvPr id="3" name="Content Placeholder 2">
            <a:extLst>
              <a:ext uri="{FF2B5EF4-FFF2-40B4-BE49-F238E27FC236}">
                <a16:creationId xmlns:a16="http://schemas.microsoft.com/office/drawing/2014/main" id="{F240BD4D-AD33-3E5B-2A98-B190899FC198}"/>
              </a:ext>
            </a:extLst>
          </p:cNvPr>
          <p:cNvSpPr>
            <a:spLocks noGrp="1"/>
          </p:cNvSpPr>
          <p:nvPr>
            <p:ph idx="1"/>
          </p:nvPr>
        </p:nvSpPr>
        <p:spPr/>
        <p:txBody>
          <a:bodyPr/>
          <a:lstStyle/>
          <a:p>
            <a:pPr algn="l"/>
            <a:r>
              <a:rPr lang="en-US" dirty="0" err="1"/>
              <a:t>Neurosynth</a:t>
            </a:r>
            <a:r>
              <a:rPr lang="en-US" dirty="0"/>
              <a:t> is a platform used for large-scale, automated synthesis of functional magnetic resonance imaging (fMRI) data. It combines text-mining and meta-analytic techniques to generate large-scale neuroimaging meta-analyses. </a:t>
            </a:r>
            <a:r>
              <a:rPr lang="en-US" dirty="0" err="1"/>
              <a:t>Neurosynth</a:t>
            </a:r>
            <a:r>
              <a:rPr lang="en-US" dirty="0"/>
              <a:t> allows researchers to identify relationships between neural activity and psychological processes by automatically synthesizing results from thousands of studies.</a:t>
            </a:r>
          </a:p>
          <a:p>
            <a:pPr algn="l"/>
            <a:endParaRPr lang="en-US" dirty="0"/>
          </a:p>
          <a:p>
            <a:pPr marL="0" indent="0" algn="l">
              <a:buNone/>
            </a:pPr>
            <a:r>
              <a:rPr lang="en-US" dirty="0"/>
              <a:t>Researchers use </a:t>
            </a:r>
            <a:r>
              <a:rPr lang="en-US" dirty="0" err="1"/>
              <a:t>Neurosynth</a:t>
            </a:r>
            <a:r>
              <a:rPr lang="en-US" dirty="0"/>
              <a:t> to generate hypotheses, identify brain regions associated with specific psychological processes, and explore relationships between brain activity and behavior.</a:t>
            </a:r>
            <a:endParaRPr lang="fa-IR" dirty="0"/>
          </a:p>
          <a:p>
            <a:pPr marL="0" indent="0" algn="l">
              <a:buNone/>
            </a:pPr>
            <a:endParaRPr lang="fa-IR" dirty="0"/>
          </a:p>
          <a:p>
            <a:pPr marL="0" indent="0">
              <a:buNone/>
            </a:pPr>
            <a:r>
              <a:rPr lang="fa-IR" sz="2400" dirty="0">
                <a:cs typeface="B Nazanin" panose="00000400000000000000" pitchFamily="2" charset="-78"/>
              </a:rPr>
              <a:t>مقاله با استفاده از ابزار </a:t>
            </a:r>
            <a:r>
              <a:rPr lang="en-US" sz="2400" dirty="0" err="1">
                <a:cs typeface="B Nazanin" panose="00000400000000000000" pitchFamily="2" charset="-78"/>
              </a:rPr>
              <a:t>Neurosynth</a:t>
            </a:r>
            <a:r>
              <a:rPr lang="en-US" sz="2400" dirty="0">
                <a:cs typeface="B Nazanin" panose="00000400000000000000" pitchFamily="2" charset="-78"/>
              </a:rPr>
              <a:t> </a:t>
            </a:r>
            <a:r>
              <a:rPr lang="fa-IR" sz="2400" dirty="0">
                <a:cs typeface="B Nazanin" panose="00000400000000000000" pitchFamily="2" charset="-78"/>
              </a:rPr>
              <a:t> ابتدا نواحی مرتبط با بیماری </a:t>
            </a:r>
            <a:r>
              <a:rPr lang="fa-IR" sz="2400" dirty="0" err="1">
                <a:cs typeface="B Nazanin" panose="00000400000000000000" pitchFamily="2" charset="-78"/>
              </a:rPr>
              <a:t>اوتیسم</a:t>
            </a:r>
            <a:r>
              <a:rPr lang="fa-IR" sz="2400" dirty="0">
                <a:cs typeface="B Nazanin" panose="00000400000000000000" pitchFamily="2" charset="-78"/>
              </a:rPr>
              <a:t> را از لحاظ روانشناختی مشخص کرده و 8 ناحیه مرتبط با این بیماری و ویژگی های </a:t>
            </a:r>
            <a:r>
              <a:rPr lang="fa-IR" sz="2400" dirty="0" err="1">
                <a:cs typeface="B Nazanin" panose="00000400000000000000" pitchFamily="2" charset="-78"/>
              </a:rPr>
              <a:t>هرکدام</a:t>
            </a:r>
            <a:r>
              <a:rPr lang="fa-IR" sz="2400" dirty="0">
                <a:cs typeface="B Nazanin" panose="00000400000000000000" pitchFamily="2" charset="-78"/>
              </a:rPr>
              <a:t> را شرح داده بود.</a:t>
            </a:r>
          </a:p>
          <a:p>
            <a:pPr marL="0" indent="0">
              <a:buNone/>
            </a:pPr>
            <a:r>
              <a:rPr lang="fa-IR" sz="2400" dirty="0">
                <a:cs typeface="B Nazanin" panose="00000400000000000000" pitchFamily="2" charset="-78"/>
              </a:rPr>
              <a:t>مقاله از روش </a:t>
            </a:r>
            <a:r>
              <a:rPr lang="en-US" sz="2400" dirty="0" err="1">
                <a:cs typeface="B Nazanin" panose="00000400000000000000" pitchFamily="2" charset="-78"/>
              </a:rPr>
              <a:t>extra_tree</a:t>
            </a:r>
            <a:r>
              <a:rPr lang="en-US" sz="2400" dirty="0">
                <a:cs typeface="B Nazanin" panose="00000400000000000000" pitchFamily="2" charset="-78"/>
              </a:rPr>
              <a:t> </a:t>
            </a:r>
            <a:r>
              <a:rPr lang="fa-IR" sz="2400" dirty="0">
                <a:cs typeface="B Nazanin" panose="00000400000000000000" pitchFamily="2" charset="-78"/>
              </a:rPr>
              <a:t> استفاده کرده بود برای انتخاب </a:t>
            </a:r>
            <a:r>
              <a:rPr lang="fa-IR" sz="2400" dirty="0" err="1">
                <a:cs typeface="B Nazanin" panose="00000400000000000000" pitchFamily="2" charset="-78"/>
              </a:rPr>
              <a:t>فیچرها</a:t>
            </a:r>
            <a:r>
              <a:rPr lang="fa-IR" sz="2400" dirty="0">
                <a:cs typeface="B Nazanin" panose="00000400000000000000" pitchFamily="2" charset="-78"/>
              </a:rPr>
              <a:t> و بعد 1935 </a:t>
            </a:r>
            <a:r>
              <a:rPr lang="fa-IR" sz="2400" dirty="0" err="1">
                <a:cs typeface="B Nazanin" panose="00000400000000000000" pitchFamily="2" charset="-78"/>
              </a:rPr>
              <a:t>تای</a:t>
            </a:r>
            <a:r>
              <a:rPr lang="fa-IR" sz="2400" dirty="0">
                <a:cs typeface="B Nazanin" panose="00000400000000000000" pitchFamily="2" charset="-78"/>
              </a:rPr>
              <a:t> اولی را انتخاب کرده بود و سپس با استفاده از </a:t>
            </a:r>
            <a:r>
              <a:rPr lang="en-US" sz="2400" dirty="0">
                <a:cs typeface="B Nazanin" panose="00000400000000000000" pitchFamily="2" charset="-78"/>
              </a:rPr>
              <a:t>SVM </a:t>
            </a:r>
            <a:r>
              <a:rPr lang="fa-IR" sz="2400" dirty="0">
                <a:cs typeface="B Nazanin" panose="00000400000000000000" pitchFamily="2" charset="-78"/>
              </a:rPr>
              <a:t> روند کلاس بندی را انجام داده بود.</a:t>
            </a:r>
            <a:endParaRPr lang="en-US" sz="2400" dirty="0">
              <a:cs typeface="B Nazanin" panose="00000400000000000000" pitchFamily="2" charset="-78"/>
            </a:endParaRPr>
          </a:p>
          <a:p>
            <a:pPr marL="0" indent="0" algn="l">
              <a:buNone/>
            </a:pPr>
            <a:endParaRPr lang="en-US" dirty="0"/>
          </a:p>
        </p:txBody>
      </p:sp>
      <p:sp>
        <p:nvSpPr>
          <p:cNvPr id="4" name="Footer Placeholder 3">
            <a:extLst>
              <a:ext uri="{FF2B5EF4-FFF2-40B4-BE49-F238E27FC236}">
                <a16:creationId xmlns:a16="http://schemas.microsoft.com/office/drawing/2014/main" id="{81B76174-3511-BEFA-F29E-87C5D120A83E}"/>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7FF03F8-30E2-54C8-FE01-A08480631BFA}"/>
              </a:ext>
            </a:extLst>
          </p:cNvPr>
          <p:cNvSpPr>
            <a:spLocks noGrp="1"/>
          </p:cNvSpPr>
          <p:nvPr>
            <p:ph type="sldNum" sz="quarter" idx="12"/>
          </p:nvPr>
        </p:nvSpPr>
        <p:spPr/>
        <p:txBody>
          <a:bodyPr/>
          <a:lstStyle/>
          <a:p>
            <a:fld id="{D5085CA7-AB95-4776-A55C-D4C0D778309E}" type="slidenum">
              <a:rPr lang="en-US" smtClean="0"/>
              <a:pPr/>
              <a:t>55</a:t>
            </a:fld>
            <a:endParaRPr lang="en-US" dirty="0"/>
          </a:p>
        </p:txBody>
      </p:sp>
    </p:spTree>
    <p:extLst>
      <p:ext uri="{BB962C8B-B14F-4D97-AF65-F5344CB8AC3E}">
        <p14:creationId xmlns:p14="http://schemas.microsoft.com/office/powerpoint/2010/main" val="372419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034A-8053-FE7F-5708-AFCC10B6A6FE}"/>
              </a:ext>
            </a:extLst>
          </p:cNvPr>
          <p:cNvSpPr>
            <a:spLocks noGrp="1"/>
          </p:cNvSpPr>
          <p:nvPr>
            <p:ph type="title"/>
          </p:nvPr>
        </p:nvSpPr>
        <p:spPr>
          <a:xfrm>
            <a:off x="657224" y="499533"/>
            <a:ext cx="10772775" cy="485888"/>
          </a:xfrm>
        </p:spPr>
        <p:txBody>
          <a:bodyPr>
            <a:normAutofit fontScale="90000"/>
          </a:bodyPr>
          <a:lstStyle/>
          <a:p>
            <a:r>
              <a:rPr lang="fa-IR" dirty="0"/>
              <a:t>توضیح کلی روش </a:t>
            </a:r>
            <a:r>
              <a:rPr lang="en-US" dirty="0" err="1"/>
              <a:t>extra_tree</a:t>
            </a:r>
            <a:endParaRPr lang="en-US" dirty="0"/>
          </a:p>
        </p:txBody>
      </p:sp>
      <p:sp>
        <p:nvSpPr>
          <p:cNvPr id="3" name="Content Placeholder 2">
            <a:extLst>
              <a:ext uri="{FF2B5EF4-FFF2-40B4-BE49-F238E27FC236}">
                <a16:creationId xmlns:a16="http://schemas.microsoft.com/office/drawing/2014/main" id="{23538B39-0456-5401-15F5-BFBFB594D0D8}"/>
              </a:ext>
            </a:extLst>
          </p:cNvPr>
          <p:cNvSpPr>
            <a:spLocks noGrp="1"/>
          </p:cNvSpPr>
          <p:nvPr>
            <p:ph idx="1"/>
          </p:nvPr>
        </p:nvSpPr>
        <p:spPr>
          <a:xfrm>
            <a:off x="676656" y="1180730"/>
            <a:ext cx="10753725" cy="4554245"/>
          </a:xfrm>
        </p:spPr>
        <p:txBody>
          <a:bodyPr>
            <a:noAutofit/>
          </a:bodyPr>
          <a:lstStyle/>
          <a:p>
            <a:pPr algn="l"/>
            <a:r>
              <a:rPr lang="en-US" sz="1200" dirty="0"/>
              <a:t>The "Extremely Randomized Trees" (Extra-Trees) algorithm, also known as "Extremely Randomized Forests" or "Random Forests with random thresholds," is a machine learning algorithm used for classification and regression tasks. It is an ensemble learning method based on decision trees.</a:t>
            </a:r>
          </a:p>
          <a:p>
            <a:pPr algn="l"/>
            <a:r>
              <a:rPr lang="en-US" sz="1200" dirty="0"/>
              <a:t>Here's how the algorithm works:</a:t>
            </a:r>
          </a:p>
          <a:p>
            <a:pPr algn="l">
              <a:buFont typeface="+mj-lt"/>
              <a:buAutoNum type="arabicPeriod"/>
            </a:pPr>
            <a:r>
              <a:rPr lang="en-US" sz="1200" b="1" dirty="0"/>
              <a:t>Random Subspace Splitting</a:t>
            </a:r>
            <a:r>
              <a:rPr lang="en-US" sz="1200" dirty="0"/>
              <a:t>: Like Random Forests, Extra-Trees builds multiple decision trees during training. However, it introduces an additional level of randomness by considering random thresholds for each feature, rather than searching for the best possible thresholds.</a:t>
            </a:r>
          </a:p>
          <a:p>
            <a:pPr algn="l">
              <a:buFont typeface="+mj-lt"/>
              <a:buAutoNum type="arabicPeriod"/>
            </a:pPr>
            <a:r>
              <a:rPr lang="en-US" sz="1200" b="1" dirty="0"/>
              <a:t>Randomized Tree Construction</a:t>
            </a:r>
            <a:r>
              <a:rPr lang="en-US" sz="1200" dirty="0"/>
              <a:t>: Instead of finding the best split among all possible thresholds for each feature, Extra-Trees randomly selects thresholds for splitting the nodes. This randomness allows Extra-Trees to be less sensitive to noise in the training data and reduces overfitting.</a:t>
            </a:r>
          </a:p>
          <a:p>
            <a:pPr algn="l">
              <a:buFont typeface="+mj-lt"/>
              <a:buAutoNum type="arabicPeriod"/>
            </a:pPr>
            <a:r>
              <a:rPr lang="en-US" sz="1200" b="1" dirty="0"/>
              <a:t>Voting for Classification or Averaging for Regression</a:t>
            </a:r>
            <a:r>
              <a:rPr lang="en-US" sz="1200" dirty="0"/>
              <a:t>: During prediction, the class predicted by each tree (in the case of classification) or the average of all predictions (in the case of regression) is considered, and the final prediction is determined by majority voting or averaging.</a:t>
            </a:r>
          </a:p>
          <a:p>
            <a:pPr algn="l"/>
            <a:r>
              <a:rPr lang="en-US" sz="1200" dirty="0"/>
              <a:t>The main advantages of the Extra-Trees algorithm are:</a:t>
            </a:r>
          </a:p>
          <a:p>
            <a:pPr algn="l">
              <a:buFont typeface="Arial" panose="020B0604020202020204" pitchFamily="34" charset="0"/>
              <a:buChar char="•"/>
            </a:pPr>
            <a:r>
              <a:rPr lang="en-US" sz="1200" b="1" dirty="0"/>
              <a:t>Reduced Variance</a:t>
            </a:r>
            <a:r>
              <a:rPr lang="en-US" sz="1200" dirty="0"/>
              <a:t>: By introducing additional randomness, Extra-Trees reduce the variance of the model, which helps to reduce overfitting, especially when the dataset contains noisy features.</a:t>
            </a:r>
          </a:p>
          <a:p>
            <a:pPr algn="l">
              <a:buFont typeface="Arial" panose="020B0604020202020204" pitchFamily="34" charset="0"/>
              <a:buChar char="•"/>
            </a:pPr>
            <a:r>
              <a:rPr lang="en-US" sz="1200" b="1" dirty="0"/>
              <a:t>Efficiency</a:t>
            </a:r>
            <a:r>
              <a:rPr lang="en-US" sz="1200" dirty="0"/>
              <a:t>: Extra-Trees are computationally efficient because the process of finding the best split for each node is much faster compared to traditional decision trees or Random Forests.</a:t>
            </a:r>
          </a:p>
          <a:p>
            <a:pPr algn="l"/>
            <a:r>
              <a:rPr lang="en-US" sz="1200" dirty="0"/>
              <a:t>In the article "Hierarchical brain tumor segmentation using extremely randomized trees" by Valverde, S., et al., the authors used the Extra-Trees algorithm for segmenting brain tumors. They employed a hierarchical approach where multiple Extra-Trees classifiers were trained to classify different regions of brain MRI images. The randomness introduced by Extra-Trees helps to achieve robust segmentation, especially in the presence of noise and variability in MRI images.</a:t>
            </a:r>
          </a:p>
          <a:p>
            <a:pPr algn="l"/>
            <a:endParaRPr lang="en-US" sz="1200" dirty="0"/>
          </a:p>
        </p:txBody>
      </p:sp>
      <p:sp>
        <p:nvSpPr>
          <p:cNvPr id="4" name="Footer Placeholder 3">
            <a:extLst>
              <a:ext uri="{FF2B5EF4-FFF2-40B4-BE49-F238E27FC236}">
                <a16:creationId xmlns:a16="http://schemas.microsoft.com/office/drawing/2014/main" id="{67357881-DAC9-2F29-6FB3-E091EE2D60B7}"/>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28738159-F98F-287C-D42B-C02DA2451540}"/>
              </a:ext>
            </a:extLst>
          </p:cNvPr>
          <p:cNvSpPr>
            <a:spLocks noGrp="1"/>
          </p:cNvSpPr>
          <p:nvPr>
            <p:ph type="sldNum" sz="quarter" idx="12"/>
          </p:nvPr>
        </p:nvSpPr>
        <p:spPr/>
        <p:txBody>
          <a:bodyPr/>
          <a:lstStyle/>
          <a:p>
            <a:fld id="{D5085CA7-AB95-4776-A55C-D4C0D778309E}" type="slidenum">
              <a:rPr lang="en-US" smtClean="0"/>
              <a:pPr/>
              <a:t>56</a:t>
            </a:fld>
            <a:endParaRPr lang="en-US" dirty="0"/>
          </a:p>
        </p:txBody>
      </p:sp>
    </p:spTree>
    <p:extLst>
      <p:ext uri="{BB962C8B-B14F-4D97-AF65-F5344CB8AC3E}">
        <p14:creationId xmlns:p14="http://schemas.microsoft.com/office/powerpoint/2010/main" val="458003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649D-2749-1439-6C0C-B8A103123307}"/>
              </a:ext>
            </a:extLst>
          </p:cNvPr>
          <p:cNvSpPr>
            <a:spLocks noGrp="1"/>
          </p:cNvSpPr>
          <p:nvPr>
            <p:ph type="title"/>
          </p:nvPr>
        </p:nvSpPr>
        <p:spPr/>
        <p:txBody>
          <a:bodyPr/>
          <a:lstStyle/>
          <a:p>
            <a:r>
              <a:rPr lang="fa-IR" dirty="0"/>
              <a:t>توضیح کلی روش </a:t>
            </a:r>
            <a:r>
              <a:rPr lang="en-US" dirty="0" err="1"/>
              <a:t>extra_tree</a:t>
            </a:r>
            <a:endParaRPr lang="en-US" dirty="0"/>
          </a:p>
        </p:txBody>
      </p:sp>
      <p:sp>
        <p:nvSpPr>
          <p:cNvPr id="3" name="Content Placeholder 2">
            <a:extLst>
              <a:ext uri="{FF2B5EF4-FFF2-40B4-BE49-F238E27FC236}">
                <a16:creationId xmlns:a16="http://schemas.microsoft.com/office/drawing/2014/main" id="{3F5A1E0E-74DF-308F-5926-43D9B750494C}"/>
              </a:ext>
            </a:extLst>
          </p:cNvPr>
          <p:cNvSpPr>
            <a:spLocks noGrp="1"/>
          </p:cNvSpPr>
          <p:nvPr>
            <p:ph idx="1"/>
          </p:nvPr>
        </p:nvSpPr>
        <p:spPr/>
        <p:txBody>
          <a:bodyPr/>
          <a:lstStyle/>
          <a:p>
            <a:pPr algn="l"/>
            <a:r>
              <a:rPr lang="en-US" dirty="0"/>
              <a:t>The feature importance (FI) in </a:t>
            </a:r>
            <a:r>
              <a:rPr lang="en-US" dirty="0" err="1"/>
              <a:t>ExtraTreesClassifier</a:t>
            </a:r>
            <a:r>
              <a:rPr lang="en-US" dirty="0"/>
              <a:t> is calculated based on the average impurity decrease computed from all decision trees in the forest.</a:t>
            </a:r>
          </a:p>
          <a:p>
            <a:pPr algn="l"/>
            <a:r>
              <a:rPr lang="en-US" dirty="0"/>
              <a:t>Here's how it works:</a:t>
            </a:r>
          </a:p>
          <a:p>
            <a:pPr algn="l">
              <a:buFont typeface="+mj-lt"/>
              <a:buAutoNum type="arabicPeriod"/>
            </a:pPr>
            <a:r>
              <a:rPr lang="en-US" b="1" dirty="0"/>
              <a:t>Gini importance</a:t>
            </a:r>
            <a:r>
              <a:rPr lang="en-US" dirty="0"/>
              <a:t>:</a:t>
            </a:r>
          </a:p>
          <a:p>
            <a:pPr marL="742950" lvl="1" indent="-285750" algn="l">
              <a:buFont typeface="+mj-lt"/>
              <a:buAutoNum type="arabicPeriod"/>
            </a:pPr>
            <a:r>
              <a:rPr lang="en-US" dirty="0"/>
              <a:t>For each tree in the forest, the impurity decrease (Gini importance) is computed for each feature.</a:t>
            </a:r>
          </a:p>
          <a:p>
            <a:pPr marL="742950" lvl="1" indent="-285750" algn="l">
              <a:buFont typeface="+mj-lt"/>
              <a:buAutoNum type="arabicPeriod"/>
            </a:pPr>
            <a:r>
              <a:rPr lang="en-US" dirty="0"/>
              <a:t>The impurity decrease measures the contribution of each feature to the homogeneity of the nodes in the tree.</a:t>
            </a:r>
          </a:p>
          <a:p>
            <a:pPr algn="l">
              <a:buFont typeface="+mj-lt"/>
              <a:buAutoNum type="arabicPeriod"/>
            </a:pPr>
            <a:r>
              <a:rPr lang="en-US" b="1" dirty="0"/>
              <a:t>Average</a:t>
            </a:r>
            <a:r>
              <a:rPr lang="en-US" dirty="0"/>
              <a:t>:</a:t>
            </a:r>
          </a:p>
          <a:p>
            <a:pPr marL="742950" lvl="1" indent="-285750" algn="l">
              <a:buFont typeface="+mj-lt"/>
              <a:buAutoNum type="arabicPeriod"/>
            </a:pPr>
            <a:r>
              <a:rPr lang="en-US" dirty="0"/>
              <a:t>The Gini importance for each feature is averaged over all trees in the forest to obtain the final feature importance score.</a:t>
            </a:r>
          </a:p>
          <a:p>
            <a:pPr algn="l"/>
            <a:r>
              <a:rPr lang="en-US" dirty="0"/>
              <a:t>The higher the score, the more important the feature is considered to be for predicting the target variable.</a:t>
            </a:r>
          </a:p>
          <a:p>
            <a:pPr algn="l"/>
            <a:endParaRPr lang="en-US" dirty="0"/>
          </a:p>
        </p:txBody>
      </p:sp>
      <p:sp>
        <p:nvSpPr>
          <p:cNvPr id="4" name="Footer Placeholder 3">
            <a:extLst>
              <a:ext uri="{FF2B5EF4-FFF2-40B4-BE49-F238E27FC236}">
                <a16:creationId xmlns:a16="http://schemas.microsoft.com/office/drawing/2014/main" id="{8F688D26-1389-AE21-5CD6-FCEEFE253922}"/>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1FBDC4B-937D-E43E-E3AD-A1548F30FEDE}"/>
              </a:ext>
            </a:extLst>
          </p:cNvPr>
          <p:cNvSpPr>
            <a:spLocks noGrp="1"/>
          </p:cNvSpPr>
          <p:nvPr>
            <p:ph type="sldNum" sz="quarter" idx="12"/>
          </p:nvPr>
        </p:nvSpPr>
        <p:spPr/>
        <p:txBody>
          <a:bodyPr/>
          <a:lstStyle/>
          <a:p>
            <a:fld id="{D5085CA7-AB95-4776-A55C-D4C0D778309E}" type="slidenum">
              <a:rPr lang="en-US" smtClean="0"/>
              <a:pPr/>
              <a:t>57</a:t>
            </a:fld>
            <a:endParaRPr lang="en-US" dirty="0"/>
          </a:p>
        </p:txBody>
      </p:sp>
    </p:spTree>
    <p:extLst>
      <p:ext uri="{BB962C8B-B14F-4D97-AF65-F5344CB8AC3E}">
        <p14:creationId xmlns:p14="http://schemas.microsoft.com/office/powerpoint/2010/main" val="199749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جمع بندی تحقیقات تا بدین جا(خلاصه نتایج)</a:t>
            </a:r>
            <a:endParaRPr lang="en-US" dirty="0"/>
          </a:p>
        </p:txBody>
      </p:sp>
      <p:sp>
        <p:nvSpPr>
          <p:cNvPr id="3" name="Content Placeholder 2"/>
          <p:cNvSpPr>
            <a:spLocks noGrp="1"/>
          </p:cNvSpPr>
          <p:nvPr>
            <p:ph idx="1"/>
          </p:nvPr>
        </p:nvSpPr>
        <p:spPr/>
        <p:txBody>
          <a:bodyPr/>
          <a:lstStyle/>
          <a:p>
            <a:pPr marL="0" indent="0">
              <a:buNone/>
            </a:pPr>
            <a:r>
              <a:rPr lang="fa-IR" dirty="0">
                <a:cs typeface="B Nazanin" panose="00000400000000000000" pitchFamily="2" charset="-78"/>
              </a:rPr>
              <a:t>1: ابتدا همان روش قبلی روی اطلس </a:t>
            </a:r>
            <a:r>
              <a:rPr lang="en-US" dirty="0">
                <a:cs typeface="B Nazanin" panose="00000400000000000000" pitchFamily="2" charset="-78"/>
              </a:rPr>
              <a:t>power264 </a:t>
            </a:r>
            <a:r>
              <a:rPr lang="fa-IR" dirty="0">
                <a:cs typeface="B Nazanin" panose="00000400000000000000" pitchFamily="2" charset="-78"/>
              </a:rPr>
              <a:t> اعمال شد -&gt; بهبودی حاصل نشد و نتیجه روی </a:t>
            </a:r>
            <a:r>
              <a:rPr lang="en-US" dirty="0">
                <a:cs typeface="B Nazanin" panose="00000400000000000000" pitchFamily="2" charset="-78"/>
              </a:rPr>
              <a:t>cc_200</a:t>
            </a:r>
            <a:r>
              <a:rPr lang="fa-IR" dirty="0">
                <a:cs typeface="B Nazanin" panose="00000400000000000000" pitchFamily="2" charset="-78"/>
              </a:rPr>
              <a:t> بهتر بود</a:t>
            </a:r>
            <a:endParaRPr lang="en-US" dirty="0">
              <a:cs typeface="B Nazanin" panose="00000400000000000000" pitchFamily="2" charset="-78"/>
            </a:endParaRPr>
          </a:p>
          <a:p>
            <a:pPr marL="0" indent="0">
              <a:buNone/>
            </a:pPr>
            <a:r>
              <a:rPr lang="fa-IR" dirty="0">
                <a:cs typeface="B Nazanin" panose="00000400000000000000" pitchFamily="2" charset="-78"/>
              </a:rPr>
              <a:t>2: 8 محدوده ای که در مقاله مشخص شده بود به صورت جداگانه انتخاب و بررسی شد روی هر دو اطلس </a:t>
            </a:r>
            <a:r>
              <a:rPr lang="en-US" dirty="0">
                <a:cs typeface="B Nazanin" panose="00000400000000000000" pitchFamily="2" charset="-78"/>
              </a:rPr>
              <a:t>cc_200 , power264</a:t>
            </a:r>
            <a:r>
              <a:rPr lang="fa-IR" dirty="0">
                <a:cs typeface="B Nazanin" panose="00000400000000000000" pitchFamily="2" charset="-78"/>
              </a:rPr>
              <a:t> -&gt; مدل به دلیل تعداد کم </a:t>
            </a:r>
            <a:r>
              <a:rPr lang="fa-IR" dirty="0" err="1">
                <a:cs typeface="B Nazanin" panose="00000400000000000000" pitchFamily="2" charset="-78"/>
              </a:rPr>
              <a:t>فیچرها</a:t>
            </a:r>
            <a:r>
              <a:rPr lang="fa-IR" dirty="0">
                <a:cs typeface="B Nazanin" panose="00000400000000000000" pitchFamily="2" charset="-78"/>
              </a:rPr>
              <a:t> </a:t>
            </a:r>
            <a:r>
              <a:rPr lang="fa-IR" dirty="0" err="1">
                <a:cs typeface="B Nazanin" panose="00000400000000000000" pitchFamily="2" charset="-78"/>
              </a:rPr>
              <a:t>آندرفیت</a:t>
            </a:r>
            <a:r>
              <a:rPr lang="fa-IR" dirty="0">
                <a:cs typeface="B Nazanin" panose="00000400000000000000" pitchFamily="2" charset="-78"/>
              </a:rPr>
              <a:t> میشود.</a:t>
            </a:r>
          </a:p>
          <a:p>
            <a:pPr marL="0" indent="0">
              <a:buNone/>
            </a:pPr>
            <a:r>
              <a:rPr lang="fa-IR" dirty="0">
                <a:cs typeface="B Nazanin" panose="00000400000000000000" pitchFamily="2" charset="-78"/>
              </a:rPr>
              <a:t>3: 8 محدوده مشخص جدا شده + مابقی </a:t>
            </a:r>
            <a:r>
              <a:rPr lang="fa-IR" dirty="0" err="1">
                <a:cs typeface="B Nazanin" panose="00000400000000000000" pitchFamily="2" charset="-78"/>
              </a:rPr>
              <a:t>فیچرها</a:t>
            </a:r>
            <a:r>
              <a:rPr lang="fa-IR" dirty="0">
                <a:cs typeface="B Nazanin" panose="00000400000000000000" pitchFamily="2" charset="-78"/>
              </a:rPr>
              <a:t> با استفاده از روش های قبلی کاهش بعد داده شده در نهایت کنار یکدیگر قرار گرفته و روی دو اطلس بررسی می شود -&gt; نتیجه بهتر از قبل حاصل </a:t>
            </a:r>
            <a:r>
              <a:rPr lang="fa-IR" dirty="0" err="1">
                <a:cs typeface="B Nazanin" panose="00000400000000000000" pitchFamily="2" charset="-78"/>
              </a:rPr>
              <a:t>نمی</a:t>
            </a:r>
            <a:r>
              <a:rPr lang="fa-IR" dirty="0">
                <a:cs typeface="B Nazanin" panose="00000400000000000000" pitchFamily="2" charset="-78"/>
              </a:rPr>
              <a:t> شود.</a:t>
            </a:r>
          </a:p>
          <a:p>
            <a:pPr marL="0" indent="0">
              <a:buNone/>
            </a:pPr>
            <a:r>
              <a:rPr lang="fa-IR" dirty="0">
                <a:cs typeface="B Nazanin" panose="00000400000000000000" pitchFamily="2" charset="-78"/>
              </a:rPr>
              <a:t>4: استفاده از روش </a:t>
            </a:r>
            <a:r>
              <a:rPr lang="en-US" dirty="0" err="1">
                <a:cs typeface="B Nazanin" panose="00000400000000000000" pitchFamily="2" charset="-78"/>
              </a:rPr>
              <a:t>extra_tree</a:t>
            </a:r>
            <a:r>
              <a:rPr lang="en-US" dirty="0">
                <a:cs typeface="B Nazanin" panose="00000400000000000000" pitchFamily="2" charset="-78"/>
              </a:rPr>
              <a:t> </a:t>
            </a:r>
            <a:r>
              <a:rPr lang="fa-IR" dirty="0">
                <a:cs typeface="B Nazanin" panose="00000400000000000000" pitchFamily="2" charset="-78"/>
              </a:rPr>
              <a:t> مطرح شده در مقاله برای محاسبه تعداد </a:t>
            </a:r>
            <a:r>
              <a:rPr lang="fa-IR" dirty="0" err="1">
                <a:cs typeface="B Nazanin" panose="00000400000000000000" pitchFamily="2" charset="-78"/>
              </a:rPr>
              <a:t>فیچر</a:t>
            </a:r>
            <a:r>
              <a:rPr lang="fa-IR" dirty="0">
                <a:cs typeface="B Nazanin" panose="00000400000000000000" pitchFamily="2" charset="-78"/>
              </a:rPr>
              <a:t> های مفید و انتخاب آنها و بررسی روی هر دو اطلس -&gt; نتیجه بهتری نسبت به قبل حاصل نشد</a:t>
            </a:r>
          </a:p>
          <a:p>
            <a:pPr marL="0" indent="0">
              <a:buNone/>
            </a:pPr>
            <a:r>
              <a:rPr lang="fa-IR" dirty="0">
                <a:cs typeface="B Nazanin" panose="00000400000000000000" pitchFamily="2" charset="-78"/>
              </a:rPr>
              <a:t>5: استفاده از روش </a:t>
            </a:r>
            <a:r>
              <a:rPr lang="en-US" dirty="0" err="1">
                <a:cs typeface="B Nazanin" panose="00000400000000000000" pitchFamily="2" charset="-78"/>
              </a:rPr>
              <a:t>extra_tree</a:t>
            </a:r>
            <a:r>
              <a:rPr lang="en-US" dirty="0">
                <a:cs typeface="B Nazanin" panose="00000400000000000000" pitchFamily="2" charset="-78"/>
              </a:rPr>
              <a:t> </a:t>
            </a:r>
            <a:r>
              <a:rPr lang="fa-IR" dirty="0">
                <a:cs typeface="B Nazanin" panose="00000400000000000000" pitchFamily="2" charset="-78"/>
              </a:rPr>
              <a:t> و انتخاب 1935 </a:t>
            </a:r>
            <a:r>
              <a:rPr lang="fa-IR" dirty="0" err="1">
                <a:cs typeface="B Nazanin" panose="00000400000000000000" pitchFamily="2" charset="-78"/>
              </a:rPr>
              <a:t>فیچر</a:t>
            </a:r>
            <a:r>
              <a:rPr lang="fa-IR" dirty="0">
                <a:cs typeface="B Nazanin" panose="00000400000000000000" pitchFamily="2" charset="-78"/>
              </a:rPr>
              <a:t> ابتدایی منتخب در این روش و اعمال روی هر دو اطلس -&gt; نتیجه بهتر حاصل شد که معادل نتیجه مقاله است. </a:t>
            </a:r>
            <a:r>
              <a:rPr lang="fa-IR" dirty="0" err="1">
                <a:cs typeface="B Nazanin" panose="00000400000000000000" pitchFamily="2" charset="-78"/>
              </a:rPr>
              <a:t>متریک</a:t>
            </a:r>
            <a:r>
              <a:rPr lang="fa-IR" dirty="0">
                <a:cs typeface="B Nazanin" panose="00000400000000000000" pitchFamily="2" charset="-78"/>
              </a:rPr>
              <a:t> ها نسبت به مقاله قبلی 2 الی 3 درصد افزایش داشتند.</a:t>
            </a:r>
          </a:p>
          <a:p>
            <a:pPr marL="0" indent="0">
              <a:buNone/>
            </a:pPr>
            <a:r>
              <a:rPr lang="fa-IR" dirty="0">
                <a:cs typeface="B Nazanin" panose="00000400000000000000" pitchFamily="2" charset="-78"/>
              </a:rPr>
              <a:t>6: استفاده از روش </a:t>
            </a:r>
            <a:r>
              <a:rPr lang="en-US" dirty="0" err="1">
                <a:cs typeface="B Nazanin" panose="00000400000000000000" pitchFamily="2" charset="-78"/>
              </a:rPr>
              <a:t>extra_tree</a:t>
            </a:r>
            <a:r>
              <a:rPr lang="en-US" dirty="0">
                <a:cs typeface="B Nazanin" panose="00000400000000000000" pitchFamily="2" charset="-78"/>
              </a:rPr>
              <a:t> </a:t>
            </a:r>
            <a:r>
              <a:rPr lang="fa-IR" dirty="0">
                <a:cs typeface="B Nazanin" panose="00000400000000000000" pitchFamily="2" charset="-78"/>
              </a:rPr>
              <a:t> و انتخاب 1935 </a:t>
            </a:r>
            <a:r>
              <a:rPr lang="fa-IR" dirty="0" err="1">
                <a:cs typeface="B Nazanin" panose="00000400000000000000" pitchFamily="2" charset="-78"/>
              </a:rPr>
              <a:t>فیچر</a:t>
            </a:r>
            <a:r>
              <a:rPr lang="fa-IR" dirty="0">
                <a:cs typeface="B Nazanin" panose="00000400000000000000" pitchFamily="2" charset="-78"/>
              </a:rPr>
              <a:t> ابتدایی منتخب در این روش و سپس اعمال روش </a:t>
            </a:r>
            <a:r>
              <a:rPr lang="en-US" dirty="0">
                <a:cs typeface="B Nazanin" panose="00000400000000000000" pitchFamily="2" charset="-78"/>
              </a:rPr>
              <a:t>SMOTE</a:t>
            </a:r>
            <a:r>
              <a:rPr lang="fa-IR" dirty="0">
                <a:cs typeface="B Nazanin" panose="00000400000000000000" pitchFamily="2" charset="-78"/>
              </a:rPr>
              <a:t> در جهت افزایش داده ها</a:t>
            </a:r>
            <a:r>
              <a:rPr lang="en-US" dirty="0">
                <a:cs typeface="B Nazanin" panose="00000400000000000000" pitchFamily="2" charset="-78"/>
              </a:rPr>
              <a:t> </a:t>
            </a:r>
            <a:r>
              <a:rPr lang="fa-IR" dirty="0">
                <a:cs typeface="B Nazanin" panose="00000400000000000000" pitchFamily="2" charset="-78"/>
              </a:rPr>
              <a:t> و سپس اعمال روی هر دو اطلس -&gt; روی اطلس </a:t>
            </a:r>
            <a:r>
              <a:rPr lang="en-US" dirty="0">
                <a:cs typeface="B Nazanin" panose="00000400000000000000" pitchFamily="2" charset="-78"/>
              </a:rPr>
              <a:t> power264 </a:t>
            </a:r>
            <a:r>
              <a:rPr lang="fa-IR" dirty="0" err="1">
                <a:cs typeface="B Nazanin" panose="00000400000000000000" pitchFamily="2" charset="-78"/>
              </a:rPr>
              <a:t>متریک</a:t>
            </a:r>
            <a:r>
              <a:rPr lang="fa-IR" dirty="0">
                <a:cs typeface="B Nazanin" panose="00000400000000000000" pitchFamily="2" charset="-78"/>
              </a:rPr>
              <a:t> ها نسبت به روش قبلی چندین درصد بالاتر رفته</a:t>
            </a:r>
            <a:r>
              <a:rPr lang="en-US" dirty="0">
                <a:cs typeface="B Nazanin" panose="00000400000000000000" pitchFamily="2" charset="-78"/>
              </a:rPr>
              <a:t> </a:t>
            </a:r>
            <a:r>
              <a:rPr lang="fa-IR" dirty="0">
                <a:cs typeface="B Nazanin" panose="00000400000000000000" pitchFamily="2" charset="-78"/>
              </a:rPr>
              <a:t> اما در اطلس </a:t>
            </a:r>
            <a:r>
              <a:rPr lang="en-US" dirty="0">
                <a:cs typeface="B Nazanin" panose="00000400000000000000" pitchFamily="2" charset="-78"/>
              </a:rPr>
              <a:t>cc_200</a:t>
            </a:r>
            <a:r>
              <a:rPr lang="fa-IR" dirty="0">
                <a:cs typeface="B Nazanin" panose="00000400000000000000" pitchFamily="2" charset="-78"/>
              </a:rPr>
              <a:t> بهبودی حاصل نشد</a:t>
            </a:r>
          </a:p>
          <a:p>
            <a:pPr marL="0" indent="0">
              <a:buNone/>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58</a:t>
            </a:fld>
            <a:endParaRPr lang="en-US"/>
          </a:p>
        </p:txBody>
      </p:sp>
    </p:spTree>
    <p:extLst>
      <p:ext uri="{BB962C8B-B14F-4D97-AF65-F5344CB8AC3E}">
        <p14:creationId xmlns:p14="http://schemas.microsoft.com/office/powerpoint/2010/main" val="1468561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در ادامه چه تصمیمی </a:t>
            </a:r>
            <a:r>
              <a:rPr lang="fa-IR" dirty="0" err="1"/>
              <a:t>دارید؟و</a:t>
            </a:r>
            <a:r>
              <a:rPr lang="fa-IR" dirty="0"/>
              <a:t> چه انتظاری از تصمیمات دارید؟</a:t>
            </a:r>
            <a:endParaRPr lang="en-US" dirty="0"/>
          </a:p>
        </p:txBody>
      </p:sp>
      <p:sp>
        <p:nvSpPr>
          <p:cNvPr id="9" name="Content Placeholder 8"/>
          <p:cNvSpPr>
            <a:spLocks noGrp="1"/>
          </p:cNvSpPr>
          <p:nvPr>
            <p:ph idx="1"/>
          </p:nvPr>
        </p:nvSpPr>
        <p:spPr/>
        <p:txBody>
          <a:bodyPr>
            <a:normAutofit/>
          </a:bodyPr>
          <a:lstStyle/>
          <a:p>
            <a:pPr marL="0" indent="0">
              <a:buNone/>
            </a:pPr>
            <a:r>
              <a:rPr lang="fa-IR" dirty="0">
                <a:cs typeface="B Nazanin" panose="00000400000000000000" pitchFamily="2" charset="-78"/>
              </a:rPr>
              <a:t>1: اعمال روش های دیگر افزایش داده و بررسی تاثیر آن روی بهبود </a:t>
            </a:r>
            <a:r>
              <a:rPr lang="fa-IR" dirty="0" err="1">
                <a:cs typeface="B Nazanin" panose="00000400000000000000" pitchFamily="2" charset="-78"/>
              </a:rPr>
              <a:t>متریک</a:t>
            </a:r>
            <a:r>
              <a:rPr lang="fa-IR" dirty="0">
                <a:cs typeface="B Nazanin" panose="00000400000000000000" pitchFamily="2" charset="-78"/>
              </a:rPr>
              <a:t> ها. از آنجا که همسایه برای تولید داده به صورت </a:t>
            </a:r>
            <a:r>
              <a:rPr lang="fa-IR" dirty="0" err="1">
                <a:cs typeface="B Nazanin" panose="00000400000000000000" pitchFamily="2" charset="-78"/>
              </a:rPr>
              <a:t>رندوم</a:t>
            </a:r>
            <a:r>
              <a:rPr lang="fa-IR" dirty="0">
                <a:cs typeface="B Nazanin" panose="00000400000000000000" pitchFamily="2" charset="-78"/>
              </a:rPr>
              <a:t> انتخاب میشود می توان براساس فاصله هر همسایه با </a:t>
            </a:r>
            <a:r>
              <a:rPr lang="fa-IR" dirty="0" err="1">
                <a:cs typeface="B Nazanin" panose="00000400000000000000" pitchFamily="2" charset="-78"/>
              </a:rPr>
              <a:t>سمپل</a:t>
            </a:r>
            <a:r>
              <a:rPr lang="fa-IR" dirty="0">
                <a:cs typeface="B Nazanin" panose="00000400000000000000" pitchFamily="2" charset="-78"/>
              </a:rPr>
              <a:t> به آن همسایه وزن نسبت داد و سپس به صورت </a:t>
            </a:r>
            <a:r>
              <a:rPr lang="fa-IR" dirty="0" err="1">
                <a:cs typeface="B Nazanin" panose="00000400000000000000" pitchFamily="2" charset="-78"/>
              </a:rPr>
              <a:t>رندوم</a:t>
            </a:r>
            <a:r>
              <a:rPr lang="fa-IR" dirty="0">
                <a:cs typeface="B Nazanin" panose="00000400000000000000" pitchFamily="2" charset="-78"/>
              </a:rPr>
              <a:t> و با دخالت وزن موجود همسایه انتخاب شود.</a:t>
            </a:r>
            <a:endParaRPr lang="en-US" dirty="0">
              <a:cs typeface="B Nazanin" panose="00000400000000000000" pitchFamily="2" charset="-78"/>
            </a:endParaRPr>
          </a:p>
          <a:p>
            <a:pPr marL="0" indent="0">
              <a:buNone/>
            </a:pPr>
            <a:r>
              <a:rPr lang="fa-IR" dirty="0">
                <a:cs typeface="B Nazanin" panose="00000400000000000000" pitchFamily="2" charset="-78"/>
              </a:rPr>
              <a:t>2: استفاده از روش </a:t>
            </a:r>
            <a:r>
              <a:rPr lang="en-US" dirty="0">
                <a:cs typeface="B Nazanin" panose="00000400000000000000" pitchFamily="2" charset="-78"/>
              </a:rPr>
              <a:t>BLENDS</a:t>
            </a:r>
            <a:r>
              <a:rPr lang="fa-IR" dirty="0">
                <a:cs typeface="B Nazanin" panose="00000400000000000000" pitchFamily="2" charset="-78"/>
              </a:rPr>
              <a:t> که یک نسخه دیگر از روش </a:t>
            </a:r>
            <a:r>
              <a:rPr lang="en-US" dirty="0">
                <a:cs typeface="B Nazanin" panose="00000400000000000000" pitchFamily="2" charset="-78"/>
              </a:rPr>
              <a:t>SMOTE</a:t>
            </a:r>
            <a:r>
              <a:rPr lang="fa-IR" dirty="0">
                <a:cs typeface="B Nazanin" panose="00000400000000000000" pitchFamily="2" charset="-78"/>
              </a:rPr>
              <a:t> است. با توجه به اینکه </a:t>
            </a:r>
            <a:r>
              <a:rPr lang="en-US" dirty="0">
                <a:cs typeface="B Nazanin" panose="00000400000000000000" pitchFamily="2" charset="-78"/>
              </a:rPr>
              <a:t>BLENDS</a:t>
            </a:r>
            <a:r>
              <a:rPr lang="fa-IR" dirty="0">
                <a:cs typeface="B Nazanin" panose="00000400000000000000" pitchFamily="2" charset="-78"/>
              </a:rPr>
              <a:t> بیشتر برای مسائل </a:t>
            </a:r>
            <a:r>
              <a:rPr lang="fa-IR" dirty="0" err="1">
                <a:cs typeface="B Nazanin" panose="00000400000000000000" pitchFamily="2" charset="-78"/>
              </a:rPr>
              <a:t>کلاسیفیکیشن</a:t>
            </a:r>
            <a:r>
              <a:rPr lang="fa-IR" dirty="0">
                <a:cs typeface="B Nazanin" panose="00000400000000000000" pitchFamily="2" charset="-78"/>
              </a:rPr>
              <a:t> بدون </a:t>
            </a:r>
            <a:r>
              <a:rPr lang="fa-IR" dirty="0" err="1">
                <a:cs typeface="B Nazanin" panose="00000400000000000000" pitchFamily="2" charset="-78"/>
              </a:rPr>
              <a:t>بالانس</a:t>
            </a:r>
            <a:r>
              <a:rPr lang="fa-IR" dirty="0">
                <a:cs typeface="B Nazanin" panose="00000400000000000000" pitchFamily="2" charset="-78"/>
              </a:rPr>
              <a:t> بکار می رود ممکن است تاثیری نگذارد</a:t>
            </a:r>
            <a:r>
              <a:rPr lang="en-US" dirty="0">
                <a:cs typeface="B Nazanin" panose="00000400000000000000" pitchFamily="2" charset="-78"/>
              </a:rPr>
              <a:t>.</a:t>
            </a:r>
            <a:r>
              <a:rPr lang="fa-IR" dirty="0">
                <a:cs typeface="B Nazanin" panose="00000400000000000000" pitchFamily="2" charset="-78"/>
              </a:rPr>
              <a:t> روش قبلی با </a:t>
            </a:r>
            <a:r>
              <a:rPr lang="fa-IR" dirty="0" err="1">
                <a:cs typeface="B Nazanin" panose="00000400000000000000" pitchFamily="2" charset="-78"/>
              </a:rPr>
              <a:t>درونیابی</a:t>
            </a:r>
            <a:r>
              <a:rPr lang="fa-IR" dirty="0">
                <a:cs typeface="B Nazanin" panose="00000400000000000000" pitchFamily="2" charset="-78"/>
              </a:rPr>
              <a:t> بین نمونه های کلاس داده جدید تولید میکند ولی روش جدید نمونه های جدید را امتداد خطوطی که </a:t>
            </a:r>
            <a:r>
              <a:rPr lang="fa-IR" dirty="0" err="1">
                <a:cs typeface="B Nazanin" panose="00000400000000000000" pitchFamily="2" charset="-78"/>
              </a:rPr>
              <a:t>نمونه‌های</a:t>
            </a:r>
            <a:r>
              <a:rPr lang="fa-IR" dirty="0">
                <a:cs typeface="B Nazanin" panose="00000400000000000000" pitchFamily="2" charset="-78"/>
              </a:rPr>
              <a:t> مرزی کلاس اقلیت را به هم متصل </a:t>
            </a:r>
            <a:r>
              <a:rPr lang="fa-IR" dirty="0" err="1">
                <a:cs typeface="B Nazanin" panose="00000400000000000000" pitchFamily="2" charset="-78"/>
              </a:rPr>
              <a:t>می‌کنند</a:t>
            </a:r>
            <a:r>
              <a:rPr lang="fa-IR" dirty="0">
                <a:cs typeface="B Nazanin" panose="00000400000000000000" pitchFamily="2" charset="-78"/>
              </a:rPr>
              <a:t> تولید </a:t>
            </a:r>
            <a:r>
              <a:rPr lang="fa-IR" dirty="0" err="1">
                <a:cs typeface="B Nazanin" panose="00000400000000000000" pitchFamily="2" charset="-78"/>
              </a:rPr>
              <a:t>می‌کند</a:t>
            </a:r>
            <a:r>
              <a:rPr lang="fa-IR" dirty="0">
                <a:cs typeface="B Nazanin" panose="00000400000000000000" pitchFamily="2" charset="-78"/>
              </a:rPr>
              <a:t>.</a:t>
            </a:r>
            <a:endParaRPr lang="en-US" dirty="0">
              <a:cs typeface="B Nazanin" panose="00000400000000000000" pitchFamily="2" charset="-78"/>
            </a:endParaRPr>
          </a:p>
          <a:p>
            <a:pPr marL="0" indent="0" algn="l">
              <a:buNone/>
            </a:pPr>
            <a:r>
              <a:rPr lang="en-US" dirty="0">
                <a:cs typeface="B Nazanin" panose="00000400000000000000" pitchFamily="2" charset="-78"/>
              </a:rPr>
              <a:t>Number of ones: 403 , Number of zeros: 468</a:t>
            </a:r>
            <a:endParaRPr lang="fa-IR" dirty="0">
              <a:cs typeface="B Nazanin" panose="00000400000000000000" pitchFamily="2" charset="-78"/>
            </a:endParaRPr>
          </a:p>
          <a:p>
            <a:pPr marL="0" indent="0">
              <a:buNone/>
            </a:pPr>
            <a:r>
              <a:rPr lang="fa-IR" dirty="0">
                <a:cs typeface="B Nazanin" panose="00000400000000000000" pitchFamily="2" charset="-78"/>
              </a:rPr>
              <a:t>پیشنهادی توسط مقاله:</a:t>
            </a:r>
          </a:p>
          <a:p>
            <a:pPr marL="0" indent="0" algn="l">
              <a:buNone/>
            </a:pPr>
            <a:r>
              <a:rPr lang="en-US" b="1" dirty="0"/>
              <a:t>BLENDS: Augmentation of Functional Magnetic Resonance Images for Machine Learning Using Anatomically Constrained Warping</a:t>
            </a:r>
            <a:r>
              <a:rPr lang="fa-IR" b="1" dirty="0"/>
              <a:t> </a:t>
            </a:r>
            <a:endParaRPr lang="fa-IR" dirty="0">
              <a:cs typeface="B Nazanin" panose="00000400000000000000" pitchFamily="2" charset="-78"/>
            </a:endParaRPr>
          </a:p>
          <a:p>
            <a:pPr marL="0" indent="0">
              <a:buNone/>
            </a:pPr>
            <a:r>
              <a:rPr lang="fa-IR" dirty="0">
                <a:cs typeface="B Nazanin" panose="00000400000000000000" pitchFamily="2" charset="-78"/>
              </a:rPr>
              <a:t>3: استفاده از تکنیک </a:t>
            </a:r>
            <a:r>
              <a:rPr lang="en-US" dirty="0" err="1">
                <a:cs typeface="B Nazanin" panose="00000400000000000000" pitchFamily="2" charset="-78"/>
              </a:rPr>
              <a:t>alpha_GAN</a:t>
            </a:r>
            <a:r>
              <a:rPr lang="fa-IR" dirty="0">
                <a:cs typeface="B Nazanin" panose="00000400000000000000" pitchFamily="2" charset="-78"/>
              </a:rPr>
              <a:t> برای افزایش داده. این روش </a:t>
            </a:r>
            <a:r>
              <a:rPr lang="fa-IR" dirty="0" err="1">
                <a:cs typeface="B Nazanin" panose="00000400000000000000" pitchFamily="2" charset="-78"/>
              </a:rPr>
              <a:t>نویز</a:t>
            </a:r>
            <a:r>
              <a:rPr lang="fa-IR" dirty="0">
                <a:cs typeface="B Nazanin" panose="00000400000000000000" pitchFamily="2" charset="-78"/>
              </a:rPr>
              <a:t> تصادفی را گرفته و نمونه های عادی و غیر عادی تولید می کند.</a:t>
            </a:r>
          </a:p>
          <a:p>
            <a:pPr marL="0" indent="0">
              <a:buNone/>
            </a:pPr>
            <a:r>
              <a:rPr lang="fa-IR" dirty="0">
                <a:cs typeface="B Nazanin" panose="00000400000000000000" pitchFamily="2" charset="-78"/>
              </a:rPr>
              <a:t>پیشنهادی توسط مقاله:</a:t>
            </a:r>
          </a:p>
          <a:p>
            <a:pPr marL="0" indent="0" algn="l">
              <a:buNone/>
            </a:pPr>
            <a:r>
              <a:rPr lang="en-US" b="1" dirty="0"/>
              <a:t>Learning Sequential Information in Task-Based fMRI for Synthetic Data Augmentation</a:t>
            </a:r>
          </a:p>
          <a:p>
            <a:pPr marL="0" indent="0" algn="l">
              <a:buNone/>
            </a:pPr>
            <a:endParaRPr lang="fa-IR" dirty="0">
              <a:cs typeface="B Nazanin" panose="00000400000000000000" pitchFamily="2" charset="-78"/>
            </a:endParaRPr>
          </a:p>
          <a:p>
            <a:pPr marL="0" indent="0">
              <a:buNone/>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59</a:t>
            </a:fld>
            <a:endParaRPr lang="en-US"/>
          </a:p>
        </p:txBody>
      </p:sp>
    </p:spTree>
    <p:extLst>
      <p:ext uri="{BB962C8B-B14F-4D97-AF65-F5344CB8AC3E}">
        <p14:creationId xmlns:p14="http://schemas.microsoft.com/office/powerpoint/2010/main" val="428995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در ادامه چه تصمیمی دارید؟و چه انتظاری از تصمیمات دارید؟</a:t>
            </a:r>
            <a:endParaRPr lang="en-US" dirty="0"/>
          </a:p>
        </p:txBody>
      </p:sp>
      <p:sp>
        <p:nvSpPr>
          <p:cNvPr id="3" name="Content Placeholder 2"/>
          <p:cNvSpPr>
            <a:spLocks noGrp="1"/>
          </p:cNvSpPr>
          <p:nvPr>
            <p:ph idx="1"/>
          </p:nvPr>
        </p:nvSpPr>
        <p:spPr/>
        <p:txBody>
          <a:bodyPr/>
          <a:lstStyle/>
          <a:p>
            <a:r>
              <a:rPr lang="fa-IR" dirty="0"/>
              <a:t>تصمیم: تمرکز روی مبحث </a:t>
            </a:r>
            <a:r>
              <a:rPr lang="en-US" dirty="0" err="1"/>
              <a:t>fmri</a:t>
            </a:r>
            <a:r>
              <a:rPr lang="fa-IR" dirty="0"/>
              <a:t> و انجام پروژه در این زمینه</a:t>
            </a:r>
          </a:p>
          <a:p>
            <a:r>
              <a:rPr lang="fa-IR" dirty="0"/>
              <a:t>انتظار:کدهای مقاله موجود است و میتوان نتایج آن را به سرعت بدست آورد.</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6</a:t>
            </a:fld>
            <a:endParaRPr lang="en-US"/>
          </a:p>
        </p:txBody>
      </p:sp>
    </p:spTree>
    <p:extLst>
      <p:ext uri="{BB962C8B-B14F-4D97-AF65-F5344CB8AC3E}">
        <p14:creationId xmlns:p14="http://schemas.microsoft.com/office/powerpoint/2010/main" val="2557588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C46-20DB-073A-64FD-6CBEBB362A93}"/>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D3A70DFD-49E9-7136-B0C4-F5E44BDA93AF}"/>
              </a:ext>
            </a:extLst>
          </p:cNvPr>
          <p:cNvGraphicFramePr>
            <a:graphicFrameLocks noGrp="1"/>
          </p:cNvGraphicFramePr>
          <p:nvPr>
            <p:ph idx="1"/>
            <p:extLst>
              <p:ext uri="{D42A27DB-BD31-4B8C-83A1-F6EECF244321}">
                <p14:modId xmlns:p14="http://schemas.microsoft.com/office/powerpoint/2010/main" val="450573608"/>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521981365"/>
                    </a:ext>
                  </a:extLst>
                </a:gridCol>
                <a:gridCol w="2688431">
                  <a:extLst>
                    <a:ext uri="{9D8B030D-6E8A-4147-A177-3AD203B41FA5}">
                      <a16:colId xmlns:a16="http://schemas.microsoft.com/office/drawing/2014/main" val="4028668637"/>
                    </a:ext>
                  </a:extLst>
                </a:gridCol>
                <a:gridCol w="2688431">
                  <a:extLst>
                    <a:ext uri="{9D8B030D-6E8A-4147-A177-3AD203B41FA5}">
                      <a16:colId xmlns:a16="http://schemas.microsoft.com/office/drawing/2014/main" val="2535291662"/>
                    </a:ext>
                  </a:extLst>
                </a:gridCol>
                <a:gridCol w="2688431">
                  <a:extLst>
                    <a:ext uri="{9D8B030D-6E8A-4147-A177-3AD203B41FA5}">
                      <a16:colId xmlns:a16="http://schemas.microsoft.com/office/drawing/2014/main" val="698901163"/>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69.2</a:t>
                      </a:r>
                    </a:p>
                  </a:txBody>
                  <a:tcPr/>
                </a:tc>
                <a:tc>
                  <a:txBody>
                    <a:bodyPr/>
                    <a:lstStyle/>
                    <a:p>
                      <a:pPr algn="ctr"/>
                      <a:r>
                        <a:rPr lang="en-US" dirty="0"/>
                        <a:t>61</a:t>
                      </a:r>
                    </a:p>
                  </a:txBody>
                  <a:tcPr/>
                </a:tc>
                <a:tc>
                  <a:txBody>
                    <a:bodyPr/>
                    <a:lstStyle/>
                    <a:p>
                      <a:pPr algn="ctr"/>
                      <a:r>
                        <a:rPr lang="en-US" dirty="0"/>
                        <a:t>76</a:t>
                      </a:r>
                    </a:p>
                  </a:txBody>
                  <a:tcPr/>
                </a:tc>
                <a:extLst>
                  <a:ext uri="{0D108BD9-81ED-4DB2-BD59-A6C34878D82A}">
                    <a16:rowId xmlns:a16="http://schemas.microsoft.com/office/drawing/2014/main" val="1207189329"/>
                  </a:ext>
                </a:extLst>
              </a:tr>
              <a:tr h="370840">
                <a:tc>
                  <a:txBody>
                    <a:bodyPr/>
                    <a:lstStyle/>
                    <a:p>
                      <a:pPr algn="ctr"/>
                      <a:r>
                        <a:rPr lang="en-US" dirty="0" err="1"/>
                        <a:t>ASD_diagnet</a:t>
                      </a:r>
                      <a:r>
                        <a:rPr lang="en-US" dirty="0"/>
                        <a:t>(</a:t>
                      </a:r>
                      <a:r>
                        <a:rPr lang="en-US" dirty="0" err="1"/>
                        <a:t>aug</a:t>
                      </a:r>
                      <a:r>
                        <a:rPr lang="en-US" dirty="0"/>
                        <a:t>)</a:t>
                      </a:r>
                    </a:p>
                  </a:txBody>
                  <a:tcPr/>
                </a:tc>
                <a:tc>
                  <a:txBody>
                    <a:bodyPr/>
                    <a:lstStyle/>
                    <a:p>
                      <a:pPr algn="ctr"/>
                      <a:r>
                        <a:rPr lang="en-US" dirty="0"/>
                        <a:t>70</a:t>
                      </a:r>
                    </a:p>
                  </a:txBody>
                  <a:tcPr/>
                </a:tc>
                <a:tc>
                  <a:txBody>
                    <a:bodyPr/>
                    <a:lstStyle/>
                    <a:p>
                      <a:pPr algn="ctr"/>
                      <a:r>
                        <a:rPr lang="en-US" dirty="0"/>
                        <a:t>64</a:t>
                      </a:r>
                    </a:p>
                  </a:txBody>
                  <a:tcPr/>
                </a:tc>
                <a:tc>
                  <a:txBody>
                    <a:bodyPr/>
                    <a:lstStyle/>
                    <a:p>
                      <a:pPr algn="ctr"/>
                      <a:r>
                        <a:rPr lang="en-US" dirty="0"/>
                        <a:t>75</a:t>
                      </a:r>
                    </a:p>
                  </a:txBody>
                  <a:tcPr/>
                </a:tc>
                <a:extLst>
                  <a:ext uri="{0D108BD9-81ED-4DB2-BD59-A6C34878D82A}">
                    <a16:rowId xmlns:a16="http://schemas.microsoft.com/office/drawing/2014/main" val="542140569"/>
                  </a:ext>
                </a:extLst>
              </a:tr>
            </a:tbl>
          </a:graphicData>
        </a:graphic>
      </p:graphicFrame>
      <p:sp>
        <p:nvSpPr>
          <p:cNvPr id="4" name="Footer Placeholder 3">
            <a:extLst>
              <a:ext uri="{FF2B5EF4-FFF2-40B4-BE49-F238E27FC236}">
                <a16:creationId xmlns:a16="http://schemas.microsoft.com/office/drawing/2014/main" id="{5292C124-DA67-44C4-F7EC-1E92FFCF228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BABF288-0349-44DD-BC77-C937A6CA3E29}"/>
              </a:ext>
            </a:extLst>
          </p:cNvPr>
          <p:cNvSpPr>
            <a:spLocks noGrp="1"/>
          </p:cNvSpPr>
          <p:nvPr>
            <p:ph type="sldNum" sz="quarter" idx="12"/>
          </p:nvPr>
        </p:nvSpPr>
        <p:spPr/>
        <p:txBody>
          <a:bodyPr/>
          <a:lstStyle/>
          <a:p>
            <a:fld id="{D5085CA7-AB95-4776-A55C-D4C0D778309E}" type="slidenum">
              <a:rPr lang="en-US" smtClean="0"/>
              <a:pPr/>
              <a:t>60</a:t>
            </a:fld>
            <a:endParaRPr lang="en-US" dirty="0"/>
          </a:p>
        </p:txBody>
      </p:sp>
      <p:sp>
        <p:nvSpPr>
          <p:cNvPr id="7" name="TextBox 6">
            <a:extLst>
              <a:ext uri="{FF2B5EF4-FFF2-40B4-BE49-F238E27FC236}">
                <a16:creationId xmlns:a16="http://schemas.microsoft.com/office/drawing/2014/main" id="{7FA7D69E-DE2E-4F7A-E894-E998C117A89F}"/>
              </a:ext>
            </a:extLst>
          </p:cNvPr>
          <p:cNvSpPr txBox="1"/>
          <p:nvPr/>
        </p:nvSpPr>
        <p:spPr>
          <a:xfrm>
            <a:off x="5273336" y="2343704"/>
            <a:ext cx="4563122" cy="369332"/>
          </a:xfrm>
          <a:prstGeom prst="rect">
            <a:avLst/>
          </a:prstGeom>
          <a:noFill/>
        </p:spPr>
        <p:txBody>
          <a:bodyPr wrap="square" rtlCol="0">
            <a:spAutoFit/>
          </a:bodyPr>
          <a:lstStyle/>
          <a:p>
            <a:r>
              <a:rPr lang="en-US" dirty="0"/>
              <a:t>Using cc200 atlas</a:t>
            </a:r>
          </a:p>
        </p:txBody>
      </p:sp>
    </p:spTree>
    <p:extLst>
      <p:ext uri="{BB962C8B-B14F-4D97-AF65-F5344CB8AC3E}">
        <p14:creationId xmlns:p14="http://schemas.microsoft.com/office/powerpoint/2010/main" val="3431189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C46-20DB-073A-64FD-6CBEBB362A93}"/>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D3A70DFD-49E9-7136-B0C4-F5E44BDA93AF}"/>
              </a:ext>
            </a:extLst>
          </p:cNvPr>
          <p:cNvGraphicFramePr>
            <a:graphicFrameLocks noGrp="1"/>
          </p:cNvGraphicFramePr>
          <p:nvPr>
            <p:ph idx="1"/>
            <p:extLst>
              <p:ext uri="{D42A27DB-BD31-4B8C-83A1-F6EECF244321}">
                <p14:modId xmlns:p14="http://schemas.microsoft.com/office/powerpoint/2010/main" val="412307390"/>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521981365"/>
                    </a:ext>
                  </a:extLst>
                </a:gridCol>
                <a:gridCol w="2688431">
                  <a:extLst>
                    <a:ext uri="{9D8B030D-6E8A-4147-A177-3AD203B41FA5}">
                      <a16:colId xmlns:a16="http://schemas.microsoft.com/office/drawing/2014/main" val="4028668637"/>
                    </a:ext>
                  </a:extLst>
                </a:gridCol>
                <a:gridCol w="2688431">
                  <a:extLst>
                    <a:ext uri="{9D8B030D-6E8A-4147-A177-3AD203B41FA5}">
                      <a16:colId xmlns:a16="http://schemas.microsoft.com/office/drawing/2014/main" val="2535291662"/>
                    </a:ext>
                  </a:extLst>
                </a:gridCol>
                <a:gridCol w="2688431">
                  <a:extLst>
                    <a:ext uri="{9D8B030D-6E8A-4147-A177-3AD203B41FA5}">
                      <a16:colId xmlns:a16="http://schemas.microsoft.com/office/drawing/2014/main" val="698901163"/>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67.3</a:t>
                      </a:r>
                    </a:p>
                  </a:txBody>
                  <a:tcPr/>
                </a:tc>
                <a:tc>
                  <a:txBody>
                    <a:bodyPr/>
                    <a:lstStyle/>
                    <a:p>
                      <a:pPr algn="ctr"/>
                      <a:r>
                        <a:rPr lang="en-US" dirty="0"/>
                        <a:t>62</a:t>
                      </a:r>
                    </a:p>
                  </a:txBody>
                  <a:tcPr/>
                </a:tc>
                <a:tc>
                  <a:txBody>
                    <a:bodyPr/>
                    <a:lstStyle/>
                    <a:p>
                      <a:pPr algn="ctr"/>
                      <a:r>
                        <a:rPr lang="en-US" dirty="0"/>
                        <a:t>72</a:t>
                      </a:r>
                    </a:p>
                  </a:txBody>
                  <a:tcPr/>
                </a:tc>
                <a:extLst>
                  <a:ext uri="{0D108BD9-81ED-4DB2-BD59-A6C34878D82A}">
                    <a16:rowId xmlns:a16="http://schemas.microsoft.com/office/drawing/2014/main" val="1207189329"/>
                  </a:ext>
                </a:extLst>
              </a:tr>
            </a:tbl>
          </a:graphicData>
        </a:graphic>
      </p:graphicFrame>
      <p:sp>
        <p:nvSpPr>
          <p:cNvPr id="4" name="Footer Placeholder 3">
            <a:extLst>
              <a:ext uri="{FF2B5EF4-FFF2-40B4-BE49-F238E27FC236}">
                <a16:creationId xmlns:a16="http://schemas.microsoft.com/office/drawing/2014/main" id="{5292C124-DA67-44C4-F7EC-1E92FFCF228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BABF288-0349-44DD-BC77-C937A6CA3E29}"/>
              </a:ext>
            </a:extLst>
          </p:cNvPr>
          <p:cNvSpPr>
            <a:spLocks noGrp="1"/>
          </p:cNvSpPr>
          <p:nvPr>
            <p:ph type="sldNum" sz="quarter" idx="12"/>
          </p:nvPr>
        </p:nvSpPr>
        <p:spPr/>
        <p:txBody>
          <a:bodyPr/>
          <a:lstStyle/>
          <a:p>
            <a:fld id="{D5085CA7-AB95-4776-A55C-D4C0D778309E}" type="slidenum">
              <a:rPr lang="en-US" smtClean="0"/>
              <a:pPr/>
              <a:t>61</a:t>
            </a:fld>
            <a:endParaRPr lang="en-US" dirty="0"/>
          </a:p>
        </p:txBody>
      </p:sp>
      <p:sp>
        <p:nvSpPr>
          <p:cNvPr id="7" name="TextBox 6">
            <a:extLst>
              <a:ext uri="{FF2B5EF4-FFF2-40B4-BE49-F238E27FC236}">
                <a16:creationId xmlns:a16="http://schemas.microsoft.com/office/drawing/2014/main" id="{7FA7D69E-DE2E-4F7A-E894-E998C117A89F}"/>
              </a:ext>
            </a:extLst>
          </p:cNvPr>
          <p:cNvSpPr txBox="1"/>
          <p:nvPr/>
        </p:nvSpPr>
        <p:spPr>
          <a:xfrm>
            <a:off x="5273336" y="2343704"/>
            <a:ext cx="4563122" cy="369332"/>
          </a:xfrm>
          <a:prstGeom prst="rect">
            <a:avLst/>
          </a:prstGeom>
          <a:noFill/>
        </p:spPr>
        <p:txBody>
          <a:bodyPr wrap="square" rtlCol="0">
            <a:spAutoFit/>
          </a:bodyPr>
          <a:lstStyle/>
          <a:p>
            <a:r>
              <a:rPr lang="en-US" dirty="0"/>
              <a:t>Using </a:t>
            </a:r>
            <a:r>
              <a:rPr lang="en-US"/>
              <a:t>power264 atlas</a:t>
            </a:r>
            <a:endParaRPr lang="en-US" dirty="0"/>
          </a:p>
        </p:txBody>
      </p:sp>
    </p:spTree>
    <p:extLst>
      <p:ext uri="{BB962C8B-B14F-4D97-AF65-F5344CB8AC3E}">
        <p14:creationId xmlns:p14="http://schemas.microsoft.com/office/powerpoint/2010/main" val="4176848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B4B5-6DCC-908F-7208-FABE86B85CC5}"/>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EECF72C9-4A41-94D3-1688-98E71151CFC1}"/>
              </a:ext>
            </a:extLst>
          </p:cNvPr>
          <p:cNvGraphicFramePr>
            <a:graphicFrameLocks noGrp="1"/>
          </p:cNvGraphicFramePr>
          <p:nvPr>
            <p:ph idx="1"/>
            <p:extLst>
              <p:ext uri="{D42A27DB-BD31-4B8C-83A1-F6EECF244321}">
                <p14:modId xmlns:p14="http://schemas.microsoft.com/office/powerpoint/2010/main" val="1531628344"/>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29963264"/>
                    </a:ext>
                  </a:extLst>
                </a:gridCol>
                <a:gridCol w="2688431">
                  <a:extLst>
                    <a:ext uri="{9D8B030D-6E8A-4147-A177-3AD203B41FA5}">
                      <a16:colId xmlns:a16="http://schemas.microsoft.com/office/drawing/2014/main" val="2708238568"/>
                    </a:ext>
                  </a:extLst>
                </a:gridCol>
                <a:gridCol w="2688431">
                  <a:extLst>
                    <a:ext uri="{9D8B030D-6E8A-4147-A177-3AD203B41FA5}">
                      <a16:colId xmlns:a16="http://schemas.microsoft.com/office/drawing/2014/main" val="2898330726"/>
                    </a:ext>
                  </a:extLst>
                </a:gridCol>
                <a:gridCol w="2688431">
                  <a:extLst>
                    <a:ext uri="{9D8B030D-6E8A-4147-A177-3AD203B41FA5}">
                      <a16:colId xmlns:a16="http://schemas.microsoft.com/office/drawing/2014/main" val="2130805760"/>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52</a:t>
                      </a:r>
                    </a:p>
                  </a:txBody>
                  <a:tcPr/>
                </a:tc>
                <a:tc>
                  <a:txBody>
                    <a:bodyPr/>
                    <a:lstStyle/>
                    <a:p>
                      <a:pPr algn="ctr"/>
                      <a:r>
                        <a:rPr lang="en-US" dirty="0"/>
                        <a:t>10</a:t>
                      </a:r>
                    </a:p>
                  </a:txBody>
                  <a:tcPr/>
                </a:tc>
                <a:tc>
                  <a:txBody>
                    <a:bodyPr/>
                    <a:lstStyle/>
                    <a:p>
                      <a:pPr algn="ctr"/>
                      <a:r>
                        <a:rPr lang="en-US"/>
                        <a:t>88</a:t>
                      </a:r>
                      <a:endParaRPr lang="en-US" dirty="0"/>
                    </a:p>
                  </a:txBody>
                  <a:tcPr/>
                </a:tc>
                <a:extLst>
                  <a:ext uri="{0D108BD9-81ED-4DB2-BD59-A6C34878D82A}">
                    <a16:rowId xmlns:a16="http://schemas.microsoft.com/office/drawing/2014/main" val="3684715506"/>
                  </a:ext>
                </a:extLst>
              </a:tr>
            </a:tbl>
          </a:graphicData>
        </a:graphic>
      </p:graphicFrame>
      <p:sp>
        <p:nvSpPr>
          <p:cNvPr id="4" name="Footer Placeholder 3">
            <a:extLst>
              <a:ext uri="{FF2B5EF4-FFF2-40B4-BE49-F238E27FC236}">
                <a16:creationId xmlns:a16="http://schemas.microsoft.com/office/drawing/2014/main" id="{4997FB67-D0BB-9329-F1BD-3975C60CFFF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AF96D52A-0370-D756-372B-93F05737CBC0}"/>
              </a:ext>
            </a:extLst>
          </p:cNvPr>
          <p:cNvSpPr>
            <a:spLocks noGrp="1"/>
          </p:cNvSpPr>
          <p:nvPr>
            <p:ph type="sldNum" sz="quarter" idx="12"/>
          </p:nvPr>
        </p:nvSpPr>
        <p:spPr/>
        <p:txBody>
          <a:bodyPr/>
          <a:lstStyle/>
          <a:p>
            <a:fld id="{D5085CA7-AB95-4776-A55C-D4C0D778309E}" type="slidenum">
              <a:rPr lang="en-US" smtClean="0"/>
              <a:pPr/>
              <a:t>62</a:t>
            </a:fld>
            <a:endParaRPr lang="en-US" dirty="0"/>
          </a:p>
        </p:txBody>
      </p:sp>
      <p:sp>
        <p:nvSpPr>
          <p:cNvPr id="3" name="TextBox 2">
            <a:extLst>
              <a:ext uri="{FF2B5EF4-FFF2-40B4-BE49-F238E27FC236}">
                <a16:creationId xmlns:a16="http://schemas.microsoft.com/office/drawing/2014/main" id="{E68BC5E6-8DF0-D251-5080-EF8F4B49BAC7}"/>
              </a:ext>
            </a:extLst>
          </p:cNvPr>
          <p:cNvSpPr txBox="1"/>
          <p:nvPr/>
        </p:nvSpPr>
        <p:spPr>
          <a:xfrm>
            <a:off x="3491281" y="2317072"/>
            <a:ext cx="5104660" cy="369332"/>
          </a:xfrm>
          <a:prstGeom prst="rect">
            <a:avLst/>
          </a:prstGeom>
          <a:noFill/>
        </p:spPr>
        <p:txBody>
          <a:bodyPr wrap="square" rtlCol="0">
            <a:spAutoFit/>
          </a:bodyPr>
          <a:lstStyle/>
          <a:p>
            <a:pPr algn="ctr"/>
            <a:r>
              <a:rPr lang="en-US" dirty="0"/>
              <a:t>CC_200 atlas -&gt; Using only 8 regions -&gt;  14 features </a:t>
            </a:r>
          </a:p>
        </p:txBody>
      </p:sp>
    </p:spTree>
    <p:extLst>
      <p:ext uri="{BB962C8B-B14F-4D97-AF65-F5344CB8AC3E}">
        <p14:creationId xmlns:p14="http://schemas.microsoft.com/office/powerpoint/2010/main" val="2831713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4E8D-8A88-5A60-1387-22EAED0BCEAD}"/>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B84F03BD-3368-9986-4717-E00E923AD3A7}"/>
              </a:ext>
            </a:extLst>
          </p:cNvPr>
          <p:cNvGraphicFramePr>
            <a:graphicFrameLocks noGrp="1"/>
          </p:cNvGraphicFramePr>
          <p:nvPr>
            <p:ph idx="1"/>
            <p:extLst>
              <p:ext uri="{D42A27DB-BD31-4B8C-83A1-F6EECF244321}">
                <p14:modId xmlns:p14="http://schemas.microsoft.com/office/powerpoint/2010/main" val="866006473"/>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753149427"/>
                    </a:ext>
                  </a:extLst>
                </a:gridCol>
                <a:gridCol w="2688431">
                  <a:extLst>
                    <a:ext uri="{9D8B030D-6E8A-4147-A177-3AD203B41FA5}">
                      <a16:colId xmlns:a16="http://schemas.microsoft.com/office/drawing/2014/main" val="2897074675"/>
                    </a:ext>
                  </a:extLst>
                </a:gridCol>
                <a:gridCol w="2688431">
                  <a:extLst>
                    <a:ext uri="{9D8B030D-6E8A-4147-A177-3AD203B41FA5}">
                      <a16:colId xmlns:a16="http://schemas.microsoft.com/office/drawing/2014/main" val="3694696975"/>
                    </a:ext>
                  </a:extLst>
                </a:gridCol>
                <a:gridCol w="2688431">
                  <a:extLst>
                    <a:ext uri="{9D8B030D-6E8A-4147-A177-3AD203B41FA5}">
                      <a16:colId xmlns:a16="http://schemas.microsoft.com/office/drawing/2014/main" val="2954478362"/>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a:t>
                      </a:r>
                    </a:p>
                  </a:txBody>
                  <a:tcPr/>
                </a:tc>
                <a:tc>
                  <a:txBody>
                    <a:bodyPr/>
                    <a:lstStyle/>
                    <a:p>
                      <a:pPr algn="ctr"/>
                      <a:r>
                        <a:rPr lang="en-US" dirty="0"/>
                        <a:t>61</a:t>
                      </a:r>
                    </a:p>
                  </a:txBody>
                  <a:tcPr/>
                </a:tc>
                <a:tc>
                  <a:txBody>
                    <a:bodyPr/>
                    <a:lstStyle/>
                    <a:p>
                      <a:pPr algn="ctr"/>
                      <a:r>
                        <a:rPr lang="en-US" dirty="0"/>
                        <a:t>76</a:t>
                      </a:r>
                    </a:p>
                  </a:txBody>
                  <a:tcPr/>
                </a:tc>
                <a:extLst>
                  <a:ext uri="{0D108BD9-81ED-4DB2-BD59-A6C34878D82A}">
                    <a16:rowId xmlns:a16="http://schemas.microsoft.com/office/drawing/2014/main" val="3761090505"/>
                  </a:ext>
                </a:extLst>
              </a:tr>
            </a:tbl>
          </a:graphicData>
        </a:graphic>
      </p:graphicFrame>
      <p:sp>
        <p:nvSpPr>
          <p:cNvPr id="4" name="Footer Placeholder 3">
            <a:extLst>
              <a:ext uri="{FF2B5EF4-FFF2-40B4-BE49-F238E27FC236}">
                <a16:creationId xmlns:a16="http://schemas.microsoft.com/office/drawing/2014/main" id="{EB86681D-F0C2-EF99-790B-4A2C78826A12}"/>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D6FD1D5A-3357-44C3-9A14-95139A6B0CAA}"/>
              </a:ext>
            </a:extLst>
          </p:cNvPr>
          <p:cNvSpPr>
            <a:spLocks noGrp="1"/>
          </p:cNvSpPr>
          <p:nvPr>
            <p:ph type="sldNum" sz="quarter" idx="12"/>
          </p:nvPr>
        </p:nvSpPr>
        <p:spPr/>
        <p:txBody>
          <a:bodyPr/>
          <a:lstStyle/>
          <a:p>
            <a:fld id="{D5085CA7-AB95-4776-A55C-D4C0D778309E}" type="slidenum">
              <a:rPr lang="en-US" smtClean="0"/>
              <a:pPr/>
              <a:t>63</a:t>
            </a:fld>
            <a:endParaRPr lang="en-US" dirty="0"/>
          </a:p>
        </p:txBody>
      </p:sp>
      <p:sp>
        <p:nvSpPr>
          <p:cNvPr id="7" name="TextBox 6">
            <a:extLst>
              <a:ext uri="{FF2B5EF4-FFF2-40B4-BE49-F238E27FC236}">
                <a16:creationId xmlns:a16="http://schemas.microsoft.com/office/drawing/2014/main" id="{A506A3A5-5516-AB84-FD82-DAC188BD69F4}"/>
              </a:ext>
            </a:extLst>
          </p:cNvPr>
          <p:cNvSpPr txBox="1"/>
          <p:nvPr/>
        </p:nvSpPr>
        <p:spPr>
          <a:xfrm>
            <a:off x="3447495" y="2396971"/>
            <a:ext cx="5820792" cy="369332"/>
          </a:xfrm>
          <a:prstGeom prst="rect">
            <a:avLst/>
          </a:prstGeom>
          <a:noFill/>
        </p:spPr>
        <p:txBody>
          <a:bodyPr wrap="square" rtlCol="0">
            <a:spAutoFit/>
          </a:bodyPr>
          <a:lstStyle/>
          <a:p>
            <a:pPr algn="ctr"/>
            <a:r>
              <a:rPr lang="en-US" dirty="0"/>
              <a:t>CC_200 atlas -&gt; Using 8 </a:t>
            </a:r>
            <a:r>
              <a:rPr lang="en-US" dirty="0" err="1"/>
              <a:t>regions+others</a:t>
            </a:r>
            <a:r>
              <a:rPr lang="en-US" dirty="0"/>
              <a:t> -&gt; 4592 features</a:t>
            </a:r>
          </a:p>
        </p:txBody>
      </p:sp>
    </p:spTree>
    <p:extLst>
      <p:ext uri="{BB962C8B-B14F-4D97-AF65-F5344CB8AC3E}">
        <p14:creationId xmlns:p14="http://schemas.microsoft.com/office/powerpoint/2010/main" val="4031525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1E4E-0E8E-8455-6868-1A459E1200A1}"/>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75508C12-93CB-5196-E813-8D634087D0A2}"/>
              </a:ext>
            </a:extLst>
          </p:cNvPr>
          <p:cNvGraphicFramePr>
            <a:graphicFrameLocks noGrp="1"/>
          </p:cNvGraphicFramePr>
          <p:nvPr>
            <p:ph idx="1"/>
            <p:extLst>
              <p:ext uri="{D42A27DB-BD31-4B8C-83A1-F6EECF244321}">
                <p14:modId xmlns:p14="http://schemas.microsoft.com/office/powerpoint/2010/main" val="2582854892"/>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4050073"/>
                    </a:ext>
                  </a:extLst>
                </a:gridCol>
                <a:gridCol w="2688431">
                  <a:extLst>
                    <a:ext uri="{9D8B030D-6E8A-4147-A177-3AD203B41FA5}">
                      <a16:colId xmlns:a16="http://schemas.microsoft.com/office/drawing/2014/main" val="2113682086"/>
                    </a:ext>
                  </a:extLst>
                </a:gridCol>
                <a:gridCol w="2688431">
                  <a:extLst>
                    <a:ext uri="{9D8B030D-6E8A-4147-A177-3AD203B41FA5}">
                      <a16:colId xmlns:a16="http://schemas.microsoft.com/office/drawing/2014/main" val="1422340234"/>
                    </a:ext>
                  </a:extLst>
                </a:gridCol>
                <a:gridCol w="2688431">
                  <a:extLst>
                    <a:ext uri="{9D8B030D-6E8A-4147-A177-3AD203B41FA5}">
                      <a16:colId xmlns:a16="http://schemas.microsoft.com/office/drawing/2014/main" val="2099142947"/>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69.3</a:t>
                      </a:r>
                    </a:p>
                  </a:txBody>
                  <a:tcPr/>
                </a:tc>
                <a:tc>
                  <a:txBody>
                    <a:bodyPr/>
                    <a:lstStyle/>
                    <a:p>
                      <a:pPr algn="ctr"/>
                      <a:r>
                        <a:rPr lang="en-US" dirty="0"/>
                        <a:t>60</a:t>
                      </a:r>
                    </a:p>
                  </a:txBody>
                  <a:tcPr/>
                </a:tc>
                <a:tc>
                  <a:txBody>
                    <a:bodyPr/>
                    <a:lstStyle/>
                    <a:p>
                      <a:pPr algn="ctr"/>
                      <a:r>
                        <a:rPr lang="en-US" dirty="0"/>
                        <a:t>77.7</a:t>
                      </a:r>
                    </a:p>
                  </a:txBody>
                  <a:tcPr/>
                </a:tc>
                <a:extLst>
                  <a:ext uri="{0D108BD9-81ED-4DB2-BD59-A6C34878D82A}">
                    <a16:rowId xmlns:a16="http://schemas.microsoft.com/office/drawing/2014/main" val="3253063858"/>
                  </a:ext>
                </a:extLst>
              </a:tr>
            </a:tbl>
          </a:graphicData>
        </a:graphic>
      </p:graphicFrame>
      <p:sp>
        <p:nvSpPr>
          <p:cNvPr id="4" name="Footer Placeholder 3">
            <a:extLst>
              <a:ext uri="{FF2B5EF4-FFF2-40B4-BE49-F238E27FC236}">
                <a16:creationId xmlns:a16="http://schemas.microsoft.com/office/drawing/2014/main" id="{10FDBACE-CBF1-2E7D-86CD-02EC25870DD1}"/>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BB1F3C2-552E-F1A4-98A7-B6524D5CD9D8}"/>
              </a:ext>
            </a:extLst>
          </p:cNvPr>
          <p:cNvSpPr>
            <a:spLocks noGrp="1"/>
          </p:cNvSpPr>
          <p:nvPr>
            <p:ph type="sldNum" sz="quarter" idx="12"/>
          </p:nvPr>
        </p:nvSpPr>
        <p:spPr/>
        <p:txBody>
          <a:bodyPr/>
          <a:lstStyle/>
          <a:p>
            <a:fld id="{D5085CA7-AB95-4776-A55C-D4C0D778309E}" type="slidenum">
              <a:rPr lang="en-US" smtClean="0"/>
              <a:pPr/>
              <a:t>64</a:t>
            </a:fld>
            <a:endParaRPr lang="en-US" dirty="0"/>
          </a:p>
        </p:txBody>
      </p:sp>
      <p:sp>
        <p:nvSpPr>
          <p:cNvPr id="7" name="TextBox 6">
            <a:extLst>
              <a:ext uri="{FF2B5EF4-FFF2-40B4-BE49-F238E27FC236}">
                <a16:creationId xmlns:a16="http://schemas.microsoft.com/office/drawing/2014/main" id="{D7C09E04-E194-515C-CC5B-E9167D0B400B}"/>
              </a:ext>
            </a:extLst>
          </p:cNvPr>
          <p:cNvSpPr txBox="1"/>
          <p:nvPr/>
        </p:nvSpPr>
        <p:spPr>
          <a:xfrm>
            <a:off x="2391052" y="2379216"/>
            <a:ext cx="7409895" cy="369332"/>
          </a:xfrm>
          <a:prstGeom prst="rect">
            <a:avLst/>
          </a:prstGeom>
          <a:noFill/>
        </p:spPr>
        <p:txBody>
          <a:bodyPr wrap="square" rtlCol="0">
            <a:spAutoFit/>
          </a:bodyPr>
          <a:lstStyle/>
          <a:p>
            <a:r>
              <a:rPr lang="en-US" dirty="0"/>
              <a:t>CC_200 -&gt; Using extra tree to select 7468 features </a:t>
            </a:r>
            <a:r>
              <a:rPr lang="en-US" dirty="0">
                <a:sym typeface="Wingdings" panose="05000000000000000000" pitchFamily="2" charset="2"/>
              </a:rPr>
              <a:t> 7468/4=1867 features</a:t>
            </a:r>
            <a:endParaRPr lang="en-US" dirty="0"/>
          </a:p>
        </p:txBody>
      </p:sp>
    </p:spTree>
    <p:extLst>
      <p:ext uri="{BB962C8B-B14F-4D97-AF65-F5344CB8AC3E}">
        <p14:creationId xmlns:p14="http://schemas.microsoft.com/office/powerpoint/2010/main" val="981201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019C-3D33-6C16-4DCE-BFCE24C27EF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A758ECAA-F75E-017E-58DE-B069421FC96A}"/>
              </a:ext>
            </a:extLst>
          </p:cNvPr>
          <p:cNvGraphicFramePr>
            <a:graphicFrameLocks noGrp="1"/>
          </p:cNvGraphicFramePr>
          <p:nvPr>
            <p:ph idx="1"/>
            <p:extLst>
              <p:ext uri="{D42A27DB-BD31-4B8C-83A1-F6EECF244321}">
                <p14:modId xmlns:p14="http://schemas.microsoft.com/office/powerpoint/2010/main" val="2415647100"/>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019948873"/>
                    </a:ext>
                  </a:extLst>
                </a:gridCol>
                <a:gridCol w="2688431">
                  <a:extLst>
                    <a:ext uri="{9D8B030D-6E8A-4147-A177-3AD203B41FA5}">
                      <a16:colId xmlns:a16="http://schemas.microsoft.com/office/drawing/2014/main" val="3952548593"/>
                    </a:ext>
                  </a:extLst>
                </a:gridCol>
                <a:gridCol w="2688431">
                  <a:extLst>
                    <a:ext uri="{9D8B030D-6E8A-4147-A177-3AD203B41FA5}">
                      <a16:colId xmlns:a16="http://schemas.microsoft.com/office/drawing/2014/main" val="2644761488"/>
                    </a:ext>
                  </a:extLst>
                </a:gridCol>
                <a:gridCol w="2688431">
                  <a:extLst>
                    <a:ext uri="{9D8B030D-6E8A-4147-A177-3AD203B41FA5}">
                      <a16:colId xmlns:a16="http://schemas.microsoft.com/office/drawing/2014/main" val="2213216021"/>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68.2</a:t>
                      </a:r>
                    </a:p>
                  </a:txBody>
                  <a:tcPr/>
                </a:tc>
                <a:tc>
                  <a:txBody>
                    <a:bodyPr/>
                    <a:lstStyle/>
                    <a:p>
                      <a:pPr algn="ctr"/>
                      <a:r>
                        <a:rPr lang="en-US" dirty="0"/>
                        <a:t>58.3</a:t>
                      </a:r>
                    </a:p>
                  </a:txBody>
                  <a:tcPr/>
                </a:tc>
                <a:tc>
                  <a:txBody>
                    <a:bodyPr/>
                    <a:lstStyle/>
                    <a:p>
                      <a:pPr algn="ctr"/>
                      <a:r>
                        <a:rPr lang="en-US" dirty="0"/>
                        <a:t>76.7</a:t>
                      </a:r>
                    </a:p>
                  </a:txBody>
                  <a:tcPr/>
                </a:tc>
                <a:extLst>
                  <a:ext uri="{0D108BD9-81ED-4DB2-BD59-A6C34878D82A}">
                    <a16:rowId xmlns:a16="http://schemas.microsoft.com/office/drawing/2014/main" val="75382833"/>
                  </a:ext>
                </a:extLst>
              </a:tr>
            </a:tbl>
          </a:graphicData>
        </a:graphic>
      </p:graphicFrame>
      <p:sp>
        <p:nvSpPr>
          <p:cNvPr id="4" name="Footer Placeholder 3">
            <a:extLst>
              <a:ext uri="{FF2B5EF4-FFF2-40B4-BE49-F238E27FC236}">
                <a16:creationId xmlns:a16="http://schemas.microsoft.com/office/drawing/2014/main" id="{095E7C44-A972-B1E8-386E-52B3FB3F816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7F9A251-6E82-20FC-ECDC-637FDDEDDA62}"/>
              </a:ext>
            </a:extLst>
          </p:cNvPr>
          <p:cNvSpPr>
            <a:spLocks noGrp="1"/>
          </p:cNvSpPr>
          <p:nvPr>
            <p:ph type="sldNum" sz="quarter" idx="12"/>
          </p:nvPr>
        </p:nvSpPr>
        <p:spPr/>
        <p:txBody>
          <a:bodyPr/>
          <a:lstStyle/>
          <a:p>
            <a:fld id="{D5085CA7-AB95-4776-A55C-D4C0D778309E}" type="slidenum">
              <a:rPr lang="en-US" smtClean="0"/>
              <a:pPr/>
              <a:t>65</a:t>
            </a:fld>
            <a:endParaRPr lang="en-US" dirty="0"/>
          </a:p>
        </p:txBody>
      </p:sp>
      <p:sp>
        <p:nvSpPr>
          <p:cNvPr id="7" name="TextBox 6">
            <a:extLst>
              <a:ext uri="{FF2B5EF4-FFF2-40B4-BE49-F238E27FC236}">
                <a16:creationId xmlns:a16="http://schemas.microsoft.com/office/drawing/2014/main" id="{48E2D279-AC09-E7AA-C3FD-1DC436F1B791}"/>
              </a:ext>
            </a:extLst>
          </p:cNvPr>
          <p:cNvSpPr txBox="1"/>
          <p:nvPr/>
        </p:nvSpPr>
        <p:spPr>
          <a:xfrm>
            <a:off x="1997475" y="2388093"/>
            <a:ext cx="8611340" cy="369332"/>
          </a:xfrm>
          <a:prstGeom prst="rect">
            <a:avLst/>
          </a:prstGeom>
          <a:noFill/>
        </p:spPr>
        <p:txBody>
          <a:bodyPr wrap="square" rtlCol="0">
            <a:spAutoFit/>
          </a:bodyPr>
          <a:lstStyle/>
          <a:p>
            <a:r>
              <a:rPr lang="en-US" dirty="0"/>
              <a:t>Using power264 -&gt;using extra tree to select 11242 features-&gt;11242/4=2810 features</a:t>
            </a:r>
          </a:p>
        </p:txBody>
      </p:sp>
    </p:spTree>
    <p:extLst>
      <p:ext uri="{BB962C8B-B14F-4D97-AF65-F5344CB8AC3E}">
        <p14:creationId xmlns:p14="http://schemas.microsoft.com/office/powerpoint/2010/main" val="1649281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B22F-296A-DB41-470F-A319B375D20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1D75B688-14E8-7DA2-524B-9E010926E2A2}"/>
              </a:ext>
            </a:extLst>
          </p:cNvPr>
          <p:cNvGraphicFramePr>
            <a:graphicFrameLocks noGrp="1"/>
          </p:cNvGraphicFramePr>
          <p:nvPr>
            <p:ph idx="1"/>
            <p:extLst>
              <p:ext uri="{D42A27DB-BD31-4B8C-83A1-F6EECF244321}">
                <p14:modId xmlns:p14="http://schemas.microsoft.com/office/powerpoint/2010/main" val="407223162"/>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589636859"/>
                    </a:ext>
                  </a:extLst>
                </a:gridCol>
                <a:gridCol w="2688431">
                  <a:extLst>
                    <a:ext uri="{9D8B030D-6E8A-4147-A177-3AD203B41FA5}">
                      <a16:colId xmlns:a16="http://schemas.microsoft.com/office/drawing/2014/main" val="1659862599"/>
                    </a:ext>
                  </a:extLst>
                </a:gridCol>
                <a:gridCol w="2688431">
                  <a:extLst>
                    <a:ext uri="{9D8B030D-6E8A-4147-A177-3AD203B41FA5}">
                      <a16:colId xmlns:a16="http://schemas.microsoft.com/office/drawing/2014/main" val="3227117389"/>
                    </a:ext>
                  </a:extLst>
                </a:gridCol>
                <a:gridCol w="2688431">
                  <a:extLst>
                    <a:ext uri="{9D8B030D-6E8A-4147-A177-3AD203B41FA5}">
                      <a16:colId xmlns:a16="http://schemas.microsoft.com/office/drawing/2014/main" val="2371594197"/>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72.8</a:t>
                      </a:r>
                    </a:p>
                  </a:txBody>
                  <a:tcPr/>
                </a:tc>
                <a:tc>
                  <a:txBody>
                    <a:bodyPr/>
                    <a:lstStyle/>
                    <a:p>
                      <a:pPr algn="ctr"/>
                      <a:r>
                        <a:rPr lang="en-US" dirty="0"/>
                        <a:t>65.2</a:t>
                      </a:r>
                    </a:p>
                  </a:txBody>
                  <a:tcPr/>
                </a:tc>
                <a:tc>
                  <a:txBody>
                    <a:bodyPr/>
                    <a:lstStyle/>
                    <a:p>
                      <a:pPr algn="ctr"/>
                      <a:r>
                        <a:rPr lang="en-US" dirty="0"/>
                        <a:t>79.4</a:t>
                      </a:r>
                    </a:p>
                  </a:txBody>
                  <a:tcPr/>
                </a:tc>
                <a:extLst>
                  <a:ext uri="{0D108BD9-81ED-4DB2-BD59-A6C34878D82A}">
                    <a16:rowId xmlns:a16="http://schemas.microsoft.com/office/drawing/2014/main" val="1865430477"/>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83.7</a:t>
                      </a:r>
                    </a:p>
                  </a:txBody>
                  <a:tcPr/>
                </a:tc>
                <a:tc>
                  <a:txBody>
                    <a:bodyPr/>
                    <a:lstStyle/>
                    <a:p>
                      <a:pPr algn="ctr"/>
                      <a:r>
                        <a:rPr lang="en-US" dirty="0"/>
                        <a:t>77.9</a:t>
                      </a:r>
                    </a:p>
                  </a:txBody>
                  <a:tcPr/>
                </a:tc>
                <a:tc>
                  <a:txBody>
                    <a:bodyPr/>
                    <a:lstStyle/>
                    <a:p>
                      <a:pPr algn="ctr"/>
                      <a:r>
                        <a:rPr lang="en-US" dirty="0"/>
                        <a:t>88.7</a:t>
                      </a:r>
                    </a:p>
                  </a:txBody>
                  <a:tcPr/>
                </a:tc>
                <a:extLst>
                  <a:ext uri="{0D108BD9-81ED-4DB2-BD59-A6C34878D82A}">
                    <a16:rowId xmlns:a16="http://schemas.microsoft.com/office/drawing/2014/main" val="1527638517"/>
                  </a:ext>
                </a:extLst>
              </a:tr>
            </a:tbl>
          </a:graphicData>
        </a:graphic>
      </p:graphicFrame>
      <p:sp>
        <p:nvSpPr>
          <p:cNvPr id="4" name="Footer Placeholder 3">
            <a:extLst>
              <a:ext uri="{FF2B5EF4-FFF2-40B4-BE49-F238E27FC236}">
                <a16:creationId xmlns:a16="http://schemas.microsoft.com/office/drawing/2014/main" id="{7C64EB28-3E57-9E15-19A1-9D18195A733F}"/>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DE5DED0B-DB56-97A6-611E-A47FCD595A1C}"/>
              </a:ext>
            </a:extLst>
          </p:cNvPr>
          <p:cNvSpPr>
            <a:spLocks noGrp="1"/>
          </p:cNvSpPr>
          <p:nvPr>
            <p:ph type="sldNum" sz="quarter" idx="12"/>
          </p:nvPr>
        </p:nvSpPr>
        <p:spPr/>
        <p:txBody>
          <a:bodyPr/>
          <a:lstStyle/>
          <a:p>
            <a:fld id="{D5085CA7-AB95-4776-A55C-D4C0D778309E}" type="slidenum">
              <a:rPr lang="en-US" smtClean="0"/>
              <a:pPr/>
              <a:t>66</a:t>
            </a:fld>
            <a:endParaRPr lang="en-US" dirty="0"/>
          </a:p>
        </p:txBody>
      </p:sp>
      <p:sp>
        <p:nvSpPr>
          <p:cNvPr id="3" name="TextBox 2">
            <a:extLst>
              <a:ext uri="{FF2B5EF4-FFF2-40B4-BE49-F238E27FC236}">
                <a16:creationId xmlns:a16="http://schemas.microsoft.com/office/drawing/2014/main" id="{F2C13DC0-6F70-9D4A-0548-519048F298A8}"/>
              </a:ext>
            </a:extLst>
          </p:cNvPr>
          <p:cNvSpPr txBox="1"/>
          <p:nvPr/>
        </p:nvSpPr>
        <p:spPr>
          <a:xfrm>
            <a:off x="3480047" y="2771735"/>
            <a:ext cx="5867400" cy="1200329"/>
          </a:xfrm>
          <a:prstGeom prst="rect">
            <a:avLst/>
          </a:prstGeom>
          <a:noFill/>
        </p:spPr>
        <p:txBody>
          <a:bodyPr wrap="square" rtlCol="0">
            <a:spAutoFit/>
          </a:bodyPr>
          <a:lstStyle/>
          <a:p>
            <a:r>
              <a:rPr lang="en-US" dirty="0"/>
              <a:t>Using CC200 -&gt; select 1935 features by </a:t>
            </a:r>
            <a:r>
              <a:rPr lang="en-US" dirty="0" err="1"/>
              <a:t>extra_tree</a:t>
            </a:r>
            <a:endParaRPr lang="en-US" dirty="0"/>
          </a:p>
          <a:p>
            <a:endParaRPr lang="en-US" dirty="0"/>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20</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graphicFrame>
        <p:nvGraphicFramePr>
          <p:cNvPr id="7" name="Table 6">
            <a:extLst>
              <a:ext uri="{FF2B5EF4-FFF2-40B4-BE49-F238E27FC236}">
                <a16:creationId xmlns:a16="http://schemas.microsoft.com/office/drawing/2014/main" id="{3E0E199E-CF2A-A646-B623-A1857616433C}"/>
              </a:ext>
            </a:extLst>
          </p:cNvPr>
          <p:cNvGraphicFramePr>
            <a:graphicFrameLocks noGrp="1"/>
          </p:cNvGraphicFramePr>
          <p:nvPr>
            <p:extLst>
              <p:ext uri="{D42A27DB-BD31-4B8C-83A1-F6EECF244321}">
                <p14:modId xmlns:p14="http://schemas.microsoft.com/office/powerpoint/2010/main" val="2622282300"/>
              </p:ext>
            </p:extLst>
          </p:nvPr>
        </p:nvGraphicFramePr>
        <p:xfrm>
          <a:off x="685800" y="4172505"/>
          <a:ext cx="10772776" cy="877566"/>
        </p:xfrm>
        <a:graphic>
          <a:graphicData uri="http://schemas.openxmlformats.org/drawingml/2006/table">
            <a:tbl>
              <a:tblPr firstRow="1" bandRow="1">
                <a:tableStyleId>{5C22544A-7EE6-4342-B048-85BDC9FD1C3A}</a:tableStyleId>
              </a:tblPr>
              <a:tblGrid>
                <a:gridCol w="2693194">
                  <a:extLst>
                    <a:ext uri="{9D8B030D-6E8A-4147-A177-3AD203B41FA5}">
                      <a16:colId xmlns:a16="http://schemas.microsoft.com/office/drawing/2014/main" val="691602374"/>
                    </a:ext>
                  </a:extLst>
                </a:gridCol>
                <a:gridCol w="2693194">
                  <a:extLst>
                    <a:ext uri="{9D8B030D-6E8A-4147-A177-3AD203B41FA5}">
                      <a16:colId xmlns:a16="http://schemas.microsoft.com/office/drawing/2014/main" val="1635055395"/>
                    </a:ext>
                  </a:extLst>
                </a:gridCol>
                <a:gridCol w="2693194">
                  <a:extLst>
                    <a:ext uri="{9D8B030D-6E8A-4147-A177-3AD203B41FA5}">
                      <a16:colId xmlns:a16="http://schemas.microsoft.com/office/drawing/2014/main" val="2107508307"/>
                    </a:ext>
                  </a:extLst>
                </a:gridCol>
                <a:gridCol w="2693194">
                  <a:extLst>
                    <a:ext uri="{9D8B030D-6E8A-4147-A177-3AD203B41FA5}">
                      <a16:colId xmlns:a16="http://schemas.microsoft.com/office/drawing/2014/main" val="2486887162"/>
                    </a:ext>
                  </a:extLst>
                </a:gridCol>
              </a:tblGrid>
              <a:tr h="438783">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73</a:t>
                      </a:r>
                    </a:p>
                  </a:txBody>
                  <a:tcPr/>
                </a:tc>
                <a:tc>
                  <a:txBody>
                    <a:bodyPr/>
                    <a:lstStyle/>
                    <a:p>
                      <a:pPr algn="ctr"/>
                      <a:r>
                        <a:rPr lang="en-US" dirty="0"/>
                        <a:t>66</a:t>
                      </a:r>
                    </a:p>
                  </a:txBody>
                  <a:tcPr/>
                </a:tc>
                <a:tc>
                  <a:txBody>
                    <a:bodyPr/>
                    <a:lstStyle/>
                    <a:p>
                      <a:pPr algn="ctr"/>
                      <a:r>
                        <a:rPr lang="en-US" dirty="0"/>
                        <a:t>79</a:t>
                      </a:r>
                    </a:p>
                  </a:txBody>
                  <a:tcPr/>
                </a:tc>
                <a:extLst>
                  <a:ext uri="{0D108BD9-81ED-4DB2-BD59-A6C34878D82A}">
                    <a16:rowId xmlns:a16="http://schemas.microsoft.com/office/drawing/2014/main" val="534009684"/>
                  </a:ext>
                </a:extLst>
              </a:tr>
              <a:tr h="438783">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a:t>
                      </a:r>
                    </a:p>
                  </a:txBody>
                  <a:tcPr/>
                </a:tc>
                <a:tc>
                  <a:txBody>
                    <a:bodyPr/>
                    <a:lstStyle/>
                    <a:p>
                      <a:pPr algn="ctr"/>
                      <a:r>
                        <a:rPr lang="en-US" dirty="0"/>
                        <a:t>87.8</a:t>
                      </a:r>
                    </a:p>
                  </a:txBody>
                  <a:tcPr/>
                </a:tc>
                <a:tc>
                  <a:txBody>
                    <a:bodyPr/>
                    <a:lstStyle/>
                    <a:p>
                      <a:pPr algn="ctr"/>
                      <a:r>
                        <a:rPr lang="en-US" dirty="0"/>
                        <a:t>93.7</a:t>
                      </a:r>
                    </a:p>
                  </a:txBody>
                  <a:tcPr/>
                </a:tc>
                <a:extLst>
                  <a:ext uri="{0D108BD9-81ED-4DB2-BD59-A6C34878D82A}">
                    <a16:rowId xmlns:a16="http://schemas.microsoft.com/office/drawing/2014/main" val="1889305250"/>
                  </a:ext>
                </a:extLst>
              </a:tr>
            </a:tbl>
          </a:graphicData>
        </a:graphic>
      </p:graphicFrame>
      <p:sp>
        <p:nvSpPr>
          <p:cNvPr id="8" name="TextBox 7">
            <a:extLst>
              <a:ext uri="{FF2B5EF4-FFF2-40B4-BE49-F238E27FC236}">
                <a16:creationId xmlns:a16="http://schemas.microsoft.com/office/drawing/2014/main" id="{2FFFE487-9ED9-1053-36D0-D9DEE8473223}"/>
              </a:ext>
            </a:extLst>
          </p:cNvPr>
          <p:cNvSpPr txBox="1"/>
          <p:nvPr/>
        </p:nvSpPr>
        <p:spPr>
          <a:xfrm>
            <a:off x="3200400" y="5178113"/>
            <a:ext cx="5867400" cy="1200329"/>
          </a:xfrm>
          <a:prstGeom prst="rect">
            <a:avLst/>
          </a:prstGeom>
          <a:noFill/>
        </p:spPr>
        <p:txBody>
          <a:bodyPr wrap="square" rtlCol="0">
            <a:spAutoFit/>
          </a:bodyPr>
          <a:lstStyle/>
          <a:p>
            <a:r>
              <a:rPr lang="en-US" dirty="0"/>
              <a:t>Using CC200 -&gt; select 1935 features by </a:t>
            </a:r>
            <a:r>
              <a:rPr lang="en-US" dirty="0" err="1"/>
              <a:t>extra_tree</a:t>
            </a:r>
            <a:endParaRPr lang="en-US" dirty="0"/>
          </a:p>
          <a:p>
            <a:endParaRPr lang="en-US" dirty="0"/>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50</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1762674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1A90-989F-FE39-2C85-EA9F84BD9E43}"/>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907299BA-F281-EE48-5B42-10DA68837E25}"/>
              </a:ext>
            </a:extLst>
          </p:cNvPr>
          <p:cNvGraphicFramePr>
            <a:graphicFrameLocks noGrp="1"/>
          </p:cNvGraphicFramePr>
          <p:nvPr>
            <p:ph idx="1"/>
            <p:extLst>
              <p:ext uri="{D42A27DB-BD31-4B8C-83A1-F6EECF244321}">
                <p14:modId xmlns:p14="http://schemas.microsoft.com/office/powerpoint/2010/main" val="252237535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1016272942"/>
                    </a:ext>
                  </a:extLst>
                </a:gridCol>
                <a:gridCol w="2688431">
                  <a:extLst>
                    <a:ext uri="{9D8B030D-6E8A-4147-A177-3AD203B41FA5}">
                      <a16:colId xmlns:a16="http://schemas.microsoft.com/office/drawing/2014/main" val="1645896273"/>
                    </a:ext>
                  </a:extLst>
                </a:gridCol>
                <a:gridCol w="2688431">
                  <a:extLst>
                    <a:ext uri="{9D8B030D-6E8A-4147-A177-3AD203B41FA5}">
                      <a16:colId xmlns:a16="http://schemas.microsoft.com/office/drawing/2014/main" val="4150636454"/>
                    </a:ext>
                  </a:extLst>
                </a:gridCol>
                <a:gridCol w="2688431">
                  <a:extLst>
                    <a:ext uri="{9D8B030D-6E8A-4147-A177-3AD203B41FA5}">
                      <a16:colId xmlns:a16="http://schemas.microsoft.com/office/drawing/2014/main" val="2557305109"/>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74.3</a:t>
                      </a:r>
                    </a:p>
                  </a:txBody>
                  <a:tcPr/>
                </a:tc>
                <a:tc>
                  <a:txBody>
                    <a:bodyPr/>
                    <a:lstStyle/>
                    <a:p>
                      <a:pPr algn="ctr"/>
                      <a:r>
                        <a:rPr lang="en-US" dirty="0"/>
                        <a:t>70</a:t>
                      </a:r>
                    </a:p>
                  </a:txBody>
                  <a:tcPr/>
                </a:tc>
                <a:tc>
                  <a:txBody>
                    <a:bodyPr/>
                    <a:lstStyle/>
                    <a:p>
                      <a:pPr algn="ctr"/>
                      <a:r>
                        <a:rPr lang="en-US" dirty="0"/>
                        <a:t>78.4</a:t>
                      </a:r>
                    </a:p>
                  </a:txBody>
                  <a:tcPr/>
                </a:tc>
                <a:extLst>
                  <a:ext uri="{0D108BD9-81ED-4DB2-BD59-A6C34878D82A}">
                    <a16:rowId xmlns:a16="http://schemas.microsoft.com/office/drawing/2014/main" val="3084141297"/>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a:t>
                      </a:r>
                    </a:p>
                  </a:txBody>
                  <a:tcPr/>
                </a:tc>
                <a:tc>
                  <a:txBody>
                    <a:bodyPr/>
                    <a:lstStyle/>
                    <a:p>
                      <a:pPr algn="ctr"/>
                      <a:r>
                        <a:rPr lang="en-US" dirty="0"/>
                        <a:t>87.1</a:t>
                      </a:r>
                    </a:p>
                  </a:txBody>
                  <a:tcPr/>
                </a:tc>
                <a:tc>
                  <a:txBody>
                    <a:bodyPr/>
                    <a:lstStyle/>
                    <a:p>
                      <a:pPr algn="ctr"/>
                      <a:r>
                        <a:rPr lang="en-US" dirty="0"/>
                        <a:t>94</a:t>
                      </a:r>
                    </a:p>
                  </a:txBody>
                  <a:tcPr/>
                </a:tc>
                <a:extLst>
                  <a:ext uri="{0D108BD9-81ED-4DB2-BD59-A6C34878D82A}">
                    <a16:rowId xmlns:a16="http://schemas.microsoft.com/office/drawing/2014/main" val="1282148488"/>
                  </a:ext>
                </a:extLst>
              </a:tr>
            </a:tbl>
          </a:graphicData>
        </a:graphic>
      </p:graphicFrame>
      <p:sp>
        <p:nvSpPr>
          <p:cNvPr id="4" name="Footer Placeholder 3">
            <a:extLst>
              <a:ext uri="{FF2B5EF4-FFF2-40B4-BE49-F238E27FC236}">
                <a16:creationId xmlns:a16="http://schemas.microsoft.com/office/drawing/2014/main" id="{5BACAA2C-511B-6987-C76E-3C68F0B100A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B7E8445-55D7-95F7-F726-A7D6FC2773D2}"/>
              </a:ext>
            </a:extLst>
          </p:cNvPr>
          <p:cNvSpPr>
            <a:spLocks noGrp="1"/>
          </p:cNvSpPr>
          <p:nvPr>
            <p:ph type="sldNum" sz="quarter" idx="12"/>
          </p:nvPr>
        </p:nvSpPr>
        <p:spPr/>
        <p:txBody>
          <a:bodyPr/>
          <a:lstStyle/>
          <a:p>
            <a:fld id="{D5085CA7-AB95-4776-A55C-D4C0D778309E}" type="slidenum">
              <a:rPr lang="en-US" smtClean="0"/>
              <a:pPr/>
              <a:t>67</a:t>
            </a:fld>
            <a:endParaRPr lang="en-US" dirty="0"/>
          </a:p>
        </p:txBody>
      </p:sp>
      <p:sp>
        <p:nvSpPr>
          <p:cNvPr id="7" name="TextBox 6">
            <a:extLst>
              <a:ext uri="{FF2B5EF4-FFF2-40B4-BE49-F238E27FC236}">
                <a16:creationId xmlns:a16="http://schemas.microsoft.com/office/drawing/2014/main" id="{1A1F4165-F803-EEAE-F7C6-133FD4F7DCD7}"/>
              </a:ext>
            </a:extLst>
          </p:cNvPr>
          <p:cNvSpPr txBox="1"/>
          <p:nvPr/>
        </p:nvSpPr>
        <p:spPr>
          <a:xfrm>
            <a:off x="2876365" y="2681056"/>
            <a:ext cx="6383045" cy="1200329"/>
          </a:xfrm>
          <a:prstGeom prst="rect">
            <a:avLst/>
          </a:prstGeom>
          <a:noFill/>
        </p:spPr>
        <p:txBody>
          <a:bodyPr wrap="square" rtlCol="0">
            <a:spAutoFit/>
          </a:bodyPr>
          <a:lstStyle/>
          <a:p>
            <a:r>
              <a:rPr lang="en-US" dirty="0"/>
              <a:t>Using power264-&gt; extra tree feature selection -&gt;1935 features</a:t>
            </a:r>
          </a:p>
          <a:p>
            <a:pPr algn="ctr"/>
            <a:endParaRPr lang="en-US" dirty="0"/>
          </a:p>
          <a:p>
            <a:r>
              <a:rPr lang="sv-SE" b="0" dirty="0">
                <a:solidFill>
                  <a:srgbClr val="000000"/>
                </a:solidFill>
                <a:effectLst/>
                <a:highlight>
                  <a:srgbClr val="F7F7F7"/>
                </a:highlight>
                <a:latin typeface="Courier New" panose="02070309020205020404" pitchFamily="49" charset="0"/>
              </a:rPr>
              <a:t>SVC(C = </a:t>
            </a:r>
            <a:r>
              <a:rPr lang="sv-SE" b="0" dirty="0">
                <a:solidFill>
                  <a:srgbClr val="116644"/>
                </a:solidFill>
                <a:effectLst/>
                <a:highlight>
                  <a:srgbClr val="F7F7F7"/>
                </a:highlight>
                <a:latin typeface="Courier New" panose="02070309020205020404" pitchFamily="49" charset="0"/>
              </a:rPr>
              <a:t>4</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r>
              <a:rPr lang="sv-SE" b="0" dirty="0">
                <a:solidFill>
                  <a:srgbClr val="000000"/>
                </a:solidFill>
                <a:effectLst/>
                <a:highlight>
                  <a:srgbClr val="F7F7F7"/>
                </a:highlight>
                <a:latin typeface="Courier New" panose="02070309020205020404" pitchFamily="49" charset="0"/>
              </a:rPr>
              <a:t>)</a:t>
            </a:r>
          </a:p>
          <a:p>
            <a:endParaRPr lang="en-US" dirty="0"/>
          </a:p>
        </p:txBody>
      </p:sp>
      <p:graphicFrame>
        <p:nvGraphicFramePr>
          <p:cNvPr id="3" name="Table 2">
            <a:extLst>
              <a:ext uri="{FF2B5EF4-FFF2-40B4-BE49-F238E27FC236}">
                <a16:creationId xmlns:a16="http://schemas.microsoft.com/office/drawing/2014/main" id="{AAC90B34-F93B-1FEA-EFD2-A947D57A1400}"/>
              </a:ext>
            </a:extLst>
          </p:cNvPr>
          <p:cNvGraphicFramePr>
            <a:graphicFrameLocks noGrp="1"/>
          </p:cNvGraphicFramePr>
          <p:nvPr>
            <p:extLst>
              <p:ext uri="{D42A27DB-BD31-4B8C-83A1-F6EECF244321}">
                <p14:modId xmlns:p14="http://schemas.microsoft.com/office/powerpoint/2010/main" val="281801424"/>
              </p:ext>
            </p:extLst>
          </p:nvPr>
        </p:nvGraphicFramePr>
        <p:xfrm>
          <a:off x="843378" y="4050410"/>
          <a:ext cx="10440140" cy="741680"/>
        </p:xfrm>
        <a:graphic>
          <a:graphicData uri="http://schemas.openxmlformats.org/drawingml/2006/table">
            <a:tbl>
              <a:tblPr firstRow="1" bandRow="1">
                <a:tableStyleId>{5C22544A-7EE6-4342-B048-85BDC9FD1C3A}</a:tableStyleId>
              </a:tblPr>
              <a:tblGrid>
                <a:gridCol w="2610035">
                  <a:extLst>
                    <a:ext uri="{9D8B030D-6E8A-4147-A177-3AD203B41FA5}">
                      <a16:colId xmlns:a16="http://schemas.microsoft.com/office/drawing/2014/main" val="2620644644"/>
                    </a:ext>
                  </a:extLst>
                </a:gridCol>
                <a:gridCol w="2610035">
                  <a:extLst>
                    <a:ext uri="{9D8B030D-6E8A-4147-A177-3AD203B41FA5}">
                      <a16:colId xmlns:a16="http://schemas.microsoft.com/office/drawing/2014/main" val="3277483556"/>
                    </a:ext>
                  </a:extLst>
                </a:gridCol>
                <a:gridCol w="2610035">
                  <a:extLst>
                    <a:ext uri="{9D8B030D-6E8A-4147-A177-3AD203B41FA5}">
                      <a16:colId xmlns:a16="http://schemas.microsoft.com/office/drawing/2014/main" val="3238175452"/>
                    </a:ext>
                  </a:extLst>
                </a:gridCol>
                <a:gridCol w="2610035">
                  <a:extLst>
                    <a:ext uri="{9D8B030D-6E8A-4147-A177-3AD203B41FA5}">
                      <a16:colId xmlns:a16="http://schemas.microsoft.com/office/drawing/2014/main" val="2705253559"/>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74.4</a:t>
                      </a:r>
                    </a:p>
                  </a:txBody>
                  <a:tcPr/>
                </a:tc>
                <a:tc>
                  <a:txBody>
                    <a:bodyPr/>
                    <a:lstStyle/>
                    <a:p>
                      <a:pPr algn="ctr"/>
                      <a:r>
                        <a:rPr lang="en-US" dirty="0"/>
                        <a:t>69</a:t>
                      </a:r>
                    </a:p>
                  </a:txBody>
                  <a:tcPr/>
                </a:tc>
                <a:tc>
                  <a:txBody>
                    <a:bodyPr/>
                    <a:lstStyle/>
                    <a:p>
                      <a:pPr algn="ctr"/>
                      <a:r>
                        <a:rPr lang="en-US" dirty="0"/>
                        <a:t>79.2</a:t>
                      </a:r>
                    </a:p>
                  </a:txBody>
                  <a:tcPr/>
                </a:tc>
                <a:extLst>
                  <a:ext uri="{0D108BD9-81ED-4DB2-BD59-A6C34878D82A}">
                    <a16:rowId xmlns:a16="http://schemas.microsoft.com/office/drawing/2014/main" val="1075036064"/>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92.3</a:t>
                      </a:r>
                    </a:p>
                  </a:txBody>
                  <a:tcPr/>
                </a:tc>
                <a:tc>
                  <a:txBody>
                    <a:bodyPr/>
                    <a:lstStyle/>
                    <a:p>
                      <a:pPr algn="ctr"/>
                      <a:r>
                        <a:rPr lang="en-US" dirty="0"/>
                        <a:t>89.4</a:t>
                      </a:r>
                    </a:p>
                  </a:txBody>
                  <a:tcPr/>
                </a:tc>
                <a:tc>
                  <a:txBody>
                    <a:bodyPr/>
                    <a:lstStyle/>
                    <a:p>
                      <a:pPr algn="ctr"/>
                      <a:r>
                        <a:rPr lang="en-US" dirty="0"/>
                        <a:t>94.7</a:t>
                      </a:r>
                    </a:p>
                  </a:txBody>
                  <a:tcPr/>
                </a:tc>
                <a:extLst>
                  <a:ext uri="{0D108BD9-81ED-4DB2-BD59-A6C34878D82A}">
                    <a16:rowId xmlns:a16="http://schemas.microsoft.com/office/drawing/2014/main" val="1183220066"/>
                  </a:ext>
                </a:extLst>
              </a:tr>
            </a:tbl>
          </a:graphicData>
        </a:graphic>
      </p:graphicFrame>
      <p:sp>
        <p:nvSpPr>
          <p:cNvPr id="8" name="TextBox 7">
            <a:extLst>
              <a:ext uri="{FF2B5EF4-FFF2-40B4-BE49-F238E27FC236}">
                <a16:creationId xmlns:a16="http://schemas.microsoft.com/office/drawing/2014/main" id="{BF010003-255A-6B39-31BF-DDA73B1EDF3D}"/>
              </a:ext>
            </a:extLst>
          </p:cNvPr>
          <p:cNvSpPr txBox="1"/>
          <p:nvPr/>
        </p:nvSpPr>
        <p:spPr>
          <a:xfrm>
            <a:off x="2735802" y="5468668"/>
            <a:ext cx="6383045" cy="1200329"/>
          </a:xfrm>
          <a:prstGeom prst="rect">
            <a:avLst/>
          </a:prstGeom>
          <a:noFill/>
        </p:spPr>
        <p:txBody>
          <a:bodyPr wrap="square" rtlCol="0">
            <a:spAutoFit/>
          </a:bodyPr>
          <a:lstStyle/>
          <a:p>
            <a:r>
              <a:rPr lang="en-US" dirty="0"/>
              <a:t>Using CC400 -&gt; extra tree feature selection -&gt;1935 features</a:t>
            </a:r>
          </a:p>
          <a:p>
            <a:pPr algn="ctr"/>
            <a:endParaRPr lang="en-US" dirty="0"/>
          </a:p>
          <a:p>
            <a:r>
              <a:rPr lang="sv-SE" b="0" dirty="0">
                <a:solidFill>
                  <a:srgbClr val="000000"/>
                </a:solidFill>
                <a:effectLst/>
                <a:highlight>
                  <a:srgbClr val="F7F7F7"/>
                </a:highlight>
                <a:latin typeface="Courier New" panose="02070309020205020404" pitchFamily="49" charset="0"/>
              </a:rPr>
              <a:t>SVC(C = </a:t>
            </a:r>
            <a:r>
              <a:rPr lang="sv-SE" dirty="0">
                <a:solidFill>
                  <a:srgbClr val="116644"/>
                </a:solidFill>
                <a:highlight>
                  <a:srgbClr val="F7F7F7"/>
                </a:highlight>
                <a:latin typeface="Courier New" panose="02070309020205020404" pitchFamily="49" charset="0"/>
              </a:rPr>
              <a:t>0.6</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r>
              <a:rPr lang="sv-SE" b="0" dirty="0">
                <a:solidFill>
                  <a:srgbClr val="000000"/>
                </a:solidFill>
                <a:effectLst/>
                <a:highlight>
                  <a:srgbClr val="F7F7F7"/>
                </a:highlight>
                <a:latin typeface="Courier New" panose="02070309020205020404" pitchFamily="49" charset="0"/>
              </a:rPr>
              <a:t>)</a:t>
            </a:r>
          </a:p>
          <a:p>
            <a:endParaRPr lang="en-US" dirty="0"/>
          </a:p>
        </p:txBody>
      </p:sp>
    </p:spTree>
    <p:extLst>
      <p:ext uri="{BB962C8B-B14F-4D97-AF65-F5344CB8AC3E}">
        <p14:creationId xmlns:p14="http://schemas.microsoft.com/office/powerpoint/2010/main" val="310903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412D-AAFE-BAF4-7F7D-05E9ECB01AA0}"/>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F857CB8A-0A52-D8BE-9A0C-6116D47A375F}"/>
              </a:ext>
            </a:extLst>
          </p:cNvPr>
          <p:cNvGraphicFramePr>
            <a:graphicFrameLocks noGrp="1"/>
          </p:cNvGraphicFramePr>
          <p:nvPr>
            <p:ph idx="1"/>
            <p:extLst>
              <p:ext uri="{D42A27DB-BD31-4B8C-83A1-F6EECF244321}">
                <p14:modId xmlns:p14="http://schemas.microsoft.com/office/powerpoint/2010/main" val="2143071329"/>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4010459561"/>
                    </a:ext>
                  </a:extLst>
                </a:gridCol>
                <a:gridCol w="2688431">
                  <a:extLst>
                    <a:ext uri="{9D8B030D-6E8A-4147-A177-3AD203B41FA5}">
                      <a16:colId xmlns:a16="http://schemas.microsoft.com/office/drawing/2014/main" val="417040689"/>
                    </a:ext>
                  </a:extLst>
                </a:gridCol>
                <a:gridCol w="2688431">
                  <a:extLst>
                    <a:ext uri="{9D8B030D-6E8A-4147-A177-3AD203B41FA5}">
                      <a16:colId xmlns:a16="http://schemas.microsoft.com/office/drawing/2014/main" val="669708661"/>
                    </a:ext>
                  </a:extLst>
                </a:gridCol>
                <a:gridCol w="2688431">
                  <a:extLst>
                    <a:ext uri="{9D8B030D-6E8A-4147-A177-3AD203B41FA5}">
                      <a16:colId xmlns:a16="http://schemas.microsoft.com/office/drawing/2014/main" val="3338013952"/>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71.5</a:t>
                      </a:r>
                    </a:p>
                  </a:txBody>
                  <a:tcPr/>
                </a:tc>
                <a:tc>
                  <a:txBody>
                    <a:bodyPr/>
                    <a:lstStyle/>
                    <a:p>
                      <a:pPr algn="ctr"/>
                      <a:r>
                        <a:rPr lang="en-US" dirty="0"/>
                        <a:t>64.7</a:t>
                      </a:r>
                    </a:p>
                  </a:txBody>
                  <a:tcPr/>
                </a:tc>
                <a:tc>
                  <a:txBody>
                    <a:bodyPr/>
                    <a:lstStyle/>
                    <a:p>
                      <a:pPr algn="ctr"/>
                      <a:r>
                        <a:rPr lang="en-US" dirty="0"/>
                        <a:t>77.3</a:t>
                      </a:r>
                    </a:p>
                  </a:txBody>
                  <a:tcPr/>
                </a:tc>
                <a:extLst>
                  <a:ext uri="{0D108BD9-81ED-4DB2-BD59-A6C34878D82A}">
                    <a16:rowId xmlns:a16="http://schemas.microsoft.com/office/drawing/2014/main" val="1534482051"/>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87.4</a:t>
                      </a:r>
                    </a:p>
                  </a:txBody>
                  <a:tcPr/>
                </a:tc>
                <a:tc>
                  <a:txBody>
                    <a:bodyPr/>
                    <a:lstStyle/>
                    <a:p>
                      <a:pPr algn="ctr"/>
                      <a:r>
                        <a:rPr lang="en-US" dirty="0"/>
                        <a:t>84.3</a:t>
                      </a:r>
                    </a:p>
                  </a:txBody>
                  <a:tcPr/>
                </a:tc>
                <a:tc>
                  <a:txBody>
                    <a:bodyPr/>
                    <a:lstStyle/>
                    <a:p>
                      <a:pPr algn="ctr"/>
                      <a:r>
                        <a:rPr lang="en-US" dirty="0"/>
                        <a:t>90.2</a:t>
                      </a:r>
                    </a:p>
                  </a:txBody>
                  <a:tcPr/>
                </a:tc>
                <a:extLst>
                  <a:ext uri="{0D108BD9-81ED-4DB2-BD59-A6C34878D82A}">
                    <a16:rowId xmlns:a16="http://schemas.microsoft.com/office/drawing/2014/main" val="2499776921"/>
                  </a:ext>
                </a:extLst>
              </a:tr>
            </a:tbl>
          </a:graphicData>
        </a:graphic>
      </p:graphicFrame>
      <p:sp>
        <p:nvSpPr>
          <p:cNvPr id="4" name="Footer Placeholder 3">
            <a:extLst>
              <a:ext uri="{FF2B5EF4-FFF2-40B4-BE49-F238E27FC236}">
                <a16:creationId xmlns:a16="http://schemas.microsoft.com/office/drawing/2014/main" id="{354E9AAF-F3D9-B2D9-F5B3-A96DDE143A80}"/>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FF2866BA-1890-21D3-3087-93012BBE0EEA}"/>
              </a:ext>
            </a:extLst>
          </p:cNvPr>
          <p:cNvSpPr>
            <a:spLocks noGrp="1"/>
          </p:cNvSpPr>
          <p:nvPr>
            <p:ph type="sldNum" sz="quarter" idx="12"/>
          </p:nvPr>
        </p:nvSpPr>
        <p:spPr/>
        <p:txBody>
          <a:bodyPr/>
          <a:lstStyle/>
          <a:p>
            <a:fld id="{D5085CA7-AB95-4776-A55C-D4C0D778309E}" type="slidenum">
              <a:rPr lang="en-US" smtClean="0"/>
              <a:pPr/>
              <a:t>68</a:t>
            </a:fld>
            <a:endParaRPr lang="en-US" dirty="0"/>
          </a:p>
        </p:txBody>
      </p:sp>
      <p:sp>
        <p:nvSpPr>
          <p:cNvPr id="8" name="TextBox 7">
            <a:extLst>
              <a:ext uri="{FF2B5EF4-FFF2-40B4-BE49-F238E27FC236}">
                <a16:creationId xmlns:a16="http://schemas.microsoft.com/office/drawing/2014/main" id="{4E2B7514-7029-25E8-DA76-2635CEC4E5D2}"/>
              </a:ext>
            </a:extLst>
          </p:cNvPr>
          <p:cNvSpPr txBox="1"/>
          <p:nvPr/>
        </p:nvSpPr>
        <p:spPr>
          <a:xfrm>
            <a:off x="2183906" y="2682958"/>
            <a:ext cx="8581843" cy="1200329"/>
          </a:xfrm>
          <a:prstGeom prst="rect">
            <a:avLst/>
          </a:prstGeom>
          <a:noFill/>
        </p:spPr>
        <p:txBody>
          <a:bodyPr wrap="square" rtlCol="0">
            <a:spAutoFit/>
          </a:bodyPr>
          <a:lstStyle/>
          <a:p>
            <a:r>
              <a:rPr lang="en-US" dirty="0"/>
              <a:t>Using CC200 -&gt; select 1935 features by </a:t>
            </a:r>
            <a:r>
              <a:rPr lang="en-US" dirty="0" err="1"/>
              <a:t>extra_tree</a:t>
            </a:r>
            <a:r>
              <a:rPr lang="en-US" dirty="0"/>
              <a:t> and augmentation data to 1568 samples</a:t>
            </a:r>
          </a:p>
          <a:p>
            <a:endParaRPr lang="en-US" dirty="0"/>
          </a:p>
          <a:p>
            <a:r>
              <a:rPr lang="it-IT" b="0" dirty="0">
                <a:solidFill>
                  <a:srgbClr val="000000"/>
                </a:solidFill>
                <a:effectLst/>
                <a:highlight>
                  <a:srgbClr val="F7F7F7"/>
                </a:highlight>
                <a:latin typeface="Courier New" panose="02070309020205020404" pitchFamily="49" charset="0"/>
              </a:rPr>
              <a:t>C = </a:t>
            </a:r>
            <a:r>
              <a:rPr lang="it-IT" b="0" dirty="0">
                <a:solidFill>
                  <a:srgbClr val="116644"/>
                </a:solidFill>
                <a:effectLst/>
                <a:highlight>
                  <a:srgbClr val="F7F7F7"/>
                </a:highlight>
                <a:latin typeface="Courier New" panose="02070309020205020404" pitchFamily="49" charset="0"/>
              </a:rPr>
              <a:t>0.2</a:t>
            </a:r>
            <a:r>
              <a:rPr lang="it-IT" b="0" dirty="0">
                <a:solidFill>
                  <a:srgbClr val="000000"/>
                </a:solidFill>
                <a:effectLst/>
                <a:highlight>
                  <a:srgbClr val="F7F7F7"/>
                </a:highlight>
                <a:latin typeface="Courier New" panose="02070309020205020404" pitchFamily="49" charset="0"/>
              </a:rPr>
              <a:t> , gamma=</a:t>
            </a:r>
            <a:r>
              <a:rPr lang="it-IT" b="0" dirty="0">
                <a:solidFill>
                  <a:srgbClr val="A31515"/>
                </a:solidFill>
                <a:effectLst/>
                <a:highlight>
                  <a:srgbClr val="F7F7F7"/>
                </a:highlight>
                <a:latin typeface="Courier New" panose="02070309020205020404" pitchFamily="49" charset="0"/>
              </a:rPr>
              <a:t>'scale'</a:t>
            </a:r>
            <a:r>
              <a:rPr lang="it-IT" b="0" dirty="0">
                <a:solidFill>
                  <a:srgbClr val="000000"/>
                </a:solidFill>
                <a:effectLst/>
                <a:highlight>
                  <a:srgbClr val="F7F7F7"/>
                </a:highlight>
                <a:latin typeface="Courier New" panose="02070309020205020404" pitchFamily="49" charset="0"/>
              </a:rPr>
              <a:t> , kernel=</a:t>
            </a:r>
            <a:r>
              <a:rPr lang="it-IT" b="0" dirty="0">
                <a:solidFill>
                  <a:srgbClr val="A31515"/>
                </a:solidFill>
                <a:effectLst/>
                <a:highlight>
                  <a:srgbClr val="F7F7F7"/>
                </a:highlight>
                <a:latin typeface="Courier New" panose="02070309020205020404" pitchFamily="49" charset="0"/>
              </a:rPr>
              <a:t>'rbf'</a:t>
            </a:r>
            <a:endParaRPr lang="it-IT" b="0" dirty="0">
              <a:solidFill>
                <a:srgbClr val="000000"/>
              </a:solidFill>
              <a:effectLst/>
              <a:highlight>
                <a:srgbClr val="F7F7F7"/>
              </a:highlight>
              <a:latin typeface="Courier New" panose="02070309020205020404" pitchFamily="49" charset="0"/>
            </a:endParaRPr>
          </a:p>
          <a:p>
            <a:endParaRPr lang="en-US" dirty="0"/>
          </a:p>
        </p:txBody>
      </p:sp>
      <p:graphicFrame>
        <p:nvGraphicFramePr>
          <p:cNvPr id="3" name="Table 2">
            <a:extLst>
              <a:ext uri="{FF2B5EF4-FFF2-40B4-BE49-F238E27FC236}">
                <a16:creationId xmlns:a16="http://schemas.microsoft.com/office/drawing/2014/main" id="{D13C5803-3803-9E88-D23E-C5F30EB356B3}"/>
              </a:ext>
            </a:extLst>
          </p:cNvPr>
          <p:cNvGraphicFramePr>
            <a:graphicFrameLocks noGrp="1"/>
          </p:cNvGraphicFramePr>
          <p:nvPr>
            <p:extLst>
              <p:ext uri="{D42A27DB-BD31-4B8C-83A1-F6EECF244321}">
                <p14:modId xmlns:p14="http://schemas.microsoft.com/office/powerpoint/2010/main" val="2023049060"/>
              </p:ext>
            </p:extLst>
          </p:nvPr>
        </p:nvGraphicFramePr>
        <p:xfrm>
          <a:off x="754599" y="4011207"/>
          <a:ext cx="10675400" cy="906208"/>
        </p:xfrm>
        <a:graphic>
          <a:graphicData uri="http://schemas.openxmlformats.org/drawingml/2006/table">
            <a:tbl>
              <a:tblPr firstRow="1" bandRow="1">
                <a:tableStyleId>{5C22544A-7EE6-4342-B048-85BDC9FD1C3A}</a:tableStyleId>
              </a:tblPr>
              <a:tblGrid>
                <a:gridCol w="2668850">
                  <a:extLst>
                    <a:ext uri="{9D8B030D-6E8A-4147-A177-3AD203B41FA5}">
                      <a16:colId xmlns:a16="http://schemas.microsoft.com/office/drawing/2014/main" val="2279348455"/>
                    </a:ext>
                  </a:extLst>
                </a:gridCol>
                <a:gridCol w="2668850">
                  <a:extLst>
                    <a:ext uri="{9D8B030D-6E8A-4147-A177-3AD203B41FA5}">
                      <a16:colId xmlns:a16="http://schemas.microsoft.com/office/drawing/2014/main" val="4281676734"/>
                    </a:ext>
                  </a:extLst>
                </a:gridCol>
                <a:gridCol w="2668850">
                  <a:extLst>
                    <a:ext uri="{9D8B030D-6E8A-4147-A177-3AD203B41FA5}">
                      <a16:colId xmlns:a16="http://schemas.microsoft.com/office/drawing/2014/main" val="1970095731"/>
                    </a:ext>
                  </a:extLst>
                </a:gridCol>
                <a:gridCol w="2668850">
                  <a:extLst>
                    <a:ext uri="{9D8B030D-6E8A-4147-A177-3AD203B41FA5}">
                      <a16:colId xmlns:a16="http://schemas.microsoft.com/office/drawing/2014/main" val="2702774673"/>
                    </a:ext>
                  </a:extLst>
                </a:gridCol>
              </a:tblGrid>
              <a:tr h="453104">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72.9</a:t>
                      </a:r>
                    </a:p>
                  </a:txBody>
                  <a:tcPr/>
                </a:tc>
                <a:tc>
                  <a:txBody>
                    <a:bodyPr/>
                    <a:lstStyle/>
                    <a:p>
                      <a:pPr algn="ctr"/>
                      <a:r>
                        <a:rPr lang="en-US" dirty="0"/>
                        <a:t>67.4</a:t>
                      </a:r>
                    </a:p>
                  </a:txBody>
                  <a:tcPr/>
                </a:tc>
                <a:tc>
                  <a:txBody>
                    <a:bodyPr/>
                    <a:lstStyle/>
                    <a:p>
                      <a:pPr algn="ctr"/>
                      <a:r>
                        <a:rPr lang="en-US" dirty="0"/>
                        <a:t>77.8</a:t>
                      </a:r>
                    </a:p>
                  </a:txBody>
                  <a:tcPr/>
                </a:tc>
                <a:extLst>
                  <a:ext uri="{0D108BD9-81ED-4DB2-BD59-A6C34878D82A}">
                    <a16:rowId xmlns:a16="http://schemas.microsoft.com/office/drawing/2014/main" val="2196568264"/>
                  </a:ext>
                </a:extLst>
              </a:tr>
              <a:tr h="453104">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94</a:t>
                      </a:r>
                    </a:p>
                  </a:txBody>
                  <a:tcPr/>
                </a:tc>
                <a:tc>
                  <a:txBody>
                    <a:bodyPr/>
                    <a:lstStyle/>
                    <a:p>
                      <a:pPr algn="ctr"/>
                      <a:r>
                        <a:rPr lang="en-US" dirty="0"/>
                        <a:t>93</a:t>
                      </a:r>
                    </a:p>
                  </a:txBody>
                  <a:tcPr/>
                </a:tc>
                <a:tc>
                  <a:txBody>
                    <a:bodyPr/>
                    <a:lstStyle/>
                    <a:p>
                      <a:pPr algn="ctr"/>
                      <a:r>
                        <a:rPr lang="en-US" dirty="0"/>
                        <a:t>95</a:t>
                      </a:r>
                    </a:p>
                  </a:txBody>
                  <a:tcPr/>
                </a:tc>
                <a:extLst>
                  <a:ext uri="{0D108BD9-81ED-4DB2-BD59-A6C34878D82A}">
                    <a16:rowId xmlns:a16="http://schemas.microsoft.com/office/drawing/2014/main" val="3245317889"/>
                  </a:ext>
                </a:extLst>
              </a:tr>
            </a:tbl>
          </a:graphicData>
        </a:graphic>
      </p:graphicFrame>
      <p:sp>
        <p:nvSpPr>
          <p:cNvPr id="7" name="TextBox 6">
            <a:extLst>
              <a:ext uri="{FF2B5EF4-FFF2-40B4-BE49-F238E27FC236}">
                <a16:creationId xmlns:a16="http://schemas.microsoft.com/office/drawing/2014/main" id="{FB575885-95F2-18C5-B823-BC6372B9BB77}"/>
              </a:ext>
            </a:extLst>
          </p:cNvPr>
          <p:cNvSpPr txBox="1"/>
          <p:nvPr/>
        </p:nvSpPr>
        <p:spPr>
          <a:xfrm>
            <a:off x="1960532" y="5182058"/>
            <a:ext cx="9028590" cy="923330"/>
          </a:xfrm>
          <a:prstGeom prst="rect">
            <a:avLst/>
          </a:prstGeom>
          <a:noFill/>
        </p:spPr>
        <p:txBody>
          <a:bodyPr wrap="square" rtlCol="0">
            <a:spAutoFit/>
          </a:bodyPr>
          <a:lstStyle/>
          <a:p>
            <a:r>
              <a:rPr lang="en-US" dirty="0"/>
              <a:t>Using CC200 -&gt; select 1935 features by </a:t>
            </a:r>
            <a:r>
              <a:rPr lang="en-US" dirty="0" err="1"/>
              <a:t>extra_tree</a:t>
            </a:r>
            <a:r>
              <a:rPr lang="en-US" dirty="0"/>
              <a:t> and augmentation data to 1568 samples</a:t>
            </a:r>
          </a:p>
          <a:p>
            <a:endParaRPr lang="en-US" dirty="0"/>
          </a:p>
          <a:p>
            <a:r>
              <a:rPr lang="it-IT" b="0" dirty="0">
                <a:solidFill>
                  <a:srgbClr val="000000"/>
                </a:solidFill>
                <a:effectLst/>
                <a:highlight>
                  <a:srgbClr val="F7F7F7"/>
                </a:highlight>
                <a:latin typeface="Courier New" panose="02070309020205020404" pitchFamily="49" charset="0"/>
              </a:rPr>
              <a:t>C = </a:t>
            </a:r>
            <a:r>
              <a:rPr lang="it-IT" b="0" dirty="0">
                <a:solidFill>
                  <a:srgbClr val="116644"/>
                </a:solidFill>
                <a:effectLst/>
                <a:highlight>
                  <a:srgbClr val="F7F7F7"/>
                </a:highlight>
                <a:latin typeface="Courier New" panose="02070309020205020404" pitchFamily="49" charset="0"/>
              </a:rPr>
              <a:t>0.4</a:t>
            </a:r>
            <a:r>
              <a:rPr lang="it-IT" b="0" dirty="0">
                <a:solidFill>
                  <a:srgbClr val="000000"/>
                </a:solidFill>
                <a:effectLst/>
                <a:highlight>
                  <a:srgbClr val="F7F7F7"/>
                </a:highlight>
                <a:latin typeface="Courier New" panose="02070309020205020404" pitchFamily="49" charset="0"/>
              </a:rPr>
              <a:t> , gamma=</a:t>
            </a:r>
            <a:r>
              <a:rPr lang="it-IT" b="0" dirty="0">
                <a:solidFill>
                  <a:srgbClr val="A31515"/>
                </a:solidFill>
                <a:effectLst/>
                <a:highlight>
                  <a:srgbClr val="F7F7F7"/>
                </a:highlight>
                <a:latin typeface="Courier New" panose="02070309020205020404" pitchFamily="49" charset="0"/>
              </a:rPr>
              <a:t>'scale'</a:t>
            </a:r>
            <a:r>
              <a:rPr lang="it-IT" b="0" dirty="0">
                <a:solidFill>
                  <a:srgbClr val="000000"/>
                </a:solidFill>
                <a:effectLst/>
                <a:highlight>
                  <a:srgbClr val="F7F7F7"/>
                </a:highlight>
                <a:latin typeface="Courier New" panose="02070309020205020404" pitchFamily="49" charset="0"/>
              </a:rPr>
              <a:t> , kernel=</a:t>
            </a:r>
            <a:r>
              <a:rPr lang="it-IT" b="0" dirty="0">
                <a:solidFill>
                  <a:srgbClr val="A31515"/>
                </a:solidFill>
                <a:effectLst/>
                <a:highlight>
                  <a:srgbClr val="F7F7F7"/>
                </a:highlight>
                <a:latin typeface="Courier New" panose="02070309020205020404" pitchFamily="49" charset="0"/>
              </a:rPr>
              <a:t>'rbf'</a:t>
            </a:r>
            <a:endParaRPr lang="it-IT"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16562408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088803485"/>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74.1</a:t>
                      </a:r>
                    </a:p>
                  </a:txBody>
                  <a:tcPr/>
                </a:tc>
                <a:tc>
                  <a:txBody>
                    <a:bodyPr/>
                    <a:lstStyle/>
                    <a:p>
                      <a:pPr algn="ctr"/>
                      <a:r>
                        <a:rPr lang="en-US" dirty="0"/>
                        <a:t>71.1</a:t>
                      </a:r>
                    </a:p>
                  </a:txBody>
                  <a:tcPr/>
                </a:tc>
                <a:tc>
                  <a:txBody>
                    <a:bodyPr/>
                    <a:lstStyle/>
                    <a:p>
                      <a:pPr algn="ctr"/>
                      <a:r>
                        <a:rPr lang="en-US" dirty="0"/>
                        <a:t>76.6</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a:t>
                      </a:r>
                    </a:p>
                  </a:txBody>
                  <a:tcPr/>
                </a:tc>
                <a:tc>
                  <a:txBody>
                    <a:bodyPr/>
                    <a:lstStyle/>
                    <a:p>
                      <a:pPr algn="ctr"/>
                      <a:r>
                        <a:rPr lang="en-US" dirty="0"/>
                        <a:t>91.1</a:t>
                      </a:r>
                    </a:p>
                  </a:txBody>
                  <a:tcPr/>
                </a:tc>
                <a:tc>
                  <a:txBody>
                    <a:bodyPr/>
                    <a:lstStyle/>
                    <a:p>
                      <a:pPr algn="ctr"/>
                      <a:r>
                        <a:rPr lang="en-US" dirty="0"/>
                        <a:t>94</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69</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200329"/>
          </a:xfrm>
          <a:prstGeom prst="rect">
            <a:avLst/>
          </a:prstGeom>
          <a:noFill/>
        </p:spPr>
        <p:txBody>
          <a:bodyPr wrap="square" rtlCol="0">
            <a:spAutoFit/>
          </a:bodyPr>
          <a:lstStyle/>
          <a:p>
            <a:r>
              <a:rPr lang="en-US" dirty="0"/>
              <a:t>Using power264 -&gt;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graphicFrame>
        <p:nvGraphicFramePr>
          <p:cNvPr id="3" name="Table 2">
            <a:extLst>
              <a:ext uri="{FF2B5EF4-FFF2-40B4-BE49-F238E27FC236}">
                <a16:creationId xmlns:a16="http://schemas.microsoft.com/office/drawing/2014/main" id="{BF654DE0-0DAF-D1F2-7CC1-41257942F2EF}"/>
              </a:ext>
            </a:extLst>
          </p:cNvPr>
          <p:cNvGraphicFramePr>
            <a:graphicFrameLocks noGrp="1"/>
          </p:cNvGraphicFramePr>
          <p:nvPr>
            <p:extLst>
              <p:ext uri="{D42A27DB-BD31-4B8C-83A1-F6EECF244321}">
                <p14:modId xmlns:p14="http://schemas.microsoft.com/office/powerpoint/2010/main" val="646883630"/>
              </p:ext>
            </p:extLst>
          </p:nvPr>
        </p:nvGraphicFramePr>
        <p:xfrm>
          <a:off x="676275" y="3933605"/>
          <a:ext cx="10744200" cy="790822"/>
        </p:xfrm>
        <a:graphic>
          <a:graphicData uri="http://schemas.openxmlformats.org/drawingml/2006/table">
            <a:tbl>
              <a:tblPr firstRow="1" bandRow="1">
                <a:tableStyleId>{5C22544A-7EE6-4342-B048-85BDC9FD1C3A}</a:tableStyleId>
              </a:tblPr>
              <a:tblGrid>
                <a:gridCol w="2686050">
                  <a:extLst>
                    <a:ext uri="{9D8B030D-6E8A-4147-A177-3AD203B41FA5}">
                      <a16:colId xmlns:a16="http://schemas.microsoft.com/office/drawing/2014/main" val="2297434860"/>
                    </a:ext>
                  </a:extLst>
                </a:gridCol>
                <a:gridCol w="2686050">
                  <a:extLst>
                    <a:ext uri="{9D8B030D-6E8A-4147-A177-3AD203B41FA5}">
                      <a16:colId xmlns:a16="http://schemas.microsoft.com/office/drawing/2014/main" val="1640188640"/>
                    </a:ext>
                  </a:extLst>
                </a:gridCol>
                <a:gridCol w="2686050">
                  <a:extLst>
                    <a:ext uri="{9D8B030D-6E8A-4147-A177-3AD203B41FA5}">
                      <a16:colId xmlns:a16="http://schemas.microsoft.com/office/drawing/2014/main" val="4135932101"/>
                    </a:ext>
                  </a:extLst>
                </a:gridCol>
                <a:gridCol w="2686050">
                  <a:extLst>
                    <a:ext uri="{9D8B030D-6E8A-4147-A177-3AD203B41FA5}">
                      <a16:colId xmlns:a16="http://schemas.microsoft.com/office/drawing/2014/main" val="2723126618"/>
                    </a:ext>
                  </a:extLst>
                </a:gridCol>
              </a:tblGrid>
              <a:tr h="395411">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73.7</a:t>
                      </a:r>
                    </a:p>
                  </a:txBody>
                  <a:tcPr/>
                </a:tc>
                <a:tc>
                  <a:txBody>
                    <a:bodyPr/>
                    <a:lstStyle/>
                    <a:p>
                      <a:pPr algn="ctr"/>
                      <a:r>
                        <a:rPr lang="en-US" dirty="0"/>
                        <a:t>71.1</a:t>
                      </a:r>
                    </a:p>
                  </a:txBody>
                  <a:tcPr/>
                </a:tc>
                <a:tc>
                  <a:txBody>
                    <a:bodyPr/>
                    <a:lstStyle/>
                    <a:p>
                      <a:pPr algn="ctr"/>
                      <a:r>
                        <a:rPr lang="en-US" dirty="0"/>
                        <a:t>76.1</a:t>
                      </a:r>
                    </a:p>
                  </a:txBody>
                  <a:tcPr/>
                </a:tc>
                <a:extLst>
                  <a:ext uri="{0D108BD9-81ED-4DB2-BD59-A6C34878D82A}">
                    <a16:rowId xmlns:a16="http://schemas.microsoft.com/office/drawing/2014/main" val="2801965370"/>
                  </a:ext>
                </a:extLst>
              </a:tr>
              <a:tr h="395411">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91.8</a:t>
                      </a:r>
                    </a:p>
                  </a:txBody>
                  <a:tcPr/>
                </a:tc>
                <a:tc>
                  <a:txBody>
                    <a:bodyPr/>
                    <a:lstStyle/>
                    <a:p>
                      <a:pPr algn="ctr"/>
                      <a:r>
                        <a:rPr lang="en-US" dirty="0"/>
                        <a:t>89.6</a:t>
                      </a:r>
                    </a:p>
                  </a:txBody>
                  <a:tcPr/>
                </a:tc>
                <a:tc>
                  <a:txBody>
                    <a:bodyPr/>
                    <a:lstStyle/>
                    <a:p>
                      <a:pPr algn="ctr"/>
                      <a:r>
                        <a:rPr lang="en-US" dirty="0"/>
                        <a:t>93.5</a:t>
                      </a:r>
                    </a:p>
                  </a:txBody>
                  <a:tcPr/>
                </a:tc>
                <a:extLst>
                  <a:ext uri="{0D108BD9-81ED-4DB2-BD59-A6C34878D82A}">
                    <a16:rowId xmlns:a16="http://schemas.microsoft.com/office/drawing/2014/main" val="808570642"/>
                  </a:ext>
                </a:extLst>
              </a:tr>
            </a:tbl>
          </a:graphicData>
        </a:graphic>
      </p:graphicFrame>
      <p:sp>
        <p:nvSpPr>
          <p:cNvPr id="7" name="TextBox 6">
            <a:extLst>
              <a:ext uri="{FF2B5EF4-FFF2-40B4-BE49-F238E27FC236}">
                <a16:creationId xmlns:a16="http://schemas.microsoft.com/office/drawing/2014/main" id="{16119A5E-5262-5699-ED03-34CDF8897D58}"/>
              </a:ext>
            </a:extLst>
          </p:cNvPr>
          <p:cNvSpPr txBox="1"/>
          <p:nvPr/>
        </p:nvSpPr>
        <p:spPr>
          <a:xfrm>
            <a:off x="1713391" y="5050193"/>
            <a:ext cx="9028591" cy="1200329"/>
          </a:xfrm>
          <a:prstGeom prst="rect">
            <a:avLst/>
          </a:prstGeom>
          <a:noFill/>
        </p:spPr>
        <p:txBody>
          <a:bodyPr wrap="square" rtlCol="0">
            <a:spAutoFit/>
          </a:bodyPr>
          <a:lstStyle/>
          <a:p>
            <a:r>
              <a:rPr lang="en-US" dirty="0"/>
              <a:t>Using power264 -&gt;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1.7</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36469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ریزگزارش نتایج</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Active noise cancelation</a:t>
            </a:r>
            <a:r>
              <a:rPr lang="fa-IR" dirty="0"/>
              <a:t> : موضوع نسبتا جذابی بود ولی متاسفانه قسمت های مربوط به فیلد برق آن بیشتر از کامپیوتر بود و البته مقالاتی که در این حوزه بودند اکثرا صرفا از دپارتمان های مهندسی برق منتشر شده بودند و قسمت های مربوط به ماشین لرنینگ آن کمتر مورد بحث قرار گرفته بود.</a:t>
            </a:r>
          </a:p>
          <a:p>
            <a:endParaRPr lang="fa-IR" dirty="0"/>
          </a:p>
          <a:p>
            <a:r>
              <a:rPr lang="en-US" dirty="0"/>
              <a:t>Graph signal processing</a:t>
            </a:r>
            <a:r>
              <a:rPr lang="fa-IR" dirty="0"/>
              <a:t> : قسمت ریاضیات این موضوع بسیار سنگین بوده و باز هم مشکلی مشابه موضوع قبلی مطرح بود که مقالات منتشر شده در این حوزه با </a:t>
            </a:r>
            <a:r>
              <a:rPr lang="en-US" dirty="0"/>
              <a:t>citation </a:t>
            </a:r>
            <a:r>
              <a:rPr lang="fa-IR" dirty="0"/>
              <a:t> های بالا اکثرا منتشر شده از دپارتمان های مهندسی برق بودند و بخش کامپیوتری آن کمتر مورد بحث قرار گرفته بود.</a:t>
            </a:r>
          </a:p>
          <a:p>
            <a:endParaRPr lang="fa-IR" dirty="0"/>
          </a:p>
          <a:p>
            <a:r>
              <a:rPr lang="en-US" dirty="0" err="1"/>
              <a:t>Fmri</a:t>
            </a:r>
            <a:r>
              <a:rPr lang="en-US" dirty="0"/>
              <a:t> </a:t>
            </a:r>
            <a:r>
              <a:rPr lang="fa-IR" dirty="0"/>
              <a:t>دو مقاله در زمینه یادگیری ماشین در ان مطالعه شد. در نهایت دو مقاله با </a:t>
            </a:r>
            <a:r>
              <a:rPr lang="en-US" dirty="0"/>
              <a:t>citation </a:t>
            </a:r>
            <a:r>
              <a:rPr lang="fa-IR" dirty="0"/>
              <a:t> های بالا و همچنین از دانشگاه هایی با رنکینگ های جهانی بالا که کد و دیتاست آن ها نیز موجود بود و محدودیت دسترسی نداشت انتخاب شدند تا مورد مطالعه قرار گیرند.</a:t>
            </a:r>
          </a:p>
          <a:p>
            <a:endParaRPr lang="fa-IR" dirty="0"/>
          </a:p>
          <a:p>
            <a:r>
              <a:rPr lang="fa-IR" dirty="0"/>
              <a:t>از بین دو مقاله منتخب اولین مقاله با </a:t>
            </a:r>
            <a:r>
              <a:rPr lang="en-US" dirty="0"/>
              <a:t>citation </a:t>
            </a:r>
            <a:r>
              <a:rPr lang="fa-IR" dirty="0"/>
              <a:t> معادل 245 تا و منتشر شده از دانشگاه میشیگان بود که تعداد اساتید کامپیوتری مرتبط با مقاله هم زیاد بودند. همچنین سال انتشار آن 2019 میباشد.</a:t>
            </a:r>
          </a:p>
          <a:p>
            <a:endParaRPr lang="fa-IR" dirty="0"/>
          </a:p>
          <a:p>
            <a:r>
              <a:rPr lang="fa-IR" dirty="0"/>
              <a:t>در رابطه با دومین مقاله ، مقاله ای منتشر شده از دانشگاه شانگهای بود که رنکینگ بالایی نداشته و </a:t>
            </a:r>
            <a:r>
              <a:rPr lang="en-US" dirty="0"/>
              <a:t>citation </a:t>
            </a:r>
            <a:r>
              <a:rPr lang="fa-IR" dirty="0"/>
              <a:t> آن معادل 13 می باشد و مطالب آن نیز کمی غیر قابل فهم تر بود. </a:t>
            </a:r>
          </a:p>
          <a:p>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a:t>
            </a:fld>
            <a:endParaRPr lang="en-US"/>
          </a:p>
        </p:txBody>
      </p:sp>
    </p:spTree>
    <p:extLst>
      <p:ext uri="{BB962C8B-B14F-4D97-AF65-F5344CB8AC3E}">
        <p14:creationId xmlns:p14="http://schemas.microsoft.com/office/powerpoint/2010/main" val="2018348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a:t>
            </a:r>
            <a:r>
              <a:rPr lang="en-US" dirty="0"/>
              <a:t>  </a:t>
            </a:r>
            <a:r>
              <a:rPr lang="fa-IR" dirty="0"/>
              <a:t>انجام روش های دیگر افزایش داده با بکارگیری اطلس های متفاوت</a:t>
            </a:r>
            <a:endParaRPr lang="en-US" dirty="0"/>
          </a:p>
        </p:txBody>
      </p:sp>
      <p:sp>
        <p:nvSpPr>
          <p:cNvPr id="4" name="Text Placeholder 3"/>
          <p:cNvSpPr>
            <a:spLocks noGrp="1"/>
          </p:cNvSpPr>
          <p:nvPr>
            <p:ph type="body" idx="1"/>
          </p:nvPr>
        </p:nvSpPr>
        <p:spPr/>
        <p:txBody>
          <a:bodyPr/>
          <a:lstStyle/>
          <a:p>
            <a:r>
              <a:rPr lang="fa-IR" dirty="0"/>
              <a:t>جلسه شماره پنج- 403/2/25</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70</a:t>
            </a:fld>
            <a:endParaRPr lang="en-US"/>
          </a:p>
        </p:txBody>
      </p:sp>
    </p:spTree>
    <p:extLst>
      <p:ext uri="{BB962C8B-B14F-4D97-AF65-F5344CB8AC3E}">
        <p14:creationId xmlns:p14="http://schemas.microsoft.com/office/powerpoint/2010/main" val="1739759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مسئله چیست؟</a:t>
            </a:r>
            <a:endParaRPr lang="en-US" dirty="0"/>
          </a:p>
        </p:txBody>
      </p:sp>
      <p:sp>
        <p:nvSpPr>
          <p:cNvPr id="3" name="Content Placeholder 2"/>
          <p:cNvSpPr>
            <a:spLocks noGrp="1"/>
          </p:cNvSpPr>
          <p:nvPr>
            <p:ph idx="1"/>
          </p:nvPr>
        </p:nvSpPr>
        <p:spPr/>
        <p:txBody>
          <a:bodyPr/>
          <a:lstStyle/>
          <a:p>
            <a:r>
              <a:rPr lang="fa-IR" dirty="0"/>
              <a:t>اعمال روش های افزایش داده دیگر و بررسی آن روی اطلس </a:t>
            </a:r>
            <a:r>
              <a:rPr lang="en-US" dirty="0"/>
              <a:t>CC_400</a:t>
            </a:r>
            <a:r>
              <a:rPr lang="fa-IR" dirty="0"/>
              <a:t> </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71</a:t>
            </a:fld>
            <a:endParaRPr lang="en-US"/>
          </a:p>
        </p:txBody>
      </p:sp>
    </p:spTree>
    <p:extLst>
      <p:ext uri="{BB962C8B-B14F-4D97-AF65-F5344CB8AC3E}">
        <p14:creationId xmlns:p14="http://schemas.microsoft.com/office/powerpoint/2010/main" val="264241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لیست موضوعاتی که در جلسه پیش تصمیم گیری شد؟</a:t>
            </a:r>
            <a:endParaRPr lang="en-US" dirty="0"/>
          </a:p>
        </p:txBody>
      </p:sp>
      <p:sp>
        <p:nvSpPr>
          <p:cNvPr id="3" name="Content Placeholder 2"/>
          <p:cNvSpPr>
            <a:spLocks noGrp="1"/>
          </p:cNvSpPr>
          <p:nvPr>
            <p:ph idx="1"/>
          </p:nvPr>
        </p:nvSpPr>
        <p:spPr/>
        <p:txBody>
          <a:bodyPr/>
          <a:lstStyle/>
          <a:p>
            <a:pPr marL="0" indent="0">
              <a:buNone/>
            </a:pPr>
            <a:r>
              <a:rPr lang="fa-IR" dirty="0"/>
              <a:t>اعمال روش کارآمد قبلی که روی اطلس </a:t>
            </a:r>
            <a:r>
              <a:rPr lang="en-US" dirty="0"/>
              <a:t>power264</a:t>
            </a:r>
            <a:r>
              <a:rPr lang="fa-IR" dirty="0"/>
              <a:t> بدست آمده بود روی اطلس </a:t>
            </a:r>
            <a:r>
              <a:rPr lang="en-US" dirty="0"/>
              <a:t>CC_400</a:t>
            </a:r>
            <a:r>
              <a:rPr lang="fa-IR" dirty="0"/>
              <a:t> و مقایسه نتیجه آن با دیگر اطلس ها</a:t>
            </a:r>
          </a:p>
          <a:p>
            <a:pPr marL="0" indent="0">
              <a:buNone/>
            </a:pPr>
            <a:endParaRPr lang="fa-IR" dirty="0"/>
          </a:p>
          <a:p>
            <a:pPr marL="0" indent="0">
              <a:buNone/>
            </a:pPr>
            <a:r>
              <a:rPr lang="fa-IR" dirty="0"/>
              <a:t>اعمال روش های دیگر افزایش داده در نتیجه بهبود بیشتر </a:t>
            </a:r>
            <a:r>
              <a:rPr lang="fa-IR" dirty="0" err="1"/>
              <a:t>متریک</a:t>
            </a:r>
            <a:r>
              <a:rPr lang="fa-IR" dirty="0"/>
              <a:t> ها و مقایسه روش ها با یکدیگر</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72</a:t>
            </a:fld>
            <a:endParaRPr lang="en-US"/>
          </a:p>
        </p:txBody>
      </p:sp>
    </p:spTree>
    <p:extLst>
      <p:ext uri="{BB962C8B-B14F-4D97-AF65-F5344CB8AC3E}">
        <p14:creationId xmlns:p14="http://schemas.microsoft.com/office/powerpoint/2010/main" val="3489783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جمع بندی تحقیقات تا بدین جا(خلاصه نتایج)</a:t>
            </a:r>
            <a:endParaRPr lang="en-US" dirty="0"/>
          </a:p>
        </p:txBody>
      </p:sp>
      <p:sp>
        <p:nvSpPr>
          <p:cNvPr id="3" name="Content Placeholder 2"/>
          <p:cNvSpPr>
            <a:spLocks noGrp="1"/>
          </p:cNvSpPr>
          <p:nvPr>
            <p:ph idx="1"/>
          </p:nvPr>
        </p:nvSpPr>
        <p:spPr>
          <a:xfrm>
            <a:off x="676656" y="1377098"/>
            <a:ext cx="10753725" cy="5035349"/>
          </a:xfrm>
        </p:spPr>
        <p:txBody>
          <a:bodyPr>
            <a:normAutofit/>
          </a:bodyPr>
          <a:lstStyle/>
          <a:p>
            <a:pPr marL="0" indent="0">
              <a:buNone/>
            </a:pPr>
            <a:r>
              <a:rPr lang="fa-IR" dirty="0">
                <a:cs typeface="B Nazanin" panose="00000400000000000000" pitchFamily="2" charset="-78"/>
              </a:rPr>
              <a:t>1: ابتدا روش کارآمدی که در جلسه قبل بدست آمده بود روی </a:t>
            </a:r>
            <a:r>
              <a:rPr lang="en-US" dirty="0">
                <a:cs typeface="B Nazanin" panose="00000400000000000000" pitchFamily="2" charset="-78"/>
              </a:rPr>
              <a:t>CC_400</a:t>
            </a:r>
            <a:r>
              <a:rPr lang="fa-IR" dirty="0">
                <a:cs typeface="B Nazanin" panose="00000400000000000000" pitchFamily="2" charset="-78"/>
              </a:rPr>
              <a:t> اعمال شد -&gt; استخراج 1935 </a:t>
            </a:r>
            <a:r>
              <a:rPr lang="fa-IR" dirty="0" err="1">
                <a:cs typeface="B Nazanin" panose="00000400000000000000" pitchFamily="2" charset="-78"/>
              </a:rPr>
              <a:t>فیچر</a:t>
            </a:r>
            <a:r>
              <a:rPr lang="fa-IR" dirty="0">
                <a:cs typeface="B Nazanin" panose="00000400000000000000" pitchFamily="2" charset="-78"/>
              </a:rPr>
              <a:t> و افزایش داده با روش معمولی </a:t>
            </a:r>
            <a:r>
              <a:rPr lang="en-US" dirty="0">
                <a:cs typeface="B Nazanin" panose="00000400000000000000" pitchFamily="2" charset="-78"/>
              </a:rPr>
              <a:t>SMOTE</a:t>
            </a:r>
            <a:r>
              <a:rPr lang="fa-IR" dirty="0">
                <a:cs typeface="B Nazanin" panose="00000400000000000000" pitchFamily="2" charset="-78"/>
              </a:rPr>
              <a:t> تا 1568 </a:t>
            </a:r>
            <a:r>
              <a:rPr lang="fa-IR" dirty="0" err="1">
                <a:cs typeface="B Nazanin" panose="00000400000000000000" pitchFamily="2" charset="-78"/>
              </a:rPr>
              <a:t>سمپل</a:t>
            </a:r>
            <a:r>
              <a:rPr lang="fa-IR" dirty="0">
                <a:cs typeface="B Nazanin" panose="00000400000000000000" pitchFamily="2" charset="-78"/>
              </a:rPr>
              <a:t> -&gt; افزایش تمامی </a:t>
            </a:r>
            <a:r>
              <a:rPr lang="fa-IR" dirty="0" err="1">
                <a:cs typeface="B Nazanin" panose="00000400000000000000" pitchFamily="2" charset="-78"/>
              </a:rPr>
              <a:t>متریک</a:t>
            </a:r>
            <a:r>
              <a:rPr lang="fa-IR" dirty="0">
                <a:cs typeface="B Nazanin" panose="00000400000000000000" pitchFamily="2" charset="-78"/>
              </a:rPr>
              <a:t> ها نسبت به اعمال دقیقا همین روش روی </a:t>
            </a:r>
            <a:r>
              <a:rPr lang="en-US" dirty="0">
                <a:cs typeface="B Nazanin" panose="00000400000000000000" pitchFamily="2" charset="-78"/>
              </a:rPr>
              <a:t>power264</a:t>
            </a:r>
          </a:p>
          <a:p>
            <a:pPr marL="0" indent="0">
              <a:buNone/>
            </a:pPr>
            <a:r>
              <a:rPr lang="fa-IR" dirty="0">
                <a:cs typeface="B Nazanin" panose="00000400000000000000" pitchFamily="2" charset="-78"/>
              </a:rPr>
              <a:t>2: افزایش داده با استفاده از روش </a:t>
            </a:r>
            <a:r>
              <a:rPr lang="en-US" dirty="0">
                <a:cs typeface="B Nazanin" panose="00000400000000000000" pitchFamily="2" charset="-78"/>
              </a:rPr>
              <a:t>smote</a:t>
            </a:r>
            <a:r>
              <a:rPr lang="fa-IR" dirty="0">
                <a:cs typeface="B Nazanin" panose="00000400000000000000" pitchFamily="2" charset="-78"/>
              </a:rPr>
              <a:t> وزن دار به این شکل که به جای انتخاب </a:t>
            </a:r>
            <a:r>
              <a:rPr lang="fa-IR" dirty="0" err="1">
                <a:cs typeface="B Nazanin" panose="00000400000000000000" pitchFamily="2" charset="-78"/>
              </a:rPr>
              <a:t>رندوم</a:t>
            </a:r>
            <a:r>
              <a:rPr lang="fa-IR" dirty="0">
                <a:cs typeface="B Nazanin" panose="00000400000000000000" pitchFamily="2" charset="-78"/>
              </a:rPr>
              <a:t> از بین همسایه هر </a:t>
            </a:r>
            <a:r>
              <a:rPr lang="fa-IR" dirty="0" err="1">
                <a:cs typeface="B Nazanin" panose="00000400000000000000" pitchFamily="2" charset="-78"/>
              </a:rPr>
              <a:t>سمپل</a:t>
            </a:r>
            <a:r>
              <a:rPr lang="fa-IR" dirty="0">
                <a:cs typeface="B Nazanin" panose="00000400000000000000" pitchFamily="2" charset="-78"/>
              </a:rPr>
              <a:t> برای تشکیل </a:t>
            </a:r>
            <a:r>
              <a:rPr lang="fa-IR" dirty="0" err="1">
                <a:cs typeface="B Nazanin" panose="00000400000000000000" pitchFamily="2" charset="-78"/>
              </a:rPr>
              <a:t>سمپل</a:t>
            </a:r>
            <a:r>
              <a:rPr lang="fa-IR" dirty="0">
                <a:cs typeface="B Nazanin" panose="00000400000000000000" pitchFamily="2" charset="-78"/>
              </a:rPr>
              <a:t> جدید براساس شباهت </a:t>
            </a:r>
            <a:r>
              <a:rPr lang="fa-IR" dirty="0" err="1">
                <a:cs typeface="B Nazanin" panose="00000400000000000000" pitchFamily="2" charset="-78"/>
              </a:rPr>
              <a:t>سمپل</a:t>
            </a:r>
            <a:r>
              <a:rPr lang="fa-IR" dirty="0">
                <a:cs typeface="B Nazanin" panose="00000400000000000000" pitchFamily="2" charset="-78"/>
              </a:rPr>
              <a:t> به هر همسایه یک وزن به هر همسایه نسبت داده میشود -&gt; </a:t>
            </a:r>
            <a:r>
              <a:rPr lang="fa-IR" dirty="0" err="1">
                <a:cs typeface="B Nazanin" panose="00000400000000000000" pitchFamily="2" charset="-78"/>
              </a:rPr>
              <a:t>متریک</a:t>
            </a:r>
            <a:r>
              <a:rPr lang="fa-IR" dirty="0">
                <a:cs typeface="B Nazanin" panose="00000400000000000000" pitchFamily="2" charset="-78"/>
              </a:rPr>
              <a:t> ها هر سه بالاتر میروند نسبت به استفاده از </a:t>
            </a:r>
            <a:r>
              <a:rPr lang="en-US" dirty="0">
                <a:cs typeface="B Nazanin" panose="00000400000000000000" pitchFamily="2" charset="-78"/>
              </a:rPr>
              <a:t>smote</a:t>
            </a:r>
            <a:r>
              <a:rPr lang="fa-IR" dirty="0">
                <a:cs typeface="B Nazanin" panose="00000400000000000000" pitchFamily="2" charset="-78"/>
              </a:rPr>
              <a:t> بدون در نظر گرفتن وزن</a:t>
            </a:r>
          </a:p>
          <a:p>
            <a:pPr marL="0" indent="0">
              <a:buNone/>
            </a:pPr>
            <a:r>
              <a:rPr lang="fa-IR" dirty="0">
                <a:cs typeface="B Nazanin" panose="00000400000000000000" pitchFamily="2" charset="-78"/>
              </a:rPr>
              <a:t>3: افزایش داده با استفاده از روش </a:t>
            </a:r>
            <a:r>
              <a:rPr lang="en-US" dirty="0">
                <a:cs typeface="B Nazanin" panose="00000400000000000000" pitchFamily="2" charset="-78"/>
              </a:rPr>
              <a:t>Gan </a:t>
            </a:r>
            <a:r>
              <a:rPr lang="fa-IR" dirty="0">
                <a:cs typeface="B Nazanin" panose="00000400000000000000" pitchFamily="2" charset="-78"/>
              </a:rPr>
              <a:t> تک لایه با انتساب اولیه وزن ها و استفاده از </a:t>
            </a:r>
            <a:r>
              <a:rPr lang="fa-IR" dirty="0" err="1">
                <a:cs typeface="B Nazanin" panose="00000400000000000000" pitchFamily="2" charset="-78"/>
              </a:rPr>
              <a:t>اسکجولر</a:t>
            </a:r>
            <a:r>
              <a:rPr lang="fa-IR" dirty="0">
                <a:cs typeface="B Nazanin" panose="00000400000000000000" pitchFamily="2" charset="-78"/>
              </a:rPr>
              <a:t> -&gt; نسبت به دو مرحله اولیه هر دو میزان </a:t>
            </a:r>
            <a:r>
              <a:rPr lang="fa-IR" dirty="0" err="1">
                <a:cs typeface="B Nazanin" panose="00000400000000000000" pitchFamily="2" charset="-78"/>
              </a:rPr>
              <a:t>متریک</a:t>
            </a:r>
            <a:r>
              <a:rPr lang="fa-IR" dirty="0">
                <a:cs typeface="B Nazanin" panose="00000400000000000000" pitchFamily="2" charset="-78"/>
              </a:rPr>
              <a:t> ها کاهش میابد.</a:t>
            </a:r>
          </a:p>
          <a:p>
            <a:pPr marL="0" indent="0">
              <a:buNone/>
            </a:pPr>
            <a:r>
              <a:rPr lang="fa-IR" dirty="0">
                <a:cs typeface="B Nazanin" panose="00000400000000000000" pitchFamily="2" charset="-78"/>
              </a:rPr>
              <a:t>4: افزایش داده با استفاده از روش </a:t>
            </a:r>
            <a:r>
              <a:rPr lang="en-US" dirty="0">
                <a:cs typeface="B Nazanin" panose="00000400000000000000" pitchFamily="2" charset="-78"/>
              </a:rPr>
              <a:t>Gan </a:t>
            </a:r>
            <a:r>
              <a:rPr lang="fa-IR" dirty="0">
                <a:cs typeface="B Nazanin" panose="00000400000000000000" pitchFamily="2" charset="-78"/>
              </a:rPr>
              <a:t> تک لایه بدون انتساب اولیه وزن ها و بدون استفاده از </a:t>
            </a:r>
            <a:r>
              <a:rPr lang="fa-IR" dirty="0" err="1">
                <a:cs typeface="B Nazanin" panose="00000400000000000000" pitchFamily="2" charset="-78"/>
              </a:rPr>
              <a:t>اسکجولر</a:t>
            </a:r>
            <a:r>
              <a:rPr lang="fa-IR" dirty="0">
                <a:cs typeface="B Nazanin" panose="00000400000000000000" pitchFamily="2" charset="-78"/>
              </a:rPr>
              <a:t> -&gt; نسبت به مرحله سوم مقدار </a:t>
            </a:r>
            <a:r>
              <a:rPr lang="fa-IR" dirty="0" err="1">
                <a:cs typeface="B Nazanin" panose="00000400000000000000" pitchFamily="2" charset="-78"/>
              </a:rPr>
              <a:t>متریک</a:t>
            </a:r>
            <a:r>
              <a:rPr lang="fa-IR" dirty="0">
                <a:cs typeface="B Nazanin" panose="00000400000000000000" pitchFamily="2" charset="-78"/>
              </a:rPr>
              <a:t> های بیشتر است اما نسبت به مراحل اول و دوم کمتر است -&gt; پس به طور کلی </a:t>
            </a:r>
            <a:r>
              <a:rPr lang="en-US" dirty="0" err="1">
                <a:cs typeface="B Nazanin" panose="00000400000000000000" pitchFamily="2" charset="-78"/>
              </a:rPr>
              <a:t>alpha_Gan</a:t>
            </a:r>
            <a:r>
              <a:rPr lang="fa-IR" dirty="0">
                <a:cs typeface="B Nazanin" panose="00000400000000000000" pitchFamily="2" charset="-78"/>
              </a:rPr>
              <a:t> تک لایه روش موثری نبوده</a:t>
            </a:r>
          </a:p>
          <a:p>
            <a:pPr marL="0" indent="0">
              <a:buNone/>
            </a:pPr>
            <a:r>
              <a:rPr lang="fa-IR" dirty="0">
                <a:cs typeface="B Nazanin" panose="00000400000000000000" pitchFamily="2" charset="-78"/>
              </a:rPr>
              <a:t>5: افزایش داده با استفاده از روش </a:t>
            </a:r>
            <a:r>
              <a:rPr lang="en-US" dirty="0">
                <a:cs typeface="B Nazanin" panose="00000400000000000000" pitchFamily="2" charset="-78"/>
              </a:rPr>
              <a:t>Gan </a:t>
            </a:r>
            <a:r>
              <a:rPr lang="fa-IR" dirty="0">
                <a:cs typeface="B Nazanin" panose="00000400000000000000" pitchFamily="2" charset="-78"/>
              </a:rPr>
              <a:t> دو لایه با انتساب اولیه وزن ها و استفاده از </a:t>
            </a:r>
            <a:r>
              <a:rPr lang="fa-IR" dirty="0" err="1">
                <a:cs typeface="B Nazanin" panose="00000400000000000000" pitchFamily="2" charset="-78"/>
              </a:rPr>
              <a:t>اسکجولر</a:t>
            </a:r>
            <a:r>
              <a:rPr lang="fa-IR" dirty="0">
                <a:cs typeface="B Nazanin" panose="00000400000000000000" pitchFamily="2" charset="-78"/>
              </a:rPr>
              <a:t> -&gt; نسبت به روش تک لایه در هر دو حالت بهتر عمل کرده. همچنین تقریبا با </a:t>
            </a:r>
            <a:r>
              <a:rPr lang="en-US" dirty="0">
                <a:cs typeface="B Nazanin" panose="00000400000000000000" pitchFamily="2" charset="-78"/>
              </a:rPr>
              <a:t>smote</a:t>
            </a:r>
            <a:r>
              <a:rPr lang="fa-IR" dirty="0">
                <a:cs typeface="B Nazanin" panose="00000400000000000000" pitchFamily="2" charset="-78"/>
              </a:rPr>
              <a:t> وزن دار برابری میکند از لحاظ نتیجه</a:t>
            </a:r>
          </a:p>
          <a:p>
            <a:pPr marL="0" indent="0">
              <a:buNone/>
            </a:pPr>
            <a:r>
              <a:rPr lang="fa-IR" dirty="0">
                <a:cs typeface="B Nazanin" panose="00000400000000000000" pitchFamily="2" charset="-78"/>
              </a:rPr>
              <a:t>6: افزایش داده با استفاده از </a:t>
            </a:r>
            <a:r>
              <a:rPr lang="fa-IR">
                <a:cs typeface="B Nazanin" panose="00000400000000000000" pitchFamily="2" charset="-78"/>
              </a:rPr>
              <a:t>روش </a:t>
            </a:r>
            <a:r>
              <a:rPr lang="en-US">
                <a:cs typeface="B Nazanin" panose="00000400000000000000" pitchFamily="2" charset="-78"/>
              </a:rPr>
              <a:t>Gan </a:t>
            </a:r>
            <a:r>
              <a:rPr lang="fa-IR" dirty="0">
                <a:cs typeface="B Nazanin" panose="00000400000000000000" pitchFamily="2" charset="-78"/>
              </a:rPr>
              <a:t> دو لایه بدون انتساب اولیه وزن ها و بدون استفاده از </a:t>
            </a:r>
            <a:r>
              <a:rPr lang="fa-IR" dirty="0" err="1">
                <a:cs typeface="B Nazanin" panose="00000400000000000000" pitchFamily="2" charset="-78"/>
              </a:rPr>
              <a:t>اسکجولر</a:t>
            </a:r>
            <a:r>
              <a:rPr lang="fa-IR" dirty="0">
                <a:cs typeface="B Nazanin" panose="00000400000000000000" pitchFamily="2" charset="-78"/>
              </a:rPr>
              <a:t> -&gt; نسبت به تمامی حالات قبلی بهتر عمل کرده و </a:t>
            </a:r>
            <a:r>
              <a:rPr lang="fa-IR" dirty="0" err="1">
                <a:cs typeface="B Nazanin" panose="00000400000000000000" pitchFamily="2" charset="-78"/>
              </a:rPr>
              <a:t>متریک</a:t>
            </a:r>
            <a:r>
              <a:rPr lang="fa-IR" dirty="0">
                <a:cs typeface="B Nazanin" panose="00000400000000000000" pitchFamily="2" charset="-78"/>
              </a:rPr>
              <a:t> ها در حد چند دهم افزایش داشتند</a:t>
            </a:r>
          </a:p>
          <a:p>
            <a:pPr marL="0" indent="0">
              <a:buNone/>
            </a:pPr>
            <a:r>
              <a:rPr lang="fa-IR" dirty="0">
                <a:cs typeface="B Nazanin" panose="00000400000000000000" pitchFamily="2" charset="-78"/>
              </a:rPr>
              <a:t>7: افزایش داده با استفاده از روش </a:t>
            </a:r>
            <a:r>
              <a:rPr lang="en-US" dirty="0">
                <a:cs typeface="B Nazanin" panose="00000400000000000000" pitchFamily="2" charset="-78"/>
              </a:rPr>
              <a:t>VAE </a:t>
            </a:r>
            <a:r>
              <a:rPr lang="fa-IR" dirty="0">
                <a:cs typeface="B Nazanin" panose="00000400000000000000" pitchFamily="2" charset="-78"/>
              </a:rPr>
              <a:t> با تعداد لایه های متفاوت (2 و 5 و 10) -&gt; نتایج موثر نبوده و بهتر از مابقی حالات نشد</a:t>
            </a: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73</a:t>
            </a:fld>
            <a:endParaRPr lang="en-US"/>
          </a:p>
        </p:txBody>
      </p:sp>
    </p:spTree>
    <p:extLst>
      <p:ext uri="{BB962C8B-B14F-4D97-AF65-F5344CB8AC3E}">
        <p14:creationId xmlns:p14="http://schemas.microsoft.com/office/powerpoint/2010/main" val="3699964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جمع بندی تحقیقات تا بدین جا(خلاصه نتایج)</a:t>
            </a:r>
            <a:endParaRPr lang="en-US" dirty="0"/>
          </a:p>
        </p:txBody>
      </p:sp>
      <p:sp>
        <p:nvSpPr>
          <p:cNvPr id="3" name="Content Placeholder 2"/>
          <p:cNvSpPr>
            <a:spLocks noGrp="1"/>
          </p:cNvSpPr>
          <p:nvPr>
            <p:ph idx="1"/>
          </p:nvPr>
        </p:nvSpPr>
        <p:spPr>
          <a:xfrm>
            <a:off x="676656" y="1377098"/>
            <a:ext cx="10753725" cy="5035349"/>
          </a:xfrm>
        </p:spPr>
        <p:txBody>
          <a:bodyPr>
            <a:normAutofit/>
          </a:bodyPr>
          <a:lstStyle/>
          <a:p>
            <a:pPr marL="0" indent="0">
              <a:buNone/>
            </a:pPr>
            <a:r>
              <a:rPr lang="fa-IR" dirty="0">
                <a:cs typeface="B Nazanin" panose="00000400000000000000" pitchFamily="2" charset="-78"/>
              </a:rPr>
              <a:t>8: همچنین روش های زیاد دیگری پیاده شدند که نتیجه موثری نداشتند: از قبیل ترکیب </a:t>
            </a:r>
            <a:r>
              <a:rPr lang="en-US" dirty="0" err="1">
                <a:cs typeface="B Nazanin" panose="00000400000000000000" pitchFamily="2" charset="-78"/>
              </a:rPr>
              <a:t>vae</a:t>
            </a:r>
            <a:r>
              <a:rPr lang="fa-IR" dirty="0">
                <a:cs typeface="B Nazanin" panose="00000400000000000000" pitchFamily="2" charset="-78"/>
              </a:rPr>
              <a:t> و </a:t>
            </a:r>
            <a:r>
              <a:rPr lang="en-US" dirty="0" err="1">
                <a:cs typeface="B Nazanin" panose="00000400000000000000" pitchFamily="2" charset="-78"/>
              </a:rPr>
              <a:t>gan</a:t>
            </a:r>
            <a:r>
              <a:rPr lang="fa-IR" dirty="0">
                <a:cs typeface="B Nazanin" panose="00000400000000000000" pitchFamily="2" charset="-78"/>
              </a:rPr>
              <a:t> با تعداد لایه متفاوت ، بکارگیری </a:t>
            </a:r>
            <a:r>
              <a:rPr lang="en-US" dirty="0">
                <a:cs typeface="B Nazanin" panose="00000400000000000000" pitchFamily="2" charset="-78"/>
              </a:rPr>
              <a:t>conditional </a:t>
            </a:r>
            <a:r>
              <a:rPr lang="en-US" dirty="0" err="1">
                <a:cs typeface="B Nazanin" panose="00000400000000000000" pitchFamily="2" charset="-78"/>
              </a:rPr>
              <a:t>gan</a:t>
            </a:r>
            <a:r>
              <a:rPr lang="fa-IR" dirty="0">
                <a:cs typeface="B Nazanin" panose="00000400000000000000" pitchFamily="2" charset="-78"/>
              </a:rPr>
              <a:t> ، </a:t>
            </a:r>
            <a:r>
              <a:rPr lang="en-US" dirty="0">
                <a:cs typeface="B Nazanin" panose="00000400000000000000" pitchFamily="2" charset="-78"/>
              </a:rPr>
              <a:t>least square </a:t>
            </a:r>
            <a:r>
              <a:rPr lang="en-US" dirty="0" err="1">
                <a:cs typeface="B Nazanin" panose="00000400000000000000" pitchFamily="2" charset="-78"/>
              </a:rPr>
              <a:t>gan</a:t>
            </a:r>
            <a:r>
              <a:rPr lang="fa-IR" dirty="0">
                <a:cs typeface="B Nazanin" panose="00000400000000000000" pitchFamily="2" charset="-78"/>
              </a:rPr>
              <a:t> ، </a:t>
            </a:r>
            <a:r>
              <a:rPr lang="en-US" dirty="0" err="1">
                <a:cs typeface="B Nazanin" panose="00000400000000000000" pitchFamily="2" charset="-78"/>
              </a:rPr>
              <a:t>gan</a:t>
            </a:r>
            <a:r>
              <a:rPr lang="en-US" dirty="0">
                <a:cs typeface="B Nazanin" panose="00000400000000000000" pitchFamily="2" charset="-78"/>
              </a:rPr>
              <a:t> </a:t>
            </a:r>
            <a:r>
              <a:rPr lang="fa-IR" dirty="0">
                <a:cs typeface="B Nazanin" panose="00000400000000000000" pitchFamily="2" charset="-78"/>
              </a:rPr>
              <a:t> به همراه </a:t>
            </a:r>
            <a:r>
              <a:rPr lang="en-US" dirty="0">
                <a:cs typeface="B Nazanin" panose="00000400000000000000" pitchFamily="2" charset="-78"/>
              </a:rPr>
              <a:t>spatial and temporal transformation</a:t>
            </a:r>
            <a:r>
              <a:rPr lang="fa-IR" dirty="0">
                <a:cs typeface="B Nazanin" panose="00000400000000000000" pitchFamily="2" charset="-78"/>
              </a:rPr>
              <a:t> ، </a:t>
            </a:r>
            <a:r>
              <a:rPr lang="en-US" dirty="0">
                <a:cs typeface="B Nazanin" panose="00000400000000000000" pitchFamily="2" charset="-78"/>
              </a:rPr>
              <a:t>WGAN</a:t>
            </a:r>
            <a:r>
              <a:rPr lang="fa-IR" dirty="0">
                <a:cs typeface="B Nazanin" panose="00000400000000000000" pitchFamily="2" charset="-78"/>
              </a:rPr>
              <a:t> ، </a:t>
            </a:r>
            <a:r>
              <a:rPr lang="en-US" dirty="0">
                <a:cs typeface="B Nazanin" panose="00000400000000000000" pitchFamily="2" charset="-78"/>
              </a:rPr>
              <a:t>VAE</a:t>
            </a:r>
            <a:r>
              <a:rPr lang="fa-IR">
                <a:cs typeface="B Nazanin" panose="00000400000000000000" pitchFamily="2" charset="-78"/>
              </a:rPr>
              <a:t> ....</a:t>
            </a:r>
            <a:endParaRPr lang="en-US" dirty="0">
              <a:cs typeface="B Nazanin" panose="00000400000000000000" pitchFamily="2" charset="-78"/>
            </a:endParaRPr>
          </a:p>
          <a:p>
            <a:pPr marL="0" indent="0">
              <a:buNone/>
            </a:pPr>
            <a:endParaRPr lang="fa-IR" dirty="0">
              <a:cs typeface="B Nazanin" panose="00000400000000000000" pitchFamily="2" charset="-78"/>
            </a:endParaRPr>
          </a:p>
          <a:p>
            <a:pPr marL="0" indent="0">
              <a:buNone/>
            </a:pPr>
            <a:r>
              <a:rPr lang="fa-IR" dirty="0">
                <a:cs typeface="B Nazanin" panose="00000400000000000000" pitchFamily="2" charset="-78"/>
              </a:rPr>
              <a:t>9: روش </a:t>
            </a:r>
            <a:r>
              <a:rPr lang="en-US" dirty="0">
                <a:cs typeface="B Nazanin" panose="00000400000000000000" pitchFamily="2" charset="-78"/>
              </a:rPr>
              <a:t>conditional </a:t>
            </a:r>
            <a:r>
              <a:rPr lang="en-US" dirty="0" err="1">
                <a:cs typeface="B Nazanin" panose="00000400000000000000" pitchFamily="2" charset="-78"/>
              </a:rPr>
              <a:t>wgan</a:t>
            </a:r>
            <a:r>
              <a:rPr lang="fa-IR" dirty="0">
                <a:cs typeface="B Nazanin" panose="00000400000000000000" pitchFamily="2" charset="-78"/>
              </a:rPr>
              <a:t> پیاده سازی شده و کمی نسبت به بهترین حالت قبلی که </a:t>
            </a:r>
            <a:r>
              <a:rPr lang="en-US" dirty="0" err="1">
                <a:cs typeface="B Nazanin" panose="00000400000000000000" pitchFamily="2" charset="-78"/>
              </a:rPr>
              <a:t>gan</a:t>
            </a:r>
            <a:r>
              <a:rPr lang="fa-IR" dirty="0">
                <a:cs typeface="B Nazanin" panose="00000400000000000000" pitchFamily="2" charset="-78"/>
              </a:rPr>
              <a:t> ساده بود بهبود یافته است</a:t>
            </a:r>
          </a:p>
          <a:p>
            <a:pPr marL="0" indent="0">
              <a:buNone/>
            </a:pPr>
            <a:endParaRPr lang="fa-IR" dirty="0">
              <a:cs typeface="B Nazanin" panose="00000400000000000000" pitchFamily="2" charset="-78"/>
            </a:endParaRPr>
          </a:p>
          <a:p>
            <a:pPr marL="0" indent="0">
              <a:buNone/>
            </a:pPr>
            <a:r>
              <a:rPr lang="fa-IR" dirty="0">
                <a:cs typeface="B Nazanin" panose="00000400000000000000" pitchFamily="2" charset="-78"/>
              </a:rPr>
              <a:t>10: روش های </a:t>
            </a:r>
            <a:r>
              <a:rPr lang="en-US" dirty="0" err="1">
                <a:cs typeface="B Nazanin" panose="00000400000000000000" pitchFamily="2" charset="-78"/>
              </a:rPr>
              <a:t>gmm</a:t>
            </a:r>
            <a:r>
              <a:rPr lang="fa-IR" dirty="0">
                <a:cs typeface="B Nazanin" panose="00000400000000000000" pitchFamily="2" charset="-78"/>
              </a:rPr>
              <a:t> به تنهایی نیز و همچنین با استفاده از </a:t>
            </a:r>
            <a:r>
              <a:rPr lang="en-US" dirty="0" err="1">
                <a:cs typeface="B Nazanin" panose="00000400000000000000" pitchFamily="2" charset="-78"/>
              </a:rPr>
              <a:t>pca</a:t>
            </a:r>
            <a:r>
              <a:rPr lang="fa-IR" dirty="0">
                <a:cs typeface="B Nazanin" panose="00000400000000000000" pitchFamily="2" charset="-78"/>
              </a:rPr>
              <a:t> و همچنین </a:t>
            </a:r>
            <a:r>
              <a:rPr lang="fa-IR" dirty="0" err="1">
                <a:cs typeface="B Nazanin" panose="00000400000000000000" pitchFamily="2" charset="-78"/>
              </a:rPr>
              <a:t>انکودر</a:t>
            </a:r>
            <a:r>
              <a:rPr lang="fa-IR" dirty="0">
                <a:cs typeface="B Nazanin" panose="00000400000000000000" pitchFamily="2" charset="-78"/>
              </a:rPr>
              <a:t> و </a:t>
            </a:r>
            <a:r>
              <a:rPr lang="fa-IR" dirty="0" err="1">
                <a:cs typeface="B Nazanin" panose="00000400000000000000" pitchFamily="2" charset="-78"/>
              </a:rPr>
              <a:t>دیکودر</a:t>
            </a:r>
            <a:r>
              <a:rPr lang="fa-IR" dirty="0">
                <a:cs typeface="B Nazanin" panose="00000400000000000000" pitchFamily="2" charset="-78"/>
              </a:rPr>
              <a:t> نیز موثر نبوده و اصلا نتیجه خوبی گرفته نشد. بنظر می رسد که این مدل ها برای تعداد ابعاد بالای ما کافی نبوده و به خوبی </a:t>
            </a:r>
            <a:r>
              <a:rPr lang="fa-IR" dirty="0" err="1">
                <a:cs typeface="B Nazanin" panose="00000400000000000000" pitchFamily="2" charset="-78"/>
              </a:rPr>
              <a:t>فیت</a:t>
            </a:r>
            <a:r>
              <a:rPr lang="fa-IR" dirty="0">
                <a:cs typeface="B Nazanin" panose="00000400000000000000" pitchFamily="2" charset="-78"/>
              </a:rPr>
              <a:t> </a:t>
            </a:r>
            <a:r>
              <a:rPr lang="fa-IR" dirty="0" err="1">
                <a:cs typeface="B Nazanin" panose="00000400000000000000" pitchFamily="2" charset="-78"/>
              </a:rPr>
              <a:t>نمی</a:t>
            </a:r>
            <a:r>
              <a:rPr lang="fa-IR" dirty="0">
                <a:cs typeface="B Nazanin" panose="00000400000000000000" pitchFamily="2" charset="-78"/>
              </a:rPr>
              <a:t> شدند.</a:t>
            </a:r>
            <a:endParaRPr lang="en-US" dirty="0">
              <a:cs typeface="B Nazanin" panose="00000400000000000000" pitchFamily="2" charset="-78"/>
            </a:endParaRPr>
          </a:p>
          <a:p>
            <a:pPr marL="0" indent="0">
              <a:buNone/>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74</a:t>
            </a:fld>
            <a:endParaRPr lang="en-US"/>
          </a:p>
        </p:txBody>
      </p:sp>
    </p:spTree>
    <p:extLst>
      <p:ext uri="{BB962C8B-B14F-4D97-AF65-F5344CB8AC3E}">
        <p14:creationId xmlns:p14="http://schemas.microsoft.com/office/powerpoint/2010/main" val="1093080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14922686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74.9</a:t>
                      </a:r>
                    </a:p>
                  </a:txBody>
                  <a:tcPr/>
                </a:tc>
                <a:tc>
                  <a:txBody>
                    <a:bodyPr/>
                    <a:lstStyle/>
                    <a:p>
                      <a:pPr algn="ctr"/>
                      <a:r>
                        <a:rPr lang="en-US" dirty="0"/>
                        <a:t>71.9</a:t>
                      </a:r>
                    </a:p>
                  </a:txBody>
                  <a:tcPr/>
                </a:tc>
                <a:tc>
                  <a:txBody>
                    <a:bodyPr/>
                    <a:lstStyle/>
                    <a:p>
                      <a:pPr algn="ctr"/>
                      <a:r>
                        <a:rPr lang="en-US" dirty="0"/>
                        <a:t>77.4</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92.6</a:t>
                      </a:r>
                    </a:p>
                  </a:txBody>
                  <a:tcPr/>
                </a:tc>
                <a:tc>
                  <a:txBody>
                    <a:bodyPr/>
                    <a:lstStyle/>
                    <a:p>
                      <a:pPr algn="ctr"/>
                      <a:r>
                        <a:rPr lang="en-US" dirty="0"/>
                        <a:t>91.5</a:t>
                      </a:r>
                    </a:p>
                  </a:txBody>
                  <a:tcPr/>
                </a:tc>
                <a:tc>
                  <a:txBody>
                    <a:bodyPr/>
                    <a:lstStyle/>
                    <a:p>
                      <a:pPr algn="ctr"/>
                      <a:r>
                        <a:rPr lang="en-US" dirty="0"/>
                        <a:t>93.5</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75</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200329"/>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graphicFrame>
        <p:nvGraphicFramePr>
          <p:cNvPr id="3" name="Table 2">
            <a:extLst>
              <a:ext uri="{FF2B5EF4-FFF2-40B4-BE49-F238E27FC236}">
                <a16:creationId xmlns:a16="http://schemas.microsoft.com/office/drawing/2014/main" id="{BF654DE0-0DAF-D1F2-7CC1-41257942F2EF}"/>
              </a:ext>
            </a:extLst>
          </p:cNvPr>
          <p:cNvGraphicFramePr>
            <a:graphicFrameLocks noGrp="1"/>
          </p:cNvGraphicFramePr>
          <p:nvPr>
            <p:extLst>
              <p:ext uri="{D42A27DB-BD31-4B8C-83A1-F6EECF244321}">
                <p14:modId xmlns:p14="http://schemas.microsoft.com/office/powerpoint/2010/main" val="2832550508"/>
              </p:ext>
            </p:extLst>
          </p:nvPr>
        </p:nvGraphicFramePr>
        <p:xfrm>
          <a:off x="676275" y="3933605"/>
          <a:ext cx="10744200" cy="790822"/>
        </p:xfrm>
        <a:graphic>
          <a:graphicData uri="http://schemas.openxmlformats.org/drawingml/2006/table">
            <a:tbl>
              <a:tblPr firstRow="1" bandRow="1">
                <a:tableStyleId>{5C22544A-7EE6-4342-B048-85BDC9FD1C3A}</a:tableStyleId>
              </a:tblPr>
              <a:tblGrid>
                <a:gridCol w="2686050">
                  <a:extLst>
                    <a:ext uri="{9D8B030D-6E8A-4147-A177-3AD203B41FA5}">
                      <a16:colId xmlns:a16="http://schemas.microsoft.com/office/drawing/2014/main" val="2297434860"/>
                    </a:ext>
                  </a:extLst>
                </a:gridCol>
                <a:gridCol w="2686050">
                  <a:extLst>
                    <a:ext uri="{9D8B030D-6E8A-4147-A177-3AD203B41FA5}">
                      <a16:colId xmlns:a16="http://schemas.microsoft.com/office/drawing/2014/main" val="1640188640"/>
                    </a:ext>
                  </a:extLst>
                </a:gridCol>
                <a:gridCol w="2686050">
                  <a:extLst>
                    <a:ext uri="{9D8B030D-6E8A-4147-A177-3AD203B41FA5}">
                      <a16:colId xmlns:a16="http://schemas.microsoft.com/office/drawing/2014/main" val="4135932101"/>
                    </a:ext>
                  </a:extLst>
                </a:gridCol>
                <a:gridCol w="2686050">
                  <a:extLst>
                    <a:ext uri="{9D8B030D-6E8A-4147-A177-3AD203B41FA5}">
                      <a16:colId xmlns:a16="http://schemas.microsoft.com/office/drawing/2014/main" val="2723126618"/>
                    </a:ext>
                  </a:extLst>
                </a:gridCol>
              </a:tblGrid>
              <a:tr h="395411">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74.5</a:t>
                      </a:r>
                    </a:p>
                  </a:txBody>
                  <a:tcPr/>
                </a:tc>
                <a:tc>
                  <a:txBody>
                    <a:bodyPr/>
                    <a:lstStyle/>
                    <a:p>
                      <a:pPr algn="ctr"/>
                      <a:r>
                        <a:rPr lang="en-US" dirty="0"/>
                        <a:t>71.7</a:t>
                      </a:r>
                    </a:p>
                  </a:txBody>
                  <a:tcPr/>
                </a:tc>
                <a:tc>
                  <a:txBody>
                    <a:bodyPr/>
                    <a:lstStyle/>
                    <a:p>
                      <a:pPr algn="ctr"/>
                      <a:r>
                        <a:rPr lang="en-US" dirty="0"/>
                        <a:t>77</a:t>
                      </a:r>
                    </a:p>
                  </a:txBody>
                  <a:tcPr/>
                </a:tc>
                <a:extLst>
                  <a:ext uri="{0D108BD9-81ED-4DB2-BD59-A6C34878D82A}">
                    <a16:rowId xmlns:a16="http://schemas.microsoft.com/office/drawing/2014/main" val="2801965370"/>
                  </a:ext>
                </a:extLst>
              </a:tr>
              <a:tr h="395411">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91.4</a:t>
                      </a:r>
                    </a:p>
                  </a:txBody>
                  <a:tcPr/>
                </a:tc>
                <a:tc>
                  <a:txBody>
                    <a:bodyPr/>
                    <a:lstStyle/>
                    <a:p>
                      <a:pPr algn="ctr"/>
                      <a:r>
                        <a:rPr lang="en-US" dirty="0"/>
                        <a:t>90</a:t>
                      </a:r>
                    </a:p>
                  </a:txBody>
                  <a:tcPr/>
                </a:tc>
                <a:tc>
                  <a:txBody>
                    <a:bodyPr/>
                    <a:lstStyle/>
                    <a:p>
                      <a:pPr algn="ctr"/>
                      <a:r>
                        <a:rPr lang="en-US" dirty="0"/>
                        <a:t>92.5</a:t>
                      </a:r>
                    </a:p>
                  </a:txBody>
                  <a:tcPr/>
                </a:tc>
                <a:extLst>
                  <a:ext uri="{0D108BD9-81ED-4DB2-BD59-A6C34878D82A}">
                    <a16:rowId xmlns:a16="http://schemas.microsoft.com/office/drawing/2014/main" val="808570642"/>
                  </a:ext>
                </a:extLst>
              </a:tr>
            </a:tbl>
          </a:graphicData>
        </a:graphic>
      </p:graphicFrame>
      <p:sp>
        <p:nvSpPr>
          <p:cNvPr id="7" name="TextBox 6">
            <a:extLst>
              <a:ext uri="{FF2B5EF4-FFF2-40B4-BE49-F238E27FC236}">
                <a16:creationId xmlns:a16="http://schemas.microsoft.com/office/drawing/2014/main" id="{16119A5E-5262-5699-ED03-34CDF8897D58}"/>
              </a:ext>
            </a:extLst>
          </p:cNvPr>
          <p:cNvSpPr txBox="1"/>
          <p:nvPr/>
        </p:nvSpPr>
        <p:spPr>
          <a:xfrm>
            <a:off x="1713391" y="5050193"/>
            <a:ext cx="9028591" cy="1200329"/>
          </a:xfrm>
          <a:prstGeom prst="rect">
            <a:avLst/>
          </a:prstGeom>
          <a:noFill/>
        </p:spPr>
        <p:txBody>
          <a:bodyPr wrap="square" rtlCol="0">
            <a:spAutoFit/>
          </a:bodyPr>
          <a:lstStyle/>
          <a:p>
            <a:r>
              <a:rPr lang="en-US"/>
              <a:t>Using cc400 </a:t>
            </a:r>
            <a:r>
              <a:rPr lang="en-US" dirty="0"/>
              <a:t>-&gt;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1.7</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32536825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719053011"/>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75.1</a:t>
                      </a:r>
                    </a:p>
                  </a:txBody>
                  <a:tcPr/>
                </a:tc>
                <a:tc>
                  <a:txBody>
                    <a:bodyPr/>
                    <a:lstStyle/>
                    <a:p>
                      <a:pPr algn="ctr"/>
                      <a:r>
                        <a:rPr lang="en-US" dirty="0"/>
                        <a:t>72.2</a:t>
                      </a:r>
                    </a:p>
                  </a:txBody>
                  <a:tcPr/>
                </a:tc>
                <a:tc>
                  <a:txBody>
                    <a:bodyPr/>
                    <a:lstStyle/>
                    <a:p>
                      <a:pPr algn="ctr"/>
                      <a:r>
                        <a:rPr lang="en-US" dirty="0"/>
                        <a:t>77.8</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92.7</a:t>
                      </a:r>
                    </a:p>
                  </a:txBody>
                  <a:tcPr/>
                </a:tc>
                <a:tc>
                  <a:txBody>
                    <a:bodyPr/>
                    <a:lstStyle/>
                    <a:p>
                      <a:pPr algn="ctr"/>
                      <a:r>
                        <a:rPr lang="en-US" dirty="0"/>
                        <a:t>91.6</a:t>
                      </a:r>
                    </a:p>
                  </a:txBody>
                  <a:tcPr/>
                </a:tc>
                <a:tc>
                  <a:txBody>
                    <a:bodyPr/>
                    <a:lstStyle/>
                    <a:p>
                      <a:pPr algn="ctr"/>
                      <a:r>
                        <a:rPr lang="en-US" dirty="0"/>
                        <a:t>93.6</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76</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considering the weights of each neighbor due to similarity</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21868457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517736144"/>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74.4</a:t>
                      </a:r>
                    </a:p>
                  </a:txBody>
                  <a:tcPr/>
                </a:tc>
                <a:tc>
                  <a:txBody>
                    <a:bodyPr/>
                    <a:lstStyle/>
                    <a:p>
                      <a:pPr algn="ctr"/>
                      <a:r>
                        <a:rPr lang="en-US" dirty="0"/>
                        <a:t>68.3</a:t>
                      </a:r>
                    </a:p>
                  </a:txBody>
                  <a:tcPr/>
                </a:tc>
                <a:tc>
                  <a:txBody>
                    <a:bodyPr/>
                    <a:lstStyle/>
                    <a:p>
                      <a:pPr algn="ctr"/>
                      <a:r>
                        <a:rPr lang="en-US" dirty="0"/>
                        <a:t>79.7</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a:t>
                      </a:r>
                    </a:p>
                  </a:txBody>
                  <a:tcPr/>
                </a:tc>
                <a:tc>
                  <a:txBody>
                    <a:bodyPr/>
                    <a:lstStyle/>
                    <a:p>
                      <a:pPr algn="ctr"/>
                      <a:r>
                        <a:rPr lang="en-US" dirty="0"/>
                        <a:t>85</a:t>
                      </a:r>
                    </a:p>
                  </a:txBody>
                  <a:tcPr/>
                </a:tc>
                <a:tc>
                  <a:txBody>
                    <a:bodyPr/>
                    <a:lstStyle/>
                    <a:p>
                      <a:pPr algn="ctr"/>
                      <a:r>
                        <a:rPr lang="en-US" dirty="0"/>
                        <a:t>97</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77</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754326"/>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a:t>
            </a:r>
            <a:r>
              <a:rPr lang="en-US" dirty="0" err="1"/>
              <a:t>alph_GAN</a:t>
            </a:r>
            <a:r>
              <a:rPr lang="fa-IR" dirty="0"/>
              <a:t> </a:t>
            </a:r>
            <a:r>
              <a:rPr lang="en-US" dirty="0"/>
              <a:t> and one layer / just one hidden dim / use scheduler and weight initializing</a:t>
            </a:r>
          </a:p>
          <a:p>
            <a:endParaRPr lang="en-US" dirty="0"/>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0.7</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21500323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886030821"/>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74.8</a:t>
                      </a:r>
                    </a:p>
                  </a:txBody>
                  <a:tcPr/>
                </a:tc>
                <a:tc>
                  <a:txBody>
                    <a:bodyPr/>
                    <a:lstStyle/>
                    <a:p>
                      <a:pPr algn="ctr"/>
                      <a:r>
                        <a:rPr lang="en-US" dirty="0"/>
                        <a:t>70.5</a:t>
                      </a:r>
                    </a:p>
                  </a:txBody>
                  <a:tcPr/>
                </a:tc>
                <a:tc>
                  <a:txBody>
                    <a:bodyPr/>
                    <a:lstStyle/>
                    <a:p>
                      <a:pPr algn="ctr"/>
                      <a:r>
                        <a:rPr lang="en-US" dirty="0"/>
                        <a:t>78.4</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90.7</a:t>
                      </a:r>
                    </a:p>
                  </a:txBody>
                  <a:tcPr/>
                </a:tc>
                <a:tc>
                  <a:txBody>
                    <a:bodyPr/>
                    <a:lstStyle/>
                    <a:p>
                      <a:pPr algn="ctr"/>
                      <a:r>
                        <a:rPr lang="en-US" dirty="0"/>
                        <a:t>87.4</a:t>
                      </a:r>
                    </a:p>
                  </a:txBody>
                  <a:tcPr/>
                </a:tc>
                <a:tc>
                  <a:txBody>
                    <a:bodyPr/>
                    <a:lstStyle/>
                    <a:p>
                      <a:pPr algn="ctr"/>
                      <a:r>
                        <a:rPr lang="en-US" dirty="0"/>
                        <a:t>93.6</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78</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200329"/>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GAN</a:t>
            </a:r>
            <a:r>
              <a:rPr lang="fa-IR" dirty="0"/>
              <a:t> </a:t>
            </a:r>
            <a:r>
              <a:rPr lang="en-US" dirty="0"/>
              <a:t> and one layer / just one hidden dim / without using scheduler and weight initializing</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10</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p:txBody>
      </p:sp>
    </p:spTree>
    <p:extLst>
      <p:ext uri="{BB962C8B-B14F-4D97-AF65-F5344CB8AC3E}">
        <p14:creationId xmlns:p14="http://schemas.microsoft.com/office/powerpoint/2010/main" val="3021052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363048469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75.1</a:t>
                      </a:r>
                    </a:p>
                  </a:txBody>
                  <a:tcPr/>
                </a:tc>
                <a:tc>
                  <a:txBody>
                    <a:bodyPr/>
                    <a:lstStyle/>
                    <a:p>
                      <a:pPr algn="ctr"/>
                      <a:r>
                        <a:rPr lang="en-US" dirty="0"/>
                        <a:t>70.5</a:t>
                      </a:r>
                    </a:p>
                  </a:txBody>
                  <a:tcPr/>
                </a:tc>
                <a:tc>
                  <a:txBody>
                    <a:bodyPr/>
                    <a:lstStyle/>
                    <a:p>
                      <a:pPr algn="ctr"/>
                      <a:r>
                        <a:rPr lang="en-US" dirty="0"/>
                        <a:t>79.1</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93.4</a:t>
                      </a:r>
                    </a:p>
                  </a:txBody>
                  <a:tcPr/>
                </a:tc>
                <a:tc>
                  <a:txBody>
                    <a:bodyPr/>
                    <a:lstStyle/>
                    <a:p>
                      <a:pPr algn="ctr"/>
                      <a:r>
                        <a:rPr lang="en-US" dirty="0"/>
                        <a:t>89.3</a:t>
                      </a:r>
                    </a:p>
                  </a:txBody>
                  <a:tcPr/>
                </a:tc>
                <a:tc>
                  <a:txBody>
                    <a:bodyPr/>
                    <a:lstStyle/>
                    <a:p>
                      <a:pPr algn="ctr"/>
                      <a:r>
                        <a:rPr lang="en-US"/>
                        <a:t>96</a:t>
                      </a:r>
                      <a:endParaRPr lang="en-US" dirty="0"/>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79</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754326"/>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GAN</a:t>
            </a:r>
            <a:r>
              <a:rPr lang="fa-IR" dirty="0"/>
              <a:t> </a:t>
            </a:r>
            <a:r>
              <a:rPr lang="en-US" dirty="0"/>
              <a:t> and two layers /  two hidden dim/ hidden dim1 and hidden dim 2 /use scheduler and weight initializing</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1.4</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224693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a:t>
            </a:r>
            <a:endParaRPr lang="en-US" dirty="0"/>
          </a:p>
        </p:txBody>
      </p:sp>
      <p:sp>
        <p:nvSpPr>
          <p:cNvPr id="3" name="Content Placeholder 2"/>
          <p:cNvSpPr>
            <a:spLocks noGrp="1"/>
          </p:cNvSpPr>
          <p:nvPr>
            <p:ph idx="1"/>
          </p:nvPr>
        </p:nvSpPr>
        <p:spPr/>
        <p:txBody>
          <a:bodyPr/>
          <a:lstStyle/>
          <a:p>
            <a:r>
              <a:rPr lang="fa-IR" dirty="0"/>
              <a:t>ملاحظه ای نیست</a:t>
            </a: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8</a:t>
            </a:fld>
            <a:endParaRPr lang="en-US"/>
          </a:p>
        </p:txBody>
      </p:sp>
    </p:spTree>
    <p:extLst>
      <p:ext uri="{BB962C8B-B14F-4D97-AF65-F5344CB8AC3E}">
        <p14:creationId xmlns:p14="http://schemas.microsoft.com/office/powerpoint/2010/main" val="261792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115826814"/>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75.3</a:t>
                      </a:r>
                    </a:p>
                  </a:txBody>
                  <a:tcPr/>
                </a:tc>
                <a:tc>
                  <a:txBody>
                    <a:bodyPr/>
                    <a:lstStyle/>
                    <a:p>
                      <a:pPr algn="ctr"/>
                      <a:r>
                        <a:rPr lang="en-US" dirty="0"/>
                        <a:t>70.8</a:t>
                      </a:r>
                    </a:p>
                  </a:txBody>
                  <a:tcPr/>
                </a:tc>
                <a:tc>
                  <a:txBody>
                    <a:bodyPr/>
                    <a:lstStyle/>
                    <a:p>
                      <a:pPr algn="ctr"/>
                      <a:r>
                        <a:rPr lang="en-US" dirty="0"/>
                        <a:t>79.2</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a:t>
                      </a:r>
                    </a:p>
                  </a:txBody>
                  <a:tcPr/>
                </a:tc>
                <a:tc>
                  <a:txBody>
                    <a:bodyPr/>
                    <a:lstStyle/>
                    <a:p>
                      <a:pPr algn="ctr"/>
                      <a:r>
                        <a:rPr lang="en-US" dirty="0"/>
                        <a:t>88</a:t>
                      </a:r>
                    </a:p>
                  </a:txBody>
                  <a:tcPr/>
                </a:tc>
                <a:tc>
                  <a:txBody>
                    <a:bodyPr/>
                    <a:lstStyle/>
                    <a:p>
                      <a:pPr algn="ctr"/>
                      <a:r>
                        <a:rPr lang="en-US" dirty="0"/>
                        <a:t>95.4</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80</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754326"/>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GAN</a:t>
            </a:r>
            <a:r>
              <a:rPr lang="fa-IR" dirty="0"/>
              <a:t> </a:t>
            </a:r>
            <a:r>
              <a:rPr lang="en-US" dirty="0"/>
              <a:t> and two layers /  two hidden dim/ hidden dim1 and hidden dim 2 /not using scheduler and weight initializing</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5</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11553731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58863532"/>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75.4</a:t>
                      </a:r>
                    </a:p>
                  </a:txBody>
                  <a:tcPr/>
                </a:tc>
                <a:tc>
                  <a:txBody>
                    <a:bodyPr/>
                    <a:lstStyle/>
                    <a:p>
                      <a:pPr algn="ctr"/>
                      <a:r>
                        <a:rPr lang="en-US" dirty="0"/>
                        <a:t>70.9</a:t>
                      </a:r>
                    </a:p>
                  </a:txBody>
                  <a:tcPr/>
                </a:tc>
                <a:tc>
                  <a:txBody>
                    <a:bodyPr/>
                    <a:lstStyle/>
                    <a:p>
                      <a:pPr algn="ctr"/>
                      <a:r>
                        <a:rPr lang="en-US" dirty="0"/>
                        <a:t>79.4</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92.7</a:t>
                      </a:r>
                    </a:p>
                  </a:txBody>
                  <a:tcPr/>
                </a:tc>
                <a:tc>
                  <a:txBody>
                    <a:bodyPr/>
                    <a:lstStyle/>
                    <a:p>
                      <a:pPr algn="ctr"/>
                      <a:r>
                        <a:rPr lang="en-US" dirty="0"/>
                        <a:t>89</a:t>
                      </a:r>
                    </a:p>
                  </a:txBody>
                  <a:tcPr/>
                </a:tc>
                <a:tc>
                  <a:txBody>
                    <a:bodyPr/>
                    <a:lstStyle/>
                    <a:p>
                      <a:pPr algn="ctr"/>
                      <a:r>
                        <a:rPr lang="en-US" dirty="0"/>
                        <a:t>94</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81</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923330"/>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conditional </a:t>
            </a:r>
            <a:r>
              <a:rPr lang="en-US" dirty="0" err="1"/>
              <a:t>wgan</a:t>
            </a:r>
            <a:r>
              <a:rPr lang="en-US"/>
              <a:t> </a:t>
            </a:r>
            <a:endParaRPr lang="en-US" dirty="0"/>
          </a:p>
          <a:p>
            <a:endParaRPr lang="en-US" dirty="0"/>
          </a:p>
        </p:txBody>
      </p:sp>
    </p:spTree>
    <p:extLst>
      <p:ext uri="{BB962C8B-B14F-4D97-AF65-F5344CB8AC3E}">
        <p14:creationId xmlns:p14="http://schemas.microsoft.com/office/powerpoint/2010/main" val="40113963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423493048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70.7</a:t>
                      </a:r>
                    </a:p>
                  </a:txBody>
                  <a:tcPr/>
                </a:tc>
                <a:tc>
                  <a:txBody>
                    <a:bodyPr/>
                    <a:lstStyle/>
                    <a:p>
                      <a:pPr algn="ctr"/>
                      <a:r>
                        <a:rPr lang="en-US" dirty="0"/>
                        <a:t>76</a:t>
                      </a:r>
                    </a:p>
                  </a:txBody>
                  <a:tcPr/>
                </a:tc>
                <a:tc>
                  <a:txBody>
                    <a:bodyPr/>
                    <a:lstStyle/>
                    <a:p>
                      <a:pPr algn="ctr"/>
                      <a:r>
                        <a:rPr lang="en-US"/>
                        <a:t>66.2</a:t>
                      </a:r>
                      <a:endParaRPr lang="en-US" dirty="0"/>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90.6</a:t>
                      </a:r>
                    </a:p>
                  </a:txBody>
                  <a:tcPr/>
                </a:tc>
                <a:tc>
                  <a:txBody>
                    <a:bodyPr/>
                    <a:lstStyle/>
                    <a:p>
                      <a:pPr algn="ctr"/>
                      <a:r>
                        <a:rPr lang="en-US" dirty="0"/>
                        <a:t>94.6</a:t>
                      </a:r>
                    </a:p>
                  </a:txBody>
                  <a:tcPr/>
                </a:tc>
                <a:tc>
                  <a:txBody>
                    <a:bodyPr/>
                    <a:lstStyle/>
                    <a:p>
                      <a:pPr algn="ctr"/>
                      <a:r>
                        <a:rPr lang="en-US" dirty="0"/>
                        <a:t>87.2</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82</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VAE</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a:t>
            </a:r>
            <a:r>
              <a:rPr lang="sv-SE" b="0">
                <a:solidFill>
                  <a:srgbClr val="000000"/>
                </a:solidFill>
                <a:effectLst/>
                <a:highlight>
                  <a:srgbClr val="F7F7F7"/>
                </a:highlight>
                <a:latin typeface="Courier New" panose="02070309020205020404" pitchFamily="49" charset="0"/>
              </a:rPr>
              <a:t>= </a:t>
            </a:r>
            <a:r>
              <a:rPr lang="sv-SE" b="0">
                <a:solidFill>
                  <a:srgbClr val="116644"/>
                </a:solidFill>
                <a:effectLst/>
                <a:highlight>
                  <a:srgbClr val="F7F7F7"/>
                </a:highlight>
                <a:latin typeface="Courier New" panose="02070309020205020404" pitchFamily="49" charset="0"/>
              </a:rPr>
              <a:t>0.</a:t>
            </a:r>
            <a:r>
              <a:rPr lang="sv-SE" b="0" dirty="0">
                <a:solidFill>
                  <a:srgbClr val="116644"/>
                </a:solidFill>
                <a:effectLst/>
                <a:highlight>
                  <a:srgbClr val="F7F7F7"/>
                </a:highlight>
                <a:latin typeface="Courier New" panose="02070309020205020404" pitchFamily="49" charset="0"/>
              </a:rPr>
              <a:t>3</a:t>
            </a:r>
            <a:r>
              <a:rPr lang="sv-SE" b="0">
                <a:solidFill>
                  <a:srgbClr val="000000"/>
                </a:solidFill>
                <a:effectLst/>
                <a:highlight>
                  <a:srgbClr val="F7F7F7"/>
                </a:highlight>
                <a:latin typeface="Courier New" panose="02070309020205020404" pitchFamily="49" charset="0"/>
              </a:rPr>
              <a:t> </a:t>
            </a:r>
            <a:r>
              <a:rPr lang="sv-SE" b="0" dirty="0">
                <a:solidFill>
                  <a:srgbClr val="000000"/>
                </a:solidFill>
                <a:effectLst/>
                <a:highlight>
                  <a:srgbClr val="F7F7F7"/>
                </a:highlight>
                <a:latin typeface="Courier New" panose="02070309020205020404" pitchFamily="49" charset="0"/>
              </a:rPr>
              <a:t>,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a:t>
            </a:r>
            <a:r>
              <a:rPr lang="sv-SE" b="0">
                <a:solidFill>
                  <a:srgbClr val="000000"/>
                </a:solidFill>
                <a:effectLst/>
                <a:highlight>
                  <a:srgbClr val="F7F7F7"/>
                </a:highlight>
                <a:latin typeface="Courier New" panose="02070309020205020404" pitchFamily="49" charset="0"/>
              </a:rPr>
              <a:t>kernel=</a:t>
            </a:r>
            <a:r>
              <a:rPr lang="sv-SE" b="0">
                <a:solidFill>
                  <a:srgbClr val="A31515"/>
                </a:solidFill>
                <a:effectLst/>
                <a:highlight>
                  <a:srgbClr val="F7F7F7"/>
                </a:highlight>
                <a:latin typeface="Courier New" panose="02070309020205020404" pitchFamily="49" charset="0"/>
              </a:rPr>
              <a:t>’poly'</a:t>
            </a:r>
            <a:endParaRPr lang="en-US" dirty="0"/>
          </a:p>
          <a:p>
            <a:endParaRPr lang="en-US" dirty="0"/>
          </a:p>
        </p:txBody>
      </p:sp>
    </p:spTree>
    <p:extLst>
      <p:ext uri="{BB962C8B-B14F-4D97-AF65-F5344CB8AC3E}">
        <p14:creationId xmlns:p14="http://schemas.microsoft.com/office/powerpoint/2010/main" val="3514859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536987570"/>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73.7</a:t>
                      </a:r>
                    </a:p>
                  </a:txBody>
                  <a:tcPr/>
                </a:tc>
                <a:tc>
                  <a:txBody>
                    <a:bodyPr/>
                    <a:lstStyle/>
                    <a:p>
                      <a:pPr algn="ctr"/>
                      <a:r>
                        <a:rPr lang="en-US" dirty="0"/>
                        <a:t>66</a:t>
                      </a:r>
                    </a:p>
                  </a:txBody>
                  <a:tcPr/>
                </a:tc>
                <a:tc>
                  <a:txBody>
                    <a:bodyPr/>
                    <a:lstStyle/>
                    <a:p>
                      <a:pPr algn="ctr"/>
                      <a:r>
                        <a:rPr lang="en-US" dirty="0"/>
                        <a:t>80</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90.6</a:t>
                      </a:r>
                    </a:p>
                  </a:txBody>
                  <a:tcPr/>
                </a:tc>
                <a:tc>
                  <a:txBody>
                    <a:bodyPr/>
                    <a:lstStyle/>
                    <a:p>
                      <a:pPr algn="ctr"/>
                      <a:r>
                        <a:rPr lang="en-US" dirty="0"/>
                        <a:t>94.6</a:t>
                      </a:r>
                    </a:p>
                  </a:txBody>
                  <a:tcPr/>
                </a:tc>
                <a:tc>
                  <a:txBody>
                    <a:bodyPr/>
                    <a:lstStyle/>
                    <a:p>
                      <a:pPr algn="ctr"/>
                      <a:r>
                        <a:rPr lang="en-US" dirty="0"/>
                        <a:t>87.2</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83</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a:t>
            </a:r>
            <a:r>
              <a:rPr lang="en-US" dirty="0" err="1"/>
              <a:t>gan</a:t>
            </a:r>
            <a:r>
              <a:rPr lang="en-US" dirty="0"/>
              <a:t> 2 layer and temporal and spatial transformation</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0.55</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445027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822134443"/>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70.4</a:t>
                      </a:r>
                    </a:p>
                  </a:txBody>
                  <a:tcPr/>
                </a:tc>
                <a:tc>
                  <a:txBody>
                    <a:bodyPr/>
                    <a:lstStyle/>
                    <a:p>
                      <a:pPr algn="ctr"/>
                      <a:r>
                        <a:rPr lang="en-US" dirty="0"/>
                        <a:t>68.2</a:t>
                      </a:r>
                    </a:p>
                  </a:txBody>
                  <a:tcPr/>
                </a:tc>
                <a:tc>
                  <a:txBody>
                    <a:bodyPr/>
                    <a:lstStyle/>
                    <a:p>
                      <a:pPr algn="ctr"/>
                      <a:r>
                        <a:rPr lang="en-US" dirty="0"/>
                        <a:t>72.2</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87</a:t>
                      </a:r>
                    </a:p>
                  </a:txBody>
                  <a:tcPr/>
                </a:tc>
                <a:tc>
                  <a:txBody>
                    <a:bodyPr/>
                    <a:lstStyle/>
                    <a:p>
                      <a:pPr algn="ctr"/>
                      <a:r>
                        <a:rPr lang="en-US" dirty="0"/>
                        <a:t>80.5</a:t>
                      </a:r>
                    </a:p>
                  </a:txBody>
                  <a:tcPr/>
                </a:tc>
                <a:tc>
                  <a:txBody>
                    <a:bodyPr/>
                    <a:lstStyle/>
                    <a:p>
                      <a:pPr algn="ctr"/>
                      <a:r>
                        <a:rPr lang="en-US" dirty="0"/>
                        <a:t>92.6</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84</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a:t>
            </a:r>
            <a:r>
              <a:rPr lang="fa-IR" dirty="0"/>
              <a:t> </a:t>
            </a:r>
            <a:r>
              <a:rPr lang="en-US" dirty="0"/>
              <a:t>WGAN 2 layer </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8</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52414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عنوان مقاله، داده، سایت، کتاب، کتابخانه</a:t>
            </a:r>
            <a:endParaRPr lang="en-US" dirty="0"/>
          </a:p>
        </p:txBody>
      </p:sp>
      <p:sp>
        <p:nvSpPr>
          <p:cNvPr id="3" name="Content Placeholder 2"/>
          <p:cNvSpPr>
            <a:spLocks noGrp="1"/>
          </p:cNvSpPr>
          <p:nvPr>
            <p:ph idx="1"/>
          </p:nvPr>
        </p:nvSpPr>
        <p:spPr>
          <a:xfrm>
            <a:off x="676656" y="1251752"/>
            <a:ext cx="10753725" cy="5160696"/>
          </a:xfrm>
        </p:spPr>
        <p:txBody>
          <a:bodyPr>
            <a:normAutofit/>
          </a:bodyPr>
          <a:lstStyle/>
          <a:p>
            <a:pPr marL="0" indent="0" algn="l">
              <a:buNone/>
            </a:pPr>
            <a:r>
              <a:rPr lang="en-US" sz="2800" dirty="0">
                <a:solidFill>
                  <a:srgbClr val="FF0000"/>
                </a:solidFill>
              </a:rPr>
              <a:t>Title:</a:t>
            </a:r>
          </a:p>
          <a:p>
            <a:pPr marL="0" indent="0" algn="l">
              <a:buNone/>
            </a:pPr>
            <a:r>
              <a:rPr lang="en-US" sz="2400" dirty="0">
                <a:solidFill>
                  <a:schemeClr val="tx1"/>
                </a:solidFill>
              </a:rPr>
              <a:t>ASD-</a:t>
            </a:r>
            <a:r>
              <a:rPr lang="en-US" sz="2400" dirty="0" err="1">
                <a:solidFill>
                  <a:schemeClr val="tx1"/>
                </a:solidFill>
              </a:rPr>
              <a:t>DiagNet</a:t>
            </a:r>
            <a:r>
              <a:rPr lang="en-US" sz="2400" dirty="0">
                <a:solidFill>
                  <a:schemeClr val="tx1"/>
                </a:solidFill>
              </a:rPr>
              <a:t>: A hybrid learning approach for detection of Autism Spectrum Disorder using fMRI data</a:t>
            </a:r>
            <a:endParaRPr lang="fa-IR" sz="2400" dirty="0">
              <a:solidFill>
                <a:schemeClr val="tx1"/>
              </a:solidFill>
            </a:endParaRPr>
          </a:p>
          <a:p>
            <a:pPr marL="0" indent="0" algn="l">
              <a:buNone/>
            </a:pPr>
            <a:endParaRPr lang="en-US" sz="2400" dirty="0">
              <a:solidFill>
                <a:srgbClr val="FF0000"/>
              </a:solidFill>
            </a:endParaRPr>
          </a:p>
          <a:p>
            <a:pPr marL="0" indent="0" algn="l">
              <a:buNone/>
            </a:pPr>
            <a:r>
              <a:rPr lang="en-US" sz="2400" dirty="0">
                <a:solidFill>
                  <a:srgbClr val="FF0000"/>
                </a:solidFill>
              </a:rPr>
              <a:t>Abstract:</a:t>
            </a:r>
          </a:p>
          <a:p>
            <a:pPr marL="0" indent="0">
              <a:buNone/>
            </a:pPr>
            <a:r>
              <a:rPr lang="fa-IR" sz="1800" kern="100" dirty="0">
                <a:effectLst/>
                <a:latin typeface="Calibri" panose="020F0502020204030204" pitchFamily="34" charset="0"/>
                <a:ea typeface="Calibri" panose="020F0502020204030204" pitchFamily="34" charset="0"/>
                <a:cs typeface="B Nazanin" panose="00000400000000000000" pitchFamily="2" charset="-78"/>
              </a:rPr>
              <a:t>در این مقاله، چارچوبی به نام</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ASD-</a:t>
            </a:r>
            <a:r>
              <a:rPr lang="en-US" sz="1800" kern="100" dirty="0" err="1">
                <a:effectLst/>
                <a:latin typeface="Calibri" panose="020F0502020204030204" pitchFamily="34" charset="0"/>
                <a:ea typeface="Calibri" panose="020F0502020204030204" pitchFamily="34" charset="0"/>
                <a:cs typeface="B Nazanin" panose="00000400000000000000" pitchFamily="2" charset="-78"/>
              </a:rPr>
              <a:t>DiagNet</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برای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طبقه‌بندی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افراد مبتلا به</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ASD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از افراد سالم با استفاده از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داده‌های</a:t>
            </a:r>
            <a:r>
              <a:rPr lang="en-US" sz="1800" kern="100" dirty="0">
                <a:effectLst/>
                <a:latin typeface="Calibri" panose="020F0502020204030204" pitchFamily="34" charset="0"/>
                <a:ea typeface="Calibri" panose="020F0502020204030204" pitchFamily="34" charset="0"/>
                <a:cs typeface="B Nazanin" panose="00000400000000000000" pitchFamily="2" charset="-78"/>
              </a:rPr>
              <a:t> fMRI </a:t>
            </a:r>
            <a:r>
              <a:rPr lang="fa-IR" sz="1800" kern="100" dirty="0">
                <a:effectLst/>
                <a:latin typeface="Calibri" panose="020F0502020204030204" pitchFamily="34" charset="0"/>
                <a:ea typeface="Calibri" panose="020F0502020204030204" pitchFamily="34" charset="0"/>
                <a:cs typeface="B Nazanin" panose="00000400000000000000" pitchFamily="2" charset="-78"/>
              </a:rPr>
              <a:t>پیشنهاد</a:t>
            </a:r>
            <a:r>
              <a:rPr lang="fa-IR" sz="1800" kern="1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شده است. در این مقاله یک روش یادگیری مشترک با استفاده از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انکودر</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خودکار و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پرسپترون</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تک لایه</a:t>
            </a:r>
            <a:r>
              <a:rPr lang="en-US" sz="1800" kern="100" dirty="0">
                <a:effectLst/>
                <a:latin typeface="Calibri" panose="020F0502020204030204" pitchFamily="34" charset="0"/>
                <a:ea typeface="Calibri" panose="020F0502020204030204" pitchFamily="34" charset="0"/>
                <a:cs typeface="B Nazanin" panose="00000400000000000000" pitchFamily="2" charset="-78"/>
              </a:rPr>
              <a:t> (SLP)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طراحی و اجرا شده که منجر به بهبود کیفیت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استخراج‌شده</a:t>
            </a:r>
            <a:r>
              <a:rPr lang="fa-IR" sz="1800" kern="100" dirty="0">
                <a:effectLst/>
                <a:latin typeface="Calibri" panose="020F0502020204030204" pitchFamily="34" charset="0"/>
                <a:ea typeface="Calibri" panose="020F0502020204030204" pitchFamily="34" charset="0"/>
                <a:cs typeface="B Nazanin" panose="00000400000000000000" pitchFamily="2" charset="-78"/>
              </a:rPr>
              <a:t> و پارامترهای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بهینه‌سازی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شده برای مدل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می‌شود</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علاوه بر این به منظور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بزرگ‌تر</a:t>
            </a:r>
            <a:r>
              <a:rPr lang="fa-IR" sz="1800" kern="100" dirty="0">
                <a:effectLst/>
                <a:latin typeface="Calibri" panose="020F0502020204030204" pitchFamily="34" charset="0"/>
                <a:ea typeface="Calibri" panose="020F0502020204030204" pitchFamily="34" charset="0"/>
                <a:cs typeface="B Nazanin" panose="00000400000000000000" pitchFamily="2" charset="-78"/>
              </a:rPr>
              <a:t> کردن اندازه مجموعه آموزشی یک استراتژی افزایش داده بر اساس درون یابی خطی بر روی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بردارهای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ویژگی در دسترس طراحی و اجرا کرده که به ما امکان می دهد مجموعه داده های مصنوعی مورد نیاز برای آموزش مدل های یادگیری ماشین را تولید کنیم. تکنیک یادگیری ماشینی ارائه شده در این مقاله، علاوه بر کیفیت بهتر، مزایای بسیار زیادی از نظر زمان اجرا (40 دقیقه در مقابل 7 ساعت در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روش‌های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دیگر) به همراه دارد</a:t>
            </a:r>
            <a:r>
              <a:rPr lang="en-US" sz="1800" kern="100" dirty="0">
                <a:effectLst/>
                <a:latin typeface="Calibri" panose="020F0502020204030204" pitchFamily="34" charset="0"/>
                <a:ea typeface="Calibri" panose="020F0502020204030204" pitchFamily="34" charset="0"/>
                <a:cs typeface="B Nazanin" panose="00000400000000000000" pitchFamily="2" charset="-78"/>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a-IR" sz="1800" kern="100" dirty="0">
                <a:effectLst/>
                <a:latin typeface="Calibri" panose="020F0502020204030204" pitchFamily="34" charset="0"/>
                <a:ea typeface="Calibri" panose="020F0502020204030204" pitchFamily="34" charset="0"/>
                <a:cs typeface="B Nazanin" panose="00000400000000000000" pitchFamily="2" charset="-78"/>
              </a:rPr>
              <a:t>با استفاده از استراتژی یادگیری ترکیبی ارائه شده در این مقاله مدل به تعداد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تکرارهای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کمتری برای آموزش نیاز دارد، که زمان اجرای مدل را کاهش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می‌دهد</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a:effectLst/>
                <a:latin typeface="Calibri" panose="020F0502020204030204" pitchFamily="34" charset="0"/>
                <a:ea typeface="Calibri" panose="020F0502020204030204" pitchFamily="34" charset="0"/>
                <a:cs typeface="B Nazanin" panose="00000400000000000000" pitchFamily="2" charset="-78"/>
              </a:rPr>
              <a:t>همچنین تعداد ویژگی ها را با حفظ اتصالات عملکردی ضد همبستگی و بسیار همبسته و حذف بقیه، کاهش داده که اندازه شبکه را به میزان قابل توجهی کاهش می دهد</a:t>
            </a:r>
            <a:r>
              <a:rPr lang="en-US" sz="1800" kern="100" dirty="0">
                <a:effectLst/>
                <a:latin typeface="Calibri" panose="020F0502020204030204" pitchFamily="34" charset="0"/>
                <a:ea typeface="Calibri" panose="020F0502020204030204" pitchFamily="34" charset="0"/>
                <a:cs typeface="B Nazanin" panose="00000400000000000000" pitchFamily="2" charset="-78"/>
              </a:rPr>
              <a:t>.</a:t>
            </a:r>
            <a:r>
              <a:rPr lang="en-US" sz="1800" kern="100" dirty="0">
                <a:effectLst/>
                <a:latin typeface="B Nazanin" panose="00000400000000000000" pitchFamily="2" charset="-78"/>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solidFill>
                <a:srgbClr val="FF0000"/>
              </a:solidFill>
            </a:endParaRPr>
          </a:p>
          <a:p>
            <a:pPr marL="0" indent="0" algn="l">
              <a:buNone/>
            </a:pPr>
            <a:endParaRPr lang="en-US" sz="2400" dirty="0">
              <a:solidFill>
                <a:schemeClr val="tx1"/>
              </a:solidFill>
            </a:endParaRPr>
          </a:p>
          <a:p>
            <a:pPr marL="0" indent="0" algn="ctr">
              <a:buNone/>
            </a:pPr>
            <a:endParaRPr lang="en-US" sz="2800" dirty="0">
              <a:solidFill>
                <a:srgbClr val="FF0000"/>
              </a:solidFill>
            </a:endParaRP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9</a:t>
            </a:fld>
            <a:endParaRPr lang="en-US" dirty="0"/>
          </a:p>
        </p:txBody>
      </p:sp>
    </p:spTree>
    <p:extLst>
      <p:ext uri="{BB962C8B-B14F-4D97-AF65-F5344CB8AC3E}">
        <p14:creationId xmlns:p14="http://schemas.microsoft.com/office/powerpoint/2010/main" val="322216169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7248</TotalTime>
  <Words>8257</Words>
  <Application>Microsoft Office PowerPoint</Application>
  <PresentationFormat>Widescreen</PresentationFormat>
  <Paragraphs>987</Paragraphs>
  <Slides>84</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Calibri Light</vt:lpstr>
      <vt:lpstr>B Yekan</vt:lpstr>
      <vt:lpstr>B Koodak</vt:lpstr>
      <vt:lpstr>Courier New</vt:lpstr>
      <vt:lpstr>Arial</vt:lpstr>
      <vt:lpstr>B Titr</vt:lpstr>
      <vt:lpstr>Wingdings</vt:lpstr>
      <vt:lpstr>Times New Roman</vt:lpstr>
      <vt:lpstr>Consolas</vt:lpstr>
      <vt:lpstr>B Nazanin</vt:lpstr>
      <vt:lpstr>Calibri</vt:lpstr>
      <vt:lpstr>Metropolitan</vt:lpstr>
      <vt:lpstr>سارا سلطانی </vt:lpstr>
      <vt:lpstr>هدف :انتخاب موضوع  پروژه</vt:lpstr>
      <vt:lpstr>مسئله چیست؟</vt:lpstr>
      <vt:lpstr>لیست موضوعاتی که در جلسه پیش تصمیم گیری شد؟</vt:lpstr>
      <vt:lpstr>جمع بندی تحقیقات تا بدین جا(خلاصه نتایج)</vt:lpstr>
      <vt:lpstr>در ادامه چه تصمیمی دارید؟و چه انتظاری از تصمیمات دارید؟</vt:lpstr>
      <vt:lpstr>ریزگزارش نتایج</vt:lpstr>
      <vt:lpstr>سایر ملاحظات</vt:lpstr>
      <vt:lpstr>عنوان مقاله، داده، سایت، کتاب، کتابخانه</vt:lpstr>
      <vt:lpstr>لیست حقایق و نتایج جالب توجه مرجع</vt:lpstr>
      <vt:lpstr>گزارش ظرفیت‌های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سایر ملاحظات مرجع</vt:lpstr>
      <vt:lpstr>عنوان مقاله، داده، سایت، کتاب، کتابخانه</vt:lpstr>
      <vt:lpstr>لیست حقایق و نتایج جالب توجه مرجع</vt:lpstr>
      <vt:lpstr>گزارش ظرفیت‌های مرجع در رابطه با تحقیقات جاری و مشکلات احتمالی در این زمینه</vt:lpstr>
      <vt:lpstr>سایر ملاحظات مرجع</vt:lpstr>
      <vt:lpstr>هدف :ارائه تحقیقات مطالعاتی و پیاده سازی مقاله ASD-DiagNet</vt:lpstr>
      <vt:lpstr>مسئله چیست؟</vt:lpstr>
      <vt:lpstr>لیست موضوعاتی که در جلسه پیش تصمیم گیری شد؟ ونتایج آن</vt:lpstr>
      <vt:lpstr>جمع بندی تحقیقات تا بدین جا</vt:lpstr>
      <vt:lpstr>در ادامه چه تصمیمی دارید؟و چه انتظاری از تصمیمات دارید؟</vt:lpstr>
      <vt:lpstr>ریز گزارش نتایج</vt:lpstr>
      <vt:lpstr>ریز گزارش نتایج</vt:lpstr>
      <vt:lpstr>ریز گزارش نتایج</vt:lpstr>
      <vt:lpstr>ریز گزارش نتایج</vt:lpstr>
      <vt:lpstr>سایر ملاحظات</vt:lpstr>
      <vt:lpstr>هدف :ارائه تغییرات پیشنهادی و پیاده سازی آن </vt:lpstr>
      <vt:lpstr>مسئله چیست؟</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جمع بندی تحقیقات تا بدین جا</vt:lpstr>
      <vt:lpstr>در ادامه چه تصمیمی دارید؟ و چه انتظاری از تصمیمات دارید؟</vt:lpstr>
      <vt:lpstr>در ادامه چه تصمیمی دارید؟ و چه انتظاری از تصمیمات دارید؟</vt:lpstr>
      <vt:lpstr>ریز گزارش نتایج</vt:lpstr>
      <vt:lpstr>ریز گزارش نتایج</vt:lpstr>
      <vt:lpstr>ریز گزارش نتایج</vt:lpstr>
      <vt:lpstr>ریز گزارش نتایج</vt:lpstr>
      <vt:lpstr>سایر ملاحظات</vt:lpstr>
      <vt:lpstr>سایر ملاحظات</vt:lpstr>
      <vt:lpstr>هدف :رجوع به مقاله دیگر و پیاده سازی قسمت هایی از آن </vt:lpstr>
      <vt:lpstr>مسئله چیست؟</vt:lpstr>
      <vt:lpstr>لیست موضوعاتی که در جلسه پیش تصمیم گیری شد؟</vt:lpstr>
      <vt:lpstr>توضیح کلی روش مقاله پیشنهادی جلسه قبل</vt:lpstr>
      <vt:lpstr>توضیح کلی روش extra_tree</vt:lpstr>
      <vt:lpstr>توضیح کلی روش extra_tree</vt:lpstr>
      <vt:lpstr>جمع بندی تحقیقات تا بدین جا(خلاصه نتایج)</vt:lpstr>
      <vt:lpstr>در ادامه چه تصمیمی دارید؟و چه انتظاری از تصمیمات دارید؟</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هدف :  انجام روش های دیگر افزایش داده با بکارگیری اطلس های متفاوت</vt:lpstr>
      <vt:lpstr>مسئله چیست؟</vt:lpstr>
      <vt:lpstr>لیست موضوعاتی که در جلسه پیش تصمیم گیری شد؟</vt:lpstr>
      <vt:lpstr>جمع بندی تحقیقات تا بدین جا(خلاصه نتایج)</vt:lpstr>
      <vt:lpstr>جمع بندی تحقیقات تا بدین جا(خلاصه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acer</cp:lastModifiedBy>
  <cp:revision>204</cp:revision>
  <dcterms:created xsi:type="dcterms:W3CDTF">2024-03-13T11:48:20Z</dcterms:created>
  <dcterms:modified xsi:type="dcterms:W3CDTF">2024-07-01T18:20:14Z</dcterms:modified>
</cp:coreProperties>
</file>