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8346400" cy="37490400"/>
  <p:notesSz cx="7315200" cy="9601200"/>
  <p:defaultTextStyle>
    <a:defPPr>
      <a:defRPr lang="en-US"/>
    </a:defPPr>
    <a:lvl1pPr algn="ctr" rtl="0" fontAlgn="base">
      <a:spcBef>
        <a:spcPct val="0"/>
      </a:spcBef>
      <a:spcAft>
        <a:spcPct val="0"/>
      </a:spcAft>
      <a:defRPr sz="7400" kern="1200">
        <a:solidFill>
          <a:schemeClr val="tx1"/>
        </a:solidFill>
        <a:latin typeface="Arial" charset="0"/>
        <a:ea typeface="+mn-ea"/>
        <a:cs typeface="+mn-cs"/>
      </a:defRPr>
    </a:lvl1pPr>
    <a:lvl2pPr marL="457200" algn="ctr" rtl="0" fontAlgn="base">
      <a:spcBef>
        <a:spcPct val="0"/>
      </a:spcBef>
      <a:spcAft>
        <a:spcPct val="0"/>
      </a:spcAft>
      <a:defRPr sz="7400" kern="1200">
        <a:solidFill>
          <a:schemeClr val="tx1"/>
        </a:solidFill>
        <a:latin typeface="Arial" charset="0"/>
        <a:ea typeface="+mn-ea"/>
        <a:cs typeface="+mn-cs"/>
      </a:defRPr>
    </a:lvl2pPr>
    <a:lvl3pPr marL="914400" algn="ctr" rtl="0" fontAlgn="base">
      <a:spcBef>
        <a:spcPct val="0"/>
      </a:spcBef>
      <a:spcAft>
        <a:spcPct val="0"/>
      </a:spcAft>
      <a:defRPr sz="7400" kern="1200">
        <a:solidFill>
          <a:schemeClr val="tx1"/>
        </a:solidFill>
        <a:latin typeface="Arial" charset="0"/>
        <a:ea typeface="+mn-ea"/>
        <a:cs typeface="+mn-cs"/>
      </a:defRPr>
    </a:lvl3pPr>
    <a:lvl4pPr marL="1371600" algn="ctr" rtl="0" fontAlgn="base">
      <a:spcBef>
        <a:spcPct val="0"/>
      </a:spcBef>
      <a:spcAft>
        <a:spcPct val="0"/>
      </a:spcAft>
      <a:defRPr sz="7400" kern="1200">
        <a:solidFill>
          <a:schemeClr val="tx1"/>
        </a:solidFill>
        <a:latin typeface="Arial" charset="0"/>
        <a:ea typeface="+mn-ea"/>
        <a:cs typeface="+mn-cs"/>
      </a:defRPr>
    </a:lvl4pPr>
    <a:lvl5pPr marL="1828800" algn="ctr" rtl="0" fontAlgn="base">
      <a:spcBef>
        <a:spcPct val="0"/>
      </a:spcBef>
      <a:spcAft>
        <a:spcPct val="0"/>
      </a:spcAft>
      <a:defRPr sz="7400" kern="1200">
        <a:solidFill>
          <a:schemeClr val="tx1"/>
        </a:solidFill>
        <a:latin typeface="Arial" charset="0"/>
        <a:ea typeface="+mn-ea"/>
        <a:cs typeface="+mn-cs"/>
      </a:defRPr>
    </a:lvl5pPr>
    <a:lvl6pPr marL="2286000" algn="l" defTabSz="914400" rtl="0" eaLnBrk="1" latinLnBrk="0" hangingPunct="1">
      <a:defRPr sz="7400" kern="1200">
        <a:solidFill>
          <a:schemeClr val="tx1"/>
        </a:solidFill>
        <a:latin typeface="Arial" charset="0"/>
        <a:ea typeface="+mn-ea"/>
        <a:cs typeface="+mn-cs"/>
      </a:defRPr>
    </a:lvl6pPr>
    <a:lvl7pPr marL="2743200" algn="l" defTabSz="914400" rtl="0" eaLnBrk="1" latinLnBrk="0" hangingPunct="1">
      <a:defRPr sz="7400" kern="1200">
        <a:solidFill>
          <a:schemeClr val="tx1"/>
        </a:solidFill>
        <a:latin typeface="Arial" charset="0"/>
        <a:ea typeface="+mn-ea"/>
        <a:cs typeface="+mn-cs"/>
      </a:defRPr>
    </a:lvl7pPr>
    <a:lvl8pPr marL="3200400" algn="l" defTabSz="914400" rtl="0" eaLnBrk="1" latinLnBrk="0" hangingPunct="1">
      <a:defRPr sz="7400" kern="1200">
        <a:solidFill>
          <a:schemeClr val="tx1"/>
        </a:solidFill>
        <a:latin typeface="Arial" charset="0"/>
        <a:ea typeface="+mn-ea"/>
        <a:cs typeface="+mn-cs"/>
      </a:defRPr>
    </a:lvl8pPr>
    <a:lvl9pPr marL="3657600" algn="l" defTabSz="914400" rtl="0" eaLnBrk="1" latinLnBrk="0" hangingPunct="1">
      <a:defRPr sz="7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808">
          <p15:clr>
            <a:srgbClr val="A4A3A4"/>
          </p15:clr>
        </p15:guide>
        <p15:guide id="2" pos="8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DA8"/>
    <a:srgbClr val="FFEFFA"/>
    <a:srgbClr val="326598"/>
    <a:srgbClr val="326580"/>
    <a:srgbClr val="003399"/>
    <a:srgbClr val="FF0000"/>
    <a:srgbClr val="FF66CC"/>
    <a:srgbClr val="000099"/>
    <a:srgbClr val="1C57AE"/>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p:scale>
          <a:sx n="33" d="100"/>
          <a:sy n="33" d="100"/>
        </p:scale>
        <p:origin x="955" y="19"/>
      </p:cViewPr>
      <p:guideLst>
        <p:guide orient="horz" pos="11808"/>
        <p:guide pos="8928"/>
      </p:guideLst>
    </p:cSldViewPr>
  </p:slideViewPr>
  <p:notesTextViewPr>
    <p:cViewPr>
      <p:scale>
        <a:sx n="100" d="100"/>
        <a:sy n="100" d="100"/>
      </p:scale>
      <p:origin x="0" y="0"/>
    </p:cViewPr>
  </p:notesTextViewPr>
  <p:sorterViewPr>
    <p:cViewPr>
      <p:scale>
        <a:sx n="100" d="100"/>
        <a:sy n="100" d="100"/>
      </p:scale>
      <p:origin x="0" y="0"/>
    </p:cViewPr>
  </p:sorter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663" y="11645900"/>
            <a:ext cx="24095075" cy="8035925"/>
          </a:xfrm>
        </p:spPr>
        <p:txBody>
          <a:bodyPr/>
          <a:lstStyle/>
          <a:p>
            <a:r>
              <a:rPr lang="en-US"/>
              <a:t>Click to edit Master title style</a:t>
            </a:r>
            <a:endParaRPr lang="en-CA"/>
          </a:p>
        </p:txBody>
      </p:sp>
      <p:sp>
        <p:nvSpPr>
          <p:cNvPr id="3" name="Subtitle 2"/>
          <p:cNvSpPr>
            <a:spLocks noGrp="1"/>
          </p:cNvSpPr>
          <p:nvPr>
            <p:ph type="subTitle" idx="1"/>
          </p:nvPr>
        </p:nvSpPr>
        <p:spPr>
          <a:xfrm>
            <a:off x="4251325" y="21243925"/>
            <a:ext cx="19843750" cy="9582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DA5F7C-75FF-4B2F-AE4F-3C76FF53A44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7D580A-1A2C-454F-BAD1-832B69D0848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775" y="1501775"/>
            <a:ext cx="6378575" cy="319881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416050" y="1501775"/>
            <a:ext cx="18983325" cy="31988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078B6A-AB49-4B83-A3C2-4FE7F099E39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4BA3CC-FC9D-44C8-A5FE-F986CBB611A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963" y="24090313"/>
            <a:ext cx="24093487" cy="7446962"/>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2239963" y="15889288"/>
            <a:ext cx="24093487" cy="8201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46ACB20-2107-44BE-B2CC-B14EAF0C5AC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416050" y="8748713"/>
            <a:ext cx="12680950" cy="24741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14249400" y="8748713"/>
            <a:ext cx="12680950" cy="24741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A236779-5E9A-4021-987F-BF467783E55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17638" y="1501775"/>
            <a:ext cx="25511125" cy="62484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1417638" y="8391525"/>
            <a:ext cx="12523787" cy="3497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17638" y="11888788"/>
            <a:ext cx="12523787" cy="216011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14400213" y="8391525"/>
            <a:ext cx="12528550" cy="3497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4400213" y="11888788"/>
            <a:ext cx="12528550" cy="216011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75956E3-F925-4B2F-B67C-0362A17B434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D217E28-2953-45E5-BD57-5C994F1D70C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780DBE-A355-4BA7-A4A1-D5B2B94064A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638" y="1492250"/>
            <a:ext cx="9324975" cy="6353175"/>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11082338" y="1492250"/>
            <a:ext cx="15846425" cy="31997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1417638" y="7845425"/>
            <a:ext cx="9324975" cy="25644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962F62-D126-4928-99D9-2AD7889DA3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250" y="26242963"/>
            <a:ext cx="17008475" cy="3098800"/>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5556250" y="3349625"/>
            <a:ext cx="17008475" cy="22494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5556250" y="29341763"/>
            <a:ext cx="17008475" cy="43989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8266C71-E6FB-43EF-A40A-1B5FF2B494B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16050" y="1501775"/>
            <a:ext cx="25514300" cy="6248400"/>
          </a:xfrm>
          <a:prstGeom prst="rect">
            <a:avLst/>
          </a:prstGeom>
          <a:noFill/>
          <a:ln w="9525">
            <a:noFill/>
            <a:miter lim="800000"/>
            <a:headEnd/>
            <a:tailEnd/>
          </a:ln>
          <a:effectLst/>
        </p:spPr>
        <p:txBody>
          <a:bodyPr vert="horz" wrap="square" lIns="375983" tIns="187992" rIns="375983" bIns="18799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416050" y="8748713"/>
            <a:ext cx="25514300" cy="24741187"/>
          </a:xfrm>
          <a:prstGeom prst="rect">
            <a:avLst/>
          </a:prstGeom>
          <a:noFill/>
          <a:ln w="9525">
            <a:noFill/>
            <a:miter lim="800000"/>
            <a:headEnd/>
            <a:tailEnd/>
          </a:ln>
          <a:effectLst/>
        </p:spPr>
        <p:txBody>
          <a:bodyPr vert="horz" wrap="square" lIns="375983" tIns="187992" rIns="375983" bIns="1879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416050" y="34140775"/>
            <a:ext cx="6616700" cy="2603500"/>
          </a:xfrm>
          <a:prstGeom prst="rect">
            <a:avLst/>
          </a:prstGeom>
          <a:noFill/>
          <a:ln w="9525">
            <a:noFill/>
            <a:miter lim="800000"/>
            <a:headEnd/>
            <a:tailEnd/>
          </a:ln>
          <a:effectLst/>
        </p:spPr>
        <p:txBody>
          <a:bodyPr vert="horz" wrap="square" lIns="375983" tIns="187992" rIns="375983" bIns="187992" numCol="1" anchor="t" anchorCtr="0" compatLnSpc="1">
            <a:prstTxWarp prst="textNoShape">
              <a:avLst/>
            </a:prstTxWarp>
          </a:bodyPr>
          <a:lstStyle>
            <a:lvl1pPr algn="l" defTabSz="3759200">
              <a:defRPr sz="5800"/>
            </a:lvl1pPr>
          </a:lstStyle>
          <a:p>
            <a:endParaRPr lang="en-US"/>
          </a:p>
        </p:txBody>
      </p:sp>
      <p:sp>
        <p:nvSpPr>
          <p:cNvPr id="1029" name="Rectangle 5"/>
          <p:cNvSpPr>
            <a:spLocks noGrp="1" noChangeArrowheads="1"/>
          </p:cNvSpPr>
          <p:nvPr>
            <p:ph type="ftr" sz="quarter" idx="3"/>
          </p:nvPr>
        </p:nvSpPr>
        <p:spPr bwMode="auto">
          <a:xfrm>
            <a:off x="9683750" y="34140775"/>
            <a:ext cx="8978900" cy="2603500"/>
          </a:xfrm>
          <a:prstGeom prst="rect">
            <a:avLst/>
          </a:prstGeom>
          <a:noFill/>
          <a:ln w="9525">
            <a:noFill/>
            <a:miter lim="800000"/>
            <a:headEnd/>
            <a:tailEnd/>
          </a:ln>
          <a:effectLst/>
        </p:spPr>
        <p:txBody>
          <a:bodyPr vert="horz" wrap="square" lIns="375983" tIns="187992" rIns="375983" bIns="187992" numCol="1" anchor="t" anchorCtr="0" compatLnSpc="1">
            <a:prstTxWarp prst="textNoShape">
              <a:avLst/>
            </a:prstTxWarp>
          </a:bodyPr>
          <a:lstStyle>
            <a:lvl1pPr defTabSz="3759200">
              <a:defRPr sz="5800"/>
            </a:lvl1pPr>
          </a:lstStyle>
          <a:p>
            <a:endParaRPr lang="en-US"/>
          </a:p>
        </p:txBody>
      </p:sp>
      <p:sp>
        <p:nvSpPr>
          <p:cNvPr id="1030" name="Rectangle 6"/>
          <p:cNvSpPr>
            <a:spLocks noGrp="1" noChangeArrowheads="1"/>
          </p:cNvSpPr>
          <p:nvPr>
            <p:ph type="sldNum" sz="quarter" idx="4"/>
          </p:nvPr>
        </p:nvSpPr>
        <p:spPr bwMode="auto">
          <a:xfrm>
            <a:off x="20313650" y="34140775"/>
            <a:ext cx="6616700" cy="2603500"/>
          </a:xfrm>
          <a:prstGeom prst="rect">
            <a:avLst/>
          </a:prstGeom>
          <a:noFill/>
          <a:ln w="9525">
            <a:noFill/>
            <a:miter lim="800000"/>
            <a:headEnd/>
            <a:tailEnd/>
          </a:ln>
          <a:effectLst/>
        </p:spPr>
        <p:txBody>
          <a:bodyPr vert="horz" wrap="square" lIns="375983" tIns="187992" rIns="375983" bIns="187992" numCol="1" anchor="t" anchorCtr="0" compatLnSpc="1">
            <a:prstTxWarp prst="textNoShape">
              <a:avLst/>
            </a:prstTxWarp>
          </a:bodyPr>
          <a:lstStyle>
            <a:lvl1pPr algn="r" defTabSz="3759200">
              <a:defRPr sz="5800"/>
            </a:lvl1pPr>
          </a:lstStyle>
          <a:p>
            <a:fld id="{1631B78A-CB47-44DA-8976-E15FEA91D4F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59200" rtl="0" fontAlgn="base">
        <a:spcBef>
          <a:spcPct val="0"/>
        </a:spcBef>
        <a:spcAft>
          <a:spcPct val="0"/>
        </a:spcAft>
        <a:defRPr sz="18100">
          <a:solidFill>
            <a:schemeClr val="tx2"/>
          </a:solidFill>
          <a:latin typeface="+mj-lt"/>
          <a:ea typeface="+mj-ea"/>
          <a:cs typeface="+mj-cs"/>
        </a:defRPr>
      </a:lvl1pPr>
      <a:lvl2pPr algn="ctr" defTabSz="3759200" rtl="0" fontAlgn="base">
        <a:spcBef>
          <a:spcPct val="0"/>
        </a:spcBef>
        <a:spcAft>
          <a:spcPct val="0"/>
        </a:spcAft>
        <a:defRPr sz="18100">
          <a:solidFill>
            <a:schemeClr val="tx2"/>
          </a:solidFill>
          <a:latin typeface="Arial" charset="0"/>
        </a:defRPr>
      </a:lvl2pPr>
      <a:lvl3pPr algn="ctr" defTabSz="3759200" rtl="0" fontAlgn="base">
        <a:spcBef>
          <a:spcPct val="0"/>
        </a:spcBef>
        <a:spcAft>
          <a:spcPct val="0"/>
        </a:spcAft>
        <a:defRPr sz="18100">
          <a:solidFill>
            <a:schemeClr val="tx2"/>
          </a:solidFill>
          <a:latin typeface="Arial" charset="0"/>
        </a:defRPr>
      </a:lvl3pPr>
      <a:lvl4pPr algn="ctr" defTabSz="3759200" rtl="0" fontAlgn="base">
        <a:spcBef>
          <a:spcPct val="0"/>
        </a:spcBef>
        <a:spcAft>
          <a:spcPct val="0"/>
        </a:spcAft>
        <a:defRPr sz="18100">
          <a:solidFill>
            <a:schemeClr val="tx2"/>
          </a:solidFill>
          <a:latin typeface="Arial" charset="0"/>
        </a:defRPr>
      </a:lvl4pPr>
      <a:lvl5pPr algn="ctr" defTabSz="3759200" rtl="0" fontAlgn="base">
        <a:spcBef>
          <a:spcPct val="0"/>
        </a:spcBef>
        <a:spcAft>
          <a:spcPct val="0"/>
        </a:spcAft>
        <a:defRPr sz="18100">
          <a:solidFill>
            <a:schemeClr val="tx2"/>
          </a:solidFill>
          <a:latin typeface="Arial" charset="0"/>
        </a:defRPr>
      </a:lvl5pPr>
      <a:lvl6pPr marL="457200" algn="ctr" defTabSz="3759200" rtl="0" fontAlgn="base">
        <a:spcBef>
          <a:spcPct val="0"/>
        </a:spcBef>
        <a:spcAft>
          <a:spcPct val="0"/>
        </a:spcAft>
        <a:defRPr sz="18100">
          <a:solidFill>
            <a:schemeClr val="tx2"/>
          </a:solidFill>
          <a:latin typeface="Arial" charset="0"/>
        </a:defRPr>
      </a:lvl6pPr>
      <a:lvl7pPr marL="914400" algn="ctr" defTabSz="3759200" rtl="0" fontAlgn="base">
        <a:spcBef>
          <a:spcPct val="0"/>
        </a:spcBef>
        <a:spcAft>
          <a:spcPct val="0"/>
        </a:spcAft>
        <a:defRPr sz="18100">
          <a:solidFill>
            <a:schemeClr val="tx2"/>
          </a:solidFill>
          <a:latin typeface="Arial" charset="0"/>
        </a:defRPr>
      </a:lvl7pPr>
      <a:lvl8pPr marL="1371600" algn="ctr" defTabSz="3759200" rtl="0" fontAlgn="base">
        <a:spcBef>
          <a:spcPct val="0"/>
        </a:spcBef>
        <a:spcAft>
          <a:spcPct val="0"/>
        </a:spcAft>
        <a:defRPr sz="18100">
          <a:solidFill>
            <a:schemeClr val="tx2"/>
          </a:solidFill>
          <a:latin typeface="Arial" charset="0"/>
        </a:defRPr>
      </a:lvl8pPr>
      <a:lvl9pPr marL="1828800" algn="ctr" defTabSz="3759200" rtl="0" fontAlgn="base">
        <a:spcBef>
          <a:spcPct val="0"/>
        </a:spcBef>
        <a:spcAft>
          <a:spcPct val="0"/>
        </a:spcAft>
        <a:defRPr sz="18100">
          <a:solidFill>
            <a:schemeClr val="tx2"/>
          </a:solidFill>
          <a:latin typeface="Arial" charset="0"/>
        </a:defRPr>
      </a:lvl9pPr>
    </p:titleStyle>
    <p:bodyStyle>
      <a:lvl1pPr marL="1409700" indent="-1409700" algn="l" defTabSz="3759200" rtl="0" fontAlgn="base">
        <a:spcBef>
          <a:spcPct val="20000"/>
        </a:spcBef>
        <a:spcAft>
          <a:spcPct val="0"/>
        </a:spcAft>
        <a:buChar char="•"/>
        <a:defRPr sz="13200">
          <a:solidFill>
            <a:schemeClr val="tx1"/>
          </a:solidFill>
          <a:latin typeface="+mn-lt"/>
          <a:ea typeface="+mn-ea"/>
          <a:cs typeface="+mn-cs"/>
        </a:defRPr>
      </a:lvl1pPr>
      <a:lvl2pPr marL="3052763" indent="-1171575" algn="l" defTabSz="3759200" rtl="0" fontAlgn="base">
        <a:spcBef>
          <a:spcPct val="20000"/>
        </a:spcBef>
        <a:spcAft>
          <a:spcPct val="0"/>
        </a:spcAft>
        <a:buChar char="–"/>
        <a:defRPr sz="11500">
          <a:solidFill>
            <a:schemeClr val="tx1"/>
          </a:solidFill>
          <a:latin typeface="+mn-lt"/>
        </a:defRPr>
      </a:lvl2pPr>
      <a:lvl3pPr marL="4702175" indent="-942975" algn="l" defTabSz="3759200" rtl="0" fontAlgn="base">
        <a:spcBef>
          <a:spcPct val="20000"/>
        </a:spcBef>
        <a:spcAft>
          <a:spcPct val="0"/>
        </a:spcAft>
        <a:buChar char="•"/>
        <a:defRPr sz="9900">
          <a:solidFill>
            <a:schemeClr val="tx1"/>
          </a:solidFill>
          <a:latin typeface="+mn-lt"/>
        </a:defRPr>
      </a:lvl3pPr>
      <a:lvl4pPr marL="6581775" indent="-939800" algn="l" defTabSz="3759200" rtl="0" fontAlgn="base">
        <a:spcBef>
          <a:spcPct val="20000"/>
        </a:spcBef>
        <a:spcAft>
          <a:spcPct val="0"/>
        </a:spcAft>
        <a:buChar char="–"/>
        <a:defRPr sz="8200">
          <a:solidFill>
            <a:schemeClr val="tx1"/>
          </a:solidFill>
          <a:latin typeface="+mn-lt"/>
        </a:defRPr>
      </a:lvl4pPr>
      <a:lvl5pPr marL="8461375" indent="-938213" algn="l" defTabSz="3759200" rtl="0" fontAlgn="base">
        <a:spcBef>
          <a:spcPct val="20000"/>
        </a:spcBef>
        <a:spcAft>
          <a:spcPct val="0"/>
        </a:spcAft>
        <a:buChar char="»"/>
        <a:defRPr sz="8200">
          <a:solidFill>
            <a:schemeClr val="tx1"/>
          </a:solidFill>
          <a:latin typeface="+mn-lt"/>
        </a:defRPr>
      </a:lvl5pPr>
      <a:lvl6pPr marL="8918575" indent="-938213" algn="l" defTabSz="3759200" rtl="0" fontAlgn="base">
        <a:spcBef>
          <a:spcPct val="20000"/>
        </a:spcBef>
        <a:spcAft>
          <a:spcPct val="0"/>
        </a:spcAft>
        <a:buChar char="»"/>
        <a:defRPr sz="8200">
          <a:solidFill>
            <a:schemeClr val="tx1"/>
          </a:solidFill>
          <a:latin typeface="+mn-lt"/>
        </a:defRPr>
      </a:lvl6pPr>
      <a:lvl7pPr marL="9375775" indent="-938213" algn="l" defTabSz="3759200" rtl="0" fontAlgn="base">
        <a:spcBef>
          <a:spcPct val="20000"/>
        </a:spcBef>
        <a:spcAft>
          <a:spcPct val="0"/>
        </a:spcAft>
        <a:buChar char="»"/>
        <a:defRPr sz="8200">
          <a:solidFill>
            <a:schemeClr val="tx1"/>
          </a:solidFill>
          <a:latin typeface="+mn-lt"/>
        </a:defRPr>
      </a:lvl7pPr>
      <a:lvl8pPr marL="9832975" indent="-938213" algn="l" defTabSz="3759200" rtl="0" fontAlgn="base">
        <a:spcBef>
          <a:spcPct val="20000"/>
        </a:spcBef>
        <a:spcAft>
          <a:spcPct val="0"/>
        </a:spcAft>
        <a:buChar char="»"/>
        <a:defRPr sz="8200">
          <a:solidFill>
            <a:schemeClr val="tx1"/>
          </a:solidFill>
          <a:latin typeface="+mn-lt"/>
        </a:defRPr>
      </a:lvl8pPr>
      <a:lvl9pPr marL="10290175" indent="-938213" algn="l" defTabSz="3759200"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wmf"/><Relationship Id="rId7"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9" name="Line 1057"/>
          <p:cNvSpPr>
            <a:spLocks noChangeAspect="1" noChangeShapeType="1"/>
          </p:cNvSpPr>
          <p:nvPr/>
        </p:nvSpPr>
        <p:spPr bwMode="auto">
          <a:xfrm>
            <a:off x="1371599" y="5493719"/>
            <a:ext cx="25603200" cy="0"/>
          </a:xfrm>
          <a:prstGeom prst="line">
            <a:avLst/>
          </a:prstGeom>
          <a:noFill/>
          <a:ln w="25400">
            <a:solidFill>
              <a:schemeClr val="tx1"/>
            </a:solidFill>
            <a:round/>
            <a:headEnd/>
            <a:tailEnd/>
          </a:ln>
          <a:effectLst/>
        </p:spPr>
        <p:txBody>
          <a:bodyPr/>
          <a:lstStyle/>
          <a:p>
            <a:endParaRPr lang="en-CA" dirty="0"/>
          </a:p>
        </p:txBody>
      </p:sp>
      <p:sp>
        <p:nvSpPr>
          <p:cNvPr id="4130" name="Text Box 1058"/>
          <p:cNvSpPr txBox="1">
            <a:spLocks noChangeAspect="1" noChangeArrowheads="1"/>
          </p:cNvSpPr>
          <p:nvPr/>
        </p:nvSpPr>
        <p:spPr bwMode="auto">
          <a:xfrm>
            <a:off x="1566493" y="1287983"/>
            <a:ext cx="22026238" cy="3954899"/>
          </a:xfrm>
          <a:prstGeom prst="rect">
            <a:avLst/>
          </a:prstGeom>
          <a:noFill/>
          <a:ln w="25400">
            <a:noFill/>
            <a:miter lim="800000"/>
            <a:headEnd/>
            <a:tailEnd/>
          </a:ln>
          <a:effectLst/>
        </p:spPr>
        <p:txBody>
          <a:bodyPr wrap="square" lIns="91411" tIns="45705" rIns="91411" bIns="45705">
            <a:spAutoFit/>
          </a:bodyPr>
          <a:lstStyle/>
          <a:p>
            <a:r>
              <a:rPr lang="fa-IR" sz="5400" b="1" dirty="0">
                <a:cs typeface="B Zar" panose="00000400000000000000" pitchFamily="2" charset="-78"/>
              </a:rPr>
              <a:t>استفاده از رویکردهای ترکیبی یادگیری ماشین برای تشخیص اختلال </a:t>
            </a:r>
            <a:r>
              <a:rPr lang="fa-IR" sz="5400" b="1" dirty="0" err="1">
                <a:cs typeface="B Zar" panose="00000400000000000000" pitchFamily="2" charset="-78"/>
              </a:rPr>
              <a:t>اوتیسم</a:t>
            </a:r>
            <a:r>
              <a:rPr lang="fa-IR" sz="5400" b="1" dirty="0">
                <a:cs typeface="B Zar" panose="00000400000000000000" pitchFamily="2" charset="-78"/>
              </a:rPr>
              <a:t> با استفاده از </a:t>
            </a:r>
            <a:r>
              <a:rPr lang="en-US" sz="5400" b="1" dirty="0">
                <a:cs typeface="B Zar" panose="00000400000000000000" pitchFamily="2" charset="-78"/>
              </a:rPr>
              <a:t>FMRI</a:t>
            </a:r>
            <a:r>
              <a:rPr lang="fa-IR" sz="5400" b="1" dirty="0">
                <a:cs typeface="B Zar" panose="00000400000000000000" pitchFamily="2" charset="-78"/>
              </a:rPr>
              <a:t> داده های </a:t>
            </a:r>
          </a:p>
          <a:p>
            <a:endParaRPr lang="fa-IR" sz="3500" dirty="0">
              <a:cs typeface="B Nazanin" panose="00000400000000000000" pitchFamily="2" charset="-78"/>
            </a:endParaRPr>
          </a:p>
          <a:p>
            <a:r>
              <a:rPr lang="fa-IR" sz="5400" b="1" dirty="0">
                <a:cs typeface="B Nazanin" panose="00000400000000000000" pitchFamily="2" charset="-78"/>
              </a:rPr>
              <a:t>نام و نام خانوادگی</a:t>
            </a:r>
            <a:r>
              <a:rPr lang="fa-IR" sz="5400" dirty="0">
                <a:cs typeface="B Nazanin" panose="00000400000000000000" pitchFamily="2" charset="-78"/>
              </a:rPr>
              <a:t>: سارا سلطانی </a:t>
            </a:r>
            <a:r>
              <a:rPr lang="fa-IR" sz="5400" dirty="0" err="1">
                <a:cs typeface="B Nazanin" panose="00000400000000000000" pitchFamily="2" charset="-78"/>
              </a:rPr>
              <a:t>گردفرامرزی</a:t>
            </a:r>
            <a:endParaRPr lang="fa-IR" sz="5400" dirty="0">
              <a:cs typeface="B Nazanin" panose="00000400000000000000" pitchFamily="2" charset="-78"/>
            </a:endParaRPr>
          </a:p>
          <a:p>
            <a:r>
              <a:rPr lang="fa-IR" sz="5400" b="1">
                <a:cs typeface="B Nazanin" panose="00000400000000000000" pitchFamily="2" charset="-78"/>
              </a:rPr>
              <a:t>اساتید </a:t>
            </a:r>
            <a:r>
              <a:rPr lang="fa-IR" sz="5400" b="1" dirty="0">
                <a:cs typeface="B Nazanin" panose="00000400000000000000" pitchFamily="2" charset="-78"/>
              </a:rPr>
              <a:t>راهنما</a:t>
            </a:r>
            <a:r>
              <a:rPr lang="fa-IR" sz="5400" dirty="0">
                <a:cs typeface="B Nazanin" panose="00000400000000000000" pitchFamily="2" charset="-78"/>
              </a:rPr>
              <a:t>: آقای دکتر حکیم داوودی و خانم دکتر مالکی</a:t>
            </a:r>
            <a:endParaRPr lang="en-US" sz="5400" dirty="0">
              <a:cs typeface="B Nazanin" panose="00000400000000000000" pitchFamily="2" charset="-78"/>
            </a:endParaRPr>
          </a:p>
        </p:txBody>
      </p:sp>
      <p:sp>
        <p:nvSpPr>
          <p:cNvPr id="4189" name="Rectangle 1117"/>
          <p:cNvSpPr>
            <a:spLocks noChangeAspect="1" noChangeArrowheads="1"/>
          </p:cNvSpPr>
          <p:nvPr/>
        </p:nvSpPr>
        <p:spPr bwMode="auto">
          <a:xfrm>
            <a:off x="461168" y="462756"/>
            <a:ext cx="27424063" cy="36564888"/>
          </a:xfrm>
          <a:prstGeom prst="rect">
            <a:avLst/>
          </a:prstGeom>
          <a:noFill/>
          <a:ln w="25400">
            <a:solidFill>
              <a:schemeClr val="tx1"/>
            </a:solidFill>
            <a:miter lim="800000"/>
            <a:headEnd/>
            <a:tailEnd/>
          </a:ln>
          <a:effectLst/>
        </p:spPr>
        <p:txBody>
          <a:bodyPr wrap="none" anchor="ctr"/>
          <a:lstStyle/>
          <a:p>
            <a:endParaRPr lang="en-CA"/>
          </a:p>
        </p:txBody>
      </p:sp>
      <p:sp>
        <p:nvSpPr>
          <p:cNvPr id="4190" name="Rectangle 1118"/>
          <p:cNvSpPr>
            <a:spLocks noChangeArrowheads="1"/>
          </p:cNvSpPr>
          <p:nvPr/>
        </p:nvSpPr>
        <p:spPr bwMode="auto">
          <a:xfrm>
            <a:off x="689768" y="691356"/>
            <a:ext cx="26966863" cy="36107688"/>
          </a:xfrm>
          <a:prstGeom prst="rect">
            <a:avLst/>
          </a:prstGeom>
          <a:noFill/>
          <a:ln w="25400">
            <a:solidFill>
              <a:schemeClr val="tx1"/>
            </a:solidFill>
            <a:miter lim="800000"/>
            <a:headEnd/>
            <a:tailEnd/>
          </a:ln>
          <a:effectLst/>
        </p:spPr>
        <p:txBody>
          <a:bodyPr wrap="none" anchor="ctr"/>
          <a:lstStyle/>
          <a:p>
            <a:endParaRPr lang="en-CA"/>
          </a:p>
        </p:txBody>
      </p:sp>
      <p:sp>
        <p:nvSpPr>
          <p:cNvPr id="4211" name="Rectangle 1139"/>
          <p:cNvSpPr>
            <a:spLocks noChangeArrowheads="1"/>
          </p:cNvSpPr>
          <p:nvPr/>
        </p:nvSpPr>
        <p:spPr bwMode="auto">
          <a:xfrm>
            <a:off x="1088616" y="27051055"/>
            <a:ext cx="12627770" cy="9503611"/>
          </a:xfrm>
          <a:prstGeom prst="rect">
            <a:avLst/>
          </a:prstGeom>
          <a:noFill/>
          <a:ln w="76200">
            <a:solidFill>
              <a:srgbClr val="326580"/>
            </a:solidFill>
            <a:miter lim="800000"/>
            <a:headEnd/>
            <a:tailEnd/>
          </a:ln>
          <a:effectLst/>
        </p:spPr>
        <p:txBody>
          <a:bodyPr wrap="none" anchor="ctr"/>
          <a:lstStyle/>
          <a:p>
            <a:pPr defTabSz="3759200"/>
            <a:endParaRPr lang="en-US" b="1"/>
          </a:p>
        </p:txBody>
      </p:sp>
      <p:sp>
        <p:nvSpPr>
          <p:cNvPr id="4214" name="Rectangle 1142"/>
          <p:cNvSpPr>
            <a:spLocks noChangeArrowheads="1"/>
          </p:cNvSpPr>
          <p:nvPr/>
        </p:nvSpPr>
        <p:spPr bwMode="auto">
          <a:xfrm>
            <a:off x="1089204" y="7478715"/>
            <a:ext cx="12627770" cy="17835800"/>
          </a:xfrm>
          <a:prstGeom prst="rect">
            <a:avLst/>
          </a:prstGeom>
          <a:noFill/>
          <a:ln w="76200">
            <a:solidFill>
              <a:srgbClr val="326598"/>
            </a:solidFill>
            <a:miter lim="800000"/>
            <a:headEnd/>
            <a:tailEnd/>
          </a:ln>
          <a:effectLst/>
        </p:spPr>
        <p:txBody>
          <a:bodyPr wrap="none" anchor="ctr"/>
          <a:lstStyle/>
          <a:p>
            <a:endParaRPr lang="en-CA"/>
          </a:p>
        </p:txBody>
      </p:sp>
      <p:sp>
        <p:nvSpPr>
          <p:cNvPr id="4216" name="Rectangle 1144"/>
          <p:cNvSpPr>
            <a:spLocks noChangeArrowheads="1"/>
          </p:cNvSpPr>
          <p:nvPr/>
        </p:nvSpPr>
        <p:spPr bwMode="auto">
          <a:xfrm>
            <a:off x="14119062" y="7478716"/>
            <a:ext cx="13138317" cy="6597232"/>
          </a:xfrm>
          <a:prstGeom prst="rect">
            <a:avLst/>
          </a:prstGeom>
          <a:noFill/>
          <a:ln w="76200">
            <a:solidFill>
              <a:srgbClr val="326598"/>
            </a:solidFill>
            <a:miter lim="800000"/>
            <a:headEnd/>
            <a:tailEnd/>
          </a:ln>
          <a:effectLst/>
        </p:spPr>
        <p:txBody>
          <a:bodyPr wrap="none" anchor="ctr"/>
          <a:lstStyle/>
          <a:p>
            <a:pPr defTabSz="3759200"/>
            <a:endParaRPr lang="en-US" i="1" dirty="0"/>
          </a:p>
        </p:txBody>
      </p:sp>
      <p:sp>
        <p:nvSpPr>
          <p:cNvPr id="4236" name="Rectangle 1164"/>
          <p:cNvSpPr>
            <a:spLocks noChangeArrowheads="1"/>
          </p:cNvSpPr>
          <p:nvPr/>
        </p:nvSpPr>
        <p:spPr bwMode="auto">
          <a:xfrm>
            <a:off x="14144446" y="16020511"/>
            <a:ext cx="13124300" cy="20534155"/>
          </a:xfrm>
          <a:prstGeom prst="rect">
            <a:avLst/>
          </a:prstGeom>
          <a:noFill/>
          <a:ln w="76200">
            <a:solidFill>
              <a:srgbClr val="326598"/>
            </a:solidFill>
            <a:miter lim="800000"/>
            <a:headEnd/>
            <a:tailEnd/>
          </a:ln>
          <a:effectLst/>
        </p:spPr>
        <p:txBody>
          <a:bodyPr wrap="none" anchor="ctr"/>
          <a:lstStyle/>
          <a:p>
            <a:endParaRPr lang="en-CA"/>
          </a:p>
        </p:txBody>
      </p:sp>
      <p:sp>
        <p:nvSpPr>
          <p:cNvPr id="4248" name="Rectangle 1176"/>
          <p:cNvSpPr>
            <a:spLocks noChangeArrowheads="1"/>
          </p:cNvSpPr>
          <p:nvPr/>
        </p:nvSpPr>
        <p:spPr bwMode="auto">
          <a:xfrm>
            <a:off x="232568" y="5556"/>
            <a:ext cx="28346400" cy="0"/>
          </a:xfrm>
          <a:prstGeom prst="rect">
            <a:avLst/>
          </a:prstGeom>
          <a:noFill/>
          <a:ln w="76200" algn="ctr">
            <a:noFill/>
            <a:miter lim="800000"/>
            <a:headEnd/>
            <a:tailEnd/>
          </a:ln>
          <a:effectLst/>
        </p:spPr>
        <p:txBody>
          <a:bodyPr wrap="none" anchor="ctr">
            <a:spAutoFit/>
          </a:bodyPr>
          <a:lstStyle/>
          <a:p>
            <a:endParaRPr lang="en-CA"/>
          </a:p>
        </p:txBody>
      </p:sp>
      <p:sp>
        <p:nvSpPr>
          <p:cNvPr id="4250" name="Rectangle 1178"/>
          <p:cNvSpPr>
            <a:spLocks noChangeArrowheads="1"/>
          </p:cNvSpPr>
          <p:nvPr/>
        </p:nvSpPr>
        <p:spPr bwMode="auto">
          <a:xfrm>
            <a:off x="232568" y="18522156"/>
            <a:ext cx="28346400" cy="0"/>
          </a:xfrm>
          <a:prstGeom prst="rect">
            <a:avLst/>
          </a:prstGeom>
          <a:noFill/>
          <a:ln w="76200" algn="ctr">
            <a:noFill/>
            <a:miter lim="800000"/>
            <a:headEnd/>
            <a:tailEnd/>
          </a:ln>
          <a:effectLst/>
        </p:spPr>
        <p:txBody>
          <a:bodyPr wrap="none" anchor="ctr">
            <a:spAutoFit/>
          </a:bodyPr>
          <a:lstStyle/>
          <a:p>
            <a:endParaRPr lang="en-CA"/>
          </a:p>
        </p:txBody>
      </p:sp>
      <p:sp>
        <p:nvSpPr>
          <p:cNvPr id="4253" name="Rectangle 1181"/>
          <p:cNvSpPr>
            <a:spLocks noChangeArrowheads="1"/>
          </p:cNvSpPr>
          <p:nvPr/>
        </p:nvSpPr>
        <p:spPr bwMode="auto">
          <a:xfrm>
            <a:off x="232568" y="5556"/>
            <a:ext cx="28346400" cy="0"/>
          </a:xfrm>
          <a:prstGeom prst="rect">
            <a:avLst/>
          </a:prstGeom>
          <a:noFill/>
          <a:ln w="76200" algn="ctr">
            <a:noFill/>
            <a:miter lim="800000"/>
            <a:headEnd/>
            <a:tailEnd/>
          </a:ln>
          <a:effectLst/>
        </p:spPr>
        <p:txBody>
          <a:bodyPr wrap="none" anchor="ctr">
            <a:spAutoFit/>
          </a:bodyPr>
          <a:lstStyle/>
          <a:p>
            <a:endParaRPr lang="en-CA"/>
          </a:p>
        </p:txBody>
      </p:sp>
      <p:sp>
        <p:nvSpPr>
          <p:cNvPr id="4254" name="Rectangle 1182"/>
          <p:cNvSpPr>
            <a:spLocks noChangeArrowheads="1"/>
          </p:cNvSpPr>
          <p:nvPr/>
        </p:nvSpPr>
        <p:spPr bwMode="auto">
          <a:xfrm>
            <a:off x="232568" y="462756"/>
            <a:ext cx="342900" cy="609600"/>
          </a:xfrm>
          <a:prstGeom prst="rect">
            <a:avLst/>
          </a:prstGeom>
          <a:noFill/>
          <a:ln w="76200" algn="ctr">
            <a:noFill/>
            <a:miter lim="800000"/>
            <a:headEnd/>
            <a:tailEnd/>
          </a:ln>
          <a:effectLst/>
        </p:spPr>
        <p:txBody>
          <a:bodyPr wrap="none" anchor="ctr">
            <a:spAutoFit/>
          </a:bodyPr>
          <a:lstStyle/>
          <a:p>
            <a:pPr algn="l"/>
            <a:r>
              <a:rPr lang="en-US" sz="1200">
                <a:latin typeface="Times New Roman" pitchFamily="18" charset="0"/>
                <a:ea typeface="MS Mincho" pitchFamily="49" charset="-128"/>
                <a:cs typeface="Times New Roman" pitchFamily="18" charset="0"/>
              </a:rPr>
              <a:t> </a:t>
            </a:r>
            <a:r>
              <a:rPr lang="en-US" sz="3400">
                <a:ea typeface="MS Mincho" pitchFamily="49" charset="-128"/>
                <a:cs typeface="Times New Roman" pitchFamily="18" charset="0"/>
              </a:rPr>
              <a:t> </a:t>
            </a:r>
            <a:endParaRPr lang="en-US" sz="1800">
              <a:ea typeface="MS Mincho" pitchFamily="49" charset="-128"/>
              <a:cs typeface="Times New Roman" pitchFamily="18" charset="0"/>
            </a:endParaRPr>
          </a:p>
        </p:txBody>
      </p:sp>
      <p:graphicFrame>
        <p:nvGraphicFramePr>
          <p:cNvPr id="4255" name="Object 1183"/>
          <p:cNvGraphicFramePr>
            <a:graphicFrameLocks noChangeAspect="1"/>
          </p:cNvGraphicFramePr>
          <p:nvPr>
            <p:extLst>
              <p:ext uri="{D42A27DB-BD31-4B8C-83A1-F6EECF244321}">
                <p14:modId xmlns:p14="http://schemas.microsoft.com/office/powerpoint/2010/main" val="1521792840"/>
              </p:ext>
            </p:extLst>
          </p:nvPr>
        </p:nvGraphicFramePr>
        <p:xfrm>
          <a:off x="14290513" y="18376223"/>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4255" name="Object 1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0513" y="18376223"/>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60" name="Rectangle 1188"/>
          <p:cNvSpPr>
            <a:spLocks noChangeArrowheads="1"/>
          </p:cNvSpPr>
          <p:nvPr/>
        </p:nvSpPr>
        <p:spPr bwMode="auto">
          <a:xfrm>
            <a:off x="232568" y="5556"/>
            <a:ext cx="28346400" cy="0"/>
          </a:xfrm>
          <a:prstGeom prst="rect">
            <a:avLst/>
          </a:prstGeom>
          <a:noFill/>
          <a:ln w="76200" algn="ctr">
            <a:noFill/>
            <a:miter lim="800000"/>
            <a:headEnd/>
            <a:tailEnd/>
          </a:ln>
          <a:effectLst/>
        </p:spPr>
        <p:txBody>
          <a:bodyPr wrap="none" anchor="ctr">
            <a:spAutoFit/>
          </a:bodyPr>
          <a:lstStyle/>
          <a:p>
            <a:endParaRPr lang="en-CA"/>
          </a:p>
        </p:txBody>
      </p:sp>
      <p:sp>
        <p:nvSpPr>
          <p:cNvPr id="4268" name="Rectangle 1196"/>
          <p:cNvSpPr>
            <a:spLocks noChangeArrowheads="1"/>
          </p:cNvSpPr>
          <p:nvPr/>
        </p:nvSpPr>
        <p:spPr bwMode="auto">
          <a:xfrm>
            <a:off x="232568" y="5556"/>
            <a:ext cx="28346400" cy="0"/>
          </a:xfrm>
          <a:prstGeom prst="rect">
            <a:avLst/>
          </a:prstGeom>
          <a:noFill/>
          <a:ln w="76200" algn="ctr">
            <a:noFill/>
            <a:miter lim="800000"/>
            <a:headEnd/>
            <a:tailEnd/>
          </a:ln>
          <a:effectLst/>
        </p:spPr>
        <p:txBody>
          <a:bodyPr wrap="none" anchor="ctr">
            <a:spAutoFit/>
          </a:bodyPr>
          <a:lstStyle/>
          <a:p>
            <a:endParaRPr lang="en-CA"/>
          </a:p>
        </p:txBody>
      </p:sp>
      <p:sp>
        <p:nvSpPr>
          <p:cNvPr id="4270" name="Rectangle 1198"/>
          <p:cNvSpPr>
            <a:spLocks noChangeArrowheads="1"/>
          </p:cNvSpPr>
          <p:nvPr/>
        </p:nvSpPr>
        <p:spPr bwMode="auto">
          <a:xfrm>
            <a:off x="232568" y="18541206"/>
            <a:ext cx="28346400" cy="0"/>
          </a:xfrm>
          <a:prstGeom prst="rect">
            <a:avLst/>
          </a:prstGeom>
          <a:noFill/>
          <a:ln w="76200" algn="ctr">
            <a:noFill/>
            <a:miter lim="800000"/>
            <a:headEnd/>
            <a:tailEnd/>
          </a:ln>
          <a:effectLst/>
        </p:spPr>
        <p:txBody>
          <a:bodyPr wrap="none" anchor="ctr">
            <a:spAutoFit/>
          </a:bodyPr>
          <a:lstStyle/>
          <a:p>
            <a:endParaRPr lang="en-CA"/>
          </a:p>
        </p:txBody>
      </p:sp>
      <p:sp>
        <p:nvSpPr>
          <p:cNvPr id="4273" name="Rectangle 1201"/>
          <p:cNvSpPr>
            <a:spLocks noChangeArrowheads="1"/>
          </p:cNvSpPr>
          <p:nvPr/>
        </p:nvSpPr>
        <p:spPr bwMode="auto">
          <a:xfrm>
            <a:off x="232568" y="18393569"/>
            <a:ext cx="28346400" cy="0"/>
          </a:xfrm>
          <a:prstGeom prst="rect">
            <a:avLst/>
          </a:prstGeom>
          <a:noFill/>
          <a:ln w="76200" algn="ctr">
            <a:noFill/>
            <a:miter lim="800000"/>
            <a:headEnd/>
            <a:tailEnd/>
          </a:ln>
          <a:effectLst/>
        </p:spPr>
        <p:txBody>
          <a:bodyPr wrap="none" anchor="ctr">
            <a:spAutoFit/>
          </a:bodyPr>
          <a:lstStyle/>
          <a:p>
            <a:endParaRPr lang="en-CA"/>
          </a:p>
        </p:txBody>
      </p:sp>
      <p:sp>
        <p:nvSpPr>
          <p:cNvPr id="2" name="TextBox 1">
            <a:extLst>
              <a:ext uri="{FF2B5EF4-FFF2-40B4-BE49-F238E27FC236}">
                <a16:creationId xmlns:a16="http://schemas.microsoft.com/office/drawing/2014/main" id="{612D5157-0557-BF7A-639C-9EC88EDB087D}"/>
              </a:ext>
            </a:extLst>
          </p:cNvPr>
          <p:cNvSpPr txBox="1"/>
          <p:nvPr/>
        </p:nvSpPr>
        <p:spPr>
          <a:xfrm>
            <a:off x="15002608" y="7843835"/>
            <a:ext cx="11970013" cy="7094250"/>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3500" b="1" dirty="0">
                <a:cs typeface="B Nazanin" panose="00000400000000000000" pitchFamily="2" charset="-78"/>
              </a:rPr>
              <a:t>تعریف مسئله</a:t>
            </a:r>
          </a:p>
          <a:p>
            <a:pPr algn="r" rtl="1"/>
            <a:endParaRPr lang="fa-IR" sz="3500" dirty="0">
              <a:effectLst/>
              <a:latin typeface="B Zar" panose="00000400000000000000" pitchFamily="2" charset="-78"/>
              <a:ea typeface="Calibri" panose="020F0502020204030204" pitchFamily="34" charset="0"/>
              <a:cs typeface="B Nazanin" panose="00000400000000000000" pitchFamily="2" charset="-78"/>
            </a:endParaRPr>
          </a:p>
          <a:p>
            <a:pPr algn="r" rtl="1"/>
            <a:r>
              <a:rPr lang="fa-IR" sz="3500" dirty="0">
                <a:effectLst/>
                <a:latin typeface="B Zar" panose="00000400000000000000" pitchFamily="2" charset="-78"/>
                <a:ea typeface="Calibri" panose="020F0502020204030204" pitchFamily="34" charset="0"/>
                <a:cs typeface="B Nazanin" panose="00000400000000000000" pitchFamily="2" charset="-78"/>
              </a:rPr>
              <a:t>یک مسئله طبقه بندی افراد مبتلا به </a:t>
            </a:r>
            <a:r>
              <a:rPr lang="fa-IR" sz="3500" dirty="0" err="1">
                <a:effectLst/>
                <a:latin typeface="B Zar" panose="00000400000000000000" pitchFamily="2" charset="-78"/>
                <a:ea typeface="Calibri" panose="020F0502020204030204" pitchFamily="34" charset="0"/>
                <a:cs typeface="B Nazanin" panose="00000400000000000000" pitchFamily="2" charset="-78"/>
              </a:rPr>
              <a:t>اوتیسم</a:t>
            </a:r>
            <a:r>
              <a:rPr lang="fa-IR" sz="3500" dirty="0">
                <a:effectLst/>
                <a:latin typeface="B Zar" panose="00000400000000000000" pitchFamily="2" charset="-78"/>
                <a:ea typeface="Calibri" panose="020F0502020204030204" pitchFamily="34" charset="0"/>
                <a:cs typeface="B Nazanin" panose="00000400000000000000" pitchFamily="2" charset="-78"/>
              </a:rPr>
              <a:t> از افراد سالم با استفاده از داده های</a:t>
            </a:r>
            <a:r>
              <a:rPr lang="fa-IR" sz="3500" dirty="0">
                <a:effectLst/>
                <a:ea typeface="Calibri" panose="020F0502020204030204" pitchFamily="34" charset="0"/>
                <a:cs typeface="B Nazanin" panose="00000400000000000000" pitchFamily="2" charset="-78"/>
              </a:rPr>
              <a:t> </a:t>
            </a:r>
            <a:r>
              <a:rPr lang="fa-IR" sz="3500" dirty="0">
                <a:effectLst/>
                <a:latin typeface="Calibri" panose="020F0502020204030204" pitchFamily="34" charset="0"/>
                <a:ea typeface="Calibri" panose="020F0502020204030204" pitchFamily="34" charset="0"/>
                <a:cs typeface="B Nazanin" panose="00000400000000000000" pitchFamily="2" charset="-78"/>
              </a:rPr>
              <a:t> </a:t>
            </a:r>
            <a:r>
              <a:rPr lang="en-US" sz="3500" dirty="0" err="1">
                <a:effectLst/>
                <a:latin typeface="Calibri" panose="020F0502020204030204" pitchFamily="34" charset="0"/>
                <a:ea typeface="Calibri" panose="020F0502020204030204" pitchFamily="34" charset="0"/>
                <a:cs typeface="B Nazanin" panose="00000400000000000000" pitchFamily="2" charset="-78"/>
              </a:rPr>
              <a:t>rs_fmri</a:t>
            </a:r>
            <a:r>
              <a:rPr lang="fa-IR" sz="3500" dirty="0">
                <a:effectLst/>
                <a:latin typeface="Calibri" panose="020F0502020204030204" pitchFamily="34" charset="0"/>
                <a:ea typeface="Calibri" panose="020F0502020204030204" pitchFamily="34" charset="0"/>
                <a:cs typeface="B Nazanin" panose="00000400000000000000" pitchFamily="2" charset="-78"/>
              </a:rPr>
              <a:t> </a:t>
            </a:r>
            <a:r>
              <a:rPr lang="fa-IR" sz="3500" dirty="0">
                <a:effectLst/>
                <a:latin typeface="B Zar" panose="00000400000000000000" pitchFamily="2" charset="-78"/>
                <a:ea typeface="Calibri" panose="020F0502020204030204" pitchFamily="34" charset="0"/>
                <a:cs typeface="B Nazanin" panose="00000400000000000000" pitchFamily="2" charset="-78"/>
              </a:rPr>
              <a:t>از </a:t>
            </a:r>
            <a:r>
              <a:rPr lang="fa-IR" sz="3500" dirty="0" err="1">
                <a:effectLst/>
                <a:latin typeface="B Zar" panose="00000400000000000000" pitchFamily="2" charset="-78"/>
                <a:ea typeface="Calibri" panose="020F0502020204030204" pitchFamily="34" charset="0"/>
                <a:cs typeface="B Nazanin" panose="00000400000000000000" pitchFamily="2" charset="-78"/>
              </a:rPr>
              <a:t>دیتاست</a:t>
            </a:r>
            <a:r>
              <a:rPr lang="fa-IR" sz="3500" dirty="0">
                <a:effectLst/>
                <a:latin typeface="B Zar" panose="00000400000000000000" pitchFamily="2" charset="-78"/>
                <a:ea typeface="Calibri" panose="020F0502020204030204" pitchFamily="34" charset="0"/>
                <a:cs typeface="B Nazanin" panose="00000400000000000000" pitchFamily="2" charset="-78"/>
              </a:rPr>
              <a:t> </a:t>
            </a:r>
            <a:r>
              <a:rPr lang="en-US" sz="2800" dirty="0">
                <a:latin typeface="+mj-lt"/>
                <a:ea typeface="Calibri" panose="020F0502020204030204" pitchFamily="34" charset="0"/>
                <a:cs typeface="B Nazanin" panose="00000400000000000000" pitchFamily="2" charset="-78"/>
              </a:rPr>
              <a:t>ABIDE</a:t>
            </a:r>
            <a:r>
              <a:rPr lang="fa-IR" sz="3500" dirty="0">
                <a:latin typeface="+mj-lt"/>
                <a:ea typeface="Calibri" panose="020F0502020204030204" pitchFamily="34" charset="0"/>
                <a:cs typeface="B Nazanin" panose="00000400000000000000" pitchFamily="2" charset="-78"/>
              </a:rPr>
              <a:t> تعریف شده و در ادامه دو مدل مجزا با استراتژی های متفاوتی برای انتخاب ویژگی های مفید ، آموزش مدل و در نهایت افزایش نمونه ها پیاده شده است. </a:t>
            </a:r>
          </a:p>
          <a:p>
            <a:pPr algn="r" rtl="1"/>
            <a:endParaRPr lang="fa-IR" sz="3500" dirty="0">
              <a:latin typeface="+mj-lt"/>
              <a:cs typeface="B Nazanin" panose="00000400000000000000" pitchFamily="2" charset="-78"/>
            </a:endParaRPr>
          </a:p>
          <a:p>
            <a:pPr algn="r" rtl="1"/>
            <a:r>
              <a:rPr lang="fa-IR" sz="3500" dirty="0">
                <a:latin typeface="+mj-lt"/>
                <a:cs typeface="B Nazanin" panose="00000400000000000000" pitchFamily="2" charset="-78"/>
              </a:rPr>
              <a:t>با توجه به اهمیت اتصالات عملکردی در تحلیل داده های مغزی تعداد ویژگی ها بسیار زیاد است که نیاز به کاهش بعد می باشد. از طرف دیگر جمع آوری داده های تصویربرداری مغز هزینه بر می باشد پس در جهت بهبود عملکرد هر دو مدل استراتژی </a:t>
            </a:r>
            <a:r>
              <a:rPr lang="fa-IR" sz="3500" dirty="0" err="1">
                <a:latin typeface="+mj-lt"/>
                <a:cs typeface="B Nazanin" panose="00000400000000000000" pitchFamily="2" charset="-78"/>
              </a:rPr>
              <a:t>هایی</a:t>
            </a:r>
            <a:r>
              <a:rPr lang="fa-IR" sz="3500" dirty="0">
                <a:latin typeface="+mj-lt"/>
                <a:cs typeface="B Nazanin" panose="00000400000000000000" pitchFamily="2" charset="-78"/>
              </a:rPr>
              <a:t> در جهت افزایش داده به کار گرفته شد.</a:t>
            </a:r>
          </a:p>
          <a:p>
            <a:pPr algn="r" rtl="1"/>
            <a:endParaRPr lang="fa-IR" sz="3500" dirty="0">
              <a:cs typeface="B Nazanin" panose="00000400000000000000" pitchFamily="2" charset="-78"/>
            </a:endParaRPr>
          </a:p>
          <a:p>
            <a:pPr algn="r" rtl="1"/>
            <a:endParaRPr lang="fa-IR" sz="3500" dirty="0">
              <a:cs typeface="B Nazanin" panose="00000400000000000000" pitchFamily="2" charset="-78"/>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129619E-B355-86CB-551F-54E3890ED96F}"/>
                  </a:ext>
                </a:extLst>
              </p:cNvPr>
              <p:cNvSpPr txBox="1"/>
              <p:nvPr/>
            </p:nvSpPr>
            <p:spPr>
              <a:xfrm>
                <a:off x="1554769" y="7600215"/>
                <a:ext cx="11787308" cy="17952094"/>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3500" b="1" dirty="0">
                    <a:latin typeface="Times New Roman" panose="02020603050405020304" pitchFamily="18" charset="0"/>
                    <a:ea typeface="Calibri" panose="020F0502020204030204" pitchFamily="34" charset="0"/>
                    <a:cs typeface="B Nazanin" panose="00000400000000000000" pitchFamily="2" charset="-78"/>
                  </a:rPr>
                  <a:t>انتخاب ویژگی های مفید و آموزش مدل</a:t>
                </a:r>
                <a:endParaRPr lang="fa-IR" sz="3500" b="1" dirty="0">
                  <a:effectLst/>
                  <a:latin typeface="Times New Roman" panose="02020603050405020304" pitchFamily="18" charset="0"/>
                  <a:ea typeface="Calibri" panose="020F0502020204030204" pitchFamily="34" charset="0"/>
                  <a:cs typeface="B Nazanin" panose="00000400000000000000" pitchFamily="2" charset="-78"/>
                </a:endParaRPr>
              </a:p>
              <a:p>
                <a:pPr marL="457200" indent="-457200" algn="r" rtl="1">
                  <a:buFont typeface="Courier New" panose="02070309020205020404" pitchFamily="49" charset="0"/>
                  <a:buChar char="o"/>
                </a:pPr>
                <a:endParaRPr lang="fa-IR" sz="2000" b="1" dirty="0">
                  <a:effectLst/>
                  <a:latin typeface="Times New Roman" panose="02020603050405020304" pitchFamily="18" charset="0"/>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r>
                  <a:rPr lang="fa-IR" sz="3500" dirty="0">
                    <a:latin typeface="Times New Roman" panose="02020603050405020304" pitchFamily="18" charset="0"/>
                    <a:ea typeface="Calibri" panose="020F0502020204030204" pitchFamily="34" charset="0"/>
                    <a:cs typeface="B Nazanin" panose="00000400000000000000" pitchFamily="2" charset="-78"/>
                  </a:rPr>
                  <a:t>استفاده از روش </a:t>
                </a:r>
                <a:r>
                  <a:rPr lang="en-US" sz="3500" dirty="0">
                    <a:latin typeface="Times New Roman" panose="02020603050405020304" pitchFamily="18" charset="0"/>
                    <a:ea typeface="Calibri" panose="020F0502020204030204" pitchFamily="34" charset="0"/>
                    <a:cs typeface="B Nazanin" panose="00000400000000000000" pitchFamily="2" charset="-78"/>
                  </a:rPr>
                  <a:t>EXTRA_TREE</a:t>
                </a:r>
                <a:r>
                  <a:rPr lang="fa-IR" sz="3500" dirty="0">
                    <a:latin typeface="Times New Roman" panose="02020603050405020304" pitchFamily="18" charset="0"/>
                    <a:ea typeface="Calibri" panose="020F0502020204030204" pitchFamily="34" charset="0"/>
                    <a:cs typeface="B Nazanin" panose="00000400000000000000" pitchFamily="2" charset="-78"/>
                  </a:rPr>
                  <a:t> و شاخص </a:t>
                </a:r>
                <a:r>
                  <a:rPr lang="fa-IR" sz="3500" dirty="0" err="1">
                    <a:latin typeface="Times New Roman" panose="02020603050405020304" pitchFamily="18" charset="0"/>
                    <a:ea typeface="Calibri" panose="020F0502020204030204" pitchFamily="34" charset="0"/>
                    <a:cs typeface="B Nazanin" panose="00000400000000000000" pitchFamily="2" charset="-78"/>
                  </a:rPr>
                  <a:t>جینی</a:t>
                </a:r>
                <a:r>
                  <a:rPr lang="fa-IR" sz="3500" dirty="0">
                    <a:latin typeface="Times New Roman" panose="02020603050405020304" pitchFamily="18" charset="0"/>
                    <a:ea typeface="Calibri" panose="020F0502020204030204" pitchFamily="34" charset="0"/>
                    <a:cs typeface="B Nazanin" panose="00000400000000000000" pitchFamily="2" charset="-78"/>
                  </a:rPr>
                  <a:t> برای مشخص شدن با اهمیت ترین ویژگی ها</a:t>
                </a:r>
              </a:p>
              <a:p>
                <a:pPr marL="914400" lvl="1" indent="-457200" algn="r" rtl="1">
                  <a:buFont typeface="Arial" panose="020B0604020202020204" pitchFamily="34" charset="0"/>
                  <a:buChar char="•"/>
                </a:pPr>
                <a:r>
                  <a:rPr lang="fa-IR" sz="3500" dirty="0">
                    <a:effectLst/>
                    <a:latin typeface="Times New Roman" panose="02020603050405020304" pitchFamily="18" charset="0"/>
                    <a:ea typeface="Calibri" panose="020F0502020204030204" pitchFamily="34" charset="0"/>
                    <a:cs typeface="B Nazanin" panose="00000400000000000000" pitchFamily="2" charset="-78"/>
                  </a:rPr>
                  <a:t>انتخاب 1935 تا از بهترین ویژگی های به دست آمده از این روش</a:t>
                </a:r>
              </a:p>
              <a:p>
                <a:pPr marL="914400" lvl="1" indent="-457200" algn="r" rtl="1">
                  <a:buFont typeface="Arial" panose="020B0604020202020204" pitchFamily="34" charset="0"/>
                  <a:buChar char="•"/>
                </a:pPr>
                <a:r>
                  <a:rPr lang="fa-IR" sz="3500" dirty="0">
                    <a:latin typeface="Times New Roman" panose="02020603050405020304" pitchFamily="18" charset="0"/>
                    <a:ea typeface="Calibri" panose="020F0502020204030204" pitchFamily="34" charset="0"/>
                    <a:cs typeface="B Nazanin" panose="00000400000000000000" pitchFamily="2" charset="-78"/>
                  </a:rPr>
                  <a:t>آموزش مدل ماشین بردار پشتیبان </a:t>
                </a:r>
                <a:endParaRPr lang="fa-IR" sz="3500" dirty="0">
                  <a:effectLst/>
                  <a:latin typeface="Times New Roman" panose="02020603050405020304" pitchFamily="18" charset="0"/>
                  <a:ea typeface="Calibri" panose="020F0502020204030204" pitchFamily="34" charset="0"/>
                  <a:cs typeface="B Nazanin" panose="00000400000000000000" pitchFamily="2" charset="-78"/>
                </a:endParaRPr>
              </a:p>
              <a:p>
                <a:pPr lvl="1" algn="r" rtl="1"/>
                <a:endParaRPr lang="fa-IR" sz="3500" b="1" dirty="0">
                  <a:effectLst/>
                  <a:latin typeface="Times New Roman" panose="02020603050405020304" pitchFamily="18" charset="0"/>
                  <a:ea typeface="Calibri" panose="020F0502020204030204" pitchFamily="34" charset="0"/>
                  <a:cs typeface="B Nazanin" panose="00000400000000000000" pitchFamily="2" charset="-78"/>
                </a:endParaRPr>
              </a:p>
              <a:p>
                <a:pPr marL="457200" indent="-457200" algn="r" rtl="1">
                  <a:buFont typeface="Courier New" panose="02070309020205020404" pitchFamily="49" charset="0"/>
                  <a:buChar char="o"/>
                </a:pPr>
                <a:r>
                  <a:rPr lang="fa-IR" sz="3500" b="1" dirty="0">
                    <a:latin typeface="Times New Roman" panose="02020603050405020304" pitchFamily="18" charset="0"/>
                    <a:ea typeface="Calibri" panose="020F0502020204030204" pitchFamily="34" charset="0"/>
                    <a:cs typeface="B Nazanin" panose="00000400000000000000" pitchFamily="2" charset="-78"/>
                  </a:rPr>
                  <a:t>افزایش تعداد داده با استفاده از نسخه های متفاوت </a:t>
                </a:r>
                <a:r>
                  <a:rPr lang="en-US" sz="3500" b="1" dirty="0">
                    <a:latin typeface="Times New Roman" panose="02020603050405020304" pitchFamily="18" charset="0"/>
                    <a:ea typeface="Calibri" panose="020F0502020204030204" pitchFamily="34" charset="0"/>
                    <a:cs typeface="B Nazanin" panose="00000400000000000000" pitchFamily="2" charset="-78"/>
                  </a:rPr>
                  <a:t>GAN</a:t>
                </a:r>
                <a:endParaRPr lang="fa-IR" sz="3500" b="1" dirty="0">
                  <a:latin typeface="Times New Roman" panose="02020603050405020304" pitchFamily="18" charset="0"/>
                  <a:ea typeface="Calibri" panose="020F0502020204030204" pitchFamily="34" charset="0"/>
                  <a:cs typeface="B Nazanin" panose="00000400000000000000" pitchFamily="2" charset="-78"/>
                </a:endParaRPr>
              </a:p>
              <a:p>
                <a:pPr marL="457200" indent="-457200" algn="r" rtl="1">
                  <a:buFont typeface="Courier New" panose="02070309020205020404" pitchFamily="49" charset="0"/>
                  <a:buChar char="o"/>
                </a:pPr>
                <a:endParaRPr lang="fa-IR" sz="2000" b="1" dirty="0">
                  <a:latin typeface="Times New Roman" panose="02020603050405020304" pitchFamily="18" charset="0"/>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r>
                  <a:rPr lang="fa-IR" sz="3500" dirty="0">
                    <a:latin typeface="Times New Roman" panose="02020603050405020304" pitchFamily="18" charset="0"/>
                    <a:ea typeface="Calibri" panose="020F0502020204030204" pitchFamily="34" charset="0"/>
                    <a:cs typeface="B Nazanin" panose="00000400000000000000" pitchFamily="2" charset="-78"/>
                  </a:rPr>
                  <a:t>استفاده از ساختار </a:t>
                </a:r>
                <a:r>
                  <a:rPr lang="en-US" sz="3500" dirty="0">
                    <a:latin typeface="Times New Roman" panose="02020603050405020304" pitchFamily="18" charset="0"/>
                    <a:ea typeface="Calibri" panose="020F0502020204030204" pitchFamily="34" charset="0"/>
                    <a:cs typeface="B Nazanin" panose="00000400000000000000" pitchFamily="2" charset="-78"/>
                  </a:rPr>
                  <a:t>GAN</a:t>
                </a:r>
                <a:endParaRPr lang="fa-IR" sz="3500" dirty="0">
                  <a:latin typeface="Times New Roman" panose="02020603050405020304" pitchFamily="18" charset="0"/>
                  <a:ea typeface="Calibri" panose="020F0502020204030204" pitchFamily="34" charset="0"/>
                  <a:cs typeface="B Nazanin" panose="00000400000000000000" pitchFamily="2" charset="-78"/>
                </a:endParaRPr>
              </a:p>
              <a:p>
                <a:pPr lvl="1" algn="r" rtl="1"/>
                <a:r>
                  <a:rPr lang="fa-IR" sz="3500" dirty="0">
                    <a:latin typeface="Times New Roman" panose="02020603050405020304" pitchFamily="18" charset="0"/>
                    <a:ea typeface="Calibri" panose="020F0502020204030204" pitchFamily="34" charset="0"/>
                    <a:cs typeface="B Nazanin" panose="00000400000000000000" pitchFamily="2" charset="-78"/>
                  </a:rPr>
                  <a:t>       _ تابع خطای مولد:</a:t>
                </a:r>
                <a:endParaRPr lang="en-US" sz="3500" dirty="0">
                  <a:latin typeface="Times New Roman" panose="02020603050405020304" pitchFamily="18" charset="0"/>
                  <a:ea typeface="Calibri" panose="020F0502020204030204" pitchFamily="34" charset="0"/>
                  <a:cs typeface="B Nazanin" panose="00000400000000000000" pitchFamily="2" charset="-78"/>
                </a:endParaRPr>
              </a:p>
              <a:p>
                <a:pPr lvl="1" algn="r" rtl="1"/>
                <a:endParaRPr lang="fa-IR" sz="3500" dirty="0">
                  <a:latin typeface="Times New Roman" panose="02020603050405020304" pitchFamily="18" charset="0"/>
                  <a:ea typeface="Calibri" panose="020F0502020204030204" pitchFamily="34" charset="0"/>
                  <a:cs typeface="B Nazanin" panose="00000400000000000000" pitchFamily="2" charset="-78"/>
                </a:endParaRPr>
              </a:p>
              <a:p>
                <a:pPr lvl="1" algn="l" rtl="1"/>
                <a14:m>
                  <m:oMathPara xmlns:m="http://schemas.openxmlformats.org/officeDocument/2006/math">
                    <m:oMathParaPr>
                      <m:jc m:val="centerGroup"/>
                    </m:oMathParaPr>
                    <m:oMath xmlns:m="http://schemas.openxmlformats.org/officeDocument/2006/math">
                      <m:sSub>
                        <m:sSubPr>
                          <m:ctrlPr>
                            <a:rPr lang="en-US" sz="35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ℒ</m:t>
                          </m:r>
                        </m:e>
                        <m:sub>
                          <m:r>
                            <a:rPr lang="en-US" sz="3500" i="1">
                              <a:effectLst/>
                              <a:latin typeface="Cambria Math" panose="02040503050406030204" pitchFamily="18" charset="0"/>
                              <a:ea typeface="Calibri" panose="020F0502020204030204" pitchFamily="34" charset="0"/>
                              <a:cs typeface="Times New Roman" panose="02020603050405020304" pitchFamily="18" charset="0"/>
                            </a:rPr>
                            <m:t>𝐺</m:t>
                          </m:r>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𝔼</m:t>
                          </m:r>
                        </m:e>
                        <m:sub>
                          <m:acc>
                            <m:accPr>
                              <m:chr m:val="ˆ"/>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en-US" sz="3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𝑝</m:t>
                              </m:r>
                            </m:e>
                            <m:sub>
                              <m:r>
                                <m:rPr>
                                  <m:nor/>
                                </m:rPr>
                                <a:rPr lang="en-US" sz="3500">
                                  <a:effectLst/>
                                  <a:latin typeface="+mn-lt"/>
                                  <a:ea typeface="Calibri" panose="020F0502020204030204" pitchFamily="34" charset="0"/>
                                  <a:cs typeface="Arial" panose="020B0604020202020204" pitchFamily="34" charset="0"/>
                                </a:rPr>
                                <m:t>fake</m:t>
                              </m:r>
                              <m:r>
                                <m:rPr>
                                  <m:nor/>
                                </m:rPr>
                                <a:rPr lang="en-US" sz="3500" i="1">
                                  <a:effectLst/>
                                  <a:latin typeface="+mn-lt"/>
                                  <a:ea typeface="Calibri" panose="020F0502020204030204" pitchFamily="34" charset="0"/>
                                  <a:cs typeface="Arial" panose="020B0604020202020204" pitchFamily="34" charset="0"/>
                                </a:rPr>
                                <m:t> </m:t>
                              </m:r>
                            </m:sub>
                          </m:sSub>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500">
                          <a:effectLst/>
                          <a:latin typeface="Cambria Math" panose="02040503050406030204" pitchFamily="18" charset="0"/>
                          <a:ea typeface="Calibri" panose="020F0502020204030204" pitchFamily="34" charset="0"/>
                          <a:cs typeface="Times New Roman" panose="02020603050405020304" pitchFamily="18" charset="0"/>
                        </a:rPr>
                        <m:t>log</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𝐷</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acc>
                        <m:accPr>
                          <m:chr m:val="ˆ"/>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en-US" sz="35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a-IR" sz="3500" dirty="0">
                  <a:effectLst/>
                  <a:latin typeface="+mn-lt"/>
                  <a:ea typeface="Calibri" panose="020F0502020204030204" pitchFamily="34" charset="0"/>
                  <a:cs typeface="Arial" panose="020B0604020202020204" pitchFamily="34" charset="0"/>
                </a:endParaRPr>
              </a:p>
              <a:p>
                <a:pPr lvl="1" algn="l" rtl="1"/>
                <a:endParaRPr lang="fa-IR" sz="3500" dirty="0">
                  <a:effectLst/>
                  <a:latin typeface="+mn-lt"/>
                  <a:ea typeface="Calibri" panose="020F0502020204030204" pitchFamily="34" charset="0"/>
                  <a:cs typeface="Arial" panose="020B0604020202020204" pitchFamily="34" charset="0"/>
                </a:endParaRPr>
              </a:p>
              <a:p>
                <a:pPr lvl="1" algn="l" rtl="1"/>
                <a14:m>
                  <m:oMathPara xmlns:m="http://schemas.openxmlformats.org/officeDocument/2006/math">
                    <m:oMathParaPr>
                      <m:jc m:val="centerGroup"/>
                    </m:oMathParaPr>
                    <m:oMath xmlns:m="http://schemas.openxmlformats.org/officeDocument/2006/math">
                      <m:sSub>
                        <m:sSubPr>
                          <m:ctrlPr>
                            <a:rPr lang="en-US" sz="35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ℒ</m:t>
                          </m:r>
                        </m:e>
                        <m:sub>
                          <m:r>
                            <a:rPr lang="en-US" sz="3500" i="1">
                              <a:effectLst/>
                              <a:latin typeface="Cambria Math" panose="02040503050406030204" pitchFamily="18" charset="0"/>
                              <a:ea typeface="Calibri" panose="020F0502020204030204" pitchFamily="34" charset="0"/>
                              <a:cs typeface="Times New Roman" panose="02020603050405020304" pitchFamily="18" charset="0"/>
                            </a:rPr>
                            <m:t>𝑟𝑒𝑐</m:t>
                          </m:r>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𝔼</m:t>
                          </m:r>
                        </m:e>
                        <m:sub>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𝑝</m:t>
                              </m:r>
                            </m:e>
                            <m:sub>
                              <m:r>
                                <m:rPr>
                                  <m:nor/>
                                </m:rPr>
                                <a:rPr lang="en-US" sz="3500">
                                  <a:effectLst/>
                                  <a:latin typeface="+mn-lt"/>
                                  <a:ea typeface="Calibri" panose="020F0502020204030204" pitchFamily="34" charset="0"/>
                                  <a:cs typeface="Arial" panose="020B0604020202020204" pitchFamily="34" charset="0"/>
                                </a:rPr>
                                <m:t>data</m:t>
                              </m:r>
                              <m:r>
                                <m:rPr>
                                  <m:nor/>
                                </m:rPr>
                                <a:rPr lang="en-US" sz="3500" i="1">
                                  <a:effectLst/>
                                  <a:latin typeface="+mn-lt"/>
                                  <a:ea typeface="Calibri" panose="020F0502020204030204" pitchFamily="34" charset="0"/>
                                  <a:cs typeface="Arial" panose="020B0604020202020204" pitchFamily="34" charset="0"/>
                                </a:rPr>
                                <m:t> </m:t>
                              </m:r>
                            </m:sub>
                          </m:sSub>
                        </m:sub>
                      </m:sSub>
                      <m:d>
                        <m:dPr>
                          <m:begChr m:val="["/>
                          <m:endChr m:val="]"/>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r>
                            <a:rPr lang="en-US" sz="3500" i="1">
                              <a:effectLst/>
                              <a:latin typeface="Cambria Math" panose="02040503050406030204" pitchFamily="18" charset="0"/>
                              <a:ea typeface="Calibri" panose="020F0502020204030204" pitchFamily="34" charset="0"/>
                              <a:cs typeface="Times New Roman" panose="02020603050405020304" pitchFamily="18" charset="0"/>
                            </a:rPr>
                            <m:t>−</m:t>
                          </m:r>
                          <m:acc>
                            <m:accPr>
                              <m:chr m:val="ˆ"/>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e>
                          </m:acc>
                          <m:sSup>
                            <m:sSup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500">
                                  <a:effectLst/>
                                  <a:latin typeface="Cambria Math" panose="02040503050406030204" pitchFamily="18" charset="0"/>
                                  <a:ea typeface="Calibri" panose="020F0502020204030204" pitchFamily="34" charset="0"/>
                                  <a:cs typeface="Times New Roman" panose="02020603050405020304" pitchFamily="18" charset="0"/>
                                </a:rPr>
                                <m:t>∥</m:t>
                              </m:r>
                            </m:e>
                            <m:sup>
                              <m:r>
                                <a:rPr lang="en-US" sz="3500">
                                  <a:effectLst/>
                                  <a:latin typeface="Cambria Math" panose="02040503050406030204" pitchFamily="18" charset="0"/>
                                  <a:ea typeface="Calibri" panose="020F0502020204030204" pitchFamily="34" charset="0"/>
                                  <a:cs typeface="Times New Roman" panose="02020603050405020304" pitchFamily="18" charset="0"/>
                                </a:rPr>
                                <m:t>2</m:t>
                              </m:r>
                            </m:sup>
                          </m:sSup>
                        </m:e>
                      </m:d>
                    </m:oMath>
                  </m:oMathPara>
                </a14:m>
                <a:endParaRPr lang="en-US" sz="3500" dirty="0">
                  <a:effectLst/>
                  <a:latin typeface="+mn-lt"/>
                  <a:ea typeface="Calibri" panose="020F0502020204030204" pitchFamily="34" charset="0"/>
                  <a:cs typeface="Arial" panose="020B0604020202020204" pitchFamily="34" charset="0"/>
                </a:endParaRPr>
              </a:p>
              <a:p>
                <a:pPr lvl="1" algn="l" rtl="1"/>
                <a:endParaRPr lang="en-US" sz="3500" dirty="0">
                  <a:effectLst/>
                  <a:latin typeface="+mn-lt"/>
                  <a:ea typeface="Calibri" panose="020F0502020204030204" pitchFamily="34" charset="0"/>
                  <a:cs typeface="Arial" panose="020B0604020202020204" pitchFamily="34" charset="0"/>
                </a:endParaRPr>
              </a:p>
              <a:p>
                <a:pPr lvl="1" algn="l" rtl="1"/>
                <a14:m>
                  <m:oMathPara xmlns:m="http://schemas.openxmlformats.org/officeDocument/2006/math">
                    <m:oMathParaPr>
                      <m:jc m:val="centerGroup"/>
                    </m:oMathParaPr>
                    <m:oMath xmlns:m="http://schemas.openxmlformats.org/officeDocument/2006/math">
                      <m:sSub>
                        <m:sSubPr>
                          <m:ctrlPr>
                            <a:rPr lang="en-US" sz="35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ℒ</m:t>
                          </m:r>
                        </m:e>
                        <m:sub>
                          <m:r>
                            <m:rPr>
                              <m:nor/>
                            </m:rPr>
                            <a:rPr lang="en-US" sz="3500">
                              <a:effectLst/>
                              <a:latin typeface="+mn-lt"/>
                              <a:ea typeface="Calibri" panose="020F0502020204030204" pitchFamily="34" charset="0"/>
                              <a:cs typeface="B Nazanin" panose="00000400000000000000" pitchFamily="2" charset="-78"/>
                            </a:rPr>
                            <m:t>total</m:t>
                          </m:r>
                          <m:r>
                            <m:rPr>
                              <m:nor/>
                            </m:rPr>
                            <a:rPr lang="en-US" sz="3500" i="1">
                              <a:effectLst/>
                              <a:latin typeface="+mn-lt"/>
                              <a:ea typeface="Calibri" panose="020F0502020204030204" pitchFamily="34" charset="0"/>
                              <a:cs typeface="B Nazanin" panose="00000400000000000000" pitchFamily="2" charset="-78"/>
                            </a:rPr>
                            <m:t> </m:t>
                          </m:r>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ℒ</m:t>
                          </m:r>
                        </m:e>
                        <m:sub>
                          <m:r>
                            <a:rPr lang="en-US" sz="3500" i="1">
                              <a:effectLst/>
                              <a:latin typeface="Cambria Math" panose="02040503050406030204" pitchFamily="18" charset="0"/>
                              <a:ea typeface="Calibri" panose="020F0502020204030204" pitchFamily="34" charset="0"/>
                              <a:cs typeface="Times New Roman" panose="02020603050405020304" pitchFamily="18" charset="0"/>
                            </a:rPr>
                            <m:t>𝐺</m:t>
                          </m:r>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ℒ</m:t>
                          </m:r>
                        </m:e>
                        <m:sub>
                          <m:r>
                            <m:rPr>
                              <m:nor/>
                            </m:rPr>
                            <a:rPr lang="en-US" sz="3500">
                              <a:effectLst/>
                              <a:latin typeface="+mn-lt"/>
                              <a:ea typeface="Calibri" panose="020F0502020204030204" pitchFamily="34" charset="0"/>
                              <a:cs typeface="B Nazanin" panose="00000400000000000000" pitchFamily="2" charset="-78"/>
                            </a:rPr>
                            <m:t>rec</m:t>
                          </m:r>
                          <m:r>
                            <m:rPr>
                              <m:nor/>
                            </m:rPr>
                            <a:rPr lang="en-US" sz="3500" i="1">
                              <a:effectLst/>
                              <a:latin typeface="+mn-lt"/>
                              <a:ea typeface="Calibri" panose="020F0502020204030204" pitchFamily="34" charset="0"/>
                              <a:cs typeface="B Nazanin" panose="00000400000000000000" pitchFamily="2" charset="-78"/>
                            </a:rPr>
                            <m:t> </m:t>
                          </m:r>
                        </m:sub>
                      </m:sSub>
                    </m:oMath>
                  </m:oMathPara>
                </a14:m>
                <a:endParaRPr lang="en-US" sz="3500" dirty="0">
                  <a:effectLst/>
                  <a:latin typeface="+mn-lt"/>
                  <a:ea typeface="Calibri" panose="020F0502020204030204" pitchFamily="34" charset="0"/>
                  <a:cs typeface="B Nazanin" panose="00000400000000000000" pitchFamily="2" charset="-78"/>
                </a:endParaRPr>
              </a:p>
              <a:p>
                <a:pPr lvl="1" algn="l" rtl="1"/>
                <a:endParaRPr lang="fa-IR" sz="3500" dirty="0">
                  <a:latin typeface="Times New Roman" panose="02020603050405020304" pitchFamily="18" charset="0"/>
                  <a:ea typeface="Calibri" panose="020F0502020204030204" pitchFamily="34" charset="0"/>
                  <a:cs typeface="B Nazanin" panose="00000400000000000000" pitchFamily="2" charset="-78"/>
                </a:endParaRPr>
              </a:p>
              <a:p>
                <a:pPr lvl="1" algn="r" rtl="1"/>
                <a:r>
                  <a:rPr lang="fa-IR" sz="3500" dirty="0">
                    <a:latin typeface="Times New Roman" panose="02020603050405020304" pitchFamily="18" charset="0"/>
                    <a:ea typeface="Calibri" panose="020F0502020204030204" pitchFamily="34" charset="0"/>
                    <a:cs typeface="B Nazanin" panose="00000400000000000000" pitchFamily="2" charset="-78"/>
                  </a:rPr>
                  <a:t>     </a:t>
                </a:r>
                <a:r>
                  <a:rPr lang="en-US" sz="3500" dirty="0">
                    <a:latin typeface="Times New Roman" panose="02020603050405020304" pitchFamily="18" charset="0"/>
                    <a:ea typeface="Calibri" panose="020F0502020204030204" pitchFamily="34" charset="0"/>
                    <a:cs typeface="B Nazanin" panose="00000400000000000000" pitchFamily="2" charset="-78"/>
                  </a:rPr>
                  <a:t>  </a:t>
                </a:r>
                <a:r>
                  <a:rPr lang="fa-IR" sz="3500" dirty="0">
                    <a:latin typeface="Times New Roman" panose="02020603050405020304" pitchFamily="18" charset="0"/>
                    <a:ea typeface="Calibri" panose="020F0502020204030204" pitchFamily="34" charset="0"/>
                    <a:cs typeface="B Nazanin" panose="00000400000000000000" pitchFamily="2" charset="-78"/>
                  </a:rPr>
                  <a:t> _ تابع خطای متمایز کننده و متمایز کننده کد:</a:t>
                </a:r>
              </a:p>
              <a:p>
                <a:pPr lvl="1" algn="r" rtl="1"/>
                <a:endParaRPr lang="fa-IR" sz="3500" dirty="0">
                  <a:latin typeface="Times New Roman" panose="02020603050405020304" pitchFamily="18" charset="0"/>
                  <a:ea typeface="Calibri" panose="020F0502020204030204" pitchFamily="34" charset="0"/>
                  <a:cs typeface="B Nazanin" panose="00000400000000000000" pitchFamily="2" charset="-78"/>
                </a:endParaRPr>
              </a:p>
              <a:p>
                <a:pPr lvl="1" rtl="1"/>
                <a14:m>
                  <m:oMathPara xmlns:m="http://schemas.openxmlformats.org/officeDocument/2006/math">
                    <m:oMathParaPr>
                      <m:jc m:val="centerGroup"/>
                    </m:oMathParaPr>
                    <m:oMath xmlns:m="http://schemas.openxmlformats.org/officeDocument/2006/math">
                      <m:sSub>
                        <m:sSubPr>
                          <m:ctrlPr>
                            <a:rPr lang="en-US" sz="35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ℒ</m:t>
                          </m:r>
                        </m:e>
                        <m:sub>
                          <m:r>
                            <a:rPr lang="en-US" sz="3500" i="1">
                              <a:effectLst/>
                              <a:latin typeface="Cambria Math" panose="02040503050406030204" pitchFamily="18" charset="0"/>
                              <a:ea typeface="Calibri" panose="020F0502020204030204" pitchFamily="34" charset="0"/>
                              <a:cs typeface="Times New Roman" panose="02020603050405020304" pitchFamily="18" charset="0"/>
                            </a:rPr>
                            <m:t>𝐷</m:t>
                          </m:r>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𝔼</m:t>
                          </m:r>
                        </m:e>
                        <m:sub>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𝑝</m:t>
                              </m:r>
                            </m:e>
                            <m:sub>
                              <m:r>
                                <m:rPr>
                                  <m:nor/>
                                </m:rPr>
                                <a:rPr lang="en-US" sz="3500">
                                  <a:effectLst/>
                                  <a:latin typeface="Times New Roman" panose="02020603050405020304" pitchFamily="18" charset="0"/>
                                  <a:ea typeface="Calibri" panose="020F0502020204030204" pitchFamily="34" charset="0"/>
                                  <a:cs typeface="Arial" panose="020B0604020202020204" pitchFamily="34" charset="0"/>
                                </a:rPr>
                                <m:t>data</m:t>
                              </m:r>
                              <m:r>
                                <m:rPr>
                                  <m:nor/>
                                </m:rPr>
                                <a:rPr lang="en-US" sz="3500" i="1">
                                  <a:effectLst/>
                                  <a:latin typeface="Times New Roman" panose="02020603050405020304" pitchFamily="18" charset="0"/>
                                  <a:ea typeface="Calibri" panose="020F0502020204030204" pitchFamily="34" charset="0"/>
                                  <a:cs typeface="Arial" panose="020B0604020202020204" pitchFamily="34" charset="0"/>
                                </a:rPr>
                                <m:t> </m:t>
                              </m:r>
                            </m:sub>
                          </m:sSub>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500">
                          <a:effectLst/>
                          <a:latin typeface="Cambria Math" panose="02040503050406030204" pitchFamily="18" charset="0"/>
                          <a:ea typeface="Calibri" panose="020F0502020204030204" pitchFamily="34" charset="0"/>
                          <a:cs typeface="Times New Roman" panose="02020603050405020304" pitchFamily="18" charset="0"/>
                        </a:rPr>
                        <m:t>log</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𝐷</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𝔼</m:t>
                          </m:r>
                        </m:e>
                        <m:sub>
                          <m:acc>
                            <m:accPr>
                              <m:chr m:val="ˆ"/>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en-US" sz="3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𝑝</m:t>
                              </m:r>
                            </m:e>
                            <m:sub>
                              <m:r>
                                <m:rPr>
                                  <m:nor/>
                                </m:rPr>
                                <a:rPr lang="en-US" sz="3500">
                                  <a:effectLst/>
                                  <a:latin typeface="Times New Roman" panose="02020603050405020304" pitchFamily="18" charset="0"/>
                                  <a:ea typeface="Calibri" panose="020F0502020204030204" pitchFamily="34" charset="0"/>
                                  <a:cs typeface="Arial" panose="020B0604020202020204" pitchFamily="34" charset="0"/>
                                </a:rPr>
                                <m:t>fake</m:t>
                              </m:r>
                              <m:r>
                                <m:rPr>
                                  <m:nor/>
                                </m:rPr>
                                <a:rPr lang="en-US" sz="3500" i="1">
                                  <a:effectLst/>
                                  <a:latin typeface="Times New Roman" panose="02020603050405020304" pitchFamily="18" charset="0"/>
                                  <a:ea typeface="Calibri" panose="020F0502020204030204" pitchFamily="34" charset="0"/>
                                  <a:cs typeface="Arial" panose="020B0604020202020204" pitchFamily="34" charset="0"/>
                                </a:rPr>
                                <m:t> </m:t>
                              </m:r>
                            </m:sub>
                          </m:sSub>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500">
                          <a:effectLst/>
                          <a:latin typeface="Cambria Math" panose="02040503050406030204" pitchFamily="18" charset="0"/>
                          <a:ea typeface="Calibri" panose="020F0502020204030204" pitchFamily="34" charset="0"/>
                          <a:cs typeface="Times New Roman" panose="02020603050405020304" pitchFamily="18" charset="0"/>
                        </a:rPr>
                        <m:t>log</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a:effectLst/>
                          <a:latin typeface="Cambria Math" panose="02040503050406030204" pitchFamily="18" charset="0"/>
                          <a:ea typeface="Calibri" panose="020F0502020204030204" pitchFamily="34" charset="0"/>
                          <a:cs typeface="Times New Roman" panose="02020603050405020304" pitchFamily="18" charset="0"/>
                        </a:rPr>
                        <m:t>1</m:t>
                      </m:r>
                      <m:r>
                        <a:rPr lang="en-US" sz="3500" i="1">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𝐷</m:t>
                      </m:r>
                      <m:r>
                        <a:rPr lang="en-US" sz="3500">
                          <a:effectLst/>
                          <a:latin typeface="Cambria Math" panose="02040503050406030204" pitchFamily="18" charset="0"/>
                          <a:ea typeface="Calibri" panose="020F0502020204030204" pitchFamily="34" charset="0"/>
                          <a:cs typeface="Times New Roman" panose="02020603050405020304" pitchFamily="18" charset="0"/>
                        </a:rPr>
                        <m:t>(</m:t>
                      </m:r>
                      <m:acc>
                        <m:accPr>
                          <m:chr m:val="ˆ"/>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en-US" sz="35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fa-IR" sz="3500" dirty="0">
                  <a:effectLst/>
                  <a:latin typeface="Calibri" panose="020F0502020204030204" pitchFamily="34" charset="0"/>
                  <a:ea typeface="Calibri" panose="020F0502020204030204" pitchFamily="34" charset="0"/>
                  <a:cs typeface="Arial" panose="020B0604020202020204" pitchFamily="34" charset="0"/>
                </a:endParaRPr>
              </a:p>
              <a:p>
                <a:pPr lvl="1" rtl="1"/>
                <a:endParaRPr lang="fa-IR" sz="3500" dirty="0">
                  <a:latin typeface="Calibri" panose="020F0502020204030204" pitchFamily="34" charset="0"/>
                  <a:ea typeface="Calibri" panose="020F0502020204030204" pitchFamily="34" charset="0"/>
                  <a:cs typeface="Arial" panose="020B0604020202020204" pitchFamily="34" charset="0"/>
                </a:endParaRPr>
              </a:p>
              <a:p>
                <a:pPr lvl="1" rtl="1"/>
                <a14:m>
                  <m:oMathPara xmlns:m="http://schemas.openxmlformats.org/officeDocument/2006/math">
                    <m:oMathParaPr>
                      <m:jc m:val="centerGroup"/>
                    </m:oMathParaPr>
                    <m:oMath xmlns:m="http://schemas.openxmlformats.org/officeDocument/2006/math">
                      <m:sSub>
                        <m:sSubPr>
                          <m:ctrlPr>
                            <a:rPr lang="en-US" sz="3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ℒ</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𝐶</m:t>
                          </m:r>
                        </m:sub>
                      </m:sSub>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𝔼</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𝑧</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𝑝</m:t>
                              </m:r>
                            </m:e>
                            <m:sub>
                              <m:r>
                                <m:rPr>
                                  <m:nor/>
                                </m:rPr>
                                <a:rPr lang="en-US" sz="3000">
                                  <a:effectLst/>
                                  <a:latin typeface="+mn-lt"/>
                                  <a:ea typeface="Calibri" panose="020F0502020204030204" pitchFamily="34" charset="0"/>
                                  <a:cs typeface="Arial" panose="020B0604020202020204" pitchFamily="34" charset="0"/>
                                </a:rPr>
                                <m:t>latent</m:t>
                              </m:r>
                              <m:r>
                                <m:rPr>
                                  <m:nor/>
                                </m:rPr>
                                <a:rPr lang="en-US" sz="3000" i="1">
                                  <a:effectLst/>
                                  <a:latin typeface="+mn-lt"/>
                                  <a:ea typeface="Calibri" panose="020F0502020204030204" pitchFamily="34" charset="0"/>
                                  <a:cs typeface="Arial" panose="020B0604020202020204" pitchFamily="34" charset="0"/>
                                </a:rPr>
                                <m:t> </m:t>
                              </m:r>
                            </m:sub>
                          </m:sSub>
                        </m:sub>
                      </m:sSub>
                      <m:r>
                        <a:rPr lang="en-US" sz="3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log</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𝐶</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𝑧</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𝔼</m:t>
                          </m:r>
                        </m:e>
                        <m:sub>
                          <m:sSup>
                            <m:sSup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en-US" sz="3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3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𝑝</m:t>
                              </m:r>
                            </m:e>
                            <m:sub>
                              <m:r>
                                <m:rPr>
                                  <m:nor/>
                                </m:rPr>
                                <a:rPr lang="en-US" sz="3000">
                                  <a:effectLst/>
                                  <a:latin typeface="+mn-lt"/>
                                  <a:ea typeface="Calibri" panose="020F0502020204030204" pitchFamily="34" charset="0"/>
                                  <a:cs typeface="Arial" panose="020B0604020202020204" pitchFamily="34" charset="0"/>
                                </a:rPr>
                                <m:t>noise</m:t>
                              </m:r>
                              <m:r>
                                <m:rPr>
                                  <m:nor/>
                                </m:rPr>
                                <a:rPr lang="en-US" sz="3000" i="1">
                                  <a:effectLst/>
                                  <a:latin typeface="+mn-lt"/>
                                  <a:ea typeface="Calibri" panose="020F0502020204030204" pitchFamily="34" charset="0"/>
                                  <a:cs typeface="Arial" panose="020B0604020202020204" pitchFamily="34" charset="0"/>
                                </a:rPr>
                                <m:t> </m:t>
                              </m:r>
                            </m:sub>
                          </m:sSub>
                        </m:sub>
                      </m:sSub>
                      <m:d>
                        <m:dPr>
                          <m:begChr m:val="["/>
                          <m:endChr m:val="]"/>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log</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000">
                                  <a:effectLst/>
                                  <a:latin typeface="Cambria Math" panose="02040503050406030204" pitchFamily="18" charset="0"/>
                                  <a:ea typeface="Calibri" panose="020F0502020204030204" pitchFamily="34" charset="0"/>
                                  <a:cs typeface="Times New Roman" panose="02020603050405020304" pitchFamily="18" charset="0"/>
                                </a:rPr>
                                <m:t>1</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𝐶</m:t>
                              </m:r>
                              <m:d>
                                <m:d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en-US" sz="3000" i="1">
                                          <a:effectLst/>
                                          <a:latin typeface="Cambria Math" panose="02040503050406030204" pitchFamily="18" charset="0"/>
                                          <a:ea typeface="Calibri" panose="020F0502020204030204" pitchFamily="34" charset="0"/>
                                          <a:cs typeface="Times New Roman" panose="02020603050405020304" pitchFamily="18" charset="0"/>
                                        </a:rPr>
                                        <m:t>′</m:t>
                                      </m:r>
                                    </m:sup>
                                  </m:sSup>
                                </m:e>
                              </m:d>
                            </m:e>
                          </m:d>
                        </m:e>
                      </m:d>
                    </m:oMath>
                  </m:oMathPara>
                </a14:m>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lvl="1" rtl="1"/>
                <a:endParaRPr lang="en-US" sz="3500" dirty="0">
                  <a:latin typeface="Times New Roman" panose="02020603050405020304" pitchFamily="18" charset="0"/>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r>
                  <a:rPr lang="fa-IR" sz="3500" dirty="0">
                    <a:effectLst/>
                    <a:latin typeface="Times New Roman" panose="02020603050405020304" pitchFamily="18" charset="0"/>
                    <a:ea typeface="Calibri" panose="020F0502020204030204" pitchFamily="34" charset="0"/>
                    <a:cs typeface="B Nazanin" panose="00000400000000000000" pitchFamily="2" charset="-78"/>
                  </a:rPr>
                  <a:t>استفاده از ساختار ترکیبی </a:t>
                </a:r>
                <a:r>
                  <a:rPr lang="en-US" sz="3500" dirty="0">
                    <a:effectLst/>
                    <a:latin typeface="Times New Roman" panose="02020603050405020304" pitchFamily="18" charset="0"/>
                    <a:ea typeface="Calibri" panose="020F0502020204030204" pitchFamily="34" charset="0"/>
                    <a:cs typeface="B Nazanin" panose="00000400000000000000" pitchFamily="2" charset="-78"/>
                  </a:rPr>
                  <a:t>CONDITIONAL GAN , WGAN</a:t>
                </a:r>
              </a:p>
              <a:p>
                <a:pPr lvl="1" algn="r" rtl="1"/>
                <a:endParaRPr lang="fa-IR" sz="3500" dirty="0">
                  <a:effectLst/>
                  <a:latin typeface="Times New Roman" panose="02020603050405020304" pitchFamily="18" charset="0"/>
                  <a:ea typeface="Calibri" panose="020F0502020204030204" pitchFamily="34" charset="0"/>
                  <a:cs typeface="B Nazanin" panose="00000400000000000000" pitchFamily="2" charset="-78"/>
                </a:endParaRPr>
              </a:p>
              <a:p>
                <a:pPr lvl="1" rtl="1"/>
                <a:r>
                  <a:rPr lang="en-US" sz="3500" dirty="0">
                    <a:effectLst/>
                    <a:latin typeface="+mn-lt"/>
                    <a:ea typeface="Calibri" panose="020F0502020204030204" pitchFamily="34" charset="0"/>
                    <a:cs typeface="Arial" panose="020B0604020202020204" pitchFamily="34" charset="0"/>
                  </a:rPr>
                  <a:t>gradient penalty </a:t>
                </a:r>
                <a14:m>
                  <m:oMath xmlns:m="http://schemas.openxmlformats.org/officeDocument/2006/math">
                    <m:r>
                      <a:rPr lang="en-US" sz="3500">
                        <a:effectLst/>
                        <a:latin typeface="+mn-lt"/>
                        <a:ea typeface="Calibri" panose="020F0502020204030204" pitchFamily="34" charset="0"/>
                        <a:cs typeface="Times New Roman" panose="02020603050405020304" pitchFamily="18" charset="0"/>
                      </a:rPr>
                      <m:t>=</m:t>
                    </m:r>
                    <m:sSub>
                      <m:sSubPr>
                        <m:ctrlPr>
                          <a:rPr lang="en-US" sz="3500" i="1">
                            <a:effectLst/>
                            <a:latin typeface="+mn-lt"/>
                            <a:ea typeface="Calibri" panose="020F0502020204030204" pitchFamily="34" charset="0"/>
                            <a:cs typeface="Times New Roman" panose="02020603050405020304" pitchFamily="18" charset="0"/>
                          </a:rPr>
                        </m:ctrlPr>
                      </m:sSubPr>
                      <m:e>
                        <m:r>
                          <a:rPr lang="en-US" sz="3500" i="1">
                            <a:effectLst/>
                            <a:latin typeface="+mn-lt"/>
                            <a:ea typeface="Calibri" panose="020F0502020204030204" pitchFamily="34" charset="0"/>
                            <a:cs typeface="Times New Roman" panose="02020603050405020304" pitchFamily="18" charset="0"/>
                          </a:rPr>
                          <m:t>𝔼</m:t>
                        </m:r>
                      </m:e>
                      <m:sub>
                        <m:acc>
                          <m:accPr>
                            <m:chr m:val="ˆ"/>
                            <m:ctrlPr>
                              <a:rPr lang="en-US" sz="3500" i="1">
                                <a:effectLst/>
                                <a:latin typeface="+mn-lt"/>
                                <a:ea typeface="Calibri" panose="020F0502020204030204" pitchFamily="34" charset="0"/>
                                <a:cs typeface="Times New Roman" panose="02020603050405020304" pitchFamily="18" charset="0"/>
                              </a:rPr>
                            </m:ctrlPr>
                          </m:accPr>
                          <m:e>
                            <m:r>
                              <a:rPr lang="en-US" sz="3500" b="1" i="1">
                                <a:effectLst/>
                                <a:latin typeface="+mn-lt"/>
                                <a:ea typeface="Calibri" panose="020F0502020204030204" pitchFamily="34" charset="0"/>
                                <a:cs typeface="Times New Roman" panose="02020603050405020304" pitchFamily="18" charset="0"/>
                              </a:rPr>
                              <m:t>𝐱</m:t>
                            </m:r>
                          </m:e>
                        </m:acc>
                        <m:r>
                          <a:rPr lang="en-US" sz="3500">
                            <a:effectLst/>
                            <a:latin typeface="+mn-lt"/>
                            <a:ea typeface="Calibri" panose="020F0502020204030204" pitchFamily="34" charset="0"/>
                            <a:cs typeface="Times New Roman" panose="02020603050405020304" pitchFamily="18" charset="0"/>
                          </a:rPr>
                          <m:t>∼</m:t>
                        </m:r>
                        <m:sSub>
                          <m:sSubPr>
                            <m:ctrlPr>
                              <a:rPr lang="en-US" sz="3500" i="1">
                                <a:effectLst/>
                                <a:latin typeface="+mn-lt"/>
                                <a:ea typeface="Calibri" panose="020F0502020204030204" pitchFamily="34" charset="0"/>
                                <a:cs typeface="Times New Roman" panose="02020603050405020304" pitchFamily="18" charset="0"/>
                              </a:rPr>
                            </m:ctrlPr>
                          </m:sSubPr>
                          <m:e>
                            <m:r>
                              <a:rPr lang="en-US" sz="3500" i="1">
                                <a:effectLst/>
                                <a:latin typeface="+mn-lt"/>
                                <a:ea typeface="Calibri" panose="020F0502020204030204" pitchFamily="34" charset="0"/>
                                <a:cs typeface="Times New Roman" panose="02020603050405020304" pitchFamily="18" charset="0"/>
                              </a:rPr>
                              <m:t>𝑝</m:t>
                            </m:r>
                          </m:e>
                          <m:sub>
                            <m:acc>
                              <m:accPr>
                                <m:chr m:val="˙"/>
                                <m:ctrlPr>
                                  <a:rPr lang="en-US" sz="3500" i="1">
                                    <a:effectLst/>
                                    <a:latin typeface="+mn-lt"/>
                                    <a:ea typeface="Calibri" panose="020F0502020204030204" pitchFamily="34" charset="0"/>
                                    <a:cs typeface="Times New Roman" panose="02020603050405020304" pitchFamily="18" charset="0"/>
                                  </a:rPr>
                                </m:ctrlPr>
                              </m:accPr>
                              <m:e>
                                <m:r>
                                  <a:rPr lang="en-US" sz="3500" b="1" i="1">
                                    <a:effectLst/>
                                    <a:latin typeface="+mn-lt"/>
                                    <a:ea typeface="Calibri" panose="020F0502020204030204" pitchFamily="34" charset="0"/>
                                    <a:cs typeface="Times New Roman" panose="02020603050405020304" pitchFamily="18" charset="0"/>
                                  </a:rPr>
                                  <m:t>𝐱</m:t>
                                </m:r>
                              </m:e>
                            </m:acc>
                          </m:sub>
                        </m:sSub>
                      </m:sub>
                    </m:sSub>
                    <m:d>
                      <m:dPr>
                        <m:begChr m:val="["/>
                        <m:endChr m:val="]"/>
                        <m:ctrlPr>
                          <a:rPr lang="en-US" sz="3500" i="1">
                            <a:effectLst/>
                            <a:latin typeface="+mn-lt"/>
                            <a:ea typeface="Calibri" panose="020F0502020204030204" pitchFamily="34" charset="0"/>
                            <a:cs typeface="Times New Roman" panose="02020603050405020304" pitchFamily="18" charset="0"/>
                          </a:rPr>
                        </m:ctrlPr>
                      </m:dPr>
                      <m:e>
                        <m:sSup>
                          <m:sSupPr>
                            <m:ctrlPr>
                              <a:rPr lang="en-US" sz="3500" i="1">
                                <a:effectLst/>
                                <a:latin typeface="+mn-lt"/>
                                <a:ea typeface="Calibri" panose="020F0502020204030204" pitchFamily="34" charset="0"/>
                                <a:cs typeface="Times New Roman" panose="02020603050405020304" pitchFamily="18" charset="0"/>
                              </a:rPr>
                            </m:ctrlPr>
                          </m:sSupPr>
                          <m:e>
                            <m:d>
                              <m:dPr>
                                <m:ctrlPr>
                                  <a:rPr lang="en-US" sz="3500" i="1">
                                    <a:effectLst/>
                                    <a:latin typeface="+mn-lt"/>
                                    <a:ea typeface="Calibri" panose="020F0502020204030204" pitchFamily="34" charset="0"/>
                                    <a:cs typeface="Times New Roman" panose="02020603050405020304" pitchFamily="18" charset="0"/>
                                  </a:rPr>
                                </m:ctrlPr>
                              </m:dPr>
                              <m:e>
                                <m:sSub>
                                  <m:sSubPr>
                                    <m:ctrlPr>
                                      <a:rPr lang="en-US" sz="3500" i="1">
                                        <a:effectLst/>
                                        <a:latin typeface="+mn-lt"/>
                                        <a:ea typeface="Calibri" panose="020F0502020204030204" pitchFamily="34" charset="0"/>
                                        <a:cs typeface="Times New Roman" panose="02020603050405020304" pitchFamily="18" charset="0"/>
                                      </a:rPr>
                                    </m:ctrlPr>
                                  </m:sSubPr>
                                  <m:e>
                                    <m:d>
                                      <m:dPr>
                                        <m:begChr m:val="∥"/>
                                        <m:endChr m:val="∥"/>
                                        <m:ctrlPr>
                                          <a:rPr lang="en-US" sz="3500" i="1">
                                            <a:effectLst/>
                                            <a:latin typeface="+mn-lt"/>
                                            <a:ea typeface="Calibri" panose="020F0502020204030204" pitchFamily="34" charset="0"/>
                                            <a:cs typeface="Times New Roman" panose="02020603050405020304" pitchFamily="18" charset="0"/>
                                          </a:rPr>
                                        </m:ctrlPr>
                                      </m:dPr>
                                      <m:e>
                                        <m:sSub>
                                          <m:sSubPr>
                                            <m:ctrlPr>
                                              <a:rPr lang="en-US" sz="3500" i="1">
                                                <a:effectLst/>
                                                <a:latin typeface="+mn-lt"/>
                                                <a:ea typeface="Calibri" panose="020F0502020204030204" pitchFamily="34" charset="0"/>
                                                <a:cs typeface="Times New Roman" panose="02020603050405020304" pitchFamily="18" charset="0"/>
                                              </a:rPr>
                                            </m:ctrlPr>
                                          </m:sSubPr>
                                          <m:e>
                                            <m:r>
                                              <m:rPr>
                                                <m:sty m:val="p"/>
                                              </m:rPr>
                                              <a:rPr lang="en-US" sz="3500">
                                                <a:effectLst/>
                                                <a:latin typeface="+mn-lt"/>
                                                <a:ea typeface="Calibri" panose="020F0502020204030204" pitchFamily="34" charset="0"/>
                                                <a:cs typeface="Times New Roman" panose="02020603050405020304" pitchFamily="18" charset="0"/>
                                              </a:rPr>
                                              <m:t>∇</m:t>
                                            </m:r>
                                          </m:e>
                                          <m:sub>
                                            <m:acc>
                                              <m:accPr>
                                                <m:chr m:val="ˆ"/>
                                                <m:ctrlPr>
                                                  <a:rPr lang="en-US" sz="3500" i="1">
                                                    <a:effectLst/>
                                                    <a:latin typeface="+mn-lt"/>
                                                    <a:ea typeface="Calibri" panose="020F0502020204030204" pitchFamily="34" charset="0"/>
                                                    <a:cs typeface="Times New Roman" panose="02020603050405020304" pitchFamily="18" charset="0"/>
                                                  </a:rPr>
                                                </m:ctrlPr>
                                              </m:accPr>
                                              <m:e>
                                                <m:r>
                                                  <a:rPr lang="en-US" sz="3500" b="1" i="1">
                                                    <a:effectLst/>
                                                    <a:latin typeface="+mn-lt"/>
                                                    <a:ea typeface="Calibri" panose="020F0502020204030204" pitchFamily="34" charset="0"/>
                                                    <a:cs typeface="Times New Roman" panose="02020603050405020304" pitchFamily="18" charset="0"/>
                                                  </a:rPr>
                                                  <m:t>𝐱</m:t>
                                                </m:r>
                                              </m:e>
                                            </m:acc>
                                          </m:sub>
                                        </m:sSub>
                                        <m:r>
                                          <a:rPr lang="en-US" sz="3500" i="1">
                                            <a:effectLst/>
                                            <a:latin typeface="+mn-lt"/>
                                            <a:ea typeface="Calibri" panose="020F0502020204030204" pitchFamily="34" charset="0"/>
                                            <a:cs typeface="Times New Roman" panose="02020603050405020304" pitchFamily="18" charset="0"/>
                                          </a:rPr>
                                          <m:t>𝐷</m:t>
                                        </m:r>
                                        <m:r>
                                          <a:rPr lang="en-US" sz="3500">
                                            <a:effectLst/>
                                            <a:latin typeface="+mn-lt"/>
                                            <a:ea typeface="Calibri" panose="020F0502020204030204" pitchFamily="34" charset="0"/>
                                            <a:cs typeface="Times New Roman" panose="02020603050405020304" pitchFamily="18" charset="0"/>
                                          </a:rPr>
                                          <m:t>(</m:t>
                                        </m:r>
                                        <m:acc>
                                          <m:accPr>
                                            <m:chr m:val="ˆ"/>
                                            <m:ctrlPr>
                                              <a:rPr lang="en-US" sz="3500" i="1">
                                                <a:effectLst/>
                                                <a:latin typeface="+mn-lt"/>
                                                <a:ea typeface="Calibri" panose="020F0502020204030204" pitchFamily="34" charset="0"/>
                                                <a:cs typeface="Times New Roman" panose="02020603050405020304" pitchFamily="18" charset="0"/>
                                              </a:rPr>
                                            </m:ctrlPr>
                                          </m:accPr>
                                          <m:e>
                                            <m:r>
                                              <a:rPr lang="en-US" sz="3500" b="1" i="1">
                                                <a:effectLst/>
                                                <a:latin typeface="+mn-lt"/>
                                                <a:ea typeface="Calibri" panose="020F0502020204030204" pitchFamily="34" charset="0"/>
                                                <a:cs typeface="Times New Roman" panose="02020603050405020304" pitchFamily="18" charset="0"/>
                                              </a:rPr>
                                              <m:t>𝐱</m:t>
                                            </m:r>
                                          </m:e>
                                        </m:acc>
                                        <m:r>
                                          <a:rPr lang="en-US" sz="3500">
                                            <a:effectLst/>
                                            <a:latin typeface="+mn-lt"/>
                                            <a:ea typeface="Calibri" panose="020F0502020204030204" pitchFamily="34" charset="0"/>
                                            <a:cs typeface="Times New Roman" panose="02020603050405020304" pitchFamily="18" charset="0"/>
                                          </a:rPr>
                                          <m:t>)</m:t>
                                        </m:r>
                                      </m:e>
                                    </m:d>
                                  </m:e>
                                  <m:sub>
                                    <m:r>
                                      <a:rPr lang="en-US" sz="3500">
                                        <a:effectLst/>
                                        <a:latin typeface="+mn-lt"/>
                                        <a:ea typeface="Calibri" panose="020F0502020204030204" pitchFamily="34" charset="0"/>
                                        <a:cs typeface="Times New Roman" panose="02020603050405020304" pitchFamily="18" charset="0"/>
                                      </a:rPr>
                                      <m:t>2</m:t>
                                    </m:r>
                                  </m:sub>
                                </m:sSub>
                                <m:r>
                                  <a:rPr lang="en-US" sz="3500" i="1">
                                    <a:effectLst/>
                                    <a:latin typeface="+mn-lt"/>
                                    <a:ea typeface="Calibri" panose="020F0502020204030204" pitchFamily="34" charset="0"/>
                                    <a:cs typeface="Times New Roman" panose="02020603050405020304" pitchFamily="18" charset="0"/>
                                  </a:rPr>
                                  <m:t>−</m:t>
                                </m:r>
                                <m:r>
                                  <a:rPr lang="en-US" sz="3500">
                                    <a:effectLst/>
                                    <a:latin typeface="+mn-lt"/>
                                    <a:ea typeface="Calibri" panose="020F0502020204030204" pitchFamily="34" charset="0"/>
                                    <a:cs typeface="Times New Roman" panose="02020603050405020304" pitchFamily="18" charset="0"/>
                                  </a:rPr>
                                  <m:t>1</m:t>
                                </m:r>
                              </m:e>
                            </m:d>
                          </m:e>
                          <m:sup>
                            <m:r>
                              <a:rPr lang="en-US" sz="3500">
                                <a:effectLst/>
                                <a:latin typeface="+mn-lt"/>
                                <a:ea typeface="Calibri" panose="020F0502020204030204" pitchFamily="34" charset="0"/>
                                <a:cs typeface="Times New Roman" panose="02020603050405020304" pitchFamily="18" charset="0"/>
                              </a:rPr>
                              <m:t>2</m:t>
                            </m:r>
                          </m:sup>
                        </m:sSup>
                      </m:e>
                    </m:d>
                  </m:oMath>
                </a14:m>
                <a:endParaRPr lang="en-US" sz="3500" dirty="0">
                  <a:effectLst/>
                  <a:latin typeface="+mn-lt"/>
                  <a:ea typeface="Calibri" panose="020F0502020204030204" pitchFamily="34" charset="0"/>
                  <a:cs typeface="Arial" panose="020B0604020202020204" pitchFamily="34" charset="0"/>
                </a:endParaRPr>
              </a:p>
              <a:p>
                <a:pPr lvl="1" algn="r" rtl="1"/>
                <a:endParaRPr lang="en-US" sz="3500" dirty="0">
                  <a:latin typeface="Times New Roman" panose="02020603050405020304" pitchFamily="18" charset="0"/>
                  <a:ea typeface="Calibri" panose="020F0502020204030204" pitchFamily="34" charset="0"/>
                  <a:cs typeface="B Nazanin" panose="00000400000000000000" pitchFamily="2" charset="-78"/>
                </a:endParaRPr>
              </a:p>
              <a:p>
                <a:pPr lvl="1" rtl="1"/>
                <a14:m>
                  <m:oMathPara xmlns:m="http://schemas.openxmlformats.org/officeDocument/2006/math">
                    <m:oMathParaPr>
                      <m:jc m:val="centerGroup"/>
                    </m:oMathParaPr>
                    <m:oMath xmlns:m="http://schemas.openxmlformats.org/officeDocument/2006/math">
                      <m:sSub>
                        <m:sSubPr>
                          <m:ctrlPr>
                            <a:rPr lang="en-US" sz="35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500" i="1">
                              <a:effectLst/>
                              <a:latin typeface="Cambria Math" panose="02040503050406030204" pitchFamily="18" charset="0"/>
                              <a:ea typeface="Calibri" panose="020F0502020204030204" pitchFamily="34" charset="0"/>
                              <a:cs typeface="Times New Roman" panose="02020603050405020304" pitchFamily="18" charset="0"/>
                            </a:rPr>
                            <m:t>ℒ</m:t>
                          </m:r>
                        </m:e>
                        <m:sub>
                          <m:r>
                            <a:rPr lang="en-US" sz="3500" i="1">
                              <a:effectLst/>
                              <a:latin typeface="Cambria Math" panose="02040503050406030204" pitchFamily="18" charset="0"/>
                              <a:ea typeface="Calibri" panose="020F0502020204030204" pitchFamily="34" charset="0"/>
                              <a:cs typeface="Times New Roman" panose="02020603050405020304" pitchFamily="18" charset="0"/>
                            </a:rPr>
                            <m:t>𝐷</m:t>
                          </m:r>
                        </m:sub>
                      </m:sSub>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𝔼</m:t>
                      </m:r>
                      <m:d>
                        <m:dPr>
                          <m:begChr m:val="["/>
                          <m:endChr m:val="]"/>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500" i="1">
                              <a:effectLst/>
                              <a:latin typeface="Cambria Math" panose="02040503050406030204" pitchFamily="18" charset="0"/>
                              <a:ea typeface="Calibri" panose="020F0502020204030204" pitchFamily="34" charset="0"/>
                              <a:cs typeface="Times New Roman" panose="02020603050405020304" pitchFamily="18" charset="0"/>
                            </a:rPr>
                            <m:t>𝐷</m:t>
                          </m:r>
                          <m:d>
                            <m:d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𝑥</m:t>
                              </m:r>
                            </m:e>
                          </m:d>
                        </m:e>
                      </m:d>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𝔼</m:t>
                      </m:r>
                      <m:d>
                        <m:dPr>
                          <m:begChr m:val="["/>
                          <m:endChr m:val="]"/>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500" i="1">
                              <a:effectLst/>
                              <a:latin typeface="Cambria Math" panose="02040503050406030204" pitchFamily="18" charset="0"/>
                              <a:ea typeface="Calibri" panose="020F0502020204030204" pitchFamily="34" charset="0"/>
                              <a:cs typeface="Times New Roman" panose="02020603050405020304" pitchFamily="18" charset="0"/>
                            </a:rPr>
                            <m:t>𝐷</m:t>
                          </m:r>
                          <m:d>
                            <m:d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500" i="1">
                                  <a:effectLst/>
                                  <a:latin typeface="Cambria Math" panose="02040503050406030204" pitchFamily="18" charset="0"/>
                                  <a:ea typeface="Calibri" panose="020F0502020204030204" pitchFamily="34" charset="0"/>
                                  <a:cs typeface="Times New Roman" panose="02020603050405020304" pitchFamily="18" charset="0"/>
                                </a:rPr>
                                <m:t>𝐺</m:t>
                              </m:r>
                              <m:d>
                                <m:dPr>
                                  <m:ctrlPr>
                                    <a:rPr lang="en-US" sz="3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500" i="1">
                                      <a:effectLst/>
                                      <a:latin typeface="Cambria Math" panose="02040503050406030204" pitchFamily="18" charset="0"/>
                                      <a:ea typeface="Calibri" panose="020F0502020204030204" pitchFamily="34" charset="0"/>
                                      <a:cs typeface="Times New Roman" panose="02020603050405020304" pitchFamily="18" charset="0"/>
                                    </a:rPr>
                                    <m:t>𝑧</m:t>
                                  </m:r>
                                </m:e>
                              </m:d>
                            </m:e>
                          </m:d>
                        </m:e>
                      </m:d>
                      <m:r>
                        <a:rPr lang="en-US" sz="3500">
                          <a:effectLst/>
                          <a:latin typeface="Cambria Math" panose="02040503050406030204" pitchFamily="18" charset="0"/>
                          <a:ea typeface="Calibri" panose="020F0502020204030204" pitchFamily="34" charset="0"/>
                          <a:cs typeface="Times New Roman" panose="02020603050405020304" pitchFamily="18" charset="0"/>
                        </a:rPr>
                        <m:t>+</m:t>
                      </m:r>
                      <m:r>
                        <a:rPr lang="en-US" sz="3500" i="1">
                          <a:effectLst/>
                          <a:latin typeface="Cambria Math" panose="02040503050406030204" pitchFamily="18" charset="0"/>
                          <a:ea typeface="Calibri" panose="020F0502020204030204" pitchFamily="34" charset="0"/>
                          <a:cs typeface="Times New Roman" panose="02020603050405020304" pitchFamily="18" charset="0"/>
                        </a:rPr>
                        <m:t>𝜆</m:t>
                      </m:r>
                      <m:r>
                        <a:rPr lang="en-US" sz="35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3500">
                          <a:effectLst/>
                          <a:latin typeface="Cambria Math" panose="02040503050406030204" pitchFamily="18" charset="0"/>
                          <a:ea typeface="Calibri" panose="020F0502020204030204" pitchFamily="34" charset="0"/>
                          <a:cs typeface="Times New Roman" panose="02020603050405020304" pitchFamily="18" charset="0"/>
                        </a:rPr>
                        <m:t>Gradient</m:t>
                      </m:r>
                      <m:r>
                        <a:rPr lang="en-US" sz="35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3500">
                          <a:effectLst/>
                          <a:latin typeface="Cambria Math" panose="02040503050406030204" pitchFamily="18" charset="0"/>
                          <a:ea typeface="Calibri" panose="020F0502020204030204" pitchFamily="34" charset="0"/>
                          <a:cs typeface="Times New Roman" panose="02020603050405020304" pitchFamily="18" charset="0"/>
                        </a:rPr>
                        <m:t>Penalty</m:t>
                      </m:r>
                    </m:oMath>
                  </m:oMathPara>
                </a14:m>
                <a:endParaRPr lang="fa-IR" sz="3500" dirty="0">
                  <a:effectLst/>
                  <a:latin typeface="Calibri" panose="020F0502020204030204" pitchFamily="34" charset="0"/>
                  <a:ea typeface="Calibri" panose="020F0502020204030204" pitchFamily="34" charset="0"/>
                  <a:cs typeface="Arial" panose="020B0604020202020204" pitchFamily="34" charset="0"/>
                </a:endParaRPr>
              </a:p>
              <a:p>
                <a:pPr lvl="1" rtl="1"/>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lvl="1" rtl="1"/>
                <a14:m>
                  <m:oMathPara xmlns:m="http://schemas.openxmlformats.org/officeDocument/2006/math">
                    <m:oMathParaPr>
                      <m:jc m:val="centerGroup"/>
                    </m:oMathParaPr>
                    <m:oMath xmlns:m="http://schemas.openxmlformats.org/officeDocument/2006/math">
                      <m:sSub>
                        <m:sSubPr>
                          <m:ctrlPr>
                            <a:rPr lang="en-US" sz="3500" i="1" smtClean="0">
                              <a:effectLst/>
                              <a:latin typeface="+mn-lt"/>
                              <a:ea typeface="Calibri" panose="020F0502020204030204" pitchFamily="34" charset="0"/>
                              <a:cs typeface="Times New Roman" panose="02020603050405020304" pitchFamily="18" charset="0"/>
                            </a:rPr>
                          </m:ctrlPr>
                        </m:sSubPr>
                        <m:e>
                          <m:r>
                            <a:rPr lang="en-US" sz="3500" i="1">
                              <a:effectLst/>
                              <a:latin typeface="+mn-lt"/>
                              <a:ea typeface="Calibri" panose="020F0502020204030204" pitchFamily="34" charset="0"/>
                              <a:cs typeface="Times New Roman" panose="02020603050405020304" pitchFamily="18" charset="0"/>
                            </a:rPr>
                            <m:t>ℒ</m:t>
                          </m:r>
                        </m:e>
                        <m:sub>
                          <m:r>
                            <a:rPr lang="en-US" sz="3500" i="1">
                              <a:effectLst/>
                              <a:latin typeface="+mn-lt"/>
                              <a:ea typeface="Calibri" panose="020F0502020204030204" pitchFamily="34" charset="0"/>
                              <a:cs typeface="Times New Roman" panose="02020603050405020304" pitchFamily="18" charset="0"/>
                            </a:rPr>
                            <m:t>𝐺</m:t>
                          </m:r>
                        </m:sub>
                      </m:sSub>
                      <m:r>
                        <a:rPr lang="en-US" sz="3500">
                          <a:effectLst/>
                          <a:latin typeface="+mn-lt"/>
                          <a:ea typeface="Calibri" panose="020F0502020204030204" pitchFamily="34" charset="0"/>
                          <a:cs typeface="Times New Roman" panose="02020603050405020304" pitchFamily="18" charset="0"/>
                        </a:rPr>
                        <m:t>=</m:t>
                      </m:r>
                      <m:r>
                        <a:rPr lang="en-US" sz="3500" i="1">
                          <a:effectLst/>
                          <a:latin typeface="+mn-lt"/>
                          <a:ea typeface="Calibri" panose="020F0502020204030204" pitchFamily="34" charset="0"/>
                          <a:cs typeface="Times New Roman" panose="02020603050405020304" pitchFamily="18" charset="0"/>
                        </a:rPr>
                        <m:t>−</m:t>
                      </m:r>
                      <m:r>
                        <a:rPr lang="en-US" sz="3500" i="1">
                          <a:effectLst/>
                          <a:latin typeface="+mn-lt"/>
                          <a:ea typeface="Calibri" panose="020F0502020204030204" pitchFamily="34" charset="0"/>
                          <a:cs typeface="Times New Roman" panose="02020603050405020304" pitchFamily="18" charset="0"/>
                        </a:rPr>
                        <m:t>𝔼</m:t>
                      </m:r>
                      <m:r>
                        <a:rPr lang="en-US" sz="3500">
                          <a:effectLst/>
                          <a:latin typeface="+mn-lt"/>
                          <a:ea typeface="Calibri" panose="020F0502020204030204" pitchFamily="34" charset="0"/>
                          <a:cs typeface="Times New Roman" panose="02020603050405020304" pitchFamily="18" charset="0"/>
                        </a:rPr>
                        <m:t>[</m:t>
                      </m:r>
                      <m:r>
                        <a:rPr lang="en-US" sz="3500" i="1">
                          <a:effectLst/>
                          <a:latin typeface="+mn-lt"/>
                          <a:ea typeface="Calibri" panose="020F0502020204030204" pitchFamily="34" charset="0"/>
                          <a:cs typeface="Times New Roman" panose="02020603050405020304" pitchFamily="18" charset="0"/>
                        </a:rPr>
                        <m:t>𝐷</m:t>
                      </m:r>
                      <m:r>
                        <a:rPr lang="en-US" sz="3500">
                          <a:effectLst/>
                          <a:latin typeface="+mn-lt"/>
                          <a:ea typeface="Calibri" panose="020F0502020204030204" pitchFamily="34" charset="0"/>
                          <a:cs typeface="Times New Roman" panose="02020603050405020304" pitchFamily="18" charset="0"/>
                        </a:rPr>
                        <m:t>(</m:t>
                      </m:r>
                      <m:r>
                        <a:rPr lang="en-US" sz="3500" i="1">
                          <a:effectLst/>
                          <a:latin typeface="+mn-lt"/>
                          <a:ea typeface="Calibri" panose="020F0502020204030204" pitchFamily="34" charset="0"/>
                          <a:cs typeface="Times New Roman" panose="02020603050405020304" pitchFamily="18" charset="0"/>
                        </a:rPr>
                        <m:t>𝐺</m:t>
                      </m:r>
                      <m:r>
                        <a:rPr lang="en-US" sz="3500">
                          <a:effectLst/>
                          <a:latin typeface="+mn-lt"/>
                          <a:ea typeface="Calibri" panose="020F0502020204030204" pitchFamily="34" charset="0"/>
                          <a:cs typeface="Times New Roman" panose="02020603050405020304" pitchFamily="18" charset="0"/>
                        </a:rPr>
                        <m:t>(</m:t>
                      </m:r>
                      <m:r>
                        <a:rPr lang="en-US" sz="3500" i="1">
                          <a:effectLst/>
                          <a:latin typeface="+mn-lt"/>
                          <a:ea typeface="Calibri" panose="020F0502020204030204" pitchFamily="34" charset="0"/>
                          <a:cs typeface="Times New Roman" panose="02020603050405020304" pitchFamily="18" charset="0"/>
                        </a:rPr>
                        <m:t>𝑧</m:t>
                      </m:r>
                      <m:r>
                        <a:rPr lang="en-US" sz="3500">
                          <a:effectLst/>
                          <a:latin typeface="+mn-lt"/>
                          <a:ea typeface="Calibri" panose="020F0502020204030204" pitchFamily="34" charset="0"/>
                          <a:cs typeface="Times New Roman" panose="02020603050405020304" pitchFamily="18" charset="0"/>
                        </a:rPr>
                        <m:t>))]</m:t>
                      </m:r>
                    </m:oMath>
                  </m:oMathPara>
                </a14:m>
                <a:endParaRPr lang="en-US" sz="3500" dirty="0">
                  <a:effectLst/>
                  <a:latin typeface="+mn-lt"/>
                  <a:ea typeface="Calibri" panose="020F0502020204030204" pitchFamily="34" charset="0"/>
                  <a:cs typeface="Arial" panose="020B0604020202020204" pitchFamily="34" charset="0"/>
                </a:endParaRPr>
              </a:p>
              <a:p>
                <a:pPr lvl="1" rtl="1"/>
                <a:endParaRPr lang="fa-IR" sz="3500" dirty="0">
                  <a:latin typeface="Times New Roman" panose="02020603050405020304" pitchFamily="18" charset="0"/>
                  <a:ea typeface="Calibri" panose="020F0502020204030204" pitchFamily="34" charset="0"/>
                  <a:cs typeface="B Nazanin" panose="00000400000000000000" pitchFamily="2" charset="-78"/>
                </a:endParaRPr>
              </a:p>
            </p:txBody>
          </p:sp>
        </mc:Choice>
        <mc:Fallback>
          <p:sp>
            <p:nvSpPr>
              <p:cNvPr id="4" name="TextBox 3">
                <a:extLst>
                  <a:ext uri="{FF2B5EF4-FFF2-40B4-BE49-F238E27FC236}">
                    <a16:creationId xmlns:a16="http://schemas.microsoft.com/office/drawing/2014/main" id="{C129619E-B355-86CB-551F-54E3890ED96F}"/>
                  </a:ext>
                </a:extLst>
              </p:cNvPr>
              <p:cNvSpPr txBox="1">
                <a:spLocks noRot="1" noChangeAspect="1" noMove="1" noResize="1" noEditPoints="1" noAdjustHandles="1" noChangeArrowheads="1" noChangeShapeType="1" noTextEdit="1"/>
              </p:cNvSpPr>
              <p:nvPr/>
            </p:nvSpPr>
            <p:spPr>
              <a:xfrm>
                <a:off x="1554769" y="7600215"/>
                <a:ext cx="11787308" cy="17952094"/>
              </a:xfrm>
              <a:prstGeom prst="rect">
                <a:avLst/>
              </a:prstGeom>
              <a:blipFill>
                <a:blip r:embed="rId4"/>
                <a:stretch>
                  <a:fillRect t="-611" r="-1396"/>
                </a:stretch>
              </a:blipFill>
            </p:spPr>
            <p:txBody>
              <a:bodyPr/>
              <a:lstStyle/>
              <a:p>
                <a:r>
                  <a:rPr lang="en-US">
                    <a:noFill/>
                  </a:rPr>
                  <a:t> </a:t>
                </a:r>
              </a:p>
            </p:txBody>
          </p:sp>
        </mc:Fallback>
      </mc:AlternateContent>
      <p:sp>
        <p:nvSpPr>
          <p:cNvPr id="3" name="Rectangle 1169">
            <a:extLst>
              <a:ext uri="{FF2B5EF4-FFF2-40B4-BE49-F238E27FC236}">
                <a16:creationId xmlns:a16="http://schemas.microsoft.com/office/drawing/2014/main" id="{217F329D-8655-CEBA-B9EA-6606DD8F5777}"/>
              </a:ext>
            </a:extLst>
          </p:cNvPr>
          <p:cNvSpPr>
            <a:spLocks noChangeArrowheads="1"/>
          </p:cNvSpPr>
          <p:nvPr/>
        </p:nvSpPr>
        <p:spPr bwMode="auto">
          <a:xfrm>
            <a:off x="14108811" y="5943830"/>
            <a:ext cx="13148058" cy="1326416"/>
          </a:xfrm>
          <a:prstGeom prst="rect">
            <a:avLst/>
          </a:prstGeom>
          <a:solidFill>
            <a:srgbClr val="449DA8"/>
          </a:solidFill>
          <a:ln>
            <a:headEnd/>
            <a:tailEnd/>
          </a:ln>
          <a:effectLst>
            <a:glow rad="228600">
              <a:schemeClr val="accent4">
                <a:satMod val="175000"/>
                <a:alpha val="40000"/>
              </a:schemeClr>
            </a:glow>
            <a:outerShdw blurRad="50800" dist="38100" dir="18900000" algn="b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wrap="none" anchor="ctr"/>
          <a:lstStyle/>
          <a:p>
            <a:pPr defTabSz="3759200"/>
            <a:r>
              <a:rPr lang="fa-IR" sz="4400" b="1" dirty="0">
                <a:cs typeface="B Nazanin" panose="00000400000000000000" pitchFamily="2" charset="-78"/>
              </a:rPr>
              <a:t>1. مقدمه</a:t>
            </a:r>
            <a:endParaRPr lang="en-US" sz="4400" b="1" dirty="0">
              <a:cs typeface="B Nazanin" panose="00000400000000000000" pitchFamily="2" charset="-78"/>
            </a:endParaRPr>
          </a:p>
        </p:txBody>
      </p:sp>
      <p:sp>
        <p:nvSpPr>
          <p:cNvPr id="8" name="Rectangle 1169">
            <a:extLst>
              <a:ext uri="{FF2B5EF4-FFF2-40B4-BE49-F238E27FC236}">
                <a16:creationId xmlns:a16="http://schemas.microsoft.com/office/drawing/2014/main" id="{3F0D20B0-C735-5D69-C519-FD37B1B210E4}"/>
              </a:ext>
            </a:extLst>
          </p:cNvPr>
          <p:cNvSpPr>
            <a:spLocks noChangeArrowheads="1"/>
          </p:cNvSpPr>
          <p:nvPr/>
        </p:nvSpPr>
        <p:spPr bwMode="auto">
          <a:xfrm>
            <a:off x="1081606" y="5943830"/>
            <a:ext cx="12635367" cy="1326416"/>
          </a:xfrm>
          <a:prstGeom prst="rect">
            <a:avLst/>
          </a:prstGeom>
          <a:solidFill>
            <a:srgbClr val="449DA8"/>
          </a:solidFill>
          <a:ln>
            <a:headEnd/>
            <a:tailEnd/>
          </a:ln>
          <a:effectLst>
            <a:glow rad="228600">
              <a:schemeClr val="accent4">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anchor="ctr"/>
          <a:lstStyle/>
          <a:p>
            <a:pPr defTabSz="3759200"/>
            <a:r>
              <a:rPr lang="fa-IR" sz="4400" b="1" dirty="0">
                <a:cs typeface="B Nazanin" panose="00000400000000000000" pitchFamily="2" charset="-78"/>
              </a:rPr>
              <a:t>3. </a:t>
            </a:r>
            <a:r>
              <a:rPr lang="fa-IR" sz="4400" b="1" dirty="0" err="1">
                <a:cs typeface="B Nazanin" panose="00000400000000000000" pitchFamily="2" charset="-78"/>
              </a:rPr>
              <a:t>پیاده</a:t>
            </a:r>
            <a:r>
              <a:rPr lang="fa-IR" sz="4400" b="1" dirty="0" err="1">
                <a:latin typeface="Arial" panose="020B0604020202020204" pitchFamily="34" charset="0"/>
                <a:cs typeface="Arial" panose="020B0604020202020204" pitchFamily="34" charset="0"/>
              </a:rPr>
              <a:t>؜</a:t>
            </a:r>
            <a:r>
              <a:rPr lang="fa-IR" sz="4400" b="1" dirty="0" err="1">
                <a:cs typeface="B Nazanin" panose="00000400000000000000" pitchFamily="2" charset="-78"/>
              </a:rPr>
              <a:t>سازی</a:t>
            </a:r>
            <a:r>
              <a:rPr lang="fa-IR" sz="4400" b="1" dirty="0">
                <a:cs typeface="B Nazanin" panose="00000400000000000000" pitchFamily="2" charset="-78"/>
              </a:rPr>
              <a:t> مدل دوم</a:t>
            </a:r>
            <a:endParaRPr lang="en-US" sz="4400" b="1" dirty="0">
              <a:cs typeface="B Nazanin" panose="00000400000000000000" pitchFamily="2" charset="-78"/>
            </a:endParaRPr>
          </a:p>
        </p:txBody>
      </p:sp>
      <p:sp>
        <p:nvSpPr>
          <p:cNvPr id="9" name="Rectangle 1169">
            <a:extLst>
              <a:ext uri="{FF2B5EF4-FFF2-40B4-BE49-F238E27FC236}">
                <a16:creationId xmlns:a16="http://schemas.microsoft.com/office/drawing/2014/main" id="{39BEF773-58A3-C02C-F0D2-BA0BB019E3E9}"/>
              </a:ext>
            </a:extLst>
          </p:cNvPr>
          <p:cNvSpPr>
            <a:spLocks noChangeArrowheads="1"/>
          </p:cNvSpPr>
          <p:nvPr/>
        </p:nvSpPr>
        <p:spPr bwMode="auto">
          <a:xfrm>
            <a:off x="1081604" y="25562392"/>
            <a:ext cx="12635367" cy="1240181"/>
          </a:xfrm>
          <a:prstGeom prst="rect">
            <a:avLst/>
          </a:prstGeom>
          <a:solidFill>
            <a:srgbClr val="449DA8"/>
          </a:solidFill>
          <a:ln>
            <a:headEnd/>
            <a:tailEnd/>
          </a:ln>
          <a:effectLst>
            <a:glow rad="228600">
              <a:schemeClr val="accent4">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anchor="ctr"/>
          <a:lstStyle/>
          <a:p>
            <a:pPr defTabSz="3759200" rtl="1"/>
            <a:r>
              <a:rPr lang="fa-IR" sz="4400" b="1" dirty="0">
                <a:cs typeface="B Nazanin" panose="00000400000000000000" pitchFamily="2" charset="-78"/>
              </a:rPr>
              <a:t>4. </a:t>
            </a:r>
            <a:r>
              <a:rPr lang="fa-IR" sz="4400" b="1" dirty="0">
                <a:latin typeface="Times New Roman" panose="02020603050405020304" pitchFamily="18" charset="0"/>
                <a:cs typeface="B Nazanin" panose="00000400000000000000" pitchFamily="2" charset="-78"/>
              </a:rPr>
              <a:t>نتایج نهایی و جمع بندی</a:t>
            </a:r>
            <a:endParaRPr lang="en-US" sz="4400" b="1" dirty="0">
              <a:latin typeface="Times New Roman" panose="02020603050405020304" pitchFamily="18" charset="0"/>
              <a:cs typeface="B Nazanin" panose="00000400000000000000" pitchFamily="2" charset="-78"/>
            </a:endParaRPr>
          </a:p>
        </p:txBody>
      </p:sp>
      <p:sp>
        <p:nvSpPr>
          <p:cNvPr id="11" name="Rectangle 1169">
            <a:extLst>
              <a:ext uri="{FF2B5EF4-FFF2-40B4-BE49-F238E27FC236}">
                <a16:creationId xmlns:a16="http://schemas.microsoft.com/office/drawing/2014/main" id="{BC2EF0CB-0E70-2C91-8F31-F4FCD483E1BC}"/>
              </a:ext>
            </a:extLst>
          </p:cNvPr>
          <p:cNvSpPr>
            <a:spLocks noChangeArrowheads="1"/>
          </p:cNvSpPr>
          <p:nvPr/>
        </p:nvSpPr>
        <p:spPr bwMode="auto">
          <a:xfrm>
            <a:off x="14116410" y="14410307"/>
            <a:ext cx="13124300" cy="1275845"/>
          </a:xfrm>
          <a:prstGeom prst="rect">
            <a:avLst/>
          </a:prstGeom>
          <a:solidFill>
            <a:srgbClr val="449DA8"/>
          </a:solidFill>
          <a:ln>
            <a:headEnd/>
            <a:tailEnd/>
          </a:ln>
          <a:effectLst>
            <a:glow rad="406400">
              <a:schemeClr val="accent4">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anchor="ctr"/>
          <a:lstStyle/>
          <a:p>
            <a:pPr defTabSz="3759200"/>
            <a:r>
              <a:rPr lang="fa-IR" sz="4400" b="1" dirty="0">
                <a:cs typeface="B Nazanin" panose="00000400000000000000" pitchFamily="2" charset="-78"/>
              </a:rPr>
              <a:t>2. پیاده سازی مدل اول</a:t>
            </a:r>
            <a:endParaRPr lang="en-US" sz="4400" b="1"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7F12EE9-2EA3-5FB7-8FF4-98835AE81ECE}"/>
                  </a:ext>
                </a:extLst>
              </p:cNvPr>
              <p:cNvSpPr txBox="1"/>
              <p:nvPr/>
            </p:nvSpPr>
            <p:spPr>
              <a:xfrm>
                <a:off x="14519113" y="16296137"/>
                <a:ext cx="12569825" cy="19866977"/>
              </a:xfrm>
              <a:prstGeom prst="rect">
                <a:avLst/>
              </a:prstGeom>
              <a:noFill/>
            </p:spPr>
            <p:txBody>
              <a:bodyPr wrap="square" rtlCol="0">
                <a:spAutoFit/>
              </a:bodyPr>
              <a:lstStyle/>
              <a:p>
                <a:pPr marL="457200" indent="-457200" algn="r" rtl="1">
                  <a:buFont typeface="Courier New" panose="02070309020205020404" pitchFamily="49" charset="0"/>
                  <a:buChar char="o"/>
                </a:pPr>
                <a:r>
                  <a:rPr lang="fa-IR" sz="3500" b="1" dirty="0">
                    <a:cs typeface="B Nazanin" panose="00000400000000000000" pitchFamily="2" charset="-78"/>
                  </a:rPr>
                  <a:t>پیش پردازش اولیه داده ها</a:t>
                </a:r>
              </a:p>
              <a:p>
                <a:pPr algn="r" rtl="1"/>
                <a:endParaRPr lang="fa-IR" sz="3500" b="1" dirty="0">
                  <a:cs typeface="B Nazanin" panose="00000400000000000000" pitchFamily="2" charset="-78"/>
                </a:endParaRPr>
              </a:p>
              <a:p>
                <a:pPr algn="r" rtl="1"/>
                <a:r>
                  <a:rPr lang="fa-IR" sz="3500" dirty="0">
                    <a:solidFill>
                      <a:srgbClr val="000000"/>
                    </a:solidFill>
                    <a:latin typeface="Shabnam"/>
                    <a:ea typeface="Calibri" panose="020F0502020204030204" pitchFamily="34" charset="0"/>
                    <a:cs typeface="B Nazanin" panose="00000400000000000000" pitchFamily="2" charset="-78"/>
                  </a:rPr>
                  <a:t>در این مرحله استراتژی های </a:t>
                </a:r>
                <a:r>
                  <a:rPr lang="en-US" sz="3500" dirty="0">
                    <a:solidFill>
                      <a:srgbClr val="000000"/>
                    </a:solidFill>
                    <a:latin typeface="Shabnam"/>
                    <a:ea typeface="Calibri" panose="020F0502020204030204" pitchFamily="34" charset="0"/>
                    <a:cs typeface="B Nazanin" panose="00000400000000000000" pitchFamily="2" charset="-78"/>
                  </a:rPr>
                  <a:t>FILT_GLOBAL</a:t>
                </a:r>
                <a:r>
                  <a:rPr lang="fa-IR" sz="3500" dirty="0">
                    <a:solidFill>
                      <a:srgbClr val="000000"/>
                    </a:solidFill>
                    <a:latin typeface="Shabnam"/>
                    <a:ea typeface="Calibri" panose="020F0502020204030204" pitchFamily="34" charset="0"/>
                    <a:cs typeface="B Nazanin" panose="00000400000000000000" pitchFamily="2" charset="-78"/>
                  </a:rPr>
                  <a:t> و </a:t>
                </a:r>
                <a:r>
                  <a:rPr lang="en-US" sz="3500" dirty="0">
                    <a:solidFill>
                      <a:srgbClr val="000000"/>
                    </a:solidFill>
                    <a:latin typeface="Shabnam"/>
                    <a:ea typeface="Calibri" panose="020F0502020204030204" pitchFamily="34" charset="0"/>
                    <a:cs typeface="B Nazanin" panose="00000400000000000000" pitchFamily="2" charset="-78"/>
                  </a:rPr>
                  <a:t>C_PAC</a:t>
                </a:r>
                <a:r>
                  <a:rPr lang="fa-IR" sz="3500" dirty="0">
                    <a:solidFill>
                      <a:srgbClr val="000000"/>
                    </a:solidFill>
                    <a:latin typeface="Shabnam"/>
                    <a:ea typeface="Calibri" panose="020F0502020204030204" pitchFamily="34" charset="0"/>
                    <a:cs typeface="B Nazanin" panose="00000400000000000000" pitchFamily="2" charset="-78"/>
                  </a:rPr>
                  <a:t> پیاده شده. سپس سه اطلس متفاوت روی نمونه ها اعمال می شود تا نتایج در نهایت با یکدیگر مقایسه شوند.</a:t>
                </a:r>
                <a:endParaRPr lang="fa-IR" sz="3500" dirty="0">
                  <a:solidFill>
                    <a:srgbClr val="000000"/>
                  </a:solidFill>
                  <a:effectLst/>
                  <a:latin typeface="Shabnam"/>
                  <a:ea typeface="Calibri" panose="020F0502020204030204" pitchFamily="34" charset="0"/>
                  <a:cs typeface="B Nazanin" panose="00000400000000000000" pitchFamily="2" charset="-78"/>
                </a:endParaRPr>
              </a:p>
              <a:p>
                <a:pPr algn="r" rtl="1"/>
                <a:endParaRPr lang="fa-IR" sz="3500" b="1" dirty="0">
                  <a:cs typeface="B Nazanin" panose="00000400000000000000" pitchFamily="2" charset="-78"/>
                </a:endParaRPr>
              </a:p>
              <a:p>
                <a:pPr marL="457200" indent="-457200" algn="r" rtl="1">
                  <a:buFont typeface="Courier New" panose="02070309020205020404" pitchFamily="49" charset="0"/>
                  <a:buChar char="o"/>
                </a:pPr>
                <a:r>
                  <a:rPr lang="fa-IR" sz="3500" b="1" dirty="0">
                    <a:solidFill>
                      <a:srgbClr val="000000"/>
                    </a:solidFill>
                    <a:latin typeface="Shabnam"/>
                    <a:ea typeface="Calibri" panose="020F0502020204030204" pitchFamily="34" charset="0"/>
                    <a:cs typeface="B Nazanin" panose="00000400000000000000" pitchFamily="2" charset="-78"/>
                  </a:rPr>
                  <a:t>انتخاب ویژگی های مفید و آموزش مدل</a:t>
                </a:r>
              </a:p>
              <a:p>
                <a:pPr marL="457200" indent="-457200" algn="r" rtl="1">
                  <a:buFont typeface="Courier New" panose="02070309020205020404" pitchFamily="49" charset="0"/>
                  <a:buChar char="o"/>
                </a:pPr>
                <a:endParaRPr lang="fa-IR" sz="2000" b="1" dirty="0">
                  <a:solidFill>
                    <a:srgbClr val="000000"/>
                  </a:solidFill>
                  <a:latin typeface="Shabnam"/>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r>
                  <a:rPr lang="fa-IR" sz="3500" dirty="0">
                    <a:solidFill>
                      <a:srgbClr val="000000"/>
                    </a:solidFill>
                    <a:latin typeface="Shabnam"/>
                    <a:ea typeface="Calibri" panose="020F0502020204030204" pitchFamily="34" charset="0"/>
                    <a:cs typeface="B Nazanin" panose="00000400000000000000" pitchFamily="2" charset="-78"/>
                  </a:rPr>
                  <a:t>محاسبه </a:t>
                </a:r>
                <a:r>
                  <a:rPr lang="fa-IR" sz="3500" dirty="0" err="1">
                    <a:solidFill>
                      <a:srgbClr val="000000"/>
                    </a:solidFill>
                    <a:latin typeface="Shabnam"/>
                    <a:ea typeface="Calibri" panose="020F0502020204030204" pitchFamily="34" charset="0"/>
                    <a:cs typeface="B Nazanin" panose="00000400000000000000" pitchFamily="2" charset="-78"/>
                  </a:rPr>
                  <a:t>ماتریس</a:t>
                </a:r>
                <a:r>
                  <a:rPr lang="fa-IR" sz="3500" dirty="0">
                    <a:solidFill>
                      <a:srgbClr val="000000"/>
                    </a:solidFill>
                    <a:latin typeface="Shabnam"/>
                    <a:ea typeface="Calibri" panose="020F0502020204030204" pitchFamily="34" charset="0"/>
                    <a:cs typeface="B Nazanin" panose="00000400000000000000" pitchFamily="2" charset="-78"/>
                  </a:rPr>
                  <a:t> همبستگی برای تمامی نمونه ها و فشرده کردن قسمت مثلث بالایی</a:t>
                </a:r>
              </a:p>
              <a:p>
                <a:pPr marL="914400" lvl="1" indent="-457200" algn="r" rtl="1">
                  <a:buFont typeface="Arial" panose="020B0604020202020204" pitchFamily="34" charset="0"/>
                  <a:buChar char="•"/>
                </a:pPr>
                <a:r>
                  <a:rPr lang="fa-IR" sz="3500" dirty="0">
                    <a:solidFill>
                      <a:srgbClr val="000000"/>
                    </a:solidFill>
                    <a:latin typeface="Shabnam"/>
                    <a:ea typeface="Calibri" panose="020F0502020204030204" pitchFamily="34" charset="0"/>
                    <a:cs typeface="B Nazanin" panose="00000400000000000000" pitchFamily="2" charset="-78"/>
                  </a:rPr>
                  <a:t>محاسبه میانگین همبستگی ها برای هر ویژگی روی تمامی نمونه ها و انتخاب نهایی یک چهارم بزرگترین و یک چهارم کوچکترین ویژگی ها </a:t>
                </a:r>
              </a:p>
              <a:p>
                <a:pPr marL="914400" lvl="1" indent="-457200" algn="r" rtl="1">
                  <a:buFont typeface="Arial" panose="020B0604020202020204" pitchFamily="34" charset="0"/>
                  <a:buChar char="•"/>
                </a:pPr>
                <a:r>
                  <a:rPr lang="fa-IR" sz="3500" dirty="0">
                    <a:solidFill>
                      <a:srgbClr val="000000"/>
                    </a:solidFill>
                    <a:latin typeface="Shabnam"/>
                    <a:ea typeface="Calibri" panose="020F0502020204030204" pitchFamily="34" charset="0"/>
                    <a:cs typeface="B Nazanin" panose="00000400000000000000" pitchFamily="2" charset="-78"/>
                  </a:rPr>
                  <a:t>بکار گیری روش غیر خطی کاهش بعد به وسیله </a:t>
                </a:r>
                <a:r>
                  <a:rPr lang="fa-IR" sz="3500" dirty="0" err="1">
                    <a:solidFill>
                      <a:srgbClr val="000000"/>
                    </a:solidFill>
                    <a:latin typeface="Shabnam"/>
                    <a:ea typeface="Calibri" panose="020F0502020204030204" pitchFamily="34" charset="0"/>
                    <a:cs typeface="B Nazanin" panose="00000400000000000000" pitchFamily="2" charset="-78"/>
                  </a:rPr>
                  <a:t>انکودر</a:t>
                </a:r>
                <a:r>
                  <a:rPr lang="fa-IR" sz="3500" dirty="0">
                    <a:solidFill>
                      <a:srgbClr val="000000"/>
                    </a:solidFill>
                    <a:latin typeface="Shabnam"/>
                    <a:ea typeface="Calibri" panose="020F0502020204030204" pitchFamily="34" charset="0"/>
                    <a:cs typeface="B Nazanin" panose="00000400000000000000" pitchFamily="2" charset="-78"/>
                  </a:rPr>
                  <a:t> خودکار در کنار یک </a:t>
                </a:r>
                <a:r>
                  <a:rPr lang="fa-IR" sz="3500" dirty="0" err="1">
                    <a:solidFill>
                      <a:srgbClr val="000000"/>
                    </a:solidFill>
                    <a:latin typeface="Shabnam"/>
                    <a:ea typeface="Calibri" panose="020F0502020204030204" pitchFamily="34" charset="0"/>
                    <a:cs typeface="B Nazanin" panose="00000400000000000000" pitchFamily="2" charset="-78"/>
                  </a:rPr>
                  <a:t>دیکودر</a:t>
                </a:r>
                <a:r>
                  <a:rPr lang="fa-IR" sz="3500" dirty="0">
                    <a:solidFill>
                      <a:srgbClr val="000000"/>
                    </a:solidFill>
                    <a:latin typeface="Shabnam"/>
                    <a:ea typeface="Calibri" panose="020F0502020204030204" pitchFamily="34" charset="0"/>
                    <a:cs typeface="B Nazanin" panose="00000400000000000000" pitchFamily="2" charset="-78"/>
                  </a:rPr>
                  <a:t> با ساختار پیش رو</a:t>
                </a:r>
              </a:p>
              <a:p>
                <a:pPr lvl="1" algn="r" rtl="1"/>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r>
                  <a:rPr lang="fa-IR" sz="3500" dirty="0">
                    <a:solidFill>
                      <a:srgbClr val="000000"/>
                    </a:solidFill>
                    <a:latin typeface="Shabnam"/>
                    <a:ea typeface="Calibri" panose="020F0502020204030204" pitchFamily="34" charset="0"/>
                    <a:cs typeface="B Nazanin" panose="00000400000000000000" pitchFamily="2" charset="-78"/>
                  </a:rPr>
                  <a:t>در جهت آموزش و طبقه بندی از </a:t>
                </a:r>
                <a:r>
                  <a:rPr lang="fa-IR" sz="3500" dirty="0" err="1">
                    <a:solidFill>
                      <a:srgbClr val="000000"/>
                    </a:solidFill>
                    <a:latin typeface="Shabnam"/>
                    <a:ea typeface="Calibri" panose="020F0502020204030204" pitchFamily="34" charset="0"/>
                    <a:cs typeface="B Nazanin" panose="00000400000000000000" pitchFamily="2" charset="-78"/>
                  </a:rPr>
                  <a:t>پرستپترون</a:t>
                </a:r>
                <a:r>
                  <a:rPr lang="fa-IR" sz="3500" dirty="0">
                    <a:solidFill>
                      <a:srgbClr val="000000"/>
                    </a:solidFill>
                    <a:latin typeface="Shabnam"/>
                    <a:ea typeface="Calibri" panose="020F0502020204030204" pitchFamily="34" charset="0"/>
                    <a:cs typeface="B Nazanin" panose="00000400000000000000" pitchFamily="2" charset="-78"/>
                  </a:rPr>
                  <a:t> تک لایه استفاده شده که </a:t>
                </a:r>
                <a:r>
                  <a:rPr lang="fa-IR" sz="3500" dirty="0" err="1">
                    <a:solidFill>
                      <a:srgbClr val="000000"/>
                    </a:solidFill>
                    <a:latin typeface="Shabnam"/>
                    <a:ea typeface="Calibri" panose="020F0502020204030204" pitchFamily="34" charset="0"/>
                    <a:cs typeface="B Nazanin" panose="00000400000000000000" pitchFamily="2" charset="-78"/>
                  </a:rPr>
                  <a:t>انکودر</a:t>
                </a:r>
                <a:r>
                  <a:rPr lang="fa-IR" sz="3500" dirty="0">
                    <a:solidFill>
                      <a:srgbClr val="000000"/>
                    </a:solidFill>
                    <a:latin typeface="Shabnam"/>
                    <a:ea typeface="Calibri" panose="020F0502020204030204" pitchFamily="34" charset="0"/>
                    <a:cs typeface="B Nazanin" panose="00000400000000000000" pitchFamily="2" charset="-78"/>
                  </a:rPr>
                  <a:t> خودکار و این </a:t>
                </a:r>
                <a:r>
                  <a:rPr lang="fa-IR" sz="3500" dirty="0" err="1">
                    <a:solidFill>
                      <a:srgbClr val="000000"/>
                    </a:solidFill>
                    <a:latin typeface="Shabnam"/>
                    <a:ea typeface="Calibri" panose="020F0502020204030204" pitchFamily="34" charset="0"/>
                    <a:cs typeface="B Nazanin" panose="00000400000000000000" pitchFamily="2" charset="-78"/>
                  </a:rPr>
                  <a:t>پرسپترون</a:t>
                </a:r>
                <a:r>
                  <a:rPr lang="fa-IR" sz="3500" dirty="0">
                    <a:solidFill>
                      <a:srgbClr val="000000"/>
                    </a:solidFill>
                    <a:latin typeface="Shabnam"/>
                    <a:ea typeface="Calibri" panose="020F0502020204030204" pitchFamily="34" charset="0"/>
                    <a:cs typeface="B Nazanin" panose="00000400000000000000" pitchFamily="2" charset="-78"/>
                  </a:rPr>
                  <a:t> به صورت همزمان آموزش داده می شوند.</a:t>
                </a:r>
                <a:endParaRPr lang="en-US" sz="3500" dirty="0">
                  <a:solidFill>
                    <a:srgbClr val="000000"/>
                  </a:solidFill>
                  <a:latin typeface="Shabnam"/>
                  <a:ea typeface="Calibri" panose="020F0502020204030204" pitchFamily="34" charset="0"/>
                  <a:cs typeface="B Nazanin" panose="00000400000000000000" pitchFamily="2" charset="-78"/>
                </a:endParaRPr>
              </a:p>
              <a:p>
                <a:pPr lvl="1" rtl="1"/>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endParaRPr lang="fa-IR" sz="3500" dirty="0">
                  <a:solidFill>
                    <a:srgbClr val="000000"/>
                  </a:solidFill>
                  <a:latin typeface="Shabnam"/>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endParaRPr lang="fa-IR" sz="3500" dirty="0">
                  <a:solidFill>
                    <a:srgbClr val="000000"/>
                  </a:solidFill>
                  <a:latin typeface="Shabnam"/>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endParaRPr lang="fa-IR" sz="3500" dirty="0">
                  <a:solidFill>
                    <a:srgbClr val="000000"/>
                  </a:solidFill>
                  <a:latin typeface="Shabnam"/>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endParaRPr lang="fa-IR" sz="3500" dirty="0">
                  <a:solidFill>
                    <a:srgbClr val="000000"/>
                  </a:solidFill>
                  <a:latin typeface="Shabnam"/>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endParaRPr lang="fa-IR" sz="3500" dirty="0">
                  <a:solidFill>
                    <a:srgbClr val="000000"/>
                  </a:solidFill>
                  <a:latin typeface="Shabnam"/>
                  <a:ea typeface="Calibri" panose="020F0502020204030204" pitchFamily="34" charset="0"/>
                  <a:cs typeface="B Nazanin" panose="00000400000000000000" pitchFamily="2" charset="-78"/>
                </a:endParaRPr>
              </a:p>
              <a:p>
                <a:pPr marL="457200" indent="-457200" algn="r" rtl="1">
                  <a:buFont typeface="Courier New" panose="02070309020205020404" pitchFamily="49" charset="0"/>
                  <a:buChar char="o"/>
                </a:pPr>
                <a:r>
                  <a:rPr lang="fa-IR" sz="3500" b="1" dirty="0">
                    <a:solidFill>
                      <a:srgbClr val="000000"/>
                    </a:solidFill>
                    <a:effectLst/>
                    <a:latin typeface="Shabnam"/>
                    <a:ea typeface="Calibri" panose="020F0502020204030204" pitchFamily="34" charset="0"/>
                    <a:cs typeface="B Nazanin" panose="00000400000000000000" pitchFamily="2" charset="-78"/>
                  </a:rPr>
                  <a:t>افزایش تعداد داده با استفاده از درون یابی خطی</a:t>
                </a:r>
              </a:p>
              <a:p>
                <a:pPr marL="457200" indent="-457200" algn="r" rtl="1">
                  <a:buFont typeface="Courier New" panose="02070309020205020404" pitchFamily="49" charset="0"/>
                  <a:buChar char="o"/>
                </a:pPr>
                <a:endParaRPr lang="fa-IR" sz="1200" b="1" dirty="0">
                  <a:solidFill>
                    <a:srgbClr val="000000"/>
                  </a:solidFill>
                  <a:effectLst/>
                  <a:latin typeface="Shabnam"/>
                  <a:ea typeface="Calibri" panose="020F0502020204030204" pitchFamily="34" charset="0"/>
                  <a:cs typeface="B Nazanin" panose="00000400000000000000" pitchFamily="2" charset="-78"/>
                </a:endParaRPr>
              </a:p>
              <a:p>
                <a:pPr marL="914400" lvl="1" indent="-457200" algn="r" rtl="1">
                  <a:buFont typeface="Arial" panose="020B0604020202020204" pitchFamily="34" charset="0"/>
                  <a:buChar char="•"/>
                </a:pPr>
                <a:r>
                  <a:rPr lang="fa-IR" sz="3500" dirty="0">
                    <a:solidFill>
                      <a:srgbClr val="000000"/>
                    </a:solidFill>
                    <a:latin typeface="Shabnam"/>
                    <a:ea typeface="Calibri" panose="020F0502020204030204" pitchFamily="34" charset="0"/>
                    <a:cs typeface="B Nazanin" panose="00000400000000000000" pitchFamily="2" charset="-78"/>
                  </a:rPr>
                  <a:t>انتخاب 5 تا از نزدیکترین همسایگان هر نمونه با استفاده از معیار </a:t>
                </a:r>
                <a:r>
                  <a:rPr lang="en-US" sz="3500" dirty="0">
                    <a:solidFill>
                      <a:srgbClr val="000000"/>
                    </a:solidFill>
                    <a:latin typeface="Shabnam"/>
                    <a:ea typeface="Calibri" panose="020F0502020204030204" pitchFamily="34" charset="0"/>
                    <a:cs typeface="B Nazanin" panose="00000400000000000000" pitchFamily="2" charset="-78"/>
                  </a:rPr>
                  <a:t>EROS</a:t>
                </a:r>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r>
                  <a:rPr lang="fa-IR" sz="3500" dirty="0">
                    <a:solidFill>
                      <a:srgbClr val="000000"/>
                    </a:solidFill>
                    <a:latin typeface="Shabnam"/>
                    <a:ea typeface="Calibri" panose="020F0502020204030204" pitchFamily="34" charset="0"/>
                    <a:cs typeface="B Nazanin" panose="00000400000000000000" pitchFamily="2" charset="-78"/>
                  </a:rPr>
                  <a:t>     _ این معیار شباهت بین دو سری زمانی چند متغیر </a:t>
                </a:r>
                <a:r>
                  <a:rPr lang="en-US" sz="3500" dirty="0">
                    <a:solidFill>
                      <a:srgbClr val="000000"/>
                    </a:solidFill>
                    <a:latin typeface="Shabnam"/>
                    <a:ea typeface="Calibri" panose="020F0502020204030204" pitchFamily="34" charset="0"/>
                    <a:cs typeface="B Nazanin" panose="00000400000000000000" pitchFamily="2" charset="-78"/>
                  </a:rPr>
                  <a:t>(A , B)</a:t>
                </a:r>
                <a:r>
                  <a:rPr lang="fa-IR" sz="3500" dirty="0">
                    <a:solidFill>
                      <a:srgbClr val="000000"/>
                    </a:solidFill>
                    <a:latin typeface="Shabnam"/>
                    <a:ea typeface="Calibri" panose="020F0502020204030204" pitchFamily="34" charset="0"/>
                    <a:cs typeface="B Nazanin" panose="00000400000000000000" pitchFamily="2" charset="-78"/>
                  </a:rPr>
                  <a:t> را براساس مقادیر ویژه و     بردار های ویژه </a:t>
                </a:r>
                <a:r>
                  <a:rPr lang="fa-IR" sz="3500" dirty="0" err="1">
                    <a:solidFill>
                      <a:srgbClr val="000000"/>
                    </a:solidFill>
                    <a:latin typeface="Shabnam"/>
                    <a:ea typeface="Calibri" panose="020F0502020204030204" pitchFamily="34" charset="0"/>
                    <a:cs typeface="B Nazanin" panose="00000400000000000000" pitchFamily="2" charset="-78"/>
                  </a:rPr>
                  <a:t>ماتریس</a:t>
                </a:r>
                <a:r>
                  <a:rPr lang="fa-IR" sz="3500" dirty="0">
                    <a:solidFill>
                      <a:srgbClr val="000000"/>
                    </a:solidFill>
                    <a:latin typeface="Shabnam"/>
                    <a:ea typeface="Calibri" panose="020F0502020204030204" pitchFamily="34" charset="0"/>
                    <a:cs typeface="B Nazanin" panose="00000400000000000000" pitchFamily="2" charset="-78"/>
                  </a:rPr>
                  <a:t> های </a:t>
                </a:r>
                <a:r>
                  <a:rPr lang="fa-IR" sz="3500" dirty="0" err="1">
                    <a:solidFill>
                      <a:srgbClr val="000000"/>
                    </a:solidFill>
                    <a:latin typeface="Shabnam"/>
                    <a:ea typeface="Calibri" panose="020F0502020204030204" pitchFamily="34" charset="0"/>
                    <a:cs typeface="B Nazanin" panose="00000400000000000000" pitchFamily="2" charset="-78"/>
                  </a:rPr>
                  <a:t>کوواریانس</a:t>
                </a:r>
                <a:r>
                  <a:rPr lang="fa-IR" sz="3500" dirty="0">
                    <a:solidFill>
                      <a:srgbClr val="000000"/>
                    </a:solidFill>
                    <a:latin typeface="Shabnam"/>
                    <a:ea typeface="Calibri" panose="020F0502020204030204" pitchFamily="34" charset="0"/>
                    <a:cs typeface="B Nazanin" panose="00000400000000000000" pitchFamily="2" charset="-78"/>
                  </a:rPr>
                  <a:t> تمامی نمونه ها با استفاده از معادله زیر محاسبه می کند:</a:t>
                </a:r>
              </a:p>
              <a:p>
                <a:pPr lvl="1" rtl="1"/>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sz="3000" i="1" smtClean="0">
                              <a:effectLst/>
                              <a:latin typeface="Cambria Math" panose="02040503050406030204" pitchFamily="18" charset="0"/>
                              <a:ea typeface="Calibri" panose="020F0502020204030204" pitchFamily="34" charset="0"/>
                              <a:cs typeface="Times New Roman" panose="02020603050405020304" pitchFamily="18" charset="0"/>
                            </a:rPr>
                          </m:ctrlPr>
                        </m:mPr>
                        <m:mr>
                          <m:e>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EROS</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𝐴</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𝐵</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i="1">
                                <a:effectLst/>
                                <a:latin typeface="Cambria Math" panose="02040503050406030204" pitchFamily="18" charset="0"/>
                                <a:ea typeface="Calibri" panose="020F0502020204030204" pitchFamily="34" charset="0"/>
                                <a:cs typeface="Times New Roman" panose="02020603050405020304" pitchFamily="18" charset="0"/>
                              </a:rPr>
                              <m:t>𝑤</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e>
                          <m:e>
                            <m:r>
                              <a:rPr lang="en-US" sz="3000" i="1">
                                <a:effectLst/>
                                <a:latin typeface="Cambria Math" panose="02040503050406030204" pitchFamily="18" charset="0"/>
                                <a:ea typeface="Calibri" panose="020F0502020204030204" pitchFamily="34" charset="0"/>
                                <a:cs typeface="Times New Roman" panose="02020603050405020304" pitchFamily="18" charset="0"/>
                              </a:rPr>
                              <m:t> </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30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3000" i="1">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US" sz="30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begChr m:val="|"/>
                                <m:endChr m:val="|"/>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3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d>
                          </m:e>
                        </m:mr>
                        <m:mr>
                          <m:e>
                            <m:r>
                              <a:rPr lang="en-US" sz="3000" i="1">
                                <a:effectLst/>
                                <a:latin typeface="Cambria Math" panose="02040503050406030204" pitchFamily="18" charset="0"/>
                                <a:ea typeface="Calibri" panose="020F0502020204030204" pitchFamily="34" charset="0"/>
                                <a:cs typeface="Times New Roman" panose="02020603050405020304" pitchFamily="18" charset="0"/>
                              </a:rPr>
                              <m:t>=</m:t>
                            </m:r>
                          </m:e>
                          <m:e>
                            <m:r>
                              <a:rPr lang="en-US" sz="30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30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r>
                                  <a:rPr lang="en-US" sz="30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3000" i="1">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US" sz="30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begChr m:val="|"/>
                                <m:endChr m:val="|"/>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cos</m:t>
                                </m:r>
                                <m:r>
                                  <a:rPr lang="en-US" sz="3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mr>
                      </m:m>
                    </m:oMath>
                  </m:oMathPara>
                </a14:m>
                <a:endParaRPr lang="en-US" sz="3000" dirty="0">
                  <a:effectLst/>
                  <a:latin typeface="Calibri" panose="020F0502020204030204" pitchFamily="34" charset="0"/>
                  <a:ea typeface="Calibri" panose="020F0502020204030204" pitchFamily="34" charset="0"/>
                  <a:cs typeface="Arial" panose="020B0604020202020204" pitchFamily="34" charset="0"/>
                </a:endParaRPr>
              </a:p>
              <a:p>
                <a:pPr lvl="1" algn="r" rtl="1"/>
                <a:endParaRPr lang="en-US" sz="3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gn="r" rtl="1">
                  <a:buFont typeface="Arial" panose="020B0604020202020204" pitchFamily="34" charset="0"/>
                  <a:buChar char="•"/>
                </a:pPr>
                <a:r>
                  <a:rPr lang="fa-IR" sz="3500" dirty="0">
                    <a:solidFill>
                      <a:srgbClr val="000000"/>
                    </a:solidFill>
                    <a:latin typeface="Shabnam"/>
                    <a:ea typeface="Calibri" panose="020F0502020204030204" pitchFamily="34" charset="0"/>
                    <a:cs typeface="B Nazanin" panose="00000400000000000000" pitchFamily="2" charset="-78"/>
                  </a:rPr>
                  <a:t>انتخاب تصادفی یک همسایه برای هر نمونه</a:t>
                </a:r>
              </a:p>
              <a:p>
                <a:pPr marL="914400" lvl="1" indent="-457200" algn="r" rtl="1">
                  <a:buFont typeface="Arial" panose="020B0604020202020204" pitchFamily="34" charset="0"/>
                  <a:buChar char="•"/>
                </a:pPr>
                <a:r>
                  <a:rPr lang="fa-IR" sz="3500" dirty="0">
                    <a:solidFill>
                      <a:srgbClr val="000000"/>
                    </a:solidFill>
                    <a:latin typeface="Shabnam"/>
                    <a:ea typeface="Calibri" panose="020F0502020204030204" pitchFamily="34" charset="0"/>
                    <a:cs typeface="B Nazanin" panose="00000400000000000000" pitchFamily="2" charset="-78"/>
                  </a:rPr>
                  <a:t>تولید داده جدید از داده اصلی و همسایه منتخب آن با استفاده از روش </a:t>
                </a:r>
                <a:r>
                  <a:rPr lang="en-US" sz="3500" dirty="0">
                    <a:solidFill>
                      <a:srgbClr val="000000"/>
                    </a:solidFill>
                    <a:latin typeface="Shabnam"/>
                    <a:ea typeface="Calibri" panose="020F0502020204030204" pitchFamily="34" charset="0"/>
                    <a:cs typeface="B Nazanin" panose="00000400000000000000" pitchFamily="2" charset="-78"/>
                  </a:rPr>
                  <a:t>SMOTE</a:t>
                </a:r>
                <a:endParaRPr lang="fa-IR" sz="3500" dirty="0">
                  <a:solidFill>
                    <a:srgbClr val="000000"/>
                  </a:solidFill>
                  <a:latin typeface="Shabnam"/>
                  <a:ea typeface="Calibri" panose="020F0502020204030204" pitchFamily="34" charset="0"/>
                  <a:cs typeface="B Nazanin" panose="00000400000000000000" pitchFamily="2" charset="-78"/>
                </a:endParaRPr>
              </a:p>
              <a:p>
                <a:pPr lvl="1" algn="r" rtl="1"/>
                <a:r>
                  <a:rPr lang="fa-IR" sz="3500" dirty="0">
                    <a:solidFill>
                      <a:srgbClr val="000000"/>
                    </a:solidFill>
                    <a:effectLst/>
                    <a:latin typeface="Shabnam"/>
                    <a:ea typeface="Calibri" panose="020F0502020204030204" pitchFamily="34" charset="0"/>
                    <a:cs typeface="B Nazanin" panose="00000400000000000000" pitchFamily="2" charset="-78"/>
                  </a:rPr>
                  <a:t>	  </a:t>
                </a:r>
              </a:p>
            </p:txBody>
          </p:sp>
        </mc:Choice>
        <mc:Fallback xmlns="">
          <p:sp>
            <p:nvSpPr>
              <p:cNvPr id="17" name="TextBox 16">
                <a:extLst>
                  <a:ext uri="{FF2B5EF4-FFF2-40B4-BE49-F238E27FC236}">
                    <a16:creationId xmlns:a16="http://schemas.microsoft.com/office/drawing/2014/main" id="{17F12EE9-2EA3-5FB7-8FF4-98835AE81ECE}"/>
                  </a:ext>
                </a:extLst>
              </p:cNvPr>
              <p:cNvSpPr txBox="1">
                <a:spLocks noRot="1" noChangeAspect="1" noMove="1" noResize="1" noEditPoints="1" noAdjustHandles="1" noChangeArrowheads="1" noChangeShapeType="1" noTextEdit="1"/>
              </p:cNvSpPr>
              <p:nvPr/>
            </p:nvSpPr>
            <p:spPr>
              <a:xfrm>
                <a:off x="14519113" y="16296137"/>
                <a:ext cx="12569825" cy="19866977"/>
              </a:xfrm>
              <a:prstGeom prst="rect">
                <a:avLst/>
              </a:prstGeom>
              <a:blipFill>
                <a:blip r:embed="rId5"/>
                <a:stretch>
                  <a:fillRect l="-4510" t="-522" r="-140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7D4B8C8-B010-6258-BCC1-EE273821CDFA}"/>
              </a:ext>
            </a:extLst>
          </p:cNvPr>
          <p:cNvSpPr txBox="1"/>
          <p:nvPr/>
        </p:nvSpPr>
        <p:spPr>
          <a:xfrm>
            <a:off x="22381379" y="4571763"/>
            <a:ext cx="5623103" cy="646331"/>
          </a:xfrm>
          <a:prstGeom prst="rect">
            <a:avLst/>
          </a:prstGeom>
          <a:noFill/>
        </p:spPr>
        <p:txBody>
          <a:bodyPr wrap="square" rtlCol="1">
            <a:spAutoFit/>
          </a:bodyPr>
          <a:lstStyle/>
          <a:p>
            <a:r>
              <a:rPr lang="fa-IR" sz="3600" dirty="0">
                <a:cs typeface="B Nazanin" panose="00000400000000000000" pitchFamily="2" charset="-78"/>
              </a:rPr>
              <a:t>دانشکده مهندسی برق و کامپیوتر</a:t>
            </a:r>
          </a:p>
        </p:txBody>
      </p:sp>
      <p:pic>
        <p:nvPicPr>
          <p:cNvPr id="7" name="Picture 6">
            <a:extLst>
              <a:ext uri="{FF2B5EF4-FFF2-40B4-BE49-F238E27FC236}">
                <a16:creationId xmlns:a16="http://schemas.microsoft.com/office/drawing/2014/main" id="{4439F578-0DAA-D22F-30AE-7BF794D1C9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92730" y="889920"/>
            <a:ext cx="3200400" cy="3200400"/>
          </a:xfrm>
          <a:prstGeom prst="rect">
            <a:avLst/>
          </a:prstGeom>
        </p:spPr>
      </p:pic>
      <p:sp>
        <p:nvSpPr>
          <p:cNvPr id="10" name="TextBox 9">
            <a:extLst>
              <a:ext uri="{FF2B5EF4-FFF2-40B4-BE49-F238E27FC236}">
                <a16:creationId xmlns:a16="http://schemas.microsoft.com/office/drawing/2014/main" id="{F38F3604-C858-5217-ACEC-CDC7172005D8}"/>
              </a:ext>
            </a:extLst>
          </p:cNvPr>
          <p:cNvSpPr txBox="1"/>
          <p:nvPr/>
        </p:nvSpPr>
        <p:spPr>
          <a:xfrm>
            <a:off x="22381379" y="4064557"/>
            <a:ext cx="5623103" cy="646331"/>
          </a:xfrm>
          <a:prstGeom prst="rect">
            <a:avLst/>
          </a:prstGeom>
          <a:noFill/>
        </p:spPr>
        <p:txBody>
          <a:bodyPr wrap="square" rtlCol="1">
            <a:spAutoFit/>
          </a:bodyPr>
          <a:lstStyle/>
          <a:p>
            <a:r>
              <a:rPr lang="fa-IR" sz="3600" b="1" dirty="0">
                <a:cs typeface="B Nazanin" panose="00000400000000000000" pitchFamily="2" charset="-78"/>
              </a:rPr>
              <a:t>دانشگاه صنعتی اصفهان</a:t>
            </a:r>
          </a:p>
        </p:txBody>
      </p:sp>
      <p:pic>
        <p:nvPicPr>
          <p:cNvPr id="12" name="Picture 11">
            <a:extLst>
              <a:ext uri="{FF2B5EF4-FFF2-40B4-BE49-F238E27FC236}">
                <a16:creationId xmlns:a16="http://schemas.microsoft.com/office/drawing/2014/main" id="{C505E43C-C8ED-9A16-D0A3-520A38913778}"/>
              </a:ext>
            </a:extLst>
          </p:cNvPr>
          <p:cNvPicPr>
            <a:picLocks noChangeAspect="1"/>
          </p:cNvPicPr>
          <p:nvPr/>
        </p:nvPicPr>
        <p:blipFill>
          <a:blip r:embed="rId7"/>
          <a:stretch>
            <a:fillRect/>
          </a:stretch>
        </p:blipFill>
        <p:spPr>
          <a:xfrm>
            <a:off x="16563447" y="24436417"/>
            <a:ext cx="8582553" cy="3909984"/>
          </a:xfrm>
          <a:prstGeom prst="rect">
            <a:avLst/>
          </a:prstGeom>
        </p:spPr>
      </p:pic>
      <p:pic>
        <p:nvPicPr>
          <p:cNvPr id="13" name="Picture 12">
            <a:extLst>
              <a:ext uri="{FF2B5EF4-FFF2-40B4-BE49-F238E27FC236}">
                <a16:creationId xmlns:a16="http://schemas.microsoft.com/office/drawing/2014/main" id="{5C31DFF8-BA1A-6058-E0DB-DB1737B1F1AE}"/>
              </a:ext>
            </a:extLst>
          </p:cNvPr>
          <p:cNvPicPr>
            <a:picLocks noChangeAspect="1"/>
          </p:cNvPicPr>
          <p:nvPr/>
        </p:nvPicPr>
        <p:blipFill>
          <a:blip r:embed="rId8"/>
          <a:stretch>
            <a:fillRect/>
          </a:stretch>
        </p:blipFill>
        <p:spPr>
          <a:xfrm>
            <a:off x="2286000" y="27299510"/>
            <a:ext cx="9601200" cy="5847490"/>
          </a:xfrm>
          <a:prstGeom prst="rect">
            <a:avLst/>
          </a:prstGeom>
        </p:spPr>
      </p:pic>
      <p:graphicFrame>
        <p:nvGraphicFramePr>
          <p:cNvPr id="15" name="Table 14">
            <a:extLst>
              <a:ext uri="{FF2B5EF4-FFF2-40B4-BE49-F238E27FC236}">
                <a16:creationId xmlns:a16="http://schemas.microsoft.com/office/drawing/2014/main" id="{262086B3-634D-C715-8B57-7FA905989FC6}"/>
              </a:ext>
            </a:extLst>
          </p:cNvPr>
          <p:cNvGraphicFramePr>
            <a:graphicFrameLocks noGrp="1"/>
          </p:cNvGraphicFramePr>
          <p:nvPr>
            <p:extLst>
              <p:ext uri="{D42A27DB-BD31-4B8C-83A1-F6EECF244321}">
                <p14:modId xmlns:p14="http://schemas.microsoft.com/office/powerpoint/2010/main" val="1034019476"/>
              </p:ext>
            </p:extLst>
          </p:nvPr>
        </p:nvGraphicFramePr>
        <p:xfrm>
          <a:off x="1816408" y="33823758"/>
          <a:ext cx="11213792" cy="1891026"/>
        </p:xfrm>
        <a:graphic>
          <a:graphicData uri="http://schemas.openxmlformats.org/drawingml/2006/table">
            <a:tbl>
              <a:tblPr firstRow="1" bandRow="1">
                <a:tableStyleId>{5C22544A-7EE6-4342-B048-85BDC9FD1C3A}</a:tableStyleId>
              </a:tblPr>
              <a:tblGrid>
                <a:gridCol w="2803448">
                  <a:extLst>
                    <a:ext uri="{9D8B030D-6E8A-4147-A177-3AD203B41FA5}">
                      <a16:colId xmlns:a16="http://schemas.microsoft.com/office/drawing/2014/main" val="1507422651"/>
                    </a:ext>
                  </a:extLst>
                </a:gridCol>
                <a:gridCol w="2803448">
                  <a:extLst>
                    <a:ext uri="{9D8B030D-6E8A-4147-A177-3AD203B41FA5}">
                      <a16:colId xmlns:a16="http://schemas.microsoft.com/office/drawing/2014/main" val="1256676462"/>
                    </a:ext>
                  </a:extLst>
                </a:gridCol>
                <a:gridCol w="2803448">
                  <a:extLst>
                    <a:ext uri="{9D8B030D-6E8A-4147-A177-3AD203B41FA5}">
                      <a16:colId xmlns:a16="http://schemas.microsoft.com/office/drawing/2014/main" val="4195981426"/>
                    </a:ext>
                  </a:extLst>
                </a:gridCol>
                <a:gridCol w="2803448">
                  <a:extLst>
                    <a:ext uri="{9D8B030D-6E8A-4147-A177-3AD203B41FA5}">
                      <a16:colId xmlns:a16="http://schemas.microsoft.com/office/drawing/2014/main" val="180623678"/>
                    </a:ext>
                  </a:extLst>
                </a:gridCol>
              </a:tblGrid>
              <a:tr h="630342">
                <a:tc>
                  <a:txBody>
                    <a:bodyPr/>
                    <a:lstStyle/>
                    <a:p>
                      <a:pPr algn="ctr"/>
                      <a:r>
                        <a:rPr lang="en-US" b="1" dirty="0">
                          <a:solidFill>
                            <a:srgbClr val="FF0000"/>
                          </a:solidFill>
                        </a:rPr>
                        <a:t>models</a:t>
                      </a:r>
                    </a:p>
                  </a:txBody>
                  <a:tcPr/>
                </a:tc>
                <a:tc>
                  <a:txBody>
                    <a:bodyPr/>
                    <a:lstStyle/>
                    <a:p>
                      <a:pPr algn="ctr"/>
                      <a:r>
                        <a:rPr lang="en-US" dirty="0">
                          <a:solidFill>
                            <a:srgbClr val="FF0000"/>
                          </a:solidFill>
                        </a:rPr>
                        <a:t>Accuracy</a:t>
                      </a:r>
                    </a:p>
                  </a:txBody>
                  <a:tcPr/>
                </a:tc>
                <a:tc>
                  <a:txBody>
                    <a:bodyPr/>
                    <a:lstStyle/>
                    <a:p>
                      <a:pPr algn="ctr"/>
                      <a:r>
                        <a:rPr lang="en-US" dirty="0">
                          <a:solidFill>
                            <a:srgbClr val="FF0000"/>
                          </a:solidFill>
                        </a:rPr>
                        <a:t>Sensitivity</a:t>
                      </a:r>
                    </a:p>
                  </a:txBody>
                  <a:tcPr/>
                </a:tc>
                <a:tc>
                  <a:txBody>
                    <a:bodyPr/>
                    <a:lstStyle/>
                    <a:p>
                      <a:pPr algn="ctr"/>
                      <a:r>
                        <a:rPr lang="en-US" dirty="0">
                          <a:solidFill>
                            <a:srgbClr val="FF0000"/>
                          </a:solidFill>
                        </a:rPr>
                        <a:t>Specificity</a:t>
                      </a:r>
                    </a:p>
                  </a:txBody>
                  <a:tcPr/>
                </a:tc>
                <a:extLst>
                  <a:ext uri="{0D108BD9-81ED-4DB2-BD59-A6C34878D82A}">
                    <a16:rowId xmlns:a16="http://schemas.microsoft.com/office/drawing/2014/main" val="1640257243"/>
                  </a:ext>
                </a:extLst>
              </a:tr>
              <a:tr h="630342">
                <a:tc>
                  <a:txBody>
                    <a:bodyPr/>
                    <a:lstStyle/>
                    <a:p>
                      <a:pPr algn="ctr"/>
                      <a:r>
                        <a:rPr lang="en-US" dirty="0">
                          <a:solidFill>
                            <a:srgbClr val="FF0000"/>
                          </a:solidFill>
                        </a:rPr>
                        <a:t>Second model best result</a:t>
                      </a:r>
                    </a:p>
                  </a:txBody>
                  <a:tcPr/>
                </a:tc>
                <a:tc>
                  <a:txBody>
                    <a:bodyPr/>
                    <a:lstStyle/>
                    <a:p>
                      <a:pPr algn="ctr"/>
                      <a:r>
                        <a:rPr lang="en-US" dirty="0">
                          <a:solidFill>
                            <a:schemeClr val="tx1"/>
                          </a:solidFill>
                        </a:rPr>
                        <a:t>75.4</a:t>
                      </a:r>
                    </a:p>
                  </a:txBody>
                  <a:tcPr/>
                </a:tc>
                <a:tc>
                  <a:txBody>
                    <a:bodyPr/>
                    <a:lstStyle/>
                    <a:p>
                      <a:pPr algn="ctr"/>
                      <a:r>
                        <a:rPr lang="en-US" dirty="0">
                          <a:solidFill>
                            <a:schemeClr val="tx1"/>
                          </a:solidFill>
                        </a:rPr>
                        <a:t>70.9</a:t>
                      </a:r>
                    </a:p>
                  </a:txBody>
                  <a:tcPr/>
                </a:tc>
                <a:tc>
                  <a:txBody>
                    <a:bodyPr/>
                    <a:lstStyle/>
                    <a:p>
                      <a:pPr algn="ctr"/>
                      <a:r>
                        <a:rPr lang="en-US" dirty="0">
                          <a:solidFill>
                            <a:schemeClr val="tx1"/>
                          </a:solidFill>
                        </a:rPr>
                        <a:t>79.4</a:t>
                      </a:r>
                    </a:p>
                  </a:txBody>
                  <a:tcPr/>
                </a:tc>
                <a:extLst>
                  <a:ext uri="{0D108BD9-81ED-4DB2-BD59-A6C34878D82A}">
                    <a16:rowId xmlns:a16="http://schemas.microsoft.com/office/drawing/2014/main" val="1400949980"/>
                  </a:ext>
                </a:extLst>
              </a:tr>
              <a:tr h="630342">
                <a:tc>
                  <a:txBody>
                    <a:bodyPr/>
                    <a:lstStyle/>
                    <a:p>
                      <a:pPr algn="ctr"/>
                      <a:r>
                        <a:rPr lang="en-US" b="0" dirty="0">
                          <a:solidFill>
                            <a:srgbClr val="FF0000"/>
                          </a:solidFill>
                        </a:rPr>
                        <a:t>first model best result</a:t>
                      </a:r>
                    </a:p>
                  </a:txBody>
                  <a:tcPr/>
                </a:tc>
                <a:tc>
                  <a:txBody>
                    <a:bodyPr/>
                    <a:lstStyle/>
                    <a:p>
                      <a:pPr algn="ctr"/>
                      <a:r>
                        <a:rPr lang="en-US" dirty="0"/>
                        <a:t>70.3</a:t>
                      </a:r>
                    </a:p>
                  </a:txBody>
                  <a:tcPr/>
                </a:tc>
                <a:tc>
                  <a:txBody>
                    <a:bodyPr/>
                    <a:lstStyle/>
                    <a:p>
                      <a:pPr algn="ctr"/>
                      <a:r>
                        <a:rPr lang="en-US" dirty="0"/>
                        <a:t>68</a:t>
                      </a:r>
                    </a:p>
                  </a:txBody>
                  <a:tcPr/>
                </a:tc>
                <a:tc>
                  <a:txBody>
                    <a:bodyPr/>
                    <a:lstStyle/>
                    <a:p>
                      <a:pPr algn="ctr"/>
                      <a:r>
                        <a:rPr lang="en-US" dirty="0"/>
                        <a:t>73</a:t>
                      </a:r>
                    </a:p>
                  </a:txBody>
                  <a:tcPr/>
                </a:tc>
                <a:extLst>
                  <a:ext uri="{0D108BD9-81ED-4DB2-BD59-A6C34878D82A}">
                    <a16:rowId xmlns:a16="http://schemas.microsoft.com/office/drawing/2014/main" val="3284128965"/>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759200" rtl="0" eaLnBrk="1" fontAlgn="base" latinLnBrk="0" hangingPunct="1">
          <a:lnSpc>
            <a:spcPct val="100000"/>
          </a:lnSpc>
          <a:spcBef>
            <a:spcPct val="0"/>
          </a:spcBef>
          <a:spcAft>
            <a:spcPct val="0"/>
          </a:spcAft>
          <a:buClrTx/>
          <a:buSzTx/>
          <a:buFontTx/>
          <a:buNone/>
          <a:tabLst/>
          <a:defRPr kumimoji="0" lang="en-US" sz="7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759200" rtl="0" eaLnBrk="1" fontAlgn="base" latinLnBrk="0" hangingPunct="1">
          <a:lnSpc>
            <a:spcPct val="100000"/>
          </a:lnSpc>
          <a:spcBef>
            <a:spcPct val="0"/>
          </a:spcBef>
          <a:spcAft>
            <a:spcPct val="0"/>
          </a:spcAft>
          <a:buClrTx/>
          <a:buSzTx/>
          <a:buFontTx/>
          <a:buNone/>
          <a:tabLst/>
          <a:defRPr kumimoji="0" lang="en-US" sz="7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3547</TotalTime>
  <Words>576</Words>
  <Application>Microsoft Office PowerPoint</Application>
  <PresentationFormat>Custom</PresentationFormat>
  <Paragraphs>88</Paragraphs>
  <Slides>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2" baseType="lpstr">
      <vt:lpstr>MS Mincho</vt:lpstr>
      <vt:lpstr>Arial</vt:lpstr>
      <vt:lpstr>B Nazanin</vt:lpstr>
      <vt:lpstr>B Zar</vt:lpstr>
      <vt:lpstr>Calibri</vt:lpstr>
      <vt:lpstr>Cambria Math</vt:lpstr>
      <vt:lpstr>Courier New</vt:lpstr>
      <vt:lpstr>Shabnam</vt:lpstr>
      <vt:lpstr>Times New Roman</vt:lpstr>
      <vt:lpstr>Default Design</vt:lpstr>
      <vt:lpstr>Equation</vt:lpstr>
      <vt:lpstr>PowerPoint Presentation</vt:lpstr>
    </vt:vector>
  </TitlesOfParts>
  <Company>Columbia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Sample1</dc:title>
  <dc:creator>Tabesh</dc:creator>
  <cp:lastModifiedBy>acer</cp:lastModifiedBy>
  <cp:revision>110</cp:revision>
  <dcterms:created xsi:type="dcterms:W3CDTF">2006-05-12T18:19:44Z</dcterms:created>
  <dcterms:modified xsi:type="dcterms:W3CDTF">2024-06-30T13:37:59Z</dcterms:modified>
</cp:coreProperties>
</file>