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84" r:id="rId2"/>
    <p:sldId id="285" r:id="rId3"/>
    <p:sldId id="268" r:id="rId4"/>
    <p:sldId id="269" r:id="rId5"/>
    <p:sldId id="258" r:id="rId6"/>
    <p:sldId id="272" r:id="rId7"/>
    <p:sldId id="271" r:id="rId8"/>
    <p:sldId id="273" r:id="rId9"/>
    <p:sldId id="274" r:id="rId10"/>
    <p:sldId id="276" r:id="rId11"/>
    <p:sldId id="277" r:id="rId12"/>
    <p:sldId id="278" r:id="rId13"/>
    <p:sldId id="279" r:id="rId14"/>
    <p:sldId id="282" r:id="rId15"/>
    <p:sldId id="283" r:id="rId16"/>
    <p:sldId id="256" r:id="rId17"/>
    <p:sldId id="257" r:id="rId18"/>
    <p:sldId id="270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75" r:id="rId29"/>
    <p:sldId id="300" r:id="rId30"/>
    <p:sldId id="301" r:id="rId31"/>
    <p:sldId id="302" r:id="rId32"/>
    <p:sldId id="304" r:id="rId33"/>
    <p:sldId id="303" r:id="rId34"/>
    <p:sldId id="305" r:id="rId35"/>
    <p:sldId id="307" r:id="rId36"/>
    <p:sldId id="308" r:id="rId37"/>
    <p:sldId id="280" r:id="rId38"/>
    <p:sldId id="309" r:id="rId39"/>
    <p:sldId id="281" r:id="rId40"/>
  </p:sldIdLst>
  <p:sldSz cx="9144000" cy="5143500" type="screen16x9"/>
  <p:notesSz cx="6858000" cy="9144000"/>
  <p:embeddedFontLs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Lora" pitchFamily="2" charset="0"/>
      <p:regular r:id="rId46"/>
      <p:bold r:id="rId47"/>
      <p:italic r:id="rId48"/>
      <p:boldItalic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  <p:embeddedFont>
      <p:font typeface="Raleway" panose="020B04030301010600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798"/>
    <a:srgbClr val="52656A"/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2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55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840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508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1ef1af5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1ef1af5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ef1af5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ef1af5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35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1ef1af5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1ef1af5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000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01ef1af5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01ef1af5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1ef1af51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1ef1af51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1ef1af5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1ef1af5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1ef1af5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01ef1af5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01ef1af51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01ef1af51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1ef1af5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01ef1af5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1ef1af5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1ef1af5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236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1ef1af5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1ef1af5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3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ef1af5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ef1af5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08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1ef1af5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1ef1af5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26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489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1ef1af5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1ef1af5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633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93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ef1af5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ef1af5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24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9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17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2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ef1af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ef1af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5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Contract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114550"/>
            <a:ext cx="7688100" cy="19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Yousef Zare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Sara </a:t>
            </a:r>
            <a:r>
              <a:rPr lang="en-US" dirty="0" err="1"/>
              <a:t>Solatani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Erfan</a:t>
            </a:r>
            <a:r>
              <a:rPr lang="en-US" dirty="0"/>
              <a:t> Najafi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Sobhan</a:t>
            </a:r>
            <a:r>
              <a:rPr lang="en-US" dirty="0"/>
              <a:t> </a:t>
            </a:r>
            <a:r>
              <a:rPr lang="en-US" dirty="0" err="1"/>
              <a:t>Safdarian</a:t>
            </a:r>
            <a:br>
              <a:rPr lang="en-US" dirty="0"/>
            </a:br>
            <a:r>
              <a:rPr lang="en-US" dirty="0"/>
              <a:t>	Mohammad </a:t>
            </a:r>
            <a:r>
              <a:rPr lang="en-US" dirty="0" err="1"/>
              <a:t>Esmaeil</a:t>
            </a:r>
            <a:r>
              <a:rPr lang="en-US" dirty="0"/>
              <a:t> </a:t>
            </a:r>
            <a:r>
              <a:rPr lang="en-US" dirty="0" err="1"/>
              <a:t>MohammadZade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6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contract applications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8157376" cy="2650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Everyone can check the smart contract </a:t>
            </a:r>
            <a:endParaRPr lang="fa-IR" sz="1500" dirty="0"/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Comparing situations becomes easier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Reduce additional costs by using an encryption mechanism 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Customers are identified by a unique address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There is no need to provide identification for the first or later contracts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reduces the time and cost of data collection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Combined with the IoT process for automatic registration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GPS data can be used for automatic collection</a:t>
            </a:r>
            <a:endParaRPr lang="fa-IR" sz="1500" dirty="0"/>
          </a:p>
        </p:txBody>
      </p:sp>
    </p:spTree>
    <p:extLst>
      <p:ext uri="{BB962C8B-B14F-4D97-AF65-F5344CB8AC3E}">
        <p14:creationId xmlns:p14="http://schemas.microsoft.com/office/powerpoint/2010/main" val="13837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Smart contract applications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8157376" cy="2650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In case of death, the smart contract can automatically transfer the testator money through its own request which is encrypted in the blockchain</a:t>
            </a:r>
          </a:p>
          <a:p>
            <a:pPr lvl="1" indent="-336550">
              <a:lnSpc>
                <a:spcPct val="150000"/>
              </a:lnSpc>
              <a:buSzPts val="1700"/>
            </a:pPr>
            <a:r>
              <a:rPr lang="en-US" sz="1600" dirty="0"/>
              <a:t>Put restrictions on reaching legal age</a:t>
            </a:r>
            <a:endParaRPr lang="fa-IR" sz="1600" dirty="0"/>
          </a:p>
          <a:p>
            <a:pPr lvl="1" indent="-336550">
              <a:lnSpc>
                <a:spcPct val="150000"/>
              </a:lnSpc>
              <a:buSzPts val="1700"/>
            </a:pPr>
            <a:r>
              <a:rPr lang="en-US" sz="1500" dirty="0"/>
              <a:t>Oracle can be used to check death records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Automatically calculate premium by reading all information related to a person for fraud prevention</a:t>
            </a:r>
            <a:endParaRPr lang="fa-IR" sz="1700" dirty="0"/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Different part must work together to store each person's information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By reviewing and comparing data from previous claims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endParaRPr lang="en-US" sz="1500" dirty="0"/>
          </a:p>
          <a:p>
            <a:pPr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6819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using Smart Contract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8157376" cy="2650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Less fraud through transparency 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Task automation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Save time on verifying claims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Protect policy documents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Risk assessment </a:t>
            </a:r>
          </a:p>
        </p:txBody>
      </p:sp>
    </p:spTree>
    <p:extLst>
      <p:ext uri="{BB962C8B-B14F-4D97-AF65-F5344CB8AC3E}">
        <p14:creationId xmlns:p14="http://schemas.microsoft.com/office/powerpoint/2010/main" val="6554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Constraints of using Smart Contract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8157376" cy="2650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Completely convert to programming code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It can be difficult to convert code to tasks that are easily done on paper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Good faith , Reasonableness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Disadvantage related to scalability is energy consumption and performance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Reduce the number of transactions per second compared to the traditional method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Space is also an issue, because data is duplicated at each network node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Possible bugs in code</a:t>
            </a:r>
            <a:endParaRPr lang="fa-IR" sz="1700" dirty="0"/>
          </a:p>
        </p:txBody>
      </p:sp>
    </p:spTree>
    <p:extLst>
      <p:ext uri="{BB962C8B-B14F-4D97-AF65-F5344CB8AC3E}">
        <p14:creationId xmlns:p14="http://schemas.microsoft.com/office/powerpoint/2010/main" val="414148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Constraints of using Smart Contract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8157376" cy="2650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Uncertainty of legal regulations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Limited contract scope</a:t>
            </a:r>
            <a:endParaRPr lang="en-US" sz="1500" dirty="0"/>
          </a:p>
          <a:p>
            <a:pPr marL="120650" indent="0">
              <a:lnSpc>
                <a:spcPct val="150000"/>
              </a:lnSpc>
              <a:buSzPts val="1700"/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043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concerns that limit the popularization of smart contracts</a:t>
            </a:r>
          </a:p>
        </p:txBody>
      </p:sp>
      <p:pic>
        <p:nvPicPr>
          <p:cNvPr id="4" name="Picture 3" descr="How to Make a Smart Contract Work for the Insurance Industry">
            <a:extLst>
              <a:ext uri="{FF2B5EF4-FFF2-40B4-BE49-F238E27FC236}">
                <a16:creationId xmlns:a16="http://schemas.microsoft.com/office/drawing/2014/main" id="{EA4AAD74-8DF9-BB23-177F-10C761C68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83" y="2278830"/>
            <a:ext cx="4415034" cy="2650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2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Supply Chain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Fundamentals Course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48500" y="1263450"/>
            <a:ext cx="5456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Reference: </a:t>
            </a:r>
            <a:endParaRPr sz="2100" b="1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22222"/>
                </a:solidFill>
                <a:highlight>
                  <a:srgbClr val="FFFFFF"/>
                </a:highlight>
              </a:rPr>
              <a:t>Wang, Shangping, et al. "Smart contract-based product traceability system in the supply chain scenario." </a:t>
            </a:r>
            <a:r>
              <a:rPr lang="en" sz="2300" b="1" i="1" dirty="0">
                <a:solidFill>
                  <a:srgbClr val="222222"/>
                </a:solidFill>
                <a:highlight>
                  <a:srgbClr val="FFFFFF"/>
                </a:highlight>
              </a:rPr>
              <a:t>IEEE Access</a:t>
            </a:r>
            <a:r>
              <a:rPr lang="en" sz="2300" b="1" dirty="0">
                <a:solidFill>
                  <a:srgbClr val="222222"/>
                </a:solidFill>
                <a:highlight>
                  <a:srgbClr val="FFFFFF"/>
                </a:highlight>
              </a:rPr>
              <a:t> 7 (2019): 115122-115133.</a:t>
            </a:r>
            <a:endParaRPr sz="2300" b="1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975" y="305869"/>
            <a:ext cx="3312476" cy="451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supply chain is a net-chain structure formed by independent or semi-independent economic entities in the process of product manufacturing and trading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National Livestock Identification System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It is difficult to find the root of the issue when the product has safety or quality problems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Especially in the food supply chain, ensuring food safety and traceability of sources can increase consumer trust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9688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Traditional Supply Chain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 is mostly recorded by each enterprise in a centralized ledger that is stored locally</a:t>
            </a:r>
            <a:endParaRPr sz="17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may be falsified privately</a:t>
            </a:r>
            <a:endParaRPr sz="15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Inconsistency between nodes data due to the fact that data has likely been tampered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D8FE-EBD5-ABC4-AB5D-219C7990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18" name="Google Shape;199;p32">
            <a:extLst>
              <a:ext uri="{FF2B5EF4-FFF2-40B4-BE49-F238E27FC236}">
                <a16:creationId xmlns:a16="http://schemas.microsoft.com/office/drawing/2014/main" id="{087C6590-1CC0-78D1-0DA2-82FC9853DABC}"/>
              </a:ext>
            </a:extLst>
          </p:cNvPr>
          <p:cNvSpPr txBox="1">
            <a:spLocks/>
          </p:cNvSpPr>
          <p:nvPr/>
        </p:nvSpPr>
        <p:spPr>
          <a:xfrm>
            <a:off x="439539" y="2033212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rgbClr val="969798"/>
                </a:solidFill>
                <a:latin typeface="Montserrat" panose="020B0604020202020204" pitchFamily="2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19" name="Google Shape;200;p32">
            <a:extLst>
              <a:ext uri="{FF2B5EF4-FFF2-40B4-BE49-F238E27FC236}">
                <a16:creationId xmlns:a16="http://schemas.microsoft.com/office/drawing/2014/main" id="{D42C5DFE-B5C3-8381-259E-74AC32D53B58}"/>
              </a:ext>
            </a:extLst>
          </p:cNvPr>
          <p:cNvSpPr txBox="1">
            <a:spLocks/>
          </p:cNvSpPr>
          <p:nvPr/>
        </p:nvSpPr>
        <p:spPr>
          <a:xfrm>
            <a:off x="2163113" y="2235890"/>
            <a:ext cx="2150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aleway" pitchFamily="2" charset="0"/>
              </a:rPr>
              <a:t>Insurance</a:t>
            </a:r>
            <a:endParaRPr lang="en-US" b="1" dirty="0">
              <a:latin typeface="Raleway" pitchFamily="2" charset="0"/>
            </a:endParaRPr>
          </a:p>
        </p:txBody>
      </p:sp>
      <p:sp>
        <p:nvSpPr>
          <p:cNvPr id="20" name="Google Shape;199;p32">
            <a:extLst>
              <a:ext uri="{FF2B5EF4-FFF2-40B4-BE49-F238E27FC236}">
                <a16:creationId xmlns:a16="http://schemas.microsoft.com/office/drawing/2014/main" id="{FAE362C5-7B53-CA5E-3575-7646D7B4866C}"/>
              </a:ext>
            </a:extLst>
          </p:cNvPr>
          <p:cNvSpPr txBox="1">
            <a:spLocks/>
          </p:cNvSpPr>
          <p:nvPr/>
        </p:nvSpPr>
        <p:spPr>
          <a:xfrm>
            <a:off x="4572000" y="2033212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rgbClr val="969798"/>
                </a:solidFill>
                <a:latin typeface="Montserrat" panose="020B0604020202020204" pitchFamily="2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21" name="Google Shape;200;p32">
            <a:extLst>
              <a:ext uri="{FF2B5EF4-FFF2-40B4-BE49-F238E27FC236}">
                <a16:creationId xmlns:a16="http://schemas.microsoft.com/office/drawing/2014/main" id="{FA438197-D902-7B54-1107-D022490D55A5}"/>
              </a:ext>
            </a:extLst>
          </p:cNvPr>
          <p:cNvSpPr txBox="1">
            <a:spLocks/>
          </p:cNvSpPr>
          <p:nvPr/>
        </p:nvSpPr>
        <p:spPr>
          <a:xfrm>
            <a:off x="6267750" y="2289811"/>
            <a:ext cx="2150400" cy="563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latin typeface="Raleway" pitchFamily="2" charset="0"/>
              </a:rPr>
              <a:t>Supply Chain</a:t>
            </a:r>
            <a:endParaRPr lang="en-US" sz="2000" b="1" dirty="0">
              <a:latin typeface="Raleway" pitchFamily="2" charset="0"/>
            </a:endParaRPr>
          </a:p>
        </p:txBody>
      </p:sp>
      <p:sp>
        <p:nvSpPr>
          <p:cNvPr id="22" name="Google Shape;199;p32">
            <a:extLst>
              <a:ext uri="{FF2B5EF4-FFF2-40B4-BE49-F238E27FC236}">
                <a16:creationId xmlns:a16="http://schemas.microsoft.com/office/drawing/2014/main" id="{AD5BFED1-E96A-8E13-F167-AA936E3670CA}"/>
              </a:ext>
            </a:extLst>
          </p:cNvPr>
          <p:cNvSpPr txBox="1">
            <a:spLocks/>
          </p:cNvSpPr>
          <p:nvPr/>
        </p:nvSpPr>
        <p:spPr>
          <a:xfrm>
            <a:off x="554626" y="2964112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rgbClr val="969798"/>
                </a:solidFill>
                <a:latin typeface="Montserrat" panose="020B0604020202020204" pitchFamily="2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23" name="Google Shape;200;p32">
            <a:extLst>
              <a:ext uri="{FF2B5EF4-FFF2-40B4-BE49-F238E27FC236}">
                <a16:creationId xmlns:a16="http://schemas.microsoft.com/office/drawing/2014/main" id="{12928AC1-F1A7-9FAA-2040-056097738DAA}"/>
              </a:ext>
            </a:extLst>
          </p:cNvPr>
          <p:cNvSpPr txBox="1">
            <a:spLocks/>
          </p:cNvSpPr>
          <p:nvPr/>
        </p:nvSpPr>
        <p:spPr>
          <a:xfrm>
            <a:off x="2163113" y="3231255"/>
            <a:ext cx="2150400" cy="581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aleway" pitchFamily="2" charset="0"/>
              </a:rPr>
              <a:t>Real Estate</a:t>
            </a:r>
          </a:p>
        </p:txBody>
      </p:sp>
      <p:sp>
        <p:nvSpPr>
          <p:cNvPr id="24" name="Google Shape;199;p32">
            <a:extLst>
              <a:ext uri="{FF2B5EF4-FFF2-40B4-BE49-F238E27FC236}">
                <a16:creationId xmlns:a16="http://schemas.microsoft.com/office/drawing/2014/main" id="{CA7F7693-6C24-3460-D1C6-EEF8BDCA23A6}"/>
              </a:ext>
            </a:extLst>
          </p:cNvPr>
          <p:cNvSpPr txBox="1">
            <a:spLocks/>
          </p:cNvSpPr>
          <p:nvPr/>
        </p:nvSpPr>
        <p:spPr>
          <a:xfrm>
            <a:off x="4657725" y="2964684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rgbClr val="969798"/>
                </a:solidFill>
                <a:latin typeface="Montserrat" panose="020B0604020202020204" pitchFamily="2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25" name="Google Shape;200;p32">
            <a:extLst>
              <a:ext uri="{FF2B5EF4-FFF2-40B4-BE49-F238E27FC236}">
                <a16:creationId xmlns:a16="http://schemas.microsoft.com/office/drawing/2014/main" id="{1F1A09E5-498A-9BA0-7FDD-21C8068E172F}"/>
              </a:ext>
            </a:extLst>
          </p:cNvPr>
          <p:cNvSpPr txBox="1">
            <a:spLocks/>
          </p:cNvSpPr>
          <p:nvPr/>
        </p:nvSpPr>
        <p:spPr>
          <a:xfrm>
            <a:off x="6267750" y="3231255"/>
            <a:ext cx="2150400" cy="665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aleway" pitchFamily="2" charset="0"/>
              </a:rPr>
              <a:t>Comparison</a:t>
            </a:r>
            <a:endParaRPr lang="en-US" b="1" dirty="0">
              <a:latin typeface="Raleway" pitchFamily="2" charset="0"/>
            </a:endParaRPr>
          </a:p>
        </p:txBody>
      </p:sp>
      <p:sp>
        <p:nvSpPr>
          <p:cNvPr id="26" name="Google Shape;199;p32">
            <a:extLst>
              <a:ext uri="{FF2B5EF4-FFF2-40B4-BE49-F238E27FC236}">
                <a16:creationId xmlns:a16="http://schemas.microsoft.com/office/drawing/2014/main" id="{246500C2-F24C-0508-8F7C-F2D74B67BE91}"/>
              </a:ext>
            </a:extLst>
          </p:cNvPr>
          <p:cNvSpPr txBox="1">
            <a:spLocks/>
          </p:cNvSpPr>
          <p:nvPr/>
        </p:nvSpPr>
        <p:spPr>
          <a:xfrm>
            <a:off x="554626" y="3896728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rgbClr val="969798"/>
                </a:solidFill>
                <a:latin typeface="Montserrat" panose="020B0604020202020204" pitchFamily="2" charset="0"/>
                <a:ea typeface="Lato" panose="020F0502020204030203" pitchFamily="34" charset="0"/>
                <a:cs typeface="Lato" panose="020F0502020204030203" pitchFamily="34" charset="0"/>
              </a:rPr>
              <a:t>05</a:t>
            </a:r>
          </a:p>
        </p:txBody>
      </p:sp>
      <p:sp>
        <p:nvSpPr>
          <p:cNvPr id="27" name="Google Shape;200;p32">
            <a:extLst>
              <a:ext uri="{FF2B5EF4-FFF2-40B4-BE49-F238E27FC236}">
                <a16:creationId xmlns:a16="http://schemas.microsoft.com/office/drawing/2014/main" id="{E3E74372-1380-2F27-8481-B528B772A0E8}"/>
              </a:ext>
            </a:extLst>
          </p:cNvPr>
          <p:cNvSpPr txBox="1">
            <a:spLocks/>
          </p:cNvSpPr>
          <p:nvPr/>
        </p:nvSpPr>
        <p:spPr>
          <a:xfrm>
            <a:off x="2163113" y="4076871"/>
            <a:ext cx="2150400" cy="581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aleway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3223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Solved by the System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Product traceability process is easily interrupted and accountability is hard to achieve</a:t>
            </a:r>
            <a:endParaRPr sz="18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Decentralized product traceability system based on blockchain technology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nodes in the network are mutually untrustworthy</a:t>
            </a:r>
            <a:endParaRPr sz="18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An event response mechanism for KYC</a:t>
            </a:r>
            <a:endParaRPr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1225" y="1951850"/>
            <a:ext cx="3300900" cy="24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System security requirements:</a:t>
            </a:r>
            <a:endParaRPr sz="16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Accessibility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Immutability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Autonomy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Resistance to Man-in-the-middle Attacks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00" y="884375"/>
            <a:ext cx="4808299" cy="408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Design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Product Registration Contract (PRC)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Provides a product registration function register()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Product code, product name, product owner, and raw materials or parts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BAC contract address</a:t>
            </a:r>
            <a:endParaRPr sz="15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38" y="3589350"/>
            <a:ext cx="8290325" cy="11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Design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Batch Addition Contract (BAC)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Provides the function addBatch() to add the production batch information of the product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Batch number, the batch manager, the timestamp, and the batch number of raw materials used to produce this batch of products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TUC contract information</a:t>
            </a:r>
            <a:endParaRPr sz="14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25" y="3843925"/>
            <a:ext cx="8457151" cy="11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Design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Transaction Update Contract (TUC)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adding the production batch information and provides the function updateTr() to update the transaction history for this batch of products</a:t>
            </a:r>
            <a:endParaRPr sz="15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" y="3483275"/>
            <a:ext cx="8398999" cy="11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 idx="4294967295"/>
          </p:nvPr>
        </p:nvSpPr>
        <p:spPr>
          <a:xfrm>
            <a:off x="727650" y="98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Algorithms </a:t>
            </a:r>
            <a:endParaRPr sz="194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" y="982975"/>
            <a:ext cx="3549026" cy="36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6925" y="909750"/>
            <a:ext cx="3617274" cy="38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 idx="4294967295"/>
          </p:nvPr>
        </p:nvSpPr>
        <p:spPr>
          <a:xfrm>
            <a:off x="727650" y="98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Algorithms </a:t>
            </a:r>
            <a:endParaRPr sz="194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775" y="633925"/>
            <a:ext cx="4222054" cy="420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3300" y="4531676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The process of product registration, transferring, and tracking</a:t>
            </a:r>
            <a:endParaRPr sz="9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25" y="216050"/>
            <a:ext cx="6019475" cy="42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Estate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Fundamentals Course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928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48500" y="1263450"/>
            <a:ext cx="5456400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Reference: </a:t>
            </a:r>
            <a:endParaRPr sz="2100" b="1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222222"/>
                </a:solidFill>
                <a:highlight>
                  <a:srgbClr val="FFFFFF"/>
                </a:highlight>
              </a:rPr>
              <a:t>Ullah, Fahim, and </a:t>
            </a:r>
            <a:r>
              <a:rPr lang="en-US" sz="23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Fadi</a:t>
            </a:r>
            <a:r>
              <a:rPr lang="en-US" sz="2300" b="1" dirty="0">
                <a:solidFill>
                  <a:srgbClr val="222222"/>
                </a:solidFill>
                <a:highlight>
                  <a:srgbClr val="FFFFFF"/>
                </a:highlight>
              </a:rPr>
              <a:t> Al-</a:t>
            </a:r>
            <a:r>
              <a:rPr lang="en-US" sz="23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Turjman</a:t>
            </a:r>
            <a:r>
              <a:rPr lang="en-US" sz="2300" b="1" dirty="0">
                <a:solidFill>
                  <a:srgbClr val="222222"/>
                </a:solidFill>
                <a:highlight>
                  <a:srgbClr val="FFFFFF"/>
                </a:highlight>
              </a:rPr>
              <a:t>. "A conceptual framework for blockchain smart contract adoption to manage real estate deals in smart cities." Neural Computing and Applications (2021): 1-22.</a:t>
            </a:r>
            <a:endParaRPr lang="en-US" sz="1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771D4-9715-693A-2677-4181865F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23" y="313006"/>
            <a:ext cx="3312477" cy="4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Insurance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Fundamentals Course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8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r</a:t>
            </a:r>
            <a:r>
              <a:rPr lang="en-US" sz="1700" dirty="0"/>
              <a:t>elated to technology, which is characterized by three key aspects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US" sz="1500" dirty="0"/>
              <a:t>Stability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US" sz="1500" dirty="0"/>
              <a:t>Innovation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US" sz="1500" dirty="0"/>
              <a:t>Focus on the user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 dirty="0"/>
              <a:t>Smart real estate management that involves the use of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53946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EBFC-372B-37B1-DC99-83BF582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 between blockchain and smart contract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FF0C9C-95E3-E5D1-B6FD-0429DAB8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29421"/>
              </p:ext>
            </p:extLst>
          </p:nvPr>
        </p:nvGraphicFramePr>
        <p:xfrm>
          <a:off x="389730" y="1994845"/>
          <a:ext cx="4182270" cy="2992356"/>
        </p:xfrm>
        <a:graphic>
          <a:graphicData uri="http://schemas.openxmlformats.org/drawingml/2006/table">
            <a:tbl>
              <a:tblPr rtl="1" firstRow="1" firstCol="1" bandRow="1">
                <a:tableStyleId>{B301B821-A1FF-4177-AEE7-76D212191A09}</a:tableStyleId>
              </a:tblPr>
              <a:tblGrid>
                <a:gridCol w="2091135">
                  <a:extLst>
                    <a:ext uri="{9D8B030D-6E8A-4147-A177-3AD203B41FA5}">
                      <a16:colId xmlns:a16="http://schemas.microsoft.com/office/drawing/2014/main" val="2834208512"/>
                    </a:ext>
                  </a:extLst>
                </a:gridCol>
                <a:gridCol w="2091135">
                  <a:extLst>
                    <a:ext uri="{9D8B030D-6E8A-4147-A177-3AD203B41FA5}">
                      <a16:colId xmlns:a16="http://schemas.microsoft.com/office/drawing/2014/main" val="1885646208"/>
                    </a:ext>
                  </a:extLst>
                </a:gridCol>
              </a:tblGrid>
              <a:tr h="33907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Keyword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Category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473278"/>
                  </a:ext>
                </a:extLst>
              </a:tr>
              <a:tr h="63273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Solidity, Ethereum, Decentralization and Blockchain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Computer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3058209"/>
                  </a:ext>
                </a:extLst>
              </a:tr>
              <a:tr h="41574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state transaction, use of artificial intelligence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Transactional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5001972"/>
                  </a:ext>
                </a:extLst>
              </a:tr>
              <a:tr h="199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Trust, certifications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communicational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3177310"/>
                  </a:ext>
                </a:extLst>
              </a:tr>
              <a:tr h="41574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Impact of technology, blockchain land registration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Technology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823515"/>
                  </a:ext>
                </a:extLst>
              </a:tr>
              <a:tr h="199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Law, avoidance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Legal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8552566"/>
                  </a:ext>
                </a:extLst>
              </a:tr>
              <a:tr h="41574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hierarchical encryption, common secret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Network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9949509"/>
                  </a:ext>
                </a:extLst>
              </a:tr>
              <a:tr h="199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Compliance and execution of the contract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Agree and adapt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92409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7B14E1-76F0-E118-485A-F23BD78D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907380"/>
            <a:ext cx="4307681" cy="3157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485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EBFC-372B-37B1-DC99-83BF582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blockchain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1E83F-346C-0450-306A-0A57F85C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3" y="1435811"/>
            <a:ext cx="3811429" cy="35750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80A9CA-9841-40E4-390C-BD151534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75178"/>
              </p:ext>
            </p:extLst>
          </p:nvPr>
        </p:nvGraphicFramePr>
        <p:xfrm>
          <a:off x="807241" y="2241048"/>
          <a:ext cx="3940176" cy="2549709"/>
        </p:xfrm>
        <a:graphic>
          <a:graphicData uri="http://schemas.openxmlformats.org/drawingml/2006/table">
            <a:tbl>
              <a:tblPr rtl="1" firstRow="1" firstCol="1" bandRow="1">
                <a:tableStyleId>{B301B821-A1FF-4177-AEE7-76D212191A09}</a:tableStyleId>
              </a:tblPr>
              <a:tblGrid>
                <a:gridCol w="1970088">
                  <a:extLst>
                    <a:ext uri="{9D8B030D-6E8A-4147-A177-3AD203B41FA5}">
                      <a16:colId xmlns:a16="http://schemas.microsoft.com/office/drawing/2014/main" val="1812637701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4212122088"/>
                    </a:ext>
                  </a:extLst>
                </a:gridCol>
              </a:tblGrid>
              <a:tr h="28345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Keyword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Category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4748875"/>
                  </a:ext>
                </a:extLst>
              </a:tr>
              <a:tr h="3570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user data business intelligence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Organizational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554740"/>
                  </a:ext>
                </a:extLst>
              </a:tr>
              <a:tr h="3570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Impact of technology, blockchain land registration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Technology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8184078"/>
                  </a:ext>
                </a:extLst>
              </a:tr>
              <a:tr h="17392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Solidity, Ethereum, Decentralization and Blockchain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Computer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167081"/>
                  </a:ext>
                </a:extLst>
              </a:tr>
              <a:tr h="3570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Data storage ,signature verification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Memory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5931"/>
                  </a:ext>
                </a:extLst>
              </a:tr>
              <a:tr h="3570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Information management, information infrastructure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Informational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40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3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F931-F88E-D464-C448-EB6524F8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in smart real estate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C0DC-BBF3-C816-5FA8-01A842886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It is made of 6 layers</a:t>
            </a:r>
          </a:p>
          <a:p>
            <a:r>
              <a:rPr lang="en-US" sz="1400" dirty="0"/>
              <a:t>Combine 10 categories in these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51F3B-96E7-C744-8A62-DA7DB72D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75" y="1364511"/>
            <a:ext cx="4667944" cy="3014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706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EBFC-372B-37B1-DC99-83BF582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blockchain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A3434-1223-6A65-FC62-C5AFA436E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25" y="1853850"/>
            <a:ext cx="3958019" cy="30812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55F3E2-3420-FFB2-BA06-DC97D31A7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48075"/>
              </p:ext>
            </p:extLst>
          </p:nvPr>
        </p:nvGraphicFramePr>
        <p:xfrm>
          <a:off x="510540" y="1935480"/>
          <a:ext cx="4135386" cy="2999653"/>
        </p:xfrm>
        <a:graphic>
          <a:graphicData uri="http://schemas.openxmlformats.org/drawingml/2006/table">
            <a:tbl>
              <a:tblPr rtl="1" firstRow="1" firstCol="1" bandRow="1">
                <a:tableStyleId>{B301B821-A1FF-4177-AEE7-76D212191A09}</a:tableStyleId>
              </a:tblPr>
              <a:tblGrid>
                <a:gridCol w="2067693">
                  <a:extLst>
                    <a:ext uri="{9D8B030D-6E8A-4147-A177-3AD203B41FA5}">
                      <a16:colId xmlns:a16="http://schemas.microsoft.com/office/drawing/2014/main" val="1353262251"/>
                    </a:ext>
                  </a:extLst>
                </a:gridCol>
                <a:gridCol w="2067693">
                  <a:extLst>
                    <a:ext uri="{9D8B030D-6E8A-4147-A177-3AD203B41FA5}">
                      <a16:colId xmlns:a16="http://schemas.microsoft.com/office/drawing/2014/main" val="3222201227"/>
                    </a:ext>
                  </a:extLst>
                </a:gridCol>
              </a:tblGrid>
              <a:tr h="31100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goals</a:t>
                      </a: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layer</a:t>
                      </a:r>
                    </a:p>
                  </a:txBody>
                  <a:tcPr marL="54017" marR="54017" marT="0" marB="0" anchor="ctr"/>
                </a:tc>
                <a:extLst>
                  <a:ext uri="{0D108BD9-81ED-4DB2-BD59-A6C34878D82A}">
                    <a16:rowId xmlns:a16="http://schemas.microsoft.com/office/drawing/2014/main" val="585024174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communication and verification mechanisms</a:t>
                      </a: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Network</a:t>
                      </a:r>
                    </a:p>
                  </a:txBody>
                  <a:tcPr marL="54017" marR="54017" marT="0" marB="0" anchor="ctr"/>
                </a:tc>
                <a:extLst>
                  <a:ext uri="{0D108BD9-81ED-4DB2-BD59-A6C34878D82A}">
                    <a16:rowId xmlns:a16="http://schemas.microsoft.com/office/drawing/2014/main" val="2682328495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validation and processing and currency extraction</a:t>
                      </a: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Transaction</a:t>
                      </a:r>
                    </a:p>
                  </a:txBody>
                  <a:tcPr marL="54017" marR="54017" marT="0" marB="0" anchor="ctr"/>
                </a:tc>
                <a:extLst>
                  <a:ext uri="{0D108BD9-81ED-4DB2-BD59-A6C34878D82A}">
                    <a16:rowId xmlns:a16="http://schemas.microsoft.com/office/drawing/2014/main" val="636749276"/>
                  </a:ext>
                </a:extLst>
              </a:tr>
              <a:tr h="4027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hash function, chain structure, encrypted layer</a:t>
                      </a: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blockchain</a:t>
                      </a:r>
                    </a:p>
                  </a:txBody>
                  <a:tcPr marL="54017" marR="54017" marT="0" marB="0" anchor="ctr"/>
                </a:tc>
                <a:extLst>
                  <a:ext uri="{0D108BD9-81ED-4DB2-BD59-A6C34878D82A}">
                    <a16:rowId xmlns:a16="http://schemas.microsoft.com/office/drawing/2014/main" val="1431011860"/>
                  </a:ext>
                </a:extLst>
              </a:tr>
              <a:tr h="61293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Consensus development mechanism and authenticate transactions in the network</a:t>
                      </a: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Trust and confidence</a:t>
                      </a:r>
                    </a:p>
                  </a:txBody>
                  <a:tcPr marL="54017" marR="54017" marT="0" marB="0" anchor="ctr"/>
                </a:tc>
                <a:extLst>
                  <a:ext uri="{0D108BD9-81ED-4DB2-BD59-A6C34878D82A}">
                    <a16:rowId xmlns:a16="http://schemas.microsoft.com/office/drawing/2014/main" val="3320796562"/>
                  </a:ext>
                </a:extLst>
              </a:tr>
              <a:tr h="4027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Front-end and back-end applications</a:t>
                      </a: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Application</a:t>
                      </a:r>
                      <a:endParaRPr lang="en-US" sz="1200" b="1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54017" marR="54017" marT="0" marB="0" anchor="ctr"/>
                </a:tc>
                <a:extLst>
                  <a:ext uri="{0D108BD9-81ED-4DB2-BD59-A6C34878D82A}">
                    <a16:rowId xmlns:a16="http://schemas.microsoft.com/office/drawing/2014/main" val="2162779918"/>
                  </a:ext>
                </a:extLst>
              </a:tr>
              <a:tr h="4027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Securing and managing smart contracts</a:t>
                      </a: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Security and management</a:t>
                      </a:r>
                    </a:p>
                  </a:txBody>
                  <a:tcPr marL="54017" marR="54017" marT="0" marB="0" anchor="ctr"/>
                </a:tc>
                <a:extLst>
                  <a:ext uri="{0D108BD9-81ED-4DB2-BD59-A6C34878D82A}">
                    <a16:rowId xmlns:a16="http://schemas.microsoft.com/office/drawing/2014/main" val="89925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78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F931-F88E-D464-C448-EB6524F8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real estate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C0DC-BBF3-C816-5FA8-01A842886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The owner can create, terminate or cancel the contract</a:t>
            </a:r>
            <a:endParaRPr lang="fa-IR" sz="1400" dirty="0"/>
          </a:p>
          <a:p>
            <a:r>
              <a:rPr lang="en-US" sz="1400" dirty="0"/>
              <a:t>The user can access his account and authorize transactions</a:t>
            </a:r>
          </a:p>
          <a:p>
            <a:r>
              <a:rPr lang="en-US" sz="1400" dirty="0"/>
              <a:t>In smart contract function the parties are exchanged and the smart contract is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128F0-92D7-5FEA-C593-167609020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501" y="1779567"/>
            <a:ext cx="4721827" cy="2599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22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F931-F88E-D464-C448-EB6524F8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and terms of smart contract termination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C0DC-BBF3-C816-5FA8-01A842886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Access with Web page</a:t>
            </a:r>
          </a:p>
          <a:p>
            <a:r>
              <a:rPr lang="en-US" sz="1400" dirty="0"/>
              <a:t>The owner registers the details of the real estate in the smart contract</a:t>
            </a:r>
          </a:p>
          <a:p>
            <a:r>
              <a:rPr lang="en-US" sz="1400" dirty="0"/>
              <a:t>The user registers the details of the desired contract</a:t>
            </a:r>
            <a:endParaRPr lang="fa-IR" sz="1400" dirty="0"/>
          </a:p>
          <a:p>
            <a:r>
              <a:rPr lang="en-US" sz="1400" dirty="0"/>
              <a:t>Deposit and withdraw money automatically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4D0C-0042-0FC5-3384-717A45E0C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10551"/>
            <a:ext cx="4347714" cy="392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706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Fundamentals Course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389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three applications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Establish trust between the parties of the contract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Decentralized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Create transparency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Less fraud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Unchangeable</a:t>
            </a:r>
            <a:endParaRPr lang="fa-IR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Do not completely remove third parties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73671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Fundamentals Course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48500" y="1263450"/>
            <a:ext cx="5456400" cy="297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Reference: </a:t>
            </a:r>
            <a:endParaRPr sz="2100" b="1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Gatteschi</a:t>
            </a:r>
            <a:r>
              <a:rPr lang="en-US" sz="2300" b="1" dirty="0">
                <a:solidFill>
                  <a:srgbClr val="222222"/>
                </a:solidFill>
                <a:highlight>
                  <a:srgbClr val="FFFFFF"/>
                </a:highlight>
              </a:rPr>
              <a:t>, Valentina, et al. "Blockchain and smart contracts for insurance: Is the technology mature enough?." Future internet 10.2 (2018): 20.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4797F-C9F2-276B-63F6-E2178606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00" y="205856"/>
            <a:ext cx="3312476" cy="4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 of using the smart contract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185325" cy="24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main challenge of the insurance industry is mistrust</a:t>
            </a:r>
            <a:endParaRPr lang="fa-IR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Only 29% of customers trust insurers</a:t>
            </a:r>
            <a:endParaRPr sz="1800" dirty="0"/>
          </a:p>
        </p:txBody>
      </p:sp>
      <p:sp>
        <p:nvSpPr>
          <p:cNvPr id="4" name="Google Shape;99;p15">
            <a:extLst>
              <a:ext uri="{FF2B5EF4-FFF2-40B4-BE49-F238E27FC236}">
                <a16:creationId xmlns:a16="http://schemas.microsoft.com/office/drawing/2014/main" id="{EFA35369-8C30-A73A-1FC9-F9024D32F536}"/>
              </a:ext>
            </a:extLst>
          </p:cNvPr>
          <p:cNvSpPr txBox="1">
            <a:spLocks/>
          </p:cNvSpPr>
          <p:nvPr/>
        </p:nvSpPr>
        <p:spPr>
          <a:xfrm>
            <a:off x="5229227" y="2078875"/>
            <a:ext cx="3185325" cy="2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>
              <a:buSzPts val="1800"/>
              <a:buNone/>
            </a:pPr>
            <a:endParaRPr lang="en-US" sz="1800" dirty="0"/>
          </a:p>
        </p:txBody>
      </p:sp>
      <p:pic>
        <p:nvPicPr>
          <p:cNvPr id="5" name="Picture 4" descr="How to Make a Smart Contract Work for the Insurance Industry">
            <a:extLst>
              <a:ext uri="{FF2B5EF4-FFF2-40B4-BE49-F238E27FC236}">
                <a16:creationId xmlns:a16="http://schemas.microsoft.com/office/drawing/2014/main" id="{2FF0453C-4743-754C-F9EE-9609C6FE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29" y="2078875"/>
            <a:ext cx="3960746" cy="248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blockchains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993107"/>
            <a:ext cx="7688700" cy="2900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Private blockchain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Decentralization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No central authority is available</a:t>
            </a:r>
            <a:endParaRPr lang="fa-IR" sz="15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Public blockchain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Consortium blockchain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Lower validation and shorter validation times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Reduce the risk of attacks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Increase privacy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06425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Consortium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14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The most appropriate architecture for insurance is a consortium</a:t>
            </a:r>
            <a:endParaRPr lang="en" sz="1700" dirty="0"/>
          </a:p>
          <a:p>
            <a:pPr marL="1206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 dirty="0"/>
              <a:t>Blockchain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Only a limited number of users are allowed to approve transactions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Blockchain tracks the sender of each transaction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Restore the status of the blockchain by controlling a small number of nodes</a:t>
            </a:r>
          </a:p>
          <a:p>
            <a:pPr marL="863600" lvl="1" indent="-2857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Driving violation that has been reported to the wrong person	</a:t>
            </a:r>
          </a:p>
        </p:txBody>
      </p:sp>
    </p:spTree>
    <p:extLst>
      <p:ext uri="{BB962C8B-B14F-4D97-AF65-F5344CB8AC3E}">
        <p14:creationId xmlns:p14="http://schemas.microsoft.com/office/powerpoint/2010/main" val="180485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8093081" cy="2414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Public blockchain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Companies that goal to provide payment services for use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Higher transaction costs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Black Insurance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Platform based on two separate but connected blockchains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The public part of the system is connected with a blockchain of the Privacy Consortium</a:t>
            </a:r>
            <a:endParaRPr lang="fa-IR" sz="1500" dirty="0"/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Combines these two models to use the best of both worlds	</a:t>
            </a:r>
          </a:p>
        </p:txBody>
      </p:sp>
    </p:spTree>
    <p:extLst>
      <p:ext uri="{BB962C8B-B14F-4D97-AF65-F5344CB8AC3E}">
        <p14:creationId xmlns:p14="http://schemas.microsoft.com/office/powerpoint/2010/main" val="242716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contract applications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8157376" cy="2650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Speed up processing as well as reduce costs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More complex uses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600" dirty="0"/>
              <a:t>Include oracles to collect real-world information</a:t>
            </a:r>
            <a:endParaRPr lang="fa-IR" sz="1600" dirty="0"/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Oracle is the agent that obtains and validates external data and provides it to smart contracts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Reimburse automatically</a:t>
            </a:r>
          </a:p>
          <a:p>
            <a:pPr indent="-336550">
              <a:lnSpc>
                <a:spcPct val="150000"/>
              </a:lnSpc>
              <a:buSzPts val="1700"/>
            </a:pPr>
            <a:r>
              <a:rPr lang="en-US" sz="1700" dirty="0"/>
              <a:t>Part of the insurance is also associated with IoT</a:t>
            </a:r>
          </a:p>
          <a:p>
            <a:pPr lvl="1" indent="-336550">
              <a:lnSpc>
                <a:spcPct val="150000"/>
              </a:lnSpc>
              <a:buSzPts val="1700"/>
              <a:buFont typeface="Courier New" panose="02070309020205020404" pitchFamily="49" charset="0"/>
              <a:buChar char="o"/>
            </a:pPr>
            <a:r>
              <a:rPr lang="en-US" sz="1500" dirty="0"/>
              <a:t>Intelligent systems that use sensors in homes</a:t>
            </a:r>
          </a:p>
        </p:txBody>
      </p:sp>
    </p:spTree>
    <p:extLst>
      <p:ext uri="{BB962C8B-B14F-4D97-AF65-F5344CB8AC3E}">
        <p14:creationId xmlns:p14="http://schemas.microsoft.com/office/powerpoint/2010/main" val="32310732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1202</Words>
  <Application>Microsoft Office PowerPoint</Application>
  <PresentationFormat>On-screen Show (16:9)</PresentationFormat>
  <Paragraphs>218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Raleway</vt:lpstr>
      <vt:lpstr>Montserrat</vt:lpstr>
      <vt:lpstr>Arial</vt:lpstr>
      <vt:lpstr>Lato</vt:lpstr>
      <vt:lpstr>Courier New</vt:lpstr>
      <vt:lpstr>Lora</vt:lpstr>
      <vt:lpstr>Streamline</vt:lpstr>
      <vt:lpstr>Smart Contract</vt:lpstr>
      <vt:lpstr>Table of Contents</vt:lpstr>
      <vt:lpstr>Insurance</vt:lpstr>
      <vt:lpstr>PowerPoint Presentation</vt:lpstr>
      <vt:lpstr>Purpose of using the smart contract</vt:lpstr>
      <vt:lpstr>Types of blockchains</vt:lpstr>
      <vt:lpstr>Consortium</vt:lpstr>
      <vt:lpstr>Architecture</vt:lpstr>
      <vt:lpstr>Smart contract applications</vt:lpstr>
      <vt:lpstr>Smart contract applications</vt:lpstr>
      <vt:lpstr>Example Smart contract applications</vt:lpstr>
      <vt:lpstr>Advantages of using Smart Contract</vt:lpstr>
      <vt:lpstr>Constraints of using Smart Contract</vt:lpstr>
      <vt:lpstr>Constraints of using Smart Contract</vt:lpstr>
      <vt:lpstr>concerns that limit the popularization of smart contracts</vt:lpstr>
      <vt:lpstr>Supply Chain</vt:lpstr>
      <vt:lpstr>PowerPoint Presentation</vt:lpstr>
      <vt:lpstr>Introduction</vt:lpstr>
      <vt:lpstr>Traditional Supply Chain</vt:lpstr>
      <vt:lpstr>Challenges Solved by the System</vt:lpstr>
      <vt:lpstr>System Model</vt:lpstr>
      <vt:lpstr>Smart Contract Design</vt:lpstr>
      <vt:lpstr>Smart Contract Design</vt:lpstr>
      <vt:lpstr>Smart Contract Design</vt:lpstr>
      <vt:lpstr>Algorithms </vt:lpstr>
      <vt:lpstr>Algorithms </vt:lpstr>
      <vt:lpstr>PowerPoint Presentation</vt:lpstr>
      <vt:lpstr>Real Estate</vt:lpstr>
      <vt:lpstr>PowerPoint Presentation</vt:lpstr>
      <vt:lpstr>Introduction</vt:lpstr>
      <vt:lpstr>Relation between blockchain and smart contract</vt:lpstr>
      <vt:lpstr>Classification of blockchain</vt:lpstr>
      <vt:lpstr>Blockchain in smart real estate</vt:lpstr>
      <vt:lpstr>Classification of blockchain</vt:lpstr>
      <vt:lpstr>smart real estate management</vt:lpstr>
      <vt:lpstr>implement and terms of smart contract termination</vt:lpstr>
      <vt:lpstr>Comparison</vt:lpstr>
      <vt:lpstr>Comparison between three applications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and Insurance</dc:title>
  <cp:lastModifiedBy>Yoosof Zare</cp:lastModifiedBy>
  <cp:revision>39</cp:revision>
  <dcterms:modified xsi:type="dcterms:W3CDTF">2022-07-01T18:21:17Z</dcterms:modified>
</cp:coreProperties>
</file>