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A998A0-93EB-41AE-81E8-5BBBD212C9E4}">
  <a:tblStyle styleName="Table_0" styleId="{EEA998A0-93EB-41AE-81E8-5BBBD212C9E4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9D39AE19-8B1D-49BD-AB65-48193B286A54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94419F1A-2523-4130-9154-C3E0D6766272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3F76B807-52B9-4CD9-A60C-30894538D4F7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55A26814-0FA5-4677-B907-B2CCC57BDAA6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3" name="Shape 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8" name="Shape 6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6" name="Shape 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1" name="Shape 6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7" name="Shape 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5" name="Shape 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6" name="Shape 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7" name="Shape 7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3" name="Shape 7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9" name="Shape 7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3" name="Shape 7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0" name="Shape 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7" name="Shape 7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4" name="Shape 7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1" name="Shape 7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8" name="Shape 7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5" name="Shape 7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2" name="Shape 8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0" name="Shape 8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660800" x="2188625"/>
            <a:ext cy="1625100" cx="5774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10"/><Relationship Target="../media/image13.jpg" Type="http://schemas.openxmlformats.org/officeDocument/2006/relationships/image" Id="rId4"/><Relationship Target="../media/image07.png" Type="http://schemas.openxmlformats.org/officeDocument/2006/relationships/image" Id="rId11"/><Relationship Target="../media/image05.jpg" Type="http://schemas.openxmlformats.org/officeDocument/2006/relationships/image" Id="rId3"/><Relationship Target="../media/image06.png" Type="http://schemas.openxmlformats.org/officeDocument/2006/relationships/image" Id="rId9"/><Relationship Target="../media/image15.png" Type="http://schemas.openxmlformats.org/officeDocument/2006/relationships/image" Id="rId6"/><Relationship Target="../media/image00.png" Type="http://schemas.openxmlformats.org/officeDocument/2006/relationships/image" Id="rId5"/><Relationship Target="../media/image04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12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y="1550811" x="3403955"/>
            <a:ext cy="1102500" cx="61671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>
                <a:solidFill>
                  <a:srgbClr val="000000"/>
                </a:solidFill>
              </a:rPr>
              <a:t>GoogLeNet</a:t>
            </a:r>
          </a:p>
        </p:txBody>
      </p:sp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59125" x="3536837"/>
            <a:ext cy="2069724" cx="3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52650" x="322800"/>
            <a:ext cy="838200" cx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y="1642550" x="2984600"/>
            <a:ext cy="2169600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2072875" x="6313250"/>
            <a:ext cy="1634100" cx="151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1" sz="9600" lang="en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1825650" x="5091900"/>
            <a:ext cy="1700700" cx="37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Szegedy, C., Toshev, A., &amp; Erhan, D. (2013). </a:t>
            </a:r>
            <a:r>
              <a:rPr b="1" sz="1200" lang="en">
                <a:solidFill>
                  <a:srgbClr val="FF0000"/>
                </a:solidFill>
              </a:rPr>
              <a:t>Deep neural networks for object detection</a:t>
            </a:r>
            <a:r>
              <a:rPr sz="1000" lang="en">
                <a:solidFill>
                  <a:srgbClr val="222222"/>
                </a:solidFill>
              </a:rPr>
              <a:t>. In </a:t>
            </a:r>
            <a:r>
              <a:rPr sz="1000" lang="en" i="1">
                <a:solidFill>
                  <a:srgbClr val="222222"/>
                </a:solidFill>
              </a:rPr>
              <a:t>Advances in Neural Information Processing Systems</a:t>
            </a:r>
            <a:r>
              <a:rPr sz="1000" lang="en">
                <a:solidFill>
                  <a:srgbClr val="222222"/>
                </a:solidFill>
              </a:rPr>
              <a:t> 2013 (pp. 2553-2561).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rgbClr val="CC0000"/>
                </a:solidFill>
              </a:rPr>
              <a:t>Then</a:t>
            </a:r>
            <a:r>
              <a:rPr lang="en">
                <a:solidFill>
                  <a:srgbClr val="CC0000"/>
                </a:solidFill>
              </a:rPr>
              <a:t> state of the art performance using a training set of ~10K images for object detection on 20 classes of VOC, </a:t>
            </a:r>
            <a:r>
              <a:rPr u="sng" b="1" lang="en">
                <a:solidFill>
                  <a:srgbClr val="CC0000"/>
                </a:solidFill>
              </a:rPr>
              <a:t>without</a:t>
            </a:r>
            <a:r>
              <a:rPr u="sng" lang="en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825650" x="5091900"/>
            <a:ext cy="1492199" cx="395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Agarwal, P., Girshick, R., &amp; Malik, J. (2014). </a:t>
            </a:r>
            <a:r>
              <a:rPr b="1" sz="1000" lang="en">
                <a:solidFill>
                  <a:srgbClr val="FF0000"/>
                </a:solidFill>
              </a:rPr>
              <a:t>Analyzing the Performance of Multilayer Neural Networks for Object Recognition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 i="1"/>
              <a:t>http://arxiv.org/pdf/1407.1610v1.pdf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rgbClr val="CC0000"/>
                </a:solidFill>
              </a:rPr>
              <a:t>40% mAP on Pascal VOC 2007 only </a:t>
            </a:r>
            <a:r>
              <a:rPr u="sng" b="1" lang="en">
                <a:solidFill>
                  <a:srgbClr val="CC0000"/>
                </a:solidFill>
              </a:rPr>
              <a:t>without</a:t>
            </a:r>
            <a:r>
              <a:rPr u="sng" lang="en">
                <a:solidFill>
                  <a:srgbClr val="CC0000"/>
                </a:solidFill>
              </a:rPr>
              <a:t> pretraining on ImageNet.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672175" x="5091900"/>
            <a:ext cy="1785600" cx="392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Toshev, A., &amp; Szegedy, C.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FF0000"/>
                </a:solidFill>
              </a:rPr>
              <a:t>Deeppose: Human pose estimation via deep neural networks.</a:t>
            </a:r>
            <a:r>
              <a:rPr sz="1000" lang="en">
                <a:solidFill>
                  <a:srgbClr val="222222"/>
                </a:solidFill>
              </a:rPr>
              <a:t>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CVPR 2014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t/>
            </a:r>
            <a:endParaRPr sz="1000" i="1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Setting the state of the art of human pose estimation on LSP by training CNN on four thousand images from scratch.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487" x="3397200"/>
            <a:ext cy="124777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487" x="3397200"/>
            <a:ext cy="124777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y="3240075" x="5207775"/>
            <a:ext cy="1492199" cx="37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b="1" sz="1000" lang="en">
                <a:solidFill>
                  <a:srgbClr val="FF0000"/>
                </a:solidFill>
              </a:rPr>
              <a:t>Scalable Object Detection using Deep Neural Networks</a:t>
            </a:r>
            <a:r>
              <a:rPr sz="1000" lang="en">
                <a:solidFill>
                  <a:srgbClr val="222222"/>
                </a:solidFill>
              </a:rPr>
              <a:t>. </a:t>
            </a:r>
            <a:r>
              <a:rPr sz="1000" lang="en" i="1">
                <a:solidFill>
                  <a:srgbClr val="222222"/>
                </a:solidFill>
              </a:rPr>
              <a:t>CVPR 2014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777777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Significantly faster to evaluate than typical (</a:t>
            </a:r>
            <a:r>
              <a:rPr u="sng" lang="en">
                <a:solidFill>
                  <a:srgbClr val="CC0000"/>
                </a:solidFill>
              </a:rPr>
              <a:t>non-specialized</a:t>
            </a:r>
            <a:r>
              <a:rPr lang="en">
                <a:solidFill>
                  <a:srgbClr val="CC0000"/>
                </a:solidFill>
              </a:rPr>
              <a:t>) DPM implementation, even for a single object category.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487" x="3397200"/>
            <a:ext cy="124777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y="2831025" x="5156175"/>
            <a:ext cy="1961099" cx="390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Large scale distributed </a:t>
            </a:r>
            <a:r>
              <a:rPr b="1" lang="en">
                <a:solidFill>
                  <a:srgbClr val="FF0000"/>
                </a:solidFill>
              </a:rPr>
              <a:t>multigrid solvers</a:t>
            </a:r>
            <a:r>
              <a:rPr lang="en">
                <a:solidFill>
                  <a:srgbClr val="222222"/>
                </a:solidFill>
              </a:rPr>
              <a:t> since the 1990ies.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MapReduce</a:t>
            </a:r>
            <a:r>
              <a:rPr lang="en">
                <a:solidFill>
                  <a:srgbClr val="222222"/>
                </a:solidFill>
              </a:rPr>
              <a:t> since 2004 (Jeff Dean et al.)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Scientific computing is dedicated to solving large scale complex numerical problems for decades on scale via distributed systems.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UFLDL (2010) on Deep Learning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 i="1"/>
              <a:t>“While the theoretical benefits of deep networks in terms of their compactness and expressive power have been appreciated for many decades, until recently researchers had</a:t>
            </a:r>
            <a:r>
              <a:rPr sz="1400" lang="en" i="1">
                <a:solidFill>
                  <a:srgbClr val="FF0000"/>
                </a:solidFill>
              </a:rPr>
              <a:t> </a:t>
            </a:r>
            <a:r>
              <a:rPr u="sng" b="1" sz="1400" lang="en" i="1">
                <a:solidFill>
                  <a:srgbClr val="FF0000"/>
                </a:solidFill>
              </a:rPr>
              <a:t>little success training deep architectures.</a:t>
            </a:r>
            <a:r>
              <a:rPr sz="1400" lang="en" i="1"/>
              <a:t>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 i="1"/>
          </a:p>
          <a:p>
            <a:pPr rtl="0">
              <a:spcBef>
                <a:spcPts val="0"/>
              </a:spcBef>
              <a:buNone/>
            </a:pPr>
            <a:r>
              <a:rPr sz="1400" lang="en"/>
              <a:t>… snip 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 i="1"/>
              <a:t>“How can we train a deep network? One method that has seen some success is the</a:t>
            </a:r>
            <a:r>
              <a:rPr u="sng" sz="1400" lang="en" i="1"/>
              <a:t> </a:t>
            </a:r>
            <a:r>
              <a:rPr u="sng" b="1" sz="1400" lang="en" i="1">
                <a:solidFill>
                  <a:srgbClr val="FF0000"/>
                </a:solidFill>
              </a:rPr>
              <a:t>greedy layer-wise training</a:t>
            </a:r>
            <a:r>
              <a:rPr u="sng" sz="1400" lang="en" i="1">
                <a:solidFill>
                  <a:srgbClr val="FF0000"/>
                </a:solidFill>
              </a:rPr>
              <a:t> </a:t>
            </a:r>
            <a:r>
              <a:rPr sz="1400" lang="en" i="1"/>
              <a:t>method.”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 i="1"/>
          </a:p>
          <a:p>
            <a:pPr rtl="0">
              <a:spcBef>
                <a:spcPts val="0"/>
              </a:spcBef>
              <a:buNone/>
            </a:pPr>
            <a:r>
              <a:rPr sz="1400" lang="en"/>
              <a:t>… snip 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 i="1"/>
              <a:t>“Training can either be supervised (say, with classification error as the objective function on each step), </a:t>
            </a:r>
            <a:r>
              <a:rPr u="sng" b="1" sz="1400" lang="en" i="1">
                <a:solidFill>
                  <a:srgbClr val="FF0000"/>
                </a:solidFill>
              </a:rPr>
              <a:t>but more frequently it is unsupervised</a:t>
            </a:r>
            <a:r>
              <a:rPr sz="1400" lang="en" i="1">
                <a:solidFill>
                  <a:srgbClr val="FF0000"/>
                </a:solidFill>
              </a:rPr>
              <a:t> </a:t>
            </a:r>
            <a:r>
              <a:rPr sz="1400" lang="en" i="1"/>
              <a:t>“</a:t>
            </a:r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Andrew Ng, UFLDL tutorial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00" i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487" x="3397200"/>
            <a:ext cy="1247775" cx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y="3393925" x="4917325"/>
            <a:ext cy="731099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1" sz="4800" lang="en" i="1">
                <a:solidFill>
                  <a:srgbClr val="FF0000"/>
                </a:solidFill>
              </a:rPr>
              <a:t>?????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/>
        </p:nvSpPr>
        <p:spPr>
          <a:xfrm>
            <a:off y="1205400" x="529175"/>
            <a:ext cy="2732699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4800" lang="en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2487" x="3067312"/>
            <a:ext cy="1198524" cx="11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35925" x="3105887"/>
            <a:ext cy="1198574" cx="106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26399" x="610425"/>
            <a:ext cy="1198557" cx="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545050" x="5702225"/>
            <a:ext cy="1145588" cx="9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18594" x="610425"/>
            <a:ext cy="1198531" cx="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972487" x="610425"/>
            <a:ext cy="1198529" cx="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972475" x="5656538"/>
            <a:ext cy="1198563" cx="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409000" x="3156313"/>
            <a:ext cy="1198563" cx="9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452875" x="5696736"/>
            <a:ext cy="1145588" cx="92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603425" x="1714525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Szegedy,</a:t>
            </a:r>
          </a:p>
          <a:p>
            <a:pPr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2153712" x="170508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Pierre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Sermanet,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3539900" x="1749575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Dumitru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Erhan,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603412" x="432068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Liu,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UNC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699800" x="681043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Yangqing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Jia,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2153687" x="4317125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Scott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Reed,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University of Michigan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119837" x="681043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Dragomir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Anguelov,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607612" x="427263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Vincent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Vanhoucke,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539887" x="6810437"/>
            <a:ext cy="836099" cx="123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Andrew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Rabinovich,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Google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/>
        </p:nvSpPr>
        <p:spPr>
          <a:xfrm>
            <a:off y="1205400" x="529175"/>
            <a:ext cy="2732699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4800" lang="en"/>
              <a:t>Why is the deep learning </a:t>
            </a:r>
            <a:r>
              <a:rPr b="1" sz="4800" lang="en">
                <a:solidFill>
                  <a:srgbClr val="FF0000"/>
                </a:solidFill>
              </a:rPr>
              <a:t>re</a:t>
            </a:r>
            <a:r>
              <a:rPr b="1" sz="4800" lang="en"/>
              <a:t>vo</a:t>
            </a:r>
            <a:r>
              <a:rPr b="1" sz="4800" lang="en">
                <a:solidFill>
                  <a:srgbClr val="FF0000"/>
                </a:solidFill>
              </a:rPr>
              <a:t>lu</a:t>
            </a:r>
            <a:r>
              <a:rPr b="1" sz="4800" lang="en"/>
              <a:t>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/>
        </p:nvSpPr>
        <p:spPr>
          <a:xfrm>
            <a:off y="221150" x="444450"/>
            <a:ext cy="1178099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</a:t>
            </a:r>
            <a:r>
              <a:rPr sz="3000" lang="en">
                <a:solidFill>
                  <a:srgbClr val="FF0000"/>
                </a:solidFill>
              </a:rPr>
              <a:t>re</a:t>
            </a:r>
            <a:r>
              <a:rPr sz="3000" lang="en"/>
              <a:t>vo</a:t>
            </a:r>
            <a:r>
              <a:rPr sz="3000" lang="en">
                <a:solidFill>
                  <a:srgbClr val="FF0000"/>
                </a:solidFill>
              </a:rPr>
              <a:t>lu</a:t>
            </a:r>
            <a:r>
              <a:rPr sz="3000" lang="en"/>
              <a:t>tion arriving just now?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1515550" x="444450"/>
            <a:ext cy="592800" cx="583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FF0000"/>
                </a:solidFill>
              </a:rPr>
              <a:t>Re</a:t>
            </a:r>
            <a:r>
              <a:rPr sz="3600" lang="en"/>
              <a:t>ctified </a:t>
            </a:r>
            <a:r>
              <a:rPr b="1" sz="3600" lang="en">
                <a:solidFill>
                  <a:srgbClr val="FF0000"/>
                </a:solidFill>
              </a:rPr>
              <a:t>L</a:t>
            </a:r>
            <a:r>
              <a:rPr sz="3600" lang="en"/>
              <a:t>inear </a:t>
            </a:r>
            <a:r>
              <a:rPr b="1" sz="3600" lang="en">
                <a:solidFill>
                  <a:srgbClr val="FF0000"/>
                </a:solidFill>
              </a:rPr>
              <a:t>U</a:t>
            </a:r>
            <a:r>
              <a:rPr sz="3600" lang="en"/>
              <a:t>nit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508225" x="1381125"/>
            <a:ext cy="2180400" cx="655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222222"/>
                </a:solidFill>
              </a:rPr>
              <a:t>Glorot, X., Bordes, A., &amp; Bengio, Y. (2011). </a:t>
            </a:r>
            <a:r>
              <a:rPr b="1" sz="2400" lang="en">
                <a:solidFill>
                  <a:srgbClr val="FF0000"/>
                </a:solidFill>
              </a:rPr>
              <a:t>Deep sparse rectifier networks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222222"/>
                </a:solidFill>
              </a:rPr>
              <a:t>In </a:t>
            </a:r>
            <a:r>
              <a:rPr sz="2400" lang="en" i="1">
                <a:solidFill>
                  <a:srgbClr val="222222"/>
                </a:solidFill>
              </a:rPr>
              <a:t>Proceedings of the 14th International Conference on Artificial Intelligence and Statistics. JMLR W&amp;CP Volume</a:t>
            </a:r>
            <a:r>
              <a:rPr sz="2400" lang="en">
                <a:solidFill>
                  <a:srgbClr val="222222"/>
                </a:solidFill>
              </a:rPr>
              <a:t> (Vol. 15, pp. 315-323).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/>
              <a:t>GoogLeNet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550" x="13755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y="3325225" x="6981800"/>
            <a:ext cy="1279800" cx="1596899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</a:rPr>
              <a:t>Convolution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Pooling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1C232"/>
                </a:solidFill>
              </a:rPr>
              <a:t>Softmax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GoogLeNet vs State of the art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8750" x="105800"/>
            <a:ext cy="2084409" cx="86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62100" x="2249500"/>
            <a:ext cy="657600" cx="37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y="3120725" x="3529625"/>
            <a:ext cy="420300" cx="119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GoogLeNet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4419700" x="2470650"/>
            <a:ext cy="571500" cx="353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Zeiler-Fergus Architecture (1 tower)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3325225" x="6981800"/>
            <a:ext cy="1279800" cx="1596899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</a:rPr>
              <a:t>Convolution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Pooling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F1C232"/>
                </a:solidFill>
              </a:rPr>
              <a:t>Softmax</a:t>
            </a:r>
          </a:p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38761D"/>
                </a:solidFill>
              </a:rPr>
              <a:t>Other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Problems with training deep architectures?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8750" x="1058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y="3365675" x="571550"/>
            <a:ext cy="1174800" cx="421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Vanishing gradient?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Exploding gradient?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Tricky weight initialization?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Problems with training deep architectures?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8750" x="1058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y="3365675" x="571550"/>
            <a:ext cy="1174800" cx="421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Vanishing gradient?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Exploding gradient?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Tricky weight initialization?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47437" x="3790087"/>
            <a:ext cy="124777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Justified Questions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8750" x="1058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y="3217150" x="238325"/>
            <a:ext cy="1377300" cx="3291300"/>
          </a:xfrm>
          <a:prstGeom prst="wedgeRoundRectCallout">
            <a:avLst>
              <a:gd fmla="val -9803" name="adj1"/>
              <a:gd fmla="val 83731" name="adj2"/>
              <a:gd fmla="val 0" name="adj3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Justified Questions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8750" x="1058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y="3217150" x="238325"/>
            <a:ext cy="1377300" cx="3291300"/>
          </a:xfrm>
          <a:prstGeom prst="wedgeRoundRectCallout">
            <a:avLst>
              <a:gd fmla="val -9803" name="adj1"/>
              <a:gd fmla="val 83731" name="adj2"/>
              <a:gd fmla="val 0" name="adj3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 i="1"/>
              <a:t>Why does it have so many layers???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17150" x="5307500"/>
            <a:ext cy="1663125" cx="30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1642550" x="1386525"/>
            <a:ext cy="2772900" cx="62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y="1843650" x="762000"/>
            <a:ext cy="1433699" cx="754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It used to be hard and cumbersome to train deep models due to </a:t>
            </a:r>
            <a:r>
              <a:rPr b="1" sz="2400" lang="en">
                <a:solidFill>
                  <a:srgbClr val="FF0000"/>
                </a:solidFill>
              </a:rPr>
              <a:t>sigmoid</a:t>
            </a:r>
            <a:r>
              <a:rPr sz="2400" lang="en"/>
              <a:t> nonlinearities.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1642550" x="1386525"/>
            <a:ext cy="2772900" cx="62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y="1843650" x="762000"/>
            <a:ext cy="929399" cx="744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It used to be hard and cumbersome to train deep models due to </a:t>
            </a:r>
            <a:r>
              <a:rPr b="1" sz="2400" lang="en">
                <a:solidFill>
                  <a:srgbClr val="FF0000"/>
                </a:solidFill>
              </a:rPr>
              <a:t>sigmoid</a:t>
            </a:r>
            <a:r>
              <a:rPr sz="2400" lang="en"/>
              <a:t> nonlinearities.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3136975" x="802950"/>
            <a:ext cy="1591800" cx="753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neural networks are highly non-convex without any obvious optimality guarantees or nice </a:t>
            </a:r>
            <a:r>
              <a:rPr b="1" sz="2400" lang="en">
                <a:solidFill>
                  <a:srgbClr val="FF0000"/>
                </a:solidFill>
              </a:rPr>
              <a:t>theory</a:t>
            </a:r>
            <a:r>
              <a:rPr sz="2400"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53" name="Shape 53"/>
          <p:cNvSpPr txBox="1"/>
          <p:nvPr>
            <p:ph idx="2" type="title"/>
          </p:nvPr>
        </p:nvSpPr>
        <p:spPr>
          <a:xfrm>
            <a:off y="3999022" x="457202"/>
            <a:ext cy="6491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Revolutionizing computer vision since 1989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9587" x="2713662"/>
            <a:ext cy="2664337" cx="355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1642550" x="1386525"/>
            <a:ext cy="2772900" cx="62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y="1843650" x="762000"/>
            <a:ext cy="9293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It used to be hard and cumbersome to train deep models due to </a:t>
            </a:r>
            <a:r>
              <a:rPr b="1" sz="2400" lang="en">
                <a:solidFill>
                  <a:srgbClr val="660000"/>
                </a:solidFill>
              </a:rPr>
              <a:t>sigmoid</a:t>
            </a:r>
            <a:r>
              <a:rPr sz="2400" lang="en"/>
              <a:t> nonlinearities.</a:t>
            </a:r>
          </a:p>
        </p:txBody>
      </p:sp>
      <p:sp>
        <p:nvSpPr>
          <p:cNvPr id="257" name="Shape 257"/>
          <p:cNvSpPr txBox="1"/>
          <p:nvPr/>
        </p:nvSpPr>
        <p:spPr>
          <a:xfrm rot="-1668036">
            <a:off y="1894589" x="5799713"/>
            <a:ext cy="1111001" cx="22648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4800" lang="en">
                <a:solidFill>
                  <a:srgbClr val="FF0000"/>
                </a:solidFill>
              </a:rPr>
              <a:t>ReLU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3136975" x="802950"/>
            <a:ext cy="1591800" cx="753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neural networks are highly non-convex without any optimality guarantees or nice </a:t>
            </a:r>
            <a:r>
              <a:rPr b="1" sz="2400" lang="en">
                <a:solidFill>
                  <a:srgbClr val="FF0000"/>
                </a:solidFill>
              </a:rPr>
              <a:t>theory</a:t>
            </a:r>
            <a:r>
              <a:rPr sz="2400" lang="en"/>
              <a:t>.</a:t>
            </a:r>
          </a:p>
        </p:txBody>
      </p:sp>
      <p:sp>
        <p:nvSpPr>
          <p:cNvPr id="259" name="Shape 259"/>
          <p:cNvSpPr txBox="1"/>
          <p:nvPr/>
        </p:nvSpPr>
        <p:spPr>
          <a:xfrm rot="-1142">
            <a:off y="3597929" x="7851571"/>
            <a:ext cy="1030499" cx="90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1" sz="7200" lang="en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/>
        </p:nvSpPr>
        <p:spPr>
          <a:xfrm>
            <a:off y="264750" x="51855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Theoretical breakthroughs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1704075" x="518550"/>
            <a:ext cy="2455499" cx="810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>
                <a:solidFill>
                  <a:srgbClr val="222222"/>
                </a:solidFill>
              </a:rPr>
              <a:t>Arora, S., Bhaskara, A., Ge, R., &amp; Ma, T. </a:t>
            </a:r>
            <a:r>
              <a:rPr b="1" sz="3000" lang="en">
                <a:solidFill>
                  <a:srgbClr val="FF0000"/>
                </a:solidFill>
              </a:rPr>
              <a:t>Provable bounds for learning some deep representations</a:t>
            </a:r>
            <a:r>
              <a:rPr sz="3000" lang="en">
                <a:solidFill>
                  <a:srgbClr val="222222"/>
                </a:solidFill>
              </a:rPr>
              <a:t>. </a:t>
            </a:r>
          </a:p>
          <a:p>
            <a:pPr>
              <a:spcBef>
                <a:spcPts val="0"/>
              </a:spcBef>
              <a:buNone/>
            </a:pPr>
            <a:r>
              <a:rPr sz="3000" lang="en" i="1">
                <a:solidFill>
                  <a:srgbClr val="222222"/>
                </a:solidFill>
              </a:rPr>
              <a:t>ICML 2014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/>
        </p:nvSpPr>
        <p:spPr>
          <a:xfrm>
            <a:off y="264750" x="51855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Theoretical breakthroughs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1704075" x="518550"/>
            <a:ext cy="2455499" cx="810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>
                <a:solidFill>
                  <a:srgbClr val="222222"/>
                </a:solidFill>
              </a:rPr>
              <a:t>Arora, S., Bhaskara, A., Ge, R., &amp; Ma, T. </a:t>
            </a:r>
            <a:r>
              <a:rPr b="1" sz="3000" lang="en">
                <a:solidFill>
                  <a:srgbClr val="FF0000"/>
                </a:solidFill>
              </a:rPr>
              <a:t>Provable bounds for learning some deep representations</a:t>
            </a:r>
            <a:r>
              <a:rPr sz="3000" lang="en">
                <a:solidFill>
                  <a:srgbClr val="222222"/>
                </a:solidFill>
              </a:rPr>
              <a:t>. 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" i="1">
                <a:solidFill>
                  <a:srgbClr val="222222"/>
                </a:solidFill>
              </a:rPr>
              <a:t>ICML 2014</a:t>
            </a:r>
          </a:p>
        </p:txBody>
      </p:sp>
      <p:sp>
        <p:nvSpPr>
          <p:cNvPr id="272" name="Shape 272"/>
          <p:cNvSpPr txBox="1"/>
          <p:nvPr/>
        </p:nvSpPr>
        <p:spPr>
          <a:xfrm rot="-1181877">
            <a:off y="3332913" x="1718019"/>
            <a:ext cy="489833" cx="364117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2400" lang="en">
                <a:solidFill>
                  <a:srgbClr val="0000FF"/>
                </a:solidFill>
              </a:rPr>
              <a:t>Even non-convex ones!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/>
        </p:nvSpPr>
        <p:spPr>
          <a:xfrm>
            <a:off y="264750" x="51855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Hebbian Principle</a:t>
            </a:r>
          </a:p>
        </p:txBody>
      </p:sp>
      <p:sp>
        <p:nvSpPr>
          <p:cNvPr id="278" name="Shape 278"/>
          <p:cNvSpPr/>
          <p:nvPr/>
        </p:nvSpPr>
        <p:spPr>
          <a:xfrm>
            <a:off y="4269475" x="2254200"/>
            <a:ext cy="603300" cx="4148699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/>
        </p:nvSpPr>
        <p:spPr>
          <a:xfrm>
            <a:off y="264750" x="518550"/>
            <a:ext cy="1333499" cx="82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Cluster according activation statistics</a:t>
            </a:r>
          </a:p>
        </p:txBody>
      </p:sp>
      <p:sp>
        <p:nvSpPr>
          <p:cNvPr id="284" name="Shape 284"/>
          <p:cNvSpPr/>
          <p:nvPr/>
        </p:nvSpPr>
        <p:spPr>
          <a:xfrm>
            <a:off y="331275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85" name="Shape 285"/>
          <p:cNvSpPr/>
          <p:nvPr/>
        </p:nvSpPr>
        <p:spPr>
          <a:xfrm>
            <a:off y="4269475" x="2254200"/>
            <a:ext cy="603300" cx="4148699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86" name="Shape 286"/>
          <p:cNvCxnSpPr>
            <a:stCxn id="285" idx="0"/>
            <a:endCxn id="284" idx="2"/>
          </p:cNvCxnSpPr>
          <p:nvPr/>
        </p:nvCxnSpPr>
        <p:spPr>
          <a:xfrm rot="10800000">
            <a:off y="3916075" x="4328550"/>
            <a:ext cy="35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Cluster according correlation statistics</a:t>
            </a:r>
          </a:p>
        </p:txBody>
      </p:sp>
      <p:sp>
        <p:nvSpPr>
          <p:cNvPr id="292" name="Shape 292"/>
          <p:cNvSpPr/>
          <p:nvPr/>
        </p:nvSpPr>
        <p:spPr>
          <a:xfrm>
            <a:off y="331275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293" name="Shape 293"/>
          <p:cNvSpPr/>
          <p:nvPr/>
        </p:nvSpPr>
        <p:spPr>
          <a:xfrm>
            <a:off y="4269475" x="2254200"/>
            <a:ext cy="603300" cx="4148699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294" name="Shape 294"/>
          <p:cNvCxnSpPr>
            <a:stCxn id="293" idx="0"/>
            <a:endCxn id="292" idx="2"/>
          </p:cNvCxnSpPr>
          <p:nvPr/>
        </p:nvCxnSpPr>
        <p:spPr>
          <a:xfrm rot="10800000">
            <a:off y="3916075" x="4328550"/>
            <a:ext cy="35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5" name="Shape 295"/>
          <p:cNvSpPr/>
          <p:nvPr/>
        </p:nvSpPr>
        <p:spPr>
          <a:xfrm>
            <a:off y="227010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296" name="Shape 296"/>
          <p:cNvCxnSpPr>
            <a:stCxn id="292" idx="0"/>
            <a:endCxn id="295" idx="2"/>
          </p:cNvCxnSpPr>
          <p:nvPr/>
        </p:nvCxnSpPr>
        <p:spPr>
          <a:xfrm rot="10800000">
            <a:off y="2873550" x="4328550"/>
            <a:ext cy="43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Cluster according correlation statistics</a:t>
            </a:r>
          </a:p>
        </p:txBody>
      </p:sp>
      <p:sp>
        <p:nvSpPr>
          <p:cNvPr id="302" name="Shape 302"/>
          <p:cNvSpPr/>
          <p:nvPr/>
        </p:nvSpPr>
        <p:spPr>
          <a:xfrm>
            <a:off y="331275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1</a:t>
            </a:r>
          </a:p>
        </p:txBody>
      </p:sp>
      <p:sp>
        <p:nvSpPr>
          <p:cNvPr id="303" name="Shape 303"/>
          <p:cNvSpPr/>
          <p:nvPr/>
        </p:nvSpPr>
        <p:spPr>
          <a:xfrm>
            <a:off y="4269475" x="2254200"/>
            <a:ext cy="603300" cx="4148699"/>
          </a:xfrm>
          <a:prstGeom prst="rect">
            <a:avLst/>
          </a:prstGeom>
          <a:solidFill>
            <a:srgbClr val="B6D7A8"/>
          </a:solidFill>
          <a:ln w="7620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cxnSp>
        <p:nvCxnSpPr>
          <p:cNvPr id="304" name="Shape 304"/>
          <p:cNvCxnSpPr>
            <a:stCxn id="303" idx="0"/>
            <a:endCxn id="302" idx="2"/>
          </p:cNvCxnSpPr>
          <p:nvPr/>
        </p:nvCxnSpPr>
        <p:spPr>
          <a:xfrm rot="10800000">
            <a:off y="3916075" x="4328550"/>
            <a:ext cy="35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5" name="Shape 305"/>
          <p:cNvSpPr/>
          <p:nvPr/>
        </p:nvSpPr>
        <p:spPr>
          <a:xfrm>
            <a:off y="227010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cxnSp>
        <p:nvCxnSpPr>
          <p:cNvPr id="306" name="Shape 306"/>
          <p:cNvCxnSpPr>
            <a:stCxn id="302" idx="0"/>
            <a:endCxn id="305" idx="2"/>
          </p:cNvCxnSpPr>
          <p:nvPr/>
        </p:nvCxnSpPr>
        <p:spPr>
          <a:xfrm rot="10800000">
            <a:off y="2873550" x="4328550"/>
            <a:ext cy="43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7" name="Shape 307"/>
          <p:cNvSpPr/>
          <p:nvPr/>
        </p:nvSpPr>
        <p:spPr>
          <a:xfrm>
            <a:off y="1227450" x="2254200"/>
            <a:ext cy="603300" cx="4148699"/>
          </a:xfrm>
          <a:prstGeom prst="rect">
            <a:avLst/>
          </a:prstGeom>
          <a:solidFill>
            <a:srgbClr val="FFF2CC"/>
          </a:solidFill>
          <a:ln w="76200" cap="flat">
            <a:solidFill>
              <a:srgbClr val="E691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3</a:t>
            </a:r>
          </a:p>
        </p:txBody>
      </p:sp>
      <p:cxnSp>
        <p:nvCxnSpPr>
          <p:cNvPr id="308" name="Shape 308"/>
          <p:cNvCxnSpPr>
            <a:stCxn id="305" idx="0"/>
            <a:endCxn id="307" idx="2"/>
          </p:cNvCxnSpPr>
          <p:nvPr/>
        </p:nvCxnSpPr>
        <p:spPr>
          <a:xfrm rot="10800000">
            <a:off y="1830900" x="4328550"/>
            <a:ext cy="43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In images, correlations tend to be local</a:t>
            </a:r>
          </a:p>
        </p:txBody>
      </p:sp>
      <p:sp>
        <p:nvSpPr>
          <p:cNvPr id="314" name="Shape 314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Cover very local clusters by 1x1 convolutions</a:t>
            </a:r>
          </a:p>
        </p:txBody>
      </p:sp>
      <p:sp>
        <p:nvSpPr>
          <p:cNvPr id="327" name="Shape 327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y="1598250" x="2344825"/>
            <a:ext cy="1860899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y="1392625" x="2831425"/>
            <a:ext cy="816900" cx="12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cxnSp>
        <p:nvCxnSpPr>
          <p:cNvPr id="337" name="Shape 337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8" name="Shape 338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Less spread out correlations</a:t>
            </a:r>
          </a:p>
        </p:txBody>
      </p:sp>
      <p:sp>
        <p:nvSpPr>
          <p:cNvPr id="344" name="Shape 344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y="1598250" x="2344825"/>
            <a:ext cy="1860899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y="2888650" x="4406975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y="3188700" x="6155500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y="3308700" x="6085075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y="3245700" x="6398550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y="1392625" x="2831425"/>
            <a:ext cy="816900" cx="12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59" name="Shape 359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162049" x="756076"/>
            <a:ext cy="616200" cx="3445499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Well…..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2050" x="3751725"/>
            <a:ext cy="3709573" cx="37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y="55075" x="5810275"/>
            <a:ext cy="2135699" cx="3005699"/>
          </a:xfrm>
          <a:prstGeom prst="cloudCallout">
            <a:avLst>
              <a:gd fmla="val -26493" name="adj1"/>
              <a:gd fmla="val 62836" name="adj2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9600" lang="en" i="1">
                <a:latin typeface="Cardo"/>
                <a:ea typeface="Cardo"/>
                <a:cs typeface="Cardo"/>
                <a:sym typeface="Cardo"/>
              </a:rPr>
              <a:t>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3625" x="6742226"/>
            <a:ext cy="1250550" cx="101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Cover more spread out clusters by 3x3 convolutions</a:t>
            </a:r>
          </a:p>
        </p:txBody>
      </p:sp>
      <p:sp>
        <p:nvSpPr>
          <p:cNvPr id="365" name="Shape 365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y="1598250" x="2344825"/>
            <a:ext cy="1860899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y="2888650" x="4406975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y="3188700" x="6155500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y="3308700" x="6085075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y="3245700" x="6398550"/>
            <a:ext cy="144600" cx="631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y="2493600" x="6085075"/>
            <a:ext cy="896700" cx="891599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y="1392625" x="2831425"/>
            <a:ext cy="816900" cx="12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1897825" x="6539725"/>
            <a:ext cy="595799" cx="96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3x3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Cover more spread out clusters by 5x5 convolutions</a:t>
            </a:r>
          </a:p>
        </p:txBody>
      </p:sp>
      <p:sp>
        <p:nvSpPr>
          <p:cNvPr id="388" name="Shape 388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y="2888650" x="4406975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y="3188700" x="5824600"/>
            <a:ext cy="239999" cx="962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y="3245700" x="6398550"/>
            <a:ext cy="278399" cx="962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y="2589000" x="2114725"/>
            <a:ext cy="896700" cx="891599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y="1392625" x="2831425"/>
            <a:ext cy="816900" cx="122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3" name="Shape 403"/>
          <p:cNvSpPr/>
          <p:nvPr/>
        </p:nvSpPr>
        <p:spPr>
          <a:xfrm>
            <a:off y="1598250" x="2344825"/>
            <a:ext cy="1112700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y="2373000" x="318807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3x3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Cover more spread out clusters by 5x5 convolutions</a:t>
            </a:r>
          </a:p>
        </p:txBody>
      </p:sp>
      <p:sp>
        <p:nvSpPr>
          <p:cNvPr id="410" name="Shape 410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y="2888650" x="4406975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y="3188700" x="5824600"/>
            <a:ext cy="239999" cx="962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y="3245700" x="6398550"/>
            <a:ext cy="278399" cx="962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y="2589000" x="2114725"/>
            <a:ext cy="896700" cx="891599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y="1392625" x="283142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25" name="Shape 425"/>
          <p:cNvSpPr/>
          <p:nvPr/>
        </p:nvSpPr>
        <p:spPr>
          <a:xfrm>
            <a:off y="1598250" x="2344825"/>
            <a:ext cy="1112700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y="2998825" x="5824600"/>
            <a:ext cy="452700" cx="19128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y="2373000" x="318807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3x3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2129475" x="7258300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5x5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/>
        </p:nvSpPr>
        <p:spPr>
          <a:xfrm>
            <a:off y="264750" x="518550"/>
            <a:ext cy="13334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 heterogeneous set of convolutions</a:t>
            </a:r>
          </a:p>
        </p:txBody>
      </p:sp>
      <p:sp>
        <p:nvSpPr>
          <p:cNvPr id="434" name="Shape 434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y="1392625" x="283142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5" name="Shape 445"/>
          <p:cNvSpPr/>
          <p:nvPr/>
        </p:nvSpPr>
        <p:spPr>
          <a:xfrm>
            <a:off y="3033000" x="1604125"/>
            <a:ext cy="452700" cx="19128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y="2212812" x="308847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3x3</a:t>
            </a:r>
          </a:p>
        </p:txBody>
      </p:sp>
      <p:sp>
        <p:nvSpPr>
          <p:cNvPr id="447" name="Shape 447"/>
          <p:cNvSpPr/>
          <p:nvPr/>
        </p:nvSpPr>
        <p:spPr>
          <a:xfrm>
            <a:off y="2589000" x="2114725"/>
            <a:ext cy="493499" cx="891599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y="1598250" x="2344825"/>
            <a:ext cy="1112700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y="2966850" x="351692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5x5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 txBox="1"/>
          <p:nvPr/>
        </p:nvSpPr>
        <p:spPr>
          <a:xfrm>
            <a:off y="264750" x="518550"/>
            <a:ext cy="516599" cx="839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Schematic view (naive version)</a:t>
            </a:r>
          </a:p>
        </p:txBody>
      </p:sp>
      <p:sp>
        <p:nvSpPr>
          <p:cNvPr id="455" name="Shape 455"/>
          <p:cNvSpPr/>
          <p:nvPr/>
        </p:nvSpPr>
        <p:spPr>
          <a:xfrm>
            <a:off y="2888650" x="355150"/>
            <a:ext cy="1333500" cx="4614350"/>
          </a:xfrm>
          <a:prstGeom prst="flowChartInputOutpu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y="3333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y="3390300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y="3333300" x="25140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 rot="10800000" flipH="1">
            <a:off y="3390299" x="25881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 rot="10800000" flipH="1">
            <a:off y="3428699" x="2423150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y="3428700" x="254067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y="3390300" x="2344825"/>
            <a:ext cy="95400" cx="243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y="1392625" x="283142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1x1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y="1104750" x="631325"/>
            <a:ext cy="4934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filters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y="1374200" x="436350"/>
            <a:ext cy="206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66" name="Shape 466"/>
          <p:cNvSpPr/>
          <p:nvPr/>
        </p:nvSpPr>
        <p:spPr>
          <a:xfrm>
            <a:off y="3033000" x="1604125"/>
            <a:ext cy="452700" cx="19128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y="2212812" x="308847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3x3</a:t>
            </a:r>
          </a:p>
        </p:txBody>
      </p:sp>
      <p:sp>
        <p:nvSpPr>
          <p:cNvPr id="468" name="Shape 468"/>
          <p:cNvSpPr/>
          <p:nvPr/>
        </p:nvSpPr>
        <p:spPr>
          <a:xfrm>
            <a:off y="2589000" x="2114725"/>
            <a:ext cy="493499" cx="891599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y="1598250" x="2344825"/>
            <a:ext cy="1112700" cx="431400"/>
          </a:xfrm>
          <a:prstGeom prst="can">
            <a:avLst>
              <a:gd fmla="val 25000" name="adj"/>
            </a:avLst>
          </a:prstGeom>
          <a:solidFill>
            <a:srgbClr val="F9CB9C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y="2966850" x="3516925"/>
            <a:ext cy="584999" cx="13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5x5</a:t>
            </a:r>
          </a:p>
        </p:txBody>
      </p:sp>
      <p:sp>
        <p:nvSpPr>
          <p:cNvPr id="471" name="Shape 471"/>
          <p:cNvSpPr/>
          <p:nvPr/>
        </p:nvSpPr>
        <p:spPr>
          <a:xfrm>
            <a:off y="2449226" x="5076450"/>
            <a:ext cy="531300" cx="10316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1x1 convolutions</a:t>
            </a:r>
          </a:p>
        </p:txBody>
      </p:sp>
      <p:sp>
        <p:nvSpPr>
          <p:cNvPr id="472" name="Shape 472"/>
          <p:cNvSpPr/>
          <p:nvPr/>
        </p:nvSpPr>
        <p:spPr>
          <a:xfrm>
            <a:off y="2449226" x="6379686"/>
            <a:ext cy="531300" cx="10316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3x3 convolutions</a:t>
            </a:r>
          </a:p>
        </p:txBody>
      </p:sp>
      <p:sp>
        <p:nvSpPr>
          <p:cNvPr id="473" name="Shape 473"/>
          <p:cNvSpPr/>
          <p:nvPr/>
        </p:nvSpPr>
        <p:spPr>
          <a:xfrm>
            <a:off y="2449226" x="7682922"/>
            <a:ext cy="531300" cx="10316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5x5 convolutions</a:t>
            </a:r>
          </a:p>
        </p:txBody>
      </p:sp>
      <p:sp>
        <p:nvSpPr>
          <p:cNvPr id="474" name="Shape 474"/>
          <p:cNvSpPr/>
          <p:nvPr/>
        </p:nvSpPr>
        <p:spPr>
          <a:xfrm>
            <a:off y="1617480" x="6379686"/>
            <a:ext cy="531300" cx="10316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Filter concatenation</a:t>
            </a:r>
          </a:p>
        </p:txBody>
      </p:sp>
      <p:sp>
        <p:nvSpPr>
          <p:cNvPr id="475" name="Shape 475"/>
          <p:cNvSpPr/>
          <p:nvPr/>
        </p:nvSpPr>
        <p:spPr>
          <a:xfrm>
            <a:off y="3522731" x="6379586"/>
            <a:ext cy="531300" cx="10316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Previous layer</a:t>
            </a:r>
          </a:p>
        </p:txBody>
      </p:sp>
      <p:cxnSp>
        <p:nvCxnSpPr>
          <p:cNvPr id="476" name="Shape 476"/>
          <p:cNvCxnSpPr>
            <a:stCxn id="471" idx="0"/>
            <a:endCxn id="474" idx="2"/>
          </p:cNvCxnSpPr>
          <p:nvPr/>
        </p:nvCxnSpPr>
        <p:spPr>
          <a:xfrm rot="10800000" flipH="1">
            <a:off y="2148926" x="5592299"/>
            <a:ext cy="300300" cx="130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7" name="Shape 477"/>
          <p:cNvCxnSpPr>
            <a:stCxn id="472" idx="0"/>
            <a:endCxn id="474" idx="2"/>
          </p:cNvCxnSpPr>
          <p:nvPr/>
        </p:nvCxnSpPr>
        <p:spPr>
          <a:xfrm rot="10800000">
            <a:off y="2148926" x="6895536"/>
            <a:ext cy="300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8" name="Shape 478"/>
          <p:cNvCxnSpPr>
            <a:stCxn id="473" idx="0"/>
            <a:endCxn id="474" idx="2"/>
          </p:cNvCxnSpPr>
          <p:nvPr/>
        </p:nvCxnSpPr>
        <p:spPr>
          <a:xfrm rot="10800000">
            <a:off y="2148926" x="6895572"/>
            <a:ext cy="300300" cx="130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9" name="Shape 479"/>
          <p:cNvCxnSpPr>
            <a:stCxn id="475" idx="0"/>
            <a:endCxn id="471" idx="2"/>
          </p:cNvCxnSpPr>
          <p:nvPr/>
        </p:nvCxnSpPr>
        <p:spPr>
          <a:xfrm rot="10800000">
            <a:off y="2980631" x="5592236"/>
            <a:ext cy="542100" cx="130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0" name="Shape 480"/>
          <p:cNvCxnSpPr>
            <a:stCxn id="475" idx="0"/>
            <a:endCxn id="472" idx="2"/>
          </p:cNvCxnSpPr>
          <p:nvPr/>
        </p:nvCxnSpPr>
        <p:spPr>
          <a:xfrm rot="10800000">
            <a:off y="2980631" x="6895436"/>
            <a:ext cy="542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1" name="Shape 481"/>
          <p:cNvCxnSpPr>
            <a:stCxn id="475" idx="0"/>
          </p:cNvCxnSpPr>
          <p:nvPr/>
        </p:nvCxnSpPr>
        <p:spPr>
          <a:xfrm rot="10800000" flipH="1">
            <a:off y="2980631" x="6895436"/>
            <a:ext cy="542100" cx="130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6" name="Shape 486"/>
          <p:cNvSpPr/>
          <p:nvPr/>
        </p:nvSpPr>
        <p:spPr>
          <a:xfrm>
            <a:off y="2446475" x="677750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487" name="Shape 487"/>
          <p:cNvSpPr/>
          <p:nvPr/>
        </p:nvSpPr>
        <p:spPr>
          <a:xfrm>
            <a:off y="2446475" x="2789175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488" name="Shape 488"/>
          <p:cNvSpPr/>
          <p:nvPr/>
        </p:nvSpPr>
        <p:spPr>
          <a:xfrm>
            <a:off y="2446475" x="4900600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489" name="Shape 489"/>
          <p:cNvSpPr/>
          <p:nvPr/>
        </p:nvSpPr>
        <p:spPr>
          <a:xfrm>
            <a:off y="1174475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490" name="Shape 490"/>
          <p:cNvSpPr/>
          <p:nvPr/>
        </p:nvSpPr>
        <p:spPr>
          <a:xfrm>
            <a:off y="4088200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491" name="Shape 491"/>
          <p:cNvCxnSpPr>
            <a:stCxn id="486" idx="0"/>
            <a:endCxn id="489" idx="2"/>
          </p:cNvCxnSpPr>
          <p:nvPr/>
        </p:nvCxnSpPr>
        <p:spPr>
          <a:xfrm rot="10800000" flipH="1">
            <a:off y="1986875" x="1513399"/>
            <a:ext cy="4596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2" name="Shape 492"/>
          <p:cNvCxnSpPr>
            <a:stCxn id="487" idx="0"/>
            <a:endCxn id="489" idx="2"/>
          </p:cNvCxnSpPr>
          <p:nvPr/>
        </p:nvCxnSpPr>
        <p:spPr>
          <a:xfrm rot="10800000">
            <a:off y="1986875" x="3624824"/>
            <a:ext cy="459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3" name="Shape 493"/>
          <p:cNvCxnSpPr>
            <a:stCxn id="488" idx="0"/>
            <a:endCxn id="489" idx="2"/>
          </p:cNvCxnSpPr>
          <p:nvPr/>
        </p:nvCxnSpPr>
        <p:spPr>
          <a:xfrm rot="10800000">
            <a:off y="1986875" x="3624849"/>
            <a:ext cy="4596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4" name="Shape 494"/>
          <p:cNvCxnSpPr>
            <a:stCxn id="490" idx="0"/>
            <a:endCxn id="486" idx="2"/>
          </p:cNvCxnSpPr>
          <p:nvPr/>
        </p:nvCxnSpPr>
        <p:spPr>
          <a:xfrm rot="10800000">
            <a:off y="3259000" x="1513424"/>
            <a:ext cy="8292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5" name="Shape 495"/>
          <p:cNvCxnSpPr>
            <a:stCxn id="490" idx="0"/>
            <a:endCxn id="487" idx="2"/>
          </p:cNvCxnSpPr>
          <p:nvPr/>
        </p:nvCxnSpPr>
        <p:spPr>
          <a:xfrm rot="10800000">
            <a:off y="3259000" x="3624824"/>
            <a:ext cy="82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6" name="Shape 496"/>
          <p:cNvCxnSpPr>
            <a:stCxn id="490" idx="0"/>
          </p:cNvCxnSpPr>
          <p:nvPr/>
        </p:nvCxnSpPr>
        <p:spPr>
          <a:xfrm rot="10800000" flipH="1">
            <a:off y="3259000" x="3624824"/>
            <a:ext cy="8292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7" name="Shape 497"/>
          <p:cNvSpPr txBox="1"/>
          <p:nvPr/>
        </p:nvSpPr>
        <p:spPr>
          <a:xfrm>
            <a:off y="259975" x="1475475"/>
            <a:ext cy="677699" cx="42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Naive idea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/>
          <p:nvPr/>
        </p:nvSpPr>
        <p:spPr>
          <a:xfrm>
            <a:off y="2446475" x="677750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03" name="Shape 503"/>
          <p:cNvSpPr/>
          <p:nvPr/>
        </p:nvSpPr>
        <p:spPr>
          <a:xfrm>
            <a:off y="2446475" x="2789175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04" name="Shape 504"/>
          <p:cNvSpPr/>
          <p:nvPr/>
        </p:nvSpPr>
        <p:spPr>
          <a:xfrm>
            <a:off y="2446475" x="4900600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05" name="Shape 505"/>
          <p:cNvSpPr/>
          <p:nvPr/>
        </p:nvSpPr>
        <p:spPr>
          <a:xfrm>
            <a:off y="1174475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06" name="Shape 506"/>
          <p:cNvSpPr/>
          <p:nvPr/>
        </p:nvSpPr>
        <p:spPr>
          <a:xfrm>
            <a:off y="4088200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07" name="Shape 507"/>
          <p:cNvCxnSpPr>
            <a:stCxn id="502" idx="0"/>
            <a:endCxn id="505" idx="2"/>
          </p:cNvCxnSpPr>
          <p:nvPr/>
        </p:nvCxnSpPr>
        <p:spPr>
          <a:xfrm rot="10800000" flipH="1">
            <a:off y="1986875" x="1513399"/>
            <a:ext cy="4596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8" name="Shape 508"/>
          <p:cNvCxnSpPr>
            <a:stCxn id="503" idx="0"/>
            <a:endCxn id="505" idx="2"/>
          </p:cNvCxnSpPr>
          <p:nvPr/>
        </p:nvCxnSpPr>
        <p:spPr>
          <a:xfrm rot="10800000">
            <a:off y="1986875" x="3624824"/>
            <a:ext cy="459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9" name="Shape 509"/>
          <p:cNvCxnSpPr>
            <a:stCxn id="504" idx="0"/>
            <a:endCxn id="505" idx="2"/>
          </p:cNvCxnSpPr>
          <p:nvPr/>
        </p:nvCxnSpPr>
        <p:spPr>
          <a:xfrm rot="10800000">
            <a:off y="1986875" x="3624849"/>
            <a:ext cy="4596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0" name="Shape 510"/>
          <p:cNvCxnSpPr>
            <a:stCxn id="506" idx="0"/>
            <a:endCxn id="502" idx="2"/>
          </p:cNvCxnSpPr>
          <p:nvPr/>
        </p:nvCxnSpPr>
        <p:spPr>
          <a:xfrm rot="10800000">
            <a:off y="3259000" x="1513424"/>
            <a:ext cy="8292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1" name="Shape 511"/>
          <p:cNvCxnSpPr>
            <a:stCxn id="506" idx="0"/>
            <a:endCxn id="503" idx="2"/>
          </p:cNvCxnSpPr>
          <p:nvPr/>
        </p:nvCxnSpPr>
        <p:spPr>
          <a:xfrm rot="10800000">
            <a:off y="3259000" x="3624824"/>
            <a:ext cy="82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2" name="Shape 512"/>
          <p:cNvCxnSpPr>
            <a:stCxn id="506" idx="0"/>
            <a:endCxn id="504" idx="2"/>
          </p:cNvCxnSpPr>
          <p:nvPr/>
        </p:nvCxnSpPr>
        <p:spPr>
          <a:xfrm rot="10800000" flipH="1">
            <a:off y="3259000" x="3624824"/>
            <a:ext cy="829200" cx="21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3" name="Shape 513"/>
          <p:cNvSpPr txBox="1"/>
          <p:nvPr/>
        </p:nvSpPr>
        <p:spPr>
          <a:xfrm>
            <a:off y="259975" x="1475475"/>
            <a:ext cy="677699" cx="42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Naive idea (</a:t>
            </a:r>
            <a:r>
              <a:rPr b="1" sz="2400" lang="en">
                <a:solidFill>
                  <a:srgbClr val="FF0000"/>
                </a:solidFill>
              </a:rPr>
              <a:t>does not work!</a:t>
            </a:r>
            <a:r>
              <a:rPr sz="2400" lang="en"/>
              <a:t>)</a:t>
            </a:r>
          </a:p>
        </p:txBody>
      </p:sp>
      <p:sp>
        <p:nvSpPr>
          <p:cNvPr id="514" name="Shape 514"/>
          <p:cNvSpPr/>
          <p:nvPr/>
        </p:nvSpPr>
        <p:spPr>
          <a:xfrm>
            <a:off y="2446475" x="6965575"/>
            <a:ext cy="812399" cx="16712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15" name="Shape 515"/>
          <p:cNvCxnSpPr>
            <a:stCxn id="506" idx="0"/>
            <a:endCxn id="514" idx="2"/>
          </p:cNvCxnSpPr>
          <p:nvPr/>
        </p:nvCxnSpPr>
        <p:spPr>
          <a:xfrm rot="10800000" flipH="1">
            <a:off y="3259000" x="3624824"/>
            <a:ext cy="829200" cx="417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6" name="Shape 516"/>
          <p:cNvCxnSpPr>
            <a:stCxn id="514" idx="0"/>
            <a:endCxn id="505" idx="2"/>
          </p:cNvCxnSpPr>
          <p:nvPr/>
        </p:nvCxnSpPr>
        <p:spPr>
          <a:xfrm rot="10800000">
            <a:off y="1986875" x="3624924"/>
            <a:ext cy="459600" cx="417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/>
          <p:nvPr/>
        </p:nvSpPr>
        <p:spPr>
          <a:xfrm>
            <a:off y="2604300" x="297075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22" name="Shape 522"/>
          <p:cNvSpPr/>
          <p:nvPr/>
        </p:nvSpPr>
        <p:spPr>
          <a:xfrm>
            <a:off y="2098262" x="2557075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23" name="Shape 523"/>
          <p:cNvSpPr/>
          <p:nvPr/>
        </p:nvSpPr>
        <p:spPr>
          <a:xfrm>
            <a:off y="2098262" x="4515250"/>
            <a:ext cy="812399" cx="16712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24" name="Shape 524"/>
          <p:cNvSpPr/>
          <p:nvPr/>
        </p:nvSpPr>
        <p:spPr>
          <a:xfrm>
            <a:off y="937675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25" name="Shape 525"/>
          <p:cNvSpPr/>
          <p:nvPr/>
        </p:nvSpPr>
        <p:spPr>
          <a:xfrm>
            <a:off y="4181050" x="2789175"/>
            <a:ext cy="812399" cx="16712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26" name="Shape 526"/>
          <p:cNvCxnSpPr>
            <a:stCxn id="521" idx="0"/>
            <a:endCxn id="524" idx="2"/>
          </p:cNvCxnSpPr>
          <p:nvPr/>
        </p:nvCxnSpPr>
        <p:spPr>
          <a:xfrm rot="10800000" flipH="1">
            <a:off y="1750200" x="1132724"/>
            <a:ext cy="854100" cx="249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7" name="Shape 527"/>
          <p:cNvCxnSpPr>
            <a:stCxn id="522" idx="0"/>
            <a:endCxn id="524" idx="2"/>
          </p:cNvCxnSpPr>
          <p:nvPr/>
        </p:nvCxnSpPr>
        <p:spPr>
          <a:xfrm rot="10800000" flipH="1">
            <a:off y="1749962" x="3392724"/>
            <a:ext cy="348300" cx="23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8" name="Shape 528"/>
          <p:cNvCxnSpPr>
            <a:stCxn id="523" idx="0"/>
            <a:endCxn id="524" idx="2"/>
          </p:cNvCxnSpPr>
          <p:nvPr/>
        </p:nvCxnSpPr>
        <p:spPr>
          <a:xfrm rot="10800000">
            <a:off y="1749962" x="3624699"/>
            <a:ext cy="348300" cx="17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29" name="Shape 529"/>
          <p:cNvSpPr txBox="1"/>
          <p:nvPr/>
        </p:nvSpPr>
        <p:spPr>
          <a:xfrm>
            <a:off y="259975" x="1475475"/>
            <a:ext cy="677699" cx="42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0000"/>
                </a:solidFill>
              </a:rPr>
              <a:t>Inception</a:t>
            </a:r>
            <a:r>
              <a:rPr sz="2400" lang="en"/>
              <a:t> module</a:t>
            </a:r>
          </a:p>
        </p:txBody>
      </p:sp>
      <p:sp>
        <p:nvSpPr>
          <p:cNvPr id="530" name="Shape 530"/>
          <p:cNvSpPr/>
          <p:nvPr/>
        </p:nvSpPr>
        <p:spPr>
          <a:xfrm>
            <a:off y="3110375" x="6557050"/>
            <a:ext cy="812399" cx="1671299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31" name="Shape 531"/>
          <p:cNvCxnSpPr>
            <a:stCxn id="525" idx="0"/>
            <a:endCxn id="530" idx="2"/>
          </p:cNvCxnSpPr>
          <p:nvPr/>
        </p:nvCxnSpPr>
        <p:spPr>
          <a:xfrm rot="10800000" flipH="1">
            <a:off y="3922750" x="3624824"/>
            <a:ext cy="258300" cx="376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32" name="Shape 532"/>
          <p:cNvSpPr/>
          <p:nvPr/>
        </p:nvSpPr>
        <p:spPr>
          <a:xfrm>
            <a:off y="3110375" x="2557075"/>
            <a:ext cy="812399" cx="16712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3" name="Shape 533"/>
          <p:cNvSpPr/>
          <p:nvPr/>
        </p:nvSpPr>
        <p:spPr>
          <a:xfrm>
            <a:off y="3110375" x="4515250"/>
            <a:ext cy="812399" cx="16712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4" name="Shape 534"/>
          <p:cNvSpPr/>
          <p:nvPr/>
        </p:nvSpPr>
        <p:spPr>
          <a:xfrm>
            <a:off y="2098275" x="6557050"/>
            <a:ext cy="812399" cx="1671299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cxnSp>
        <p:nvCxnSpPr>
          <p:cNvPr id="535" name="Shape 535"/>
          <p:cNvCxnSpPr>
            <a:stCxn id="532" idx="0"/>
            <a:endCxn id="522" idx="2"/>
          </p:cNvCxnSpPr>
          <p:nvPr/>
        </p:nvCxnSpPr>
        <p:spPr>
          <a:xfrm rot="10800000">
            <a:off y="2910575" x="3392724"/>
            <a:ext cy="199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6" name="Shape 536"/>
          <p:cNvCxnSpPr>
            <a:stCxn id="533" idx="0"/>
            <a:endCxn id="523" idx="2"/>
          </p:cNvCxnSpPr>
          <p:nvPr/>
        </p:nvCxnSpPr>
        <p:spPr>
          <a:xfrm rot="10800000">
            <a:off y="2910575" x="5350899"/>
            <a:ext cy="199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7" name="Shape 537"/>
          <p:cNvCxnSpPr>
            <a:endCxn id="534" idx="2"/>
          </p:cNvCxnSpPr>
          <p:nvPr/>
        </p:nvCxnSpPr>
        <p:spPr>
          <a:xfrm rot="10800000">
            <a:off y="2910674" x="7392699"/>
            <a:ext cy="199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 rot="10800000">
            <a:off y="3922774" x="3392724"/>
            <a:ext cy="264600" cx="26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9" name="Shape 539"/>
          <p:cNvCxnSpPr>
            <a:stCxn id="525" idx="0"/>
            <a:endCxn id="533" idx="2"/>
          </p:cNvCxnSpPr>
          <p:nvPr/>
        </p:nvCxnSpPr>
        <p:spPr>
          <a:xfrm rot="10800000" flipH="1">
            <a:off y="3922750" x="3624824"/>
            <a:ext cy="258300" cx="17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0" name="Shape 540"/>
          <p:cNvCxnSpPr>
            <a:stCxn id="525" idx="0"/>
            <a:endCxn id="521" idx="2"/>
          </p:cNvCxnSpPr>
          <p:nvPr/>
        </p:nvCxnSpPr>
        <p:spPr>
          <a:xfrm rot="5400000" flipH="1">
            <a:off y="2552800" x="1996574"/>
            <a:ext cy="2492100" cx="764400"/>
          </a:xfrm>
          <a:prstGeom prst="curvedConnector3">
            <a:avLst>
              <a:gd fmla="val 21056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1" name="Shape 541"/>
          <p:cNvCxnSpPr>
            <a:stCxn id="534" idx="0"/>
            <a:endCxn id="524" idx="2"/>
          </p:cNvCxnSpPr>
          <p:nvPr/>
        </p:nvCxnSpPr>
        <p:spPr>
          <a:xfrm rot="10800000">
            <a:off y="1749975" x="3624699"/>
            <a:ext cy="348300" cx="376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y="3325225" x="6981800"/>
            <a:ext cy="1279800" cx="1596899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</a:rPr>
              <a:t>Convolution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Pooling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1C232"/>
                </a:solidFill>
              </a:rPr>
              <a:t>Softmax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49" name="Shape 549"/>
          <p:cNvSpPr/>
          <p:nvPr/>
        </p:nvSpPr>
        <p:spPr>
          <a:xfrm>
            <a:off y="3217150" x="238325"/>
            <a:ext cy="1377300" cx="3291300"/>
          </a:xfrm>
          <a:prstGeom prst="wedgeRoundRectCallout">
            <a:avLst>
              <a:gd fmla="val -9803" name="adj1"/>
              <a:gd fmla="val 83731" name="adj2"/>
              <a:gd fmla="val 0" name="adj3"/>
            </a:avLst>
          </a:prstGeom>
          <a:solidFill>
            <a:srgbClr val="FFFF00"/>
          </a:solidFill>
          <a:ln w="11430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 i="1"/>
              <a:t>Why does it have so many layers???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y="1290525" x="18011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y="1290525" x="24270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y="1218575" x="32200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y="1019700" x="38923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y="926075" x="45182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y="926075" x="51906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y="710950" x="58164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y="621975" x="66095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y="579400" x="73189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y="3537300" x="1613125"/>
            <a:ext cy="1188300" cx="514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9 </a:t>
            </a:r>
            <a:r>
              <a:rPr b="1" sz="3000" lang="en">
                <a:solidFill>
                  <a:srgbClr val="FF0000"/>
                </a:solidFill>
              </a:rPr>
              <a:t>Inception</a:t>
            </a:r>
            <a:r>
              <a:rPr sz="3000" lang="en"/>
              <a:t> modules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y="3325225" x="6981800"/>
            <a:ext cy="1279800" cx="1596899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</a:rPr>
              <a:t>Convolution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0000"/>
                </a:solidFill>
              </a:rPr>
              <a:t>Pooling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1C232"/>
                </a:solidFill>
              </a:rPr>
              <a:t>Softmax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y="4261200" x="2301175"/>
            <a:ext cy="464399" cx="430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Network in a network in a network...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Deep Convolutional Networks</a:t>
            </a:r>
          </a:p>
        </p:txBody>
      </p:sp>
      <p:sp>
        <p:nvSpPr>
          <p:cNvPr id="68" name="Shape 68"/>
          <p:cNvSpPr txBox="1"/>
          <p:nvPr>
            <p:ph idx="2" type="title"/>
          </p:nvPr>
        </p:nvSpPr>
        <p:spPr>
          <a:xfrm>
            <a:off y="3999022" x="457202"/>
            <a:ext cy="6491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Revolutionizing computer vision since 1989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9587" x="2713662"/>
            <a:ext cy="2664337" cx="3552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 rot="10800000" flipH="1">
            <a:off y="4145875" x="6674500"/>
            <a:ext cy="427199" cx="1040699"/>
          </a:xfrm>
          <a:prstGeom prst="straightConnector1">
            <a:avLst/>
          </a:prstGeom>
          <a:noFill/>
          <a:ln w="28575" cap="flat">
            <a:solidFill>
              <a:srgbClr val="CC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1" name="Shape 71"/>
          <p:cNvSpPr txBox="1"/>
          <p:nvPr/>
        </p:nvSpPr>
        <p:spPr>
          <a:xfrm rot="576056">
            <a:off y="3790178" x="7087480"/>
            <a:ext cy="426863" cx="11008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2012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y="1290525" x="18011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y="1290525" x="24270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y="1218575" x="32200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y="1019700" x="38923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y="926075" x="45182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y="926075" x="51906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y="710950" x="58164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y="621975" x="66095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y="579400" x="73189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y="3305200" x="445650"/>
            <a:ext cy="1132800" cx="811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y="878750" x="18011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y="878737" x="24270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y="820687" x="32200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y="621962" x="3892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y="500787" x="45182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y="500787" x="5167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y="320787" x="5888437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y="242187" x="666210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y="173625" x="7318975"/>
            <a:ext cy="258599" cx="8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/>
          <p:nvPr/>
        </p:nvSpPr>
        <p:spPr>
          <a:xfrm>
            <a:off y="1290525" x="18011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y="1290525" x="24270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y="1218575" x="32200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y="1019700" x="38923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y="926075" x="45182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y="926075" x="51906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y="710950" x="58164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y="621975" x="66095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y="579400" x="73189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y="3305200" x="445650"/>
            <a:ext cy="1132800" cx="811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y="878750" x="18011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y="878737" x="24270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y="820687" x="32200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621962" x="3892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y="500787" x="45182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y="500787" x="5167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y="320787" x="5888437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y="242187" x="666210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y="173625" x="7318975"/>
            <a:ext cy="258599" cx="8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2" name="Shape 622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>
            <a:off y="1290525" x="18011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y="1290525" x="24270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y="1218575" x="32200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y="1019700" x="38923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y="926075" x="45182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y="926075" x="51906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y="710950" x="58164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y="621975" x="66095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y="579400" x="73189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y="3305200" x="445650"/>
            <a:ext cy="1619399" cx="810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y="878750" x="18011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y="878737" x="24270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y="820687" x="32200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y="621962" x="3892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y="500787" x="45182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y="500787" x="5167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y="320787" x="5888437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y="242187" x="666210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y="173625" x="7318975"/>
            <a:ext cy="258599" cx="8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/>
        </p:nvSpPr>
        <p:spPr>
          <a:xfrm>
            <a:off y="221150" x="444450"/>
            <a:ext cy="657600" cx="82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Inception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6075" x="109700"/>
            <a:ext cy="2084409" cx="8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y="1290525" x="18011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y="1290525" x="242705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y="1218575" x="32200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y="1019700" x="38923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y="926075" x="45182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y="926075" x="51906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y="710950" x="58164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y="621975" x="6609500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y="579400" x="7318975"/>
            <a:ext cy="1791899" cx="584999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y="3305200" x="445650"/>
            <a:ext cy="1619399" cx="810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y="878750" x="18011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y="878737" x="242705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820687" x="32200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621962" x="3892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500787" x="45182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y="500787" x="5167375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y="320787" x="5888437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y="242187" x="6662100"/>
            <a:ext cy="258599" cx="5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y="173625" x="7318975"/>
            <a:ext cy="258599" cx="8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1024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y="3893500" x="5303250"/>
            <a:ext cy="1031099" cx="339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Computional cost is increased by less than 2X compared to Krizhevsky’s network. (&lt;1.5Bn operations/evaluation)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/>
        </p:nvSpPr>
        <p:spPr>
          <a:xfrm>
            <a:off y="139275" x="287825"/>
            <a:ext cy="6962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Classification results on ImageNet 2012</a:t>
            </a:r>
          </a:p>
        </p:txBody>
      </p:sp>
      <p:graphicFrame>
        <p:nvGraphicFramePr>
          <p:cNvPr id="674" name="Shape 674"/>
          <p:cNvGraphicFramePr/>
          <p:nvPr/>
        </p:nvGraphicFramePr>
        <p:xfrm>
          <a:off y="878712" x="9203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{EEA998A0-93EB-41AE-81E8-5BBBD212C9E4}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71850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Number of Models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Number of Crops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Computational Cost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Top-5</a:t>
                      </a:r>
                    </a:p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Error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Compared to Base 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 (center crop)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10.07%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</a:t>
                      </a:r>
                    </a:p>
                  </a:txBody>
                  <a:tcPr marR="63500" marB="63500" marT="63500" marL="63500"/>
                </a:tc>
              </a:tr>
              <a:tr h="48332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10*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9.15%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-0.92%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 (Our approach)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7.89%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-2.18%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 (center crop)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8.09%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-1.98%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10*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70x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7.62%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-2.45%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 (Our approach)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1008x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6.67%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-3.41%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675" name="Shape 675"/>
          <p:cNvSpPr txBox="1"/>
          <p:nvPr/>
        </p:nvSpPr>
        <p:spPr>
          <a:xfrm>
            <a:off y="4489300" x="809725"/>
            <a:ext cy="378300" cx="230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/>
        </p:nvSpPr>
        <p:spPr>
          <a:xfrm>
            <a:off y="139275" x="287825"/>
            <a:ext cy="6962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results on ImageNet 2012</a:t>
            </a:r>
          </a:p>
        </p:txBody>
      </p:sp>
      <p:graphicFrame>
        <p:nvGraphicFramePr>
          <p:cNvPr id="681" name="Shape 681"/>
          <p:cNvGraphicFramePr/>
          <p:nvPr/>
        </p:nvGraphicFramePr>
        <p:xfrm>
          <a:off y="977625" x="9203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{9D39AE19-8B1D-49BD-AB65-48193B286A54}</a:tableStyleId>
              </a:tblPr>
              <a:tblGrid>
                <a:gridCol w="1221125"/>
                <a:gridCol w="2266125"/>
                <a:gridCol w="1667300"/>
                <a:gridCol w="1045000"/>
                <a:gridCol w="1103700"/>
              </a:tblGrid>
              <a:tr h="52067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Number of Models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Number of Crops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Computational Cost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Top-5</a:t>
                      </a:r>
                    </a:p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Error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Compared to Base 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 (center crop)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10.07%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</a:t>
                      </a:r>
                    </a:p>
                  </a:txBody>
                  <a:tcPr marR="63500" marB="63500" marT="63500" marL="63500"/>
                </a:tc>
              </a:tr>
              <a:tr h="48332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10*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9.15%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-0.92%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 (Our approach)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7.89%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-2.18%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 (center crop)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8.09%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-1.98%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10*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70x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7.62%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-2.45%</a:t>
                      </a:r>
                    </a:p>
                  </a:txBody>
                  <a:tcPr marR="63500" marB="63500" marT="63500" marL="63500"/>
                </a:tc>
              </a:tr>
              <a:tr h="43685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144 (Our approach)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1008x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6.67%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-3.41%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cxnSp>
        <p:nvCxnSpPr>
          <p:cNvPr id="682" name="Shape 682"/>
          <p:cNvCxnSpPr/>
          <p:nvPr/>
        </p:nvCxnSpPr>
        <p:spPr>
          <a:xfrm rot="10800000" flipH="1">
            <a:off y="3565949" x="6047875"/>
            <a:ext cy="566400" cx="10119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83" name="Shape 683"/>
          <p:cNvSpPr txBox="1"/>
          <p:nvPr/>
        </p:nvSpPr>
        <p:spPr>
          <a:xfrm>
            <a:off y="4080500" x="6408225"/>
            <a:ext cy="529200" cx="117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0000FF"/>
                </a:solidFill>
              </a:rPr>
              <a:t>6.54%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4489300" x="809725"/>
            <a:ext cy="378300" cx="230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222222"/>
                </a:solidFill>
              </a:rPr>
              <a:t>*Cropping by [Krizhevsky et al 2014]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/>
        </p:nvSpPr>
        <p:spPr>
          <a:xfrm>
            <a:off y="139275" x="287825"/>
            <a:ext cy="6962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results on ImageNet 2012</a:t>
            </a:r>
          </a:p>
        </p:txBody>
      </p:sp>
      <p:graphicFrame>
        <p:nvGraphicFramePr>
          <p:cNvPr id="690" name="Shape 690"/>
          <p:cNvGraphicFramePr/>
          <p:nvPr/>
        </p:nvGraphicFramePr>
        <p:xfrm>
          <a:off y="1145850" x="472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{94419F1A-2523-4130-9154-C3E0D6766272}</a:tableStyleId>
              </a:tblPr>
              <a:tblGrid>
                <a:gridCol w="1639950"/>
                <a:gridCol w="1639950"/>
                <a:gridCol w="1639950"/>
                <a:gridCol w="1639950"/>
                <a:gridCol w="1639950"/>
              </a:tblGrid>
              <a:tr h="7106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Team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Year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Place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Error (top-5)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Uses external data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SuperVision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2012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16.4%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SuperVision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2012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15.3%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ImageNet 22k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Clarifai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2013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-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11.7%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  <a:tr h="45982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Clarifai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2013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11.2%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ImageNet 22k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MSRA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3rd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7.35%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VGG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2nd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7.32%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  <a:tr h="4217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GoogLeNet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6.67%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y="1132675" x="612775"/>
            <a:ext cy="35558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Girshick, R., Donahue, J., Darrell, T., &amp; Malik, J. (2013). </a:t>
            </a:r>
            <a:r>
              <a:rPr b="1" sz="1800" lang="en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sz="1800" lang="en">
                <a:solidFill>
                  <a:srgbClr val="222222"/>
                </a:solidFill>
              </a:rPr>
              <a:t>. </a:t>
            </a:r>
            <a:r>
              <a:rPr sz="1800" lang="en" i="1">
                <a:solidFill>
                  <a:srgbClr val="222222"/>
                </a:solidFill>
              </a:rPr>
              <a:t>arXiv preprint arXiv:1311.2524</a:t>
            </a:r>
            <a:r>
              <a:rPr sz="1800" lang="en">
                <a:solidFill>
                  <a:srgbClr val="222222"/>
                </a:solidFill>
              </a:rPr>
              <a:t>.</a:t>
            </a:r>
          </a:p>
          <a:p>
            <a:pPr rtl="0" lvl="1" indent="-228600" marL="91440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y="1132675" x="612775"/>
            <a:ext cy="35558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Girshick, R., Donahue, J., Darrell, T., &amp; Malik, J. (2013). </a:t>
            </a:r>
            <a:r>
              <a:rPr b="1" sz="1800" lang="en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sz="1800" lang="en">
                <a:solidFill>
                  <a:srgbClr val="222222"/>
                </a:solidFill>
              </a:rPr>
              <a:t>. </a:t>
            </a:r>
            <a:r>
              <a:rPr sz="1800" lang="en" i="1">
                <a:solidFill>
                  <a:srgbClr val="222222"/>
                </a:solidFill>
              </a:rPr>
              <a:t>arXiv preprint arXiv:1311.2524</a:t>
            </a:r>
            <a:r>
              <a:rPr sz="1800" lang="en">
                <a:solidFill>
                  <a:srgbClr val="222222"/>
                </a:solidFill>
              </a:rPr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Improved proposal generation: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Increase size of super-pixels by 2X 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coverage 92%           90%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number of proposals: 2000/image          1000/image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1" indent="-228600" marL="91440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03" name="Shape 703"/>
          <p:cNvCxnSpPr/>
          <p:nvPr/>
        </p:nvCxnSpPr>
        <p:spPr>
          <a:xfrm>
            <a:off y="2739300" x="358542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4" name="Shape 704"/>
          <p:cNvCxnSpPr/>
          <p:nvPr/>
        </p:nvCxnSpPr>
        <p:spPr>
          <a:xfrm>
            <a:off y="3017325" x="553047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y="1132675" x="612775"/>
            <a:ext cy="35558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Girshick, R., Donahue, J., Darrell, T., &amp; Malik, J. (2013). </a:t>
            </a:r>
            <a:r>
              <a:rPr b="1" sz="1800" lang="en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sz="1800" lang="en">
                <a:solidFill>
                  <a:srgbClr val="222222"/>
                </a:solidFill>
              </a:rPr>
              <a:t>. </a:t>
            </a:r>
            <a:r>
              <a:rPr sz="1800" lang="en" i="1">
                <a:solidFill>
                  <a:srgbClr val="222222"/>
                </a:solidFill>
              </a:rPr>
              <a:t>arXiv preprint arXiv:1311.2524</a:t>
            </a:r>
            <a:r>
              <a:rPr sz="1800" lang="en">
                <a:solidFill>
                  <a:srgbClr val="222222"/>
                </a:solidFill>
              </a:rPr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Improved proposal generation: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Increase size of super-pixels by 2X 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coverage 92%           90%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number of proposals: 2000/image          1000/image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Add multibox</a:t>
            </a:r>
            <a:r>
              <a:rPr b="1" sz="1800" lang="en">
                <a:solidFill>
                  <a:srgbClr val="0000FF"/>
                </a:solidFill>
              </a:rPr>
              <a:t>*</a:t>
            </a:r>
            <a:r>
              <a:rPr sz="1800" lang="en">
                <a:solidFill>
                  <a:srgbClr val="222222"/>
                </a:solidFill>
              </a:rPr>
              <a:t> proposals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coverage 90%           93%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number of proposals: 1000/image          1200/image</a:t>
            </a:r>
          </a:p>
          <a:p>
            <a:pPr rtl="0" lvl="1" indent="-228600" marL="91440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y="2739300" x="358542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2" name="Shape 712"/>
          <p:cNvCxnSpPr/>
          <p:nvPr/>
        </p:nvCxnSpPr>
        <p:spPr>
          <a:xfrm>
            <a:off y="3017325" x="553047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3" name="Shape 713"/>
          <p:cNvCxnSpPr/>
          <p:nvPr/>
        </p:nvCxnSpPr>
        <p:spPr>
          <a:xfrm>
            <a:off y="3570250" x="358542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4" name="Shape 714"/>
          <p:cNvCxnSpPr/>
          <p:nvPr/>
        </p:nvCxnSpPr>
        <p:spPr>
          <a:xfrm>
            <a:off y="3856650" x="553047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5" name="Shape 715"/>
          <p:cNvSpPr txBox="1"/>
          <p:nvPr/>
        </p:nvSpPr>
        <p:spPr>
          <a:xfrm>
            <a:off y="4268150" x="5208775"/>
            <a:ext cy="875399" cx="393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n">
                <a:solidFill>
                  <a:srgbClr val="0000FF"/>
                </a:solidFill>
              </a:rPr>
              <a:t>*</a:t>
            </a:r>
            <a:r>
              <a:rPr sz="1000" lang="en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b="1" sz="1000" lang="en">
                <a:solidFill>
                  <a:srgbClr val="FF0000"/>
                </a:solidFill>
              </a:rPr>
              <a:t>Scalable Object Detection using Deep Neural Networks</a:t>
            </a:r>
            <a:r>
              <a:rPr sz="1000" lang="en">
                <a:solidFill>
                  <a:srgbClr val="222222"/>
                </a:solidFill>
              </a:rPr>
              <a:t>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Detection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y="1132675" x="612775"/>
            <a:ext cy="3555899" cx="817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Girshick, R., Donahue, J., Darrell, T., &amp; Malik, J. (2013). </a:t>
            </a:r>
            <a:r>
              <a:rPr b="1" sz="1800" lang="en">
                <a:solidFill>
                  <a:srgbClr val="FF0000"/>
                </a:solidFill>
              </a:rPr>
              <a:t>Rich feature hierarchies for accurate object detection and semantic segmentation</a:t>
            </a:r>
            <a:r>
              <a:rPr sz="1800" lang="en">
                <a:solidFill>
                  <a:srgbClr val="222222"/>
                </a:solidFill>
              </a:rPr>
              <a:t>. </a:t>
            </a:r>
            <a:r>
              <a:rPr sz="1800" lang="en" i="1">
                <a:solidFill>
                  <a:srgbClr val="222222"/>
                </a:solidFill>
              </a:rPr>
              <a:t>arXiv preprint arXiv:1311.2524</a:t>
            </a:r>
            <a:r>
              <a:rPr sz="1800" lang="en">
                <a:solidFill>
                  <a:srgbClr val="222222"/>
                </a:solidFill>
              </a:rPr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Improved proposal generation: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Increase size of super-pixels by 2X 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coverage 92%           90%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number of proposals: 2000/image          1000/image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Add multibox</a:t>
            </a:r>
            <a:r>
              <a:rPr b="1" sz="1800" lang="en">
                <a:solidFill>
                  <a:srgbClr val="0000FF"/>
                </a:solidFill>
              </a:rPr>
              <a:t>*</a:t>
            </a:r>
            <a:r>
              <a:rPr sz="1800" lang="en">
                <a:solidFill>
                  <a:srgbClr val="222222"/>
                </a:solidFill>
              </a:rPr>
              <a:t> proposals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coverage 90%           93%</a:t>
            </a:r>
          </a:p>
          <a:p>
            <a:pPr rtl="0" lvl="2" indent="-342900" marL="13716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■"/>
            </a:pPr>
            <a:r>
              <a:rPr sz="1800" lang="en">
                <a:solidFill>
                  <a:srgbClr val="222222"/>
                </a:solidFill>
              </a:rPr>
              <a:t>number of proposals: 1000/image          1200/image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222222"/>
                </a:solidFill>
              </a:rPr>
              <a:t>Improves mAP by about 1% for single model.</a:t>
            </a:r>
          </a:p>
          <a:p>
            <a:pPr rtl="0" lvl="1" indent="-228600" marL="914400">
              <a:lnSpc>
                <a:spcPct val="124000"/>
              </a:lnSpc>
              <a:spcBef>
                <a:spcPts val="0"/>
              </a:spcBef>
              <a:buClr>
                <a:srgbClr val="222222"/>
              </a:buClr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cxnSp>
        <p:nvCxnSpPr>
          <p:cNvPr id="722" name="Shape 722"/>
          <p:cNvCxnSpPr/>
          <p:nvPr/>
        </p:nvCxnSpPr>
        <p:spPr>
          <a:xfrm>
            <a:off y="2739300" x="358542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3" name="Shape 723"/>
          <p:cNvCxnSpPr/>
          <p:nvPr/>
        </p:nvCxnSpPr>
        <p:spPr>
          <a:xfrm>
            <a:off y="3017325" x="553047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4" name="Shape 724"/>
          <p:cNvCxnSpPr/>
          <p:nvPr/>
        </p:nvCxnSpPr>
        <p:spPr>
          <a:xfrm>
            <a:off y="3570250" x="358542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5" name="Shape 725"/>
          <p:cNvCxnSpPr/>
          <p:nvPr/>
        </p:nvCxnSpPr>
        <p:spPr>
          <a:xfrm>
            <a:off y="3856650" x="5530475"/>
            <a:ext cy="0" cx="56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26" name="Shape 726"/>
          <p:cNvSpPr txBox="1"/>
          <p:nvPr/>
        </p:nvSpPr>
        <p:spPr>
          <a:xfrm>
            <a:off y="4268150" x="5208775"/>
            <a:ext cy="875399" cx="393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b="1" sz="1000" lang="en">
                <a:solidFill>
                  <a:srgbClr val="0000FF"/>
                </a:solidFill>
              </a:rPr>
              <a:t>*</a:t>
            </a:r>
            <a:r>
              <a:rPr sz="1000" lang="en">
                <a:solidFill>
                  <a:srgbClr val="222222"/>
                </a:solidFill>
              </a:rPr>
              <a:t>Erhan, D., Szegedy, C., Toshev, A., &amp; Anguelov, D.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b="1" sz="1000" lang="en">
                <a:solidFill>
                  <a:srgbClr val="FF0000"/>
                </a:solidFill>
              </a:rPr>
              <a:t>Scalable Object Detection using Deep Neural Networks</a:t>
            </a:r>
            <a:r>
              <a:rPr sz="1000" lang="en">
                <a:solidFill>
                  <a:srgbClr val="222222"/>
                </a:solidFill>
              </a:rPr>
              <a:t>. </a:t>
            </a:r>
          </a:p>
          <a:p>
            <a:pPr rtl="0" lvl="0">
              <a:lnSpc>
                <a:spcPct val="124000"/>
              </a:lnSpc>
              <a:spcBef>
                <a:spcPts val="0"/>
              </a:spcBef>
              <a:buNone/>
            </a:pPr>
            <a:r>
              <a:rPr sz="1000" lang="en" i="1">
                <a:solidFill>
                  <a:srgbClr val="222222"/>
                </a:solidFill>
              </a:rPr>
              <a:t>CVPR 2014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y="1224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Detection results without ensembling</a:t>
            </a:r>
          </a:p>
        </p:txBody>
      </p:sp>
      <p:graphicFrame>
        <p:nvGraphicFramePr>
          <p:cNvPr id="732" name="Shape 732"/>
          <p:cNvGraphicFramePr/>
          <p:nvPr/>
        </p:nvGraphicFramePr>
        <p:xfrm>
          <a:off y="1255975" x="5417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{3F76B807-52B9-4CD9-A60C-30894538D4F7}</a:tableStyleId>
              </a:tblPr>
              <a:tblGrid>
                <a:gridCol w="2279000"/>
                <a:gridCol w="1625525"/>
                <a:gridCol w="1506950"/>
                <a:gridCol w="986825"/>
                <a:gridCol w="1196250"/>
              </a:tblGrid>
              <a:tr h="43350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"/>
                        <a:t>Team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"/>
                        <a:t>mAP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"/>
                        <a:t>external data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"/>
                        <a:t>contextual model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000" lang="en"/>
                        <a:t>bounding-box regression</a:t>
                      </a:r>
                    </a:p>
                  </a:txBody>
                  <a:tcPr marR="63500" marB="63500" marT="63500" marL="63500"/>
                </a:tc>
              </a:tr>
              <a:tr h="4908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Trimps-Soushen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31.6%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?</a:t>
                      </a:r>
                    </a:p>
                  </a:txBody>
                  <a:tcPr marR="63500" marB="63500" marT="63500" marL="63500"/>
                </a:tc>
              </a:tr>
              <a:tr h="4908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Berkeley Vision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34.5%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yes</a:t>
                      </a:r>
                    </a:p>
                  </a:txBody>
                  <a:tcPr marR="63500" marB="63500" marT="63500" marL="63500"/>
                </a:tc>
              </a:tr>
              <a:tr h="4908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UvA-Euvision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35.4%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?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?</a:t>
                      </a:r>
                    </a:p>
                  </a:txBody>
                  <a:tcPr marR="63500" marB="63500" marT="63500" marL="63500"/>
                </a:tc>
              </a:tr>
              <a:tr h="68210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CUHK DeepID-Net2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37.7%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Classification+ Localization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?</a:t>
                      </a:r>
                    </a:p>
                  </a:txBody>
                  <a:tcPr marR="63500" marB="63500" marT="63500" marL="63500"/>
                </a:tc>
              </a:tr>
              <a:tr h="4908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GoogLeNet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38.0%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</a:tr>
              <a:tr h="4908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Deep Insight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40.2%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yes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yes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7" name="Shape 7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Detection Results</a:t>
            </a:r>
          </a:p>
        </p:txBody>
      </p:sp>
      <p:graphicFrame>
        <p:nvGraphicFramePr>
          <p:cNvPr id="738" name="Shape 738"/>
          <p:cNvGraphicFramePr/>
          <p:nvPr/>
        </p:nvGraphicFramePr>
        <p:xfrm>
          <a:off y="1372075" x="317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{55A26814-0FA5-4677-B907-B2CCC57BDAA6}</a:tableStyleId>
              </a:tblPr>
              <a:tblGrid>
                <a:gridCol w="1538950"/>
                <a:gridCol w="554575"/>
                <a:gridCol w="617325"/>
                <a:gridCol w="823300"/>
                <a:gridCol w="1158300"/>
                <a:gridCol w="1252050"/>
                <a:gridCol w="1277750"/>
                <a:gridCol w="1286050"/>
              </a:tblGrid>
              <a:tr h="5834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Team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Year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Place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mAP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external data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ensemble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contextual model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approach</a:t>
                      </a:r>
                    </a:p>
                  </a:txBody>
                  <a:tcPr marR="63500" marB="63500" marT="63500" marL="63500"/>
                </a:tc>
              </a:tr>
              <a:tr h="632650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>
                          <a:solidFill>
                            <a:srgbClr val="1F1F1F"/>
                          </a:solidFill>
                        </a:rPr>
                        <a:t>UvA-Euvision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2013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>
                          <a:solidFill>
                            <a:srgbClr val="1F1F1F"/>
                          </a:solidFill>
                        </a:rPr>
                        <a:t>22.6%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none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?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yes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Fisher vectors</a:t>
                      </a:r>
                    </a:p>
                  </a:txBody>
                  <a:tcPr marR="63500" marB="63500" marT="63500" marL="63500"/>
                </a:tc>
              </a:tr>
              <a:tr h="7737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Deep Insight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 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3rd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40.5%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+ Localization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3 models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yes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ConvNet</a:t>
                      </a:r>
                    </a:p>
                  </a:txBody>
                  <a:tcPr marR="63500" marB="63500" marT="63500" marL="63500"/>
                </a:tc>
              </a:tr>
              <a:tr h="77377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CUHK DeepID-Net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2nd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40.7%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+ Localization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?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ConvNet</a:t>
                      </a:r>
                    </a:p>
                  </a:txBody>
                  <a:tcPr marR="63500" marB="63500" marT="63500" marL="63500"/>
                </a:tc>
              </a:tr>
              <a:tr h="168825"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GoogLeNet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1st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43.9</a:t>
                      </a:r>
                      <a:r>
                        <a:rPr sz="1800" lang="en"/>
                        <a:t>%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ILSVRC12 Classification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6 models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no</a:t>
                      </a:r>
                    </a:p>
                  </a:txBody>
                  <a:tcPr marR="63500" marB="63500" marT="63500" marL="63500"/>
                </a:tc>
                <a:tc>
                  <a:txBody>
                    <a:bodyPr>
                      <a:spAutoFit/>
                    </a:bodyPr>
                    <a:lstStyle/>
                    <a:p>
                      <a:pPr algn="just"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ConvNet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3" name="Shape 743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0" x="473650"/>
            <a:ext cy="3500899" cx="2625694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 txBox="1"/>
          <p:nvPr/>
        </p:nvSpPr>
        <p:spPr>
          <a:xfrm>
            <a:off y="1104825" x="3333050"/>
            <a:ext cy="1931100" cx="377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????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y="1104825" x="3333050"/>
            <a:ext cy="3398099" cx="48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coffee mug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0" x="473650"/>
            <a:ext cy="3500899" cx="2625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6" name="Shape 7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7" name="Shape 757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y="1104825" x="3333050"/>
            <a:ext cy="3398099" cx="48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coffee mug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rgbClr val="434343"/>
                </a:solidFill>
              </a:rPr>
              <a:t>GoogLeNet</a:t>
            </a:r>
            <a:r>
              <a:rPr sz="3000" lang="en">
                <a:solidFill>
                  <a:srgbClr val="434343"/>
                </a:solidFill>
              </a:rPr>
              <a:t>: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table lamp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lamp shade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printer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projector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desktop computer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0" x="473650"/>
            <a:ext cy="3500899" cx="2625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4" name="Shape 764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y="1104825" x="3333050"/>
            <a:ext cy="3398099" cx="48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1" x="642773"/>
            <a:ext cy="3328775" cx="249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1" name="Shape 771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y="1104825" x="3333050"/>
            <a:ext cy="3398099" cx="48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Police car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1" x="642773"/>
            <a:ext cy="3328775" cx="249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y="1104825" x="3333050"/>
            <a:ext cy="3398099" cx="48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b="1" sz="3000" lang="en">
                <a:solidFill>
                  <a:srgbClr val="FF0000"/>
                </a:solidFill>
              </a:rPr>
              <a:t>Police car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rgbClr val="434343"/>
                </a:solidFill>
              </a:rPr>
              <a:t>GoogLeNet</a:t>
            </a:r>
            <a:r>
              <a:rPr sz="3000" lang="en">
                <a:solidFill>
                  <a:srgbClr val="434343"/>
                </a:solidFill>
              </a:rPr>
              <a:t>: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laptop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hair drier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binocular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ATM machine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chemeClr val="dk1"/>
                </a:solidFill>
              </a:rPr>
              <a:t>seat belt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9101" x="642773"/>
            <a:ext cy="3328775" cx="249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5" name="Shape 785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y="1104825" x="5282775"/>
            <a:ext cy="3398099" cx="37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u="sng" b="1" sz="3000" lang="en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787" name="Shape 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9488" x="389951"/>
            <a:ext cy="3328774" cx="46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2" name="Shape 792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y="1104825" x="5282775"/>
            <a:ext cy="3398099" cx="37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u="sng" b="1" sz="3000" lang="en">
                <a:solidFill>
                  <a:srgbClr val="FF0000"/>
                </a:solidFill>
              </a:rPr>
              <a:t>hay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b="1" sz="3000">
              <a:solidFill>
                <a:srgbClr val="FF0000"/>
              </a:solidFill>
            </a:endParaRPr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9488" x="389951"/>
            <a:ext cy="3328774" cx="46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9" name="Shape 799"/>
          <p:cNvSpPr txBox="1"/>
          <p:nvPr/>
        </p:nvSpPr>
        <p:spPr>
          <a:xfrm>
            <a:off y="176400" x="389950"/>
            <a:ext cy="872699" cx="596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Classification failure cases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y="1104825" x="5282775"/>
            <a:ext cy="3398099" cx="37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/>
              <a:t>Groundtruth</a:t>
            </a:r>
            <a:r>
              <a:rPr sz="3000" lang="en"/>
              <a:t>:</a:t>
            </a:r>
            <a:r>
              <a:rPr b="1" sz="3000" lang="en"/>
              <a:t> </a:t>
            </a:r>
            <a:r>
              <a:rPr u="sng" b="1" sz="3000" lang="en">
                <a:solidFill>
                  <a:srgbClr val="FF0000"/>
                </a:solidFill>
              </a:rPr>
              <a:t>hay</a:t>
            </a:r>
          </a:p>
          <a:p>
            <a:pPr rtl="0">
              <a:spcBef>
                <a:spcPts val="0"/>
              </a:spcBef>
              <a:buNone/>
            </a:pPr>
            <a:r>
              <a:rPr u="sng" sz="3000" lang="en"/>
              <a:t>GoogLeNet: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sz="3000" lang="en"/>
              <a:t>sorrel (horse)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sz="3000" lang="en"/>
              <a:t>hartebeest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sz="3000" lang="en"/>
              <a:t>Arabian camel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sz="3000" lang="en"/>
              <a:t>warthog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b="1" sz="3000" lang="en"/>
              <a:t>gaselle</a:t>
            </a:r>
          </a:p>
        </p:txBody>
      </p:sp>
      <p:pic>
        <p:nvPicPr>
          <p:cNvPr id="801" name="Shape 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9488" x="389951"/>
            <a:ext cy="3328774" cx="46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5" name="Shape 8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y="1286175" x="457200"/>
            <a:ext cy="3554100" cx="44882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would like to thank: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Chuck Rosenberg, Hartwig Adam, Alex Toshev, Tom Duerig, Ning Ye, Rajat Monga, Jon Shlens, Alex Krizhevsky, </a:t>
            </a:r>
            <a:r>
              <a:rPr lang="en">
                <a:solidFill>
                  <a:srgbClr val="333333"/>
                </a:solidFill>
              </a:rPr>
              <a:t>Sudheendra Vijayanarasimhan, </a:t>
            </a:r>
            <a:r>
              <a:rPr lang="en"/>
              <a:t>Jeff Dean, Ilya Sutskever, Andrea Frome</a:t>
            </a:r>
          </a:p>
        </p:txBody>
      </p:sp>
      <p:pic>
        <p:nvPicPr>
          <p:cNvPr id="808" name="Shape 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5425" x="4815300"/>
            <a:ext cy="2954374" cx="41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y="4204400" x="4815250"/>
            <a:ext cy="766800" cx="413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u="sng" sz="2400" lang="en"/>
              <a:t>… and check out our poster!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361975" x="762000"/>
            <a:ext cy="13334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is the deep learning revolution arriving just now?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1896275" x="762000"/>
            <a:ext cy="11430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training data.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3240075" x="762000"/>
            <a:ext cy="1143000" cx="43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Deep learning needs a lot of computational resources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8750" x="5248050"/>
            <a:ext cy="2436075" cx="31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