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4"/>
  </p:notesMasterIdLst>
  <p:handoutMasterIdLst>
    <p:handoutMasterId r:id="rId25"/>
  </p:handoutMasterIdLst>
  <p:sldIdLst>
    <p:sldId id="294" r:id="rId2"/>
    <p:sldId id="305" r:id="rId3"/>
    <p:sldId id="278" r:id="rId4"/>
    <p:sldId id="306" r:id="rId5"/>
    <p:sldId id="326" r:id="rId6"/>
    <p:sldId id="327" r:id="rId7"/>
    <p:sldId id="307" r:id="rId8"/>
    <p:sldId id="317" r:id="rId9"/>
    <p:sldId id="309" r:id="rId10"/>
    <p:sldId id="310" r:id="rId11"/>
    <p:sldId id="311" r:id="rId12"/>
    <p:sldId id="312" r:id="rId13"/>
    <p:sldId id="328" r:id="rId14"/>
    <p:sldId id="313" r:id="rId15"/>
    <p:sldId id="325" r:id="rId16"/>
    <p:sldId id="321" r:id="rId17"/>
    <p:sldId id="315" r:id="rId18"/>
    <p:sldId id="319" r:id="rId19"/>
    <p:sldId id="322" r:id="rId20"/>
    <p:sldId id="320" r:id="rId21"/>
    <p:sldId id="316" r:id="rId22"/>
    <p:sldId id="259" r:id="rId23"/>
  </p:sldIdLst>
  <p:sldSz cx="9144000" cy="5143500" type="screen16x9"/>
  <p:notesSz cx="6858000" cy="9144000"/>
  <p:defaultTextStyle>
    <a:defPPr>
      <a:defRPr lang="en-US"/>
    </a:defPPr>
    <a:lvl1pPr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1pPr>
    <a:lvl2pPr marL="4572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2pPr>
    <a:lvl3pPr marL="9144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3pPr>
    <a:lvl4pPr marL="13716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4pPr>
    <a:lvl5pPr marL="18288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5pPr>
    <a:lvl6pPr marL="2286000" algn="l" defTabSz="914400" rtl="0" eaLnBrk="1" latinLnBrk="0" hangingPunct="1">
      <a:defRPr sz="2000" kern="1200">
        <a:solidFill>
          <a:srgbClr val="191919"/>
        </a:solidFill>
        <a:latin typeface="HelvNeue Light for IBM" pitchFamily="34" charset="0"/>
        <a:ea typeface="+mn-ea"/>
        <a:cs typeface="+mn-cs"/>
      </a:defRPr>
    </a:lvl6pPr>
    <a:lvl7pPr marL="2743200" algn="l" defTabSz="914400" rtl="0" eaLnBrk="1" latinLnBrk="0" hangingPunct="1">
      <a:defRPr sz="2000" kern="1200">
        <a:solidFill>
          <a:srgbClr val="191919"/>
        </a:solidFill>
        <a:latin typeface="HelvNeue Light for IBM" pitchFamily="34" charset="0"/>
        <a:ea typeface="+mn-ea"/>
        <a:cs typeface="+mn-cs"/>
      </a:defRPr>
    </a:lvl7pPr>
    <a:lvl8pPr marL="3200400" algn="l" defTabSz="914400" rtl="0" eaLnBrk="1" latinLnBrk="0" hangingPunct="1">
      <a:defRPr sz="2000" kern="1200">
        <a:solidFill>
          <a:srgbClr val="191919"/>
        </a:solidFill>
        <a:latin typeface="HelvNeue Light for IBM" pitchFamily="34" charset="0"/>
        <a:ea typeface="+mn-ea"/>
        <a:cs typeface="+mn-cs"/>
      </a:defRPr>
    </a:lvl8pPr>
    <a:lvl9pPr marL="3657600" algn="l" defTabSz="914400" rtl="0" eaLnBrk="1" latinLnBrk="0" hangingPunct="1">
      <a:defRPr sz="2000" kern="1200">
        <a:solidFill>
          <a:srgbClr val="191919"/>
        </a:solidFill>
        <a:latin typeface="HelvNeue Light for IBM" pitchFamily="34" charset="0"/>
        <a:ea typeface="+mn-ea"/>
        <a:cs typeface="+mn-cs"/>
      </a:defRPr>
    </a:lvl9pPr>
  </p:defaultTextStyle>
  <p:extLst>
    <p:ext uri="{EFAFB233-063F-42B5-8137-9DF3F51BA10A}">
      <p15:sldGuideLst xmlns:p15="http://schemas.microsoft.com/office/powerpoint/2012/main">
        <p15:guide id="1" orient="horz" pos="1053" userDrawn="1">
          <p15:clr>
            <a:srgbClr val="A4A3A4"/>
          </p15:clr>
        </p15:guide>
        <p15:guide id="2" pos="50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1212"/>
    <a:srgbClr val="F19027"/>
    <a:srgbClr val="579D1C"/>
    <a:srgbClr val="6D6E70"/>
    <a:srgbClr val="7B7C7D"/>
    <a:srgbClr val="000000"/>
    <a:srgbClr val="0084D1"/>
    <a:srgbClr val="FFFFFF"/>
    <a:srgbClr val="009FC5"/>
    <a:srgbClr val="D2A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04" autoAdjust="0"/>
    <p:restoredTop sz="88147" autoAdjust="0"/>
  </p:normalViewPr>
  <p:slideViewPr>
    <p:cSldViewPr snapToGrid="0" snapToObjects="1">
      <p:cViewPr varScale="1">
        <p:scale>
          <a:sx n="131" d="100"/>
          <a:sy n="131" d="100"/>
        </p:scale>
        <p:origin x="1146" y="108"/>
      </p:cViewPr>
      <p:guideLst>
        <p:guide orient="horz" pos="1053"/>
        <p:guide pos="5012"/>
      </p:guideLst>
    </p:cSldViewPr>
  </p:slideViewPr>
  <p:outlineViewPr>
    <p:cViewPr>
      <p:scale>
        <a:sx n="33" d="100"/>
        <a:sy n="33" d="100"/>
      </p:scale>
      <p:origin x="0" y="680"/>
    </p:cViewPr>
  </p:outlineViewPr>
  <p:notesTextViewPr>
    <p:cViewPr>
      <p:scale>
        <a:sx n="100" d="100"/>
        <a:sy n="100" d="100"/>
      </p:scale>
      <p:origin x="0" y="0"/>
    </p:cViewPr>
  </p:notesTextViewPr>
  <p:sorterViewPr>
    <p:cViewPr>
      <p:scale>
        <a:sx n="200" d="100"/>
        <a:sy n="200" d="100"/>
      </p:scale>
      <p:origin x="0" y="0"/>
    </p:cViewPr>
  </p:sorter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smtClean="0">
                <a:solidFill>
                  <a:schemeClr val="tx2"/>
                </a:solidFill>
              </a:rPr>
              <a:t>(a) Claim </a:t>
            </a:r>
            <a:r>
              <a:rPr lang="en-US" sz="1400" dirty="0">
                <a:solidFill>
                  <a:schemeClr val="tx2"/>
                </a:solidFill>
              </a:rPr>
              <a:t>detection</a:t>
            </a:r>
          </a:p>
        </c:rich>
      </c:tx>
      <c:layout>
        <c:manualLayout>
          <c:xMode val="edge"/>
          <c:yMode val="edge"/>
          <c:x val="0.26728368251986445"/>
          <c:y val="3.708119418963964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38193862770226"/>
          <c:y val="0.15853621742621474"/>
          <c:w val="0.84027776120586284"/>
          <c:h val="0.6493004695978003"/>
        </c:manualLayout>
      </c:layout>
      <c:barChart>
        <c:barDir val="col"/>
        <c:grouping val="clustered"/>
        <c:varyColors val="0"/>
        <c:ser>
          <c:idx val="0"/>
          <c:order val="0"/>
          <c:tx>
            <c:strRef>
              <c:f>Sheet1!$B$1</c:f>
              <c:strCache>
                <c:ptCount val="1"/>
                <c:pt idx="0">
                  <c:v>All true</c:v>
                </c:pt>
              </c:strCache>
            </c:strRef>
          </c:tx>
          <c:spPr>
            <a:solidFill>
              <a:srgbClr val="7030A0"/>
            </a:solidFill>
            <a:ln>
              <a:noFill/>
            </a:ln>
            <a:effectLst/>
          </c:spPr>
          <c:invertIfNegative val="0"/>
          <c:cat>
            <c:strRef>
              <c:f>Sheet1!$A$2:$A$4</c:f>
              <c:strCache>
                <c:ptCount val="3"/>
                <c:pt idx="0">
                  <c:v>P@5</c:v>
                </c:pt>
                <c:pt idx="1">
                  <c:v>P@10</c:v>
                </c:pt>
                <c:pt idx="2">
                  <c:v>P@20</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Naïve Bayes</c:v>
                </c:pt>
              </c:strCache>
            </c:strRef>
          </c:tx>
          <c:spPr>
            <a:solidFill>
              <a:srgbClr val="FF0000"/>
            </a:solidFill>
            <a:ln>
              <a:noFill/>
            </a:ln>
            <a:effectLst/>
          </c:spPr>
          <c:invertIfNegative val="0"/>
          <c:cat>
            <c:strRef>
              <c:f>Sheet1!$A$2:$A$4</c:f>
              <c:strCache>
                <c:ptCount val="3"/>
                <c:pt idx="0">
                  <c:v>P@5</c:v>
                </c:pt>
                <c:pt idx="1">
                  <c:v>P@10</c:v>
                </c:pt>
                <c:pt idx="2">
                  <c:v>P@20</c:v>
                </c:pt>
              </c:strCache>
            </c:strRef>
          </c:cat>
          <c:val>
            <c:numRef>
              <c:f>Sheet1!$C$2:$C$4</c:f>
              <c:numCache>
                <c:formatCode>General</c:formatCode>
                <c:ptCount val="3"/>
                <c:pt idx="0">
                  <c:v>13.8</c:v>
                </c:pt>
                <c:pt idx="1">
                  <c:v>10.199999999999999</c:v>
                </c:pt>
                <c:pt idx="2">
                  <c:v>8.1</c:v>
                </c:pt>
              </c:numCache>
            </c:numRef>
          </c:val>
        </c:ser>
        <c:ser>
          <c:idx val="2"/>
          <c:order val="2"/>
          <c:tx>
            <c:strRef>
              <c:f>Sheet1!$D$1</c:f>
              <c:strCache>
                <c:ptCount val="1"/>
                <c:pt idx="0">
                  <c:v>Basic patterns</c:v>
                </c:pt>
              </c:strCache>
            </c:strRef>
          </c:tx>
          <c:spPr>
            <a:solidFill>
              <a:schemeClr val="accent4"/>
            </a:solidFill>
            <a:ln>
              <a:noFill/>
            </a:ln>
            <a:effectLst/>
          </c:spPr>
          <c:invertIfNegative val="0"/>
          <c:cat>
            <c:strRef>
              <c:f>Sheet1!$A$2:$A$4</c:f>
              <c:strCache>
                <c:ptCount val="3"/>
                <c:pt idx="0">
                  <c:v>P@5</c:v>
                </c:pt>
                <c:pt idx="1">
                  <c:v>P@10</c:v>
                </c:pt>
                <c:pt idx="2">
                  <c:v>P@20</c:v>
                </c:pt>
              </c:strCache>
            </c:strRef>
          </c:cat>
          <c:val>
            <c:numRef>
              <c:f>Sheet1!$D$2:$D$4</c:f>
              <c:numCache>
                <c:formatCode>General</c:formatCode>
                <c:ptCount val="3"/>
                <c:pt idx="0">
                  <c:v>21.4</c:v>
                </c:pt>
                <c:pt idx="1">
                  <c:v>15.5</c:v>
                </c:pt>
                <c:pt idx="2">
                  <c:v>12.7</c:v>
                </c:pt>
              </c:numCache>
            </c:numRef>
          </c:val>
        </c:ser>
        <c:ser>
          <c:idx val="3"/>
          <c:order val="3"/>
          <c:tx>
            <c:strRef>
              <c:f>Sheet1!$E$1</c:f>
              <c:strCache>
                <c:ptCount val="1"/>
                <c:pt idx="0">
                  <c:v>CNN</c:v>
                </c:pt>
              </c:strCache>
            </c:strRef>
          </c:tx>
          <c:spPr>
            <a:solidFill>
              <a:schemeClr val="accent6"/>
            </a:solidFill>
            <a:ln>
              <a:noFill/>
            </a:ln>
            <a:effectLst/>
          </c:spPr>
          <c:invertIfNegative val="0"/>
          <c:cat>
            <c:strRef>
              <c:f>Sheet1!$A$2:$A$4</c:f>
              <c:strCache>
                <c:ptCount val="3"/>
                <c:pt idx="0">
                  <c:v>P@5</c:v>
                </c:pt>
                <c:pt idx="1">
                  <c:v>P@10</c:v>
                </c:pt>
                <c:pt idx="2">
                  <c:v>P@20</c:v>
                </c:pt>
              </c:strCache>
            </c:strRef>
          </c:cat>
          <c:val>
            <c:numRef>
              <c:f>Sheet1!$E$2:$E$4</c:f>
              <c:numCache>
                <c:formatCode>General</c:formatCode>
                <c:ptCount val="3"/>
                <c:pt idx="0">
                  <c:v>25.5</c:v>
                </c:pt>
                <c:pt idx="1">
                  <c:v>21.2</c:v>
                </c:pt>
                <c:pt idx="2">
                  <c:v>16.899999999999999</c:v>
                </c:pt>
              </c:numCache>
            </c:numRef>
          </c:val>
        </c:ser>
        <c:ser>
          <c:idx val="4"/>
          <c:order val="4"/>
          <c:tx>
            <c:strRef>
              <c:f>Sheet1!$F$1</c:f>
              <c:strCache>
                <c:ptCount val="1"/>
                <c:pt idx="0">
                  <c:v>GASP alphabet</c:v>
                </c:pt>
              </c:strCache>
            </c:strRef>
          </c:tx>
          <c:spPr>
            <a:solidFill>
              <a:srgbClr val="F19027"/>
            </a:solidFill>
            <a:ln>
              <a:noFill/>
            </a:ln>
            <a:effectLst/>
          </c:spPr>
          <c:invertIfNegative val="0"/>
          <c:cat>
            <c:strRef>
              <c:f>Sheet1!$A$2:$A$4</c:f>
              <c:strCache>
                <c:ptCount val="3"/>
                <c:pt idx="0">
                  <c:v>P@5</c:v>
                </c:pt>
                <c:pt idx="1">
                  <c:v>P@10</c:v>
                </c:pt>
                <c:pt idx="2">
                  <c:v>P@20</c:v>
                </c:pt>
              </c:strCache>
            </c:strRef>
          </c:cat>
          <c:val>
            <c:numRef>
              <c:f>Sheet1!$F$2:$F$4</c:f>
              <c:numCache>
                <c:formatCode>General</c:formatCode>
                <c:ptCount val="3"/>
                <c:pt idx="0">
                  <c:v>30</c:v>
                </c:pt>
                <c:pt idx="1">
                  <c:v>25.7</c:v>
                </c:pt>
                <c:pt idx="2">
                  <c:v>22.8</c:v>
                </c:pt>
              </c:numCache>
            </c:numRef>
          </c:val>
        </c:ser>
        <c:ser>
          <c:idx val="5"/>
          <c:order val="5"/>
          <c:tx>
            <c:strRef>
              <c:f>Sheet1!$G$1</c:f>
              <c:strCache>
                <c:ptCount val="1"/>
                <c:pt idx="0">
                  <c:v>GASP</c:v>
                </c:pt>
              </c:strCache>
            </c:strRef>
          </c:tx>
          <c:spPr>
            <a:solidFill>
              <a:srgbClr val="00B050"/>
            </a:solidFill>
            <a:ln>
              <a:noFill/>
            </a:ln>
            <a:effectLst/>
          </c:spPr>
          <c:invertIfNegative val="0"/>
          <c:cat>
            <c:strRef>
              <c:f>Sheet1!$A$2:$A$4</c:f>
              <c:strCache>
                <c:ptCount val="3"/>
                <c:pt idx="0">
                  <c:v>P@5</c:v>
                </c:pt>
                <c:pt idx="1">
                  <c:v>P@10</c:v>
                </c:pt>
                <c:pt idx="2">
                  <c:v>P@20</c:v>
                </c:pt>
              </c:strCache>
            </c:strRef>
          </c:cat>
          <c:val>
            <c:numRef>
              <c:f>Sheet1!$G$2:$G$4</c:f>
              <c:numCache>
                <c:formatCode>General</c:formatCode>
                <c:ptCount val="3"/>
                <c:pt idx="0">
                  <c:v>41.7</c:v>
                </c:pt>
                <c:pt idx="1">
                  <c:v>34.5</c:v>
                </c:pt>
                <c:pt idx="2">
                  <c:v>27</c:v>
                </c:pt>
              </c:numCache>
            </c:numRef>
          </c:val>
        </c:ser>
        <c:dLbls>
          <c:showLegendKey val="0"/>
          <c:showVal val="0"/>
          <c:showCatName val="0"/>
          <c:showSerName val="0"/>
          <c:showPercent val="0"/>
          <c:showBubbleSize val="0"/>
        </c:dLbls>
        <c:gapWidth val="219"/>
        <c:overlap val="-27"/>
        <c:axId val="538451560"/>
        <c:axId val="538451952"/>
      </c:barChart>
      <c:catAx>
        <c:axId val="538451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38451952"/>
        <c:crosses val="autoZero"/>
        <c:auto val="1"/>
        <c:lblAlgn val="ctr"/>
        <c:lblOffset val="100"/>
        <c:noMultiLvlLbl val="0"/>
      </c:catAx>
      <c:valAx>
        <c:axId val="538451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38451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smtClean="0">
                <a:solidFill>
                  <a:schemeClr val="tx2"/>
                </a:solidFill>
              </a:rPr>
              <a:t>(b) Expert evidence</a:t>
            </a:r>
            <a:endParaRPr lang="en-US" sz="1400" dirty="0">
              <a:solidFill>
                <a:schemeClr val="tx2"/>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38193862770226"/>
          <c:y val="0.15853621742621474"/>
          <c:w val="0.84027776120586284"/>
          <c:h val="0.6493004695978003"/>
        </c:manualLayout>
      </c:layout>
      <c:barChart>
        <c:barDir val="col"/>
        <c:grouping val="clustered"/>
        <c:varyColors val="0"/>
        <c:ser>
          <c:idx val="0"/>
          <c:order val="0"/>
          <c:tx>
            <c:strRef>
              <c:f>Sheet1!$B$1</c:f>
              <c:strCache>
                <c:ptCount val="1"/>
                <c:pt idx="0">
                  <c:v>All true</c:v>
                </c:pt>
              </c:strCache>
            </c:strRef>
          </c:tx>
          <c:spPr>
            <a:solidFill>
              <a:srgbClr val="7030A0"/>
            </a:solidFill>
            <a:ln>
              <a:noFill/>
            </a:ln>
            <a:effectLst/>
          </c:spPr>
          <c:invertIfNegative val="0"/>
          <c:cat>
            <c:strRef>
              <c:f>Sheet1!$A$2:$A$4</c:f>
              <c:strCache>
                <c:ptCount val="3"/>
                <c:pt idx="0">
                  <c:v>P@5</c:v>
                </c:pt>
                <c:pt idx="1">
                  <c:v>P@10</c:v>
                </c:pt>
                <c:pt idx="2">
                  <c:v>P@20</c:v>
                </c:pt>
              </c:strCache>
            </c:strRef>
          </c:cat>
          <c:val>
            <c:numRef>
              <c:f>Sheet1!$B$2:$B$4</c:f>
              <c:numCache>
                <c:formatCode>General</c:formatCode>
                <c:ptCount val="3"/>
                <c:pt idx="0">
                  <c:v>4</c:v>
                </c:pt>
                <c:pt idx="1">
                  <c:v>4</c:v>
                </c:pt>
                <c:pt idx="2">
                  <c:v>4</c:v>
                </c:pt>
              </c:numCache>
            </c:numRef>
          </c:val>
        </c:ser>
        <c:ser>
          <c:idx val="1"/>
          <c:order val="1"/>
          <c:tx>
            <c:strRef>
              <c:f>Sheet1!$C$1</c:f>
              <c:strCache>
                <c:ptCount val="1"/>
                <c:pt idx="0">
                  <c:v>Naïve Bayes</c:v>
                </c:pt>
              </c:strCache>
            </c:strRef>
          </c:tx>
          <c:spPr>
            <a:solidFill>
              <a:srgbClr val="FF0000"/>
            </a:solidFill>
            <a:ln>
              <a:noFill/>
            </a:ln>
            <a:effectLst/>
          </c:spPr>
          <c:invertIfNegative val="0"/>
          <c:cat>
            <c:strRef>
              <c:f>Sheet1!$A$2:$A$4</c:f>
              <c:strCache>
                <c:ptCount val="3"/>
                <c:pt idx="0">
                  <c:v>P@5</c:v>
                </c:pt>
                <c:pt idx="1">
                  <c:v>P@10</c:v>
                </c:pt>
                <c:pt idx="2">
                  <c:v>P@20</c:v>
                </c:pt>
              </c:strCache>
            </c:strRef>
          </c:cat>
          <c:val>
            <c:numRef>
              <c:f>Sheet1!$C$2:$C$4</c:f>
              <c:numCache>
                <c:formatCode>General</c:formatCode>
                <c:ptCount val="3"/>
                <c:pt idx="0">
                  <c:v>8.4</c:v>
                </c:pt>
                <c:pt idx="1">
                  <c:v>9.6</c:v>
                </c:pt>
                <c:pt idx="2">
                  <c:v>8</c:v>
                </c:pt>
              </c:numCache>
            </c:numRef>
          </c:val>
        </c:ser>
        <c:ser>
          <c:idx val="2"/>
          <c:order val="2"/>
          <c:tx>
            <c:strRef>
              <c:f>Sheet1!$D$1</c:f>
              <c:strCache>
                <c:ptCount val="1"/>
                <c:pt idx="0">
                  <c:v>Basic patterns</c:v>
                </c:pt>
              </c:strCache>
            </c:strRef>
          </c:tx>
          <c:spPr>
            <a:solidFill>
              <a:schemeClr val="accent4"/>
            </a:solidFill>
            <a:ln>
              <a:noFill/>
            </a:ln>
            <a:effectLst/>
          </c:spPr>
          <c:invertIfNegative val="0"/>
          <c:cat>
            <c:strRef>
              <c:f>Sheet1!$A$2:$A$4</c:f>
              <c:strCache>
                <c:ptCount val="3"/>
                <c:pt idx="0">
                  <c:v>P@5</c:v>
                </c:pt>
                <c:pt idx="1">
                  <c:v>P@10</c:v>
                </c:pt>
                <c:pt idx="2">
                  <c:v>P@20</c:v>
                </c:pt>
              </c:strCache>
            </c:strRef>
          </c:cat>
          <c:val>
            <c:numRef>
              <c:f>Sheet1!$D$2:$D$4</c:f>
              <c:numCache>
                <c:formatCode>General</c:formatCode>
                <c:ptCount val="3"/>
                <c:pt idx="0">
                  <c:v>16.5</c:v>
                </c:pt>
                <c:pt idx="1">
                  <c:v>15.2</c:v>
                </c:pt>
                <c:pt idx="2">
                  <c:v>12.2</c:v>
                </c:pt>
              </c:numCache>
            </c:numRef>
          </c:val>
        </c:ser>
        <c:ser>
          <c:idx val="3"/>
          <c:order val="3"/>
          <c:tx>
            <c:strRef>
              <c:f>Sheet1!$E$1</c:f>
              <c:strCache>
                <c:ptCount val="1"/>
                <c:pt idx="0">
                  <c:v>CNN</c:v>
                </c:pt>
              </c:strCache>
            </c:strRef>
          </c:tx>
          <c:spPr>
            <a:solidFill>
              <a:schemeClr val="accent6"/>
            </a:solidFill>
            <a:ln>
              <a:noFill/>
            </a:ln>
            <a:effectLst/>
          </c:spPr>
          <c:invertIfNegative val="0"/>
          <c:cat>
            <c:strRef>
              <c:f>Sheet1!$A$2:$A$4</c:f>
              <c:strCache>
                <c:ptCount val="3"/>
                <c:pt idx="0">
                  <c:v>P@5</c:v>
                </c:pt>
                <c:pt idx="1">
                  <c:v>P@10</c:v>
                </c:pt>
                <c:pt idx="2">
                  <c:v>P@20</c:v>
                </c:pt>
              </c:strCache>
            </c:strRef>
          </c:cat>
          <c:val>
            <c:numRef>
              <c:f>Sheet1!$E$2:$E$4</c:f>
              <c:numCache>
                <c:formatCode>General</c:formatCode>
                <c:ptCount val="3"/>
                <c:pt idx="0">
                  <c:v>18.2</c:v>
                </c:pt>
                <c:pt idx="1">
                  <c:v>16.3</c:v>
                </c:pt>
                <c:pt idx="2">
                  <c:v>14.6</c:v>
                </c:pt>
              </c:numCache>
            </c:numRef>
          </c:val>
        </c:ser>
        <c:ser>
          <c:idx val="4"/>
          <c:order val="4"/>
          <c:tx>
            <c:strRef>
              <c:f>Sheet1!$F$1</c:f>
              <c:strCache>
                <c:ptCount val="1"/>
                <c:pt idx="0">
                  <c:v>GASP alphabet</c:v>
                </c:pt>
              </c:strCache>
            </c:strRef>
          </c:tx>
          <c:spPr>
            <a:solidFill>
              <a:srgbClr val="F19027"/>
            </a:solidFill>
            <a:ln>
              <a:noFill/>
            </a:ln>
            <a:effectLst/>
          </c:spPr>
          <c:invertIfNegative val="0"/>
          <c:cat>
            <c:strRef>
              <c:f>Sheet1!$A$2:$A$4</c:f>
              <c:strCache>
                <c:ptCount val="3"/>
                <c:pt idx="0">
                  <c:v>P@5</c:v>
                </c:pt>
                <c:pt idx="1">
                  <c:v>P@10</c:v>
                </c:pt>
                <c:pt idx="2">
                  <c:v>P@20</c:v>
                </c:pt>
              </c:strCache>
            </c:strRef>
          </c:cat>
          <c:val>
            <c:numRef>
              <c:f>Sheet1!$F$2:$F$4</c:f>
              <c:numCache>
                <c:formatCode>General</c:formatCode>
                <c:ptCount val="3"/>
                <c:pt idx="0">
                  <c:v>25.8</c:v>
                </c:pt>
                <c:pt idx="1">
                  <c:v>22.5</c:v>
                </c:pt>
                <c:pt idx="2">
                  <c:v>18.7</c:v>
                </c:pt>
              </c:numCache>
            </c:numRef>
          </c:val>
        </c:ser>
        <c:ser>
          <c:idx val="5"/>
          <c:order val="5"/>
          <c:tx>
            <c:strRef>
              <c:f>Sheet1!$G$1</c:f>
              <c:strCache>
                <c:ptCount val="1"/>
                <c:pt idx="0">
                  <c:v>GASP</c:v>
                </c:pt>
              </c:strCache>
            </c:strRef>
          </c:tx>
          <c:spPr>
            <a:solidFill>
              <a:srgbClr val="00B050"/>
            </a:solidFill>
            <a:ln>
              <a:noFill/>
            </a:ln>
            <a:effectLst/>
          </c:spPr>
          <c:invertIfNegative val="0"/>
          <c:cat>
            <c:strRef>
              <c:f>Sheet1!$A$2:$A$4</c:f>
              <c:strCache>
                <c:ptCount val="3"/>
                <c:pt idx="0">
                  <c:v>P@5</c:v>
                </c:pt>
                <c:pt idx="1">
                  <c:v>P@10</c:v>
                </c:pt>
                <c:pt idx="2">
                  <c:v>P@20</c:v>
                </c:pt>
              </c:strCache>
            </c:strRef>
          </c:cat>
          <c:val>
            <c:numRef>
              <c:f>Sheet1!$G$2:$G$4</c:f>
              <c:numCache>
                <c:formatCode>General</c:formatCode>
                <c:ptCount val="3"/>
                <c:pt idx="0">
                  <c:v>29</c:v>
                </c:pt>
                <c:pt idx="1">
                  <c:v>25.2</c:v>
                </c:pt>
                <c:pt idx="2">
                  <c:v>21.9</c:v>
                </c:pt>
              </c:numCache>
            </c:numRef>
          </c:val>
        </c:ser>
        <c:dLbls>
          <c:showLegendKey val="0"/>
          <c:showVal val="0"/>
          <c:showCatName val="0"/>
          <c:showSerName val="0"/>
          <c:showPercent val="0"/>
          <c:showBubbleSize val="0"/>
        </c:dLbls>
        <c:gapWidth val="219"/>
        <c:overlap val="-27"/>
        <c:axId val="538452344"/>
        <c:axId val="538452736"/>
      </c:barChart>
      <c:catAx>
        <c:axId val="538452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38452736"/>
        <c:crosses val="autoZero"/>
        <c:auto val="1"/>
        <c:lblAlgn val="ctr"/>
        <c:lblOffset val="100"/>
        <c:noMultiLvlLbl val="0"/>
      </c:catAx>
      <c:valAx>
        <c:axId val="5384527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38452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smtClean="0">
                <a:solidFill>
                  <a:schemeClr val="tx2"/>
                </a:solidFill>
              </a:rPr>
              <a:t>(c) Study evidence</a:t>
            </a:r>
            <a:endParaRPr lang="en-US" sz="1400" dirty="0">
              <a:solidFill>
                <a:schemeClr val="tx2"/>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38193862770226"/>
          <c:y val="0.15853621742621474"/>
          <c:w val="0.84027776120586284"/>
          <c:h val="0.6493004695978003"/>
        </c:manualLayout>
      </c:layout>
      <c:barChart>
        <c:barDir val="col"/>
        <c:grouping val="clustered"/>
        <c:varyColors val="0"/>
        <c:ser>
          <c:idx val="0"/>
          <c:order val="0"/>
          <c:tx>
            <c:strRef>
              <c:f>Sheet1!$B$1</c:f>
              <c:strCache>
                <c:ptCount val="1"/>
                <c:pt idx="0">
                  <c:v>All true</c:v>
                </c:pt>
              </c:strCache>
            </c:strRef>
          </c:tx>
          <c:spPr>
            <a:solidFill>
              <a:srgbClr val="7030A0"/>
            </a:solidFill>
            <a:ln>
              <a:noFill/>
            </a:ln>
            <a:effectLst/>
          </c:spPr>
          <c:invertIfNegative val="0"/>
          <c:cat>
            <c:strRef>
              <c:f>Sheet1!$A$2:$A$4</c:f>
              <c:strCache>
                <c:ptCount val="3"/>
                <c:pt idx="0">
                  <c:v>P@5</c:v>
                </c:pt>
                <c:pt idx="1">
                  <c:v>P@10</c:v>
                </c:pt>
                <c:pt idx="2">
                  <c:v>P@20</c:v>
                </c:pt>
              </c:strCache>
            </c:strRef>
          </c:cat>
          <c:val>
            <c:numRef>
              <c:f>Sheet1!$B$2:$B$4</c:f>
              <c:numCache>
                <c:formatCode>General</c:formatCode>
                <c:ptCount val="3"/>
                <c:pt idx="0">
                  <c:v>3.7</c:v>
                </c:pt>
                <c:pt idx="1">
                  <c:v>3.7</c:v>
                </c:pt>
                <c:pt idx="2">
                  <c:v>3.7</c:v>
                </c:pt>
              </c:numCache>
            </c:numRef>
          </c:val>
        </c:ser>
        <c:ser>
          <c:idx val="1"/>
          <c:order val="1"/>
          <c:tx>
            <c:strRef>
              <c:f>Sheet1!$C$1</c:f>
              <c:strCache>
                <c:ptCount val="1"/>
                <c:pt idx="0">
                  <c:v>Naïve Bayes</c:v>
                </c:pt>
              </c:strCache>
            </c:strRef>
          </c:tx>
          <c:spPr>
            <a:solidFill>
              <a:srgbClr val="FF0000"/>
            </a:solidFill>
            <a:ln>
              <a:noFill/>
            </a:ln>
            <a:effectLst/>
          </c:spPr>
          <c:invertIfNegative val="0"/>
          <c:cat>
            <c:strRef>
              <c:f>Sheet1!$A$2:$A$4</c:f>
              <c:strCache>
                <c:ptCount val="3"/>
                <c:pt idx="0">
                  <c:v>P@5</c:v>
                </c:pt>
                <c:pt idx="1">
                  <c:v>P@10</c:v>
                </c:pt>
                <c:pt idx="2">
                  <c:v>P@20</c:v>
                </c:pt>
              </c:strCache>
            </c:strRef>
          </c:cat>
          <c:val>
            <c:numRef>
              <c:f>Sheet1!$C$2:$C$4</c:f>
              <c:numCache>
                <c:formatCode>General</c:formatCode>
                <c:ptCount val="3"/>
                <c:pt idx="0">
                  <c:v>13.1</c:v>
                </c:pt>
                <c:pt idx="1">
                  <c:v>11.6</c:v>
                </c:pt>
                <c:pt idx="2">
                  <c:v>9.3000000000000007</c:v>
                </c:pt>
              </c:numCache>
            </c:numRef>
          </c:val>
        </c:ser>
        <c:ser>
          <c:idx val="2"/>
          <c:order val="2"/>
          <c:tx>
            <c:strRef>
              <c:f>Sheet1!$D$1</c:f>
              <c:strCache>
                <c:ptCount val="1"/>
                <c:pt idx="0">
                  <c:v>Basic patterns</c:v>
                </c:pt>
              </c:strCache>
            </c:strRef>
          </c:tx>
          <c:spPr>
            <a:solidFill>
              <a:schemeClr val="accent4"/>
            </a:solidFill>
            <a:ln>
              <a:noFill/>
            </a:ln>
            <a:effectLst/>
          </c:spPr>
          <c:invertIfNegative val="0"/>
          <c:cat>
            <c:strRef>
              <c:f>Sheet1!$A$2:$A$4</c:f>
              <c:strCache>
                <c:ptCount val="3"/>
                <c:pt idx="0">
                  <c:v>P@5</c:v>
                </c:pt>
                <c:pt idx="1">
                  <c:v>P@10</c:v>
                </c:pt>
                <c:pt idx="2">
                  <c:v>P@20</c:v>
                </c:pt>
              </c:strCache>
            </c:strRef>
          </c:cat>
          <c:val>
            <c:numRef>
              <c:f>Sheet1!$D$2:$D$4</c:f>
              <c:numCache>
                <c:formatCode>General</c:formatCode>
                <c:ptCount val="3"/>
                <c:pt idx="0">
                  <c:v>18.3</c:v>
                </c:pt>
                <c:pt idx="1">
                  <c:v>16.100000000000001</c:v>
                </c:pt>
                <c:pt idx="2">
                  <c:v>12.8</c:v>
                </c:pt>
              </c:numCache>
            </c:numRef>
          </c:val>
        </c:ser>
        <c:ser>
          <c:idx val="3"/>
          <c:order val="3"/>
          <c:tx>
            <c:strRef>
              <c:f>Sheet1!$E$1</c:f>
              <c:strCache>
                <c:ptCount val="1"/>
                <c:pt idx="0">
                  <c:v>CNN</c:v>
                </c:pt>
              </c:strCache>
            </c:strRef>
          </c:tx>
          <c:spPr>
            <a:solidFill>
              <a:schemeClr val="accent6"/>
            </a:solidFill>
            <a:ln>
              <a:noFill/>
            </a:ln>
            <a:effectLst/>
          </c:spPr>
          <c:invertIfNegative val="0"/>
          <c:cat>
            <c:strRef>
              <c:f>Sheet1!$A$2:$A$4</c:f>
              <c:strCache>
                <c:ptCount val="3"/>
                <c:pt idx="0">
                  <c:v>P@5</c:v>
                </c:pt>
                <c:pt idx="1">
                  <c:v>P@10</c:v>
                </c:pt>
                <c:pt idx="2">
                  <c:v>P@20</c:v>
                </c:pt>
              </c:strCache>
            </c:strRef>
          </c:cat>
          <c:val>
            <c:numRef>
              <c:f>Sheet1!$E$2:$E$4</c:f>
              <c:numCache>
                <c:formatCode>General</c:formatCode>
                <c:ptCount val="3"/>
                <c:pt idx="0">
                  <c:v>26.5</c:v>
                </c:pt>
                <c:pt idx="1">
                  <c:v>22.2</c:v>
                </c:pt>
                <c:pt idx="2">
                  <c:v>18.399999999999999</c:v>
                </c:pt>
              </c:numCache>
            </c:numRef>
          </c:val>
        </c:ser>
        <c:ser>
          <c:idx val="4"/>
          <c:order val="4"/>
          <c:tx>
            <c:strRef>
              <c:f>Sheet1!$F$1</c:f>
              <c:strCache>
                <c:ptCount val="1"/>
                <c:pt idx="0">
                  <c:v>GASP alphabet</c:v>
                </c:pt>
              </c:strCache>
            </c:strRef>
          </c:tx>
          <c:spPr>
            <a:solidFill>
              <a:srgbClr val="F19027"/>
            </a:solidFill>
            <a:ln>
              <a:noFill/>
            </a:ln>
            <a:effectLst/>
          </c:spPr>
          <c:invertIfNegative val="0"/>
          <c:cat>
            <c:strRef>
              <c:f>Sheet1!$A$2:$A$4</c:f>
              <c:strCache>
                <c:ptCount val="3"/>
                <c:pt idx="0">
                  <c:v>P@5</c:v>
                </c:pt>
                <c:pt idx="1">
                  <c:v>P@10</c:v>
                </c:pt>
                <c:pt idx="2">
                  <c:v>P@20</c:v>
                </c:pt>
              </c:strCache>
            </c:strRef>
          </c:cat>
          <c:val>
            <c:numRef>
              <c:f>Sheet1!$F$2:$F$4</c:f>
              <c:numCache>
                <c:formatCode>General</c:formatCode>
                <c:ptCount val="3"/>
                <c:pt idx="0">
                  <c:v>30.5</c:v>
                </c:pt>
                <c:pt idx="1">
                  <c:v>25.6</c:v>
                </c:pt>
                <c:pt idx="2">
                  <c:v>21.1</c:v>
                </c:pt>
              </c:numCache>
            </c:numRef>
          </c:val>
        </c:ser>
        <c:ser>
          <c:idx val="5"/>
          <c:order val="5"/>
          <c:tx>
            <c:strRef>
              <c:f>Sheet1!$G$1</c:f>
              <c:strCache>
                <c:ptCount val="1"/>
                <c:pt idx="0">
                  <c:v>GASP</c:v>
                </c:pt>
              </c:strCache>
            </c:strRef>
          </c:tx>
          <c:spPr>
            <a:solidFill>
              <a:srgbClr val="00B050"/>
            </a:solidFill>
            <a:ln>
              <a:noFill/>
            </a:ln>
            <a:effectLst/>
          </c:spPr>
          <c:invertIfNegative val="0"/>
          <c:cat>
            <c:strRef>
              <c:f>Sheet1!$A$2:$A$4</c:f>
              <c:strCache>
                <c:ptCount val="3"/>
                <c:pt idx="0">
                  <c:v>P@5</c:v>
                </c:pt>
                <c:pt idx="1">
                  <c:v>P@10</c:v>
                </c:pt>
                <c:pt idx="2">
                  <c:v>P@20</c:v>
                </c:pt>
              </c:strCache>
            </c:strRef>
          </c:cat>
          <c:val>
            <c:numRef>
              <c:f>Sheet1!$G$2:$G$4</c:f>
              <c:numCache>
                <c:formatCode>General</c:formatCode>
                <c:ptCount val="3"/>
                <c:pt idx="0">
                  <c:v>35.4</c:v>
                </c:pt>
                <c:pt idx="1">
                  <c:v>25.7</c:v>
                </c:pt>
                <c:pt idx="2">
                  <c:v>20</c:v>
                </c:pt>
              </c:numCache>
            </c:numRef>
          </c:val>
        </c:ser>
        <c:dLbls>
          <c:showLegendKey val="0"/>
          <c:showVal val="0"/>
          <c:showCatName val="0"/>
          <c:showSerName val="0"/>
          <c:showPercent val="0"/>
          <c:showBubbleSize val="0"/>
        </c:dLbls>
        <c:gapWidth val="219"/>
        <c:overlap val="-27"/>
        <c:axId val="538453520"/>
        <c:axId val="538453912"/>
      </c:barChart>
      <c:catAx>
        <c:axId val="538453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538453912"/>
        <c:crosses val="autoZero"/>
        <c:auto val="1"/>
        <c:lblAlgn val="ctr"/>
        <c:lblOffset val="100"/>
        <c:noMultiLvlLbl val="0"/>
      </c:catAx>
      <c:valAx>
        <c:axId val="5384539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38453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38193862770226"/>
          <c:y val="0.15853621742621474"/>
          <c:w val="0.84027776120586284"/>
          <c:h val="0.6493004695978003"/>
        </c:manualLayout>
      </c:layout>
      <c:barChart>
        <c:barDir val="col"/>
        <c:grouping val="clustered"/>
        <c:varyColors val="0"/>
        <c:ser>
          <c:idx val="0"/>
          <c:order val="0"/>
          <c:tx>
            <c:strRef>
              <c:f>Sheet1!$B$1</c:f>
              <c:strCache>
                <c:ptCount val="1"/>
                <c:pt idx="0">
                  <c:v>All true</c:v>
                </c:pt>
              </c:strCache>
            </c:strRef>
          </c:tx>
          <c:spPr>
            <a:solidFill>
              <a:srgbClr val="7030A0"/>
            </a:solidFill>
            <a:ln>
              <a:noFill/>
            </a:ln>
            <a:effectLst/>
          </c:spPr>
          <c:invertIfNegative val="0"/>
          <c:cat>
            <c:strRef>
              <c:f>Sheet1!$A$2:$A$4</c:f>
              <c:strCache>
                <c:ptCount val="3"/>
                <c:pt idx="0">
                  <c:v>P@5</c:v>
                </c:pt>
                <c:pt idx="1">
                  <c:v>P@10</c:v>
                </c:pt>
                <c:pt idx="2">
                  <c:v>P@20</c:v>
                </c:pt>
              </c:strCache>
            </c:strRef>
          </c:cat>
          <c:val>
            <c:numRef>
              <c:f>Sheet1!$B$2:$B$4</c:f>
              <c:numCache>
                <c:formatCode>General</c:formatCode>
                <c:ptCount val="3"/>
              </c:numCache>
            </c:numRef>
          </c:val>
        </c:ser>
        <c:ser>
          <c:idx val="1"/>
          <c:order val="1"/>
          <c:tx>
            <c:strRef>
              <c:f>Sheet1!$C$1</c:f>
              <c:strCache>
                <c:ptCount val="1"/>
                <c:pt idx="0">
                  <c:v>Naïve Bayes</c:v>
                </c:pt>
              </c:strCache>
            </c:strRef>
          </c:tx>
          <c:spPr>
            <a:solidFill>
              <a:srgbClr val="FF0000"/>
            </a:solidFill>
            <a:ln>
              <a:noFill/>
            </a:ln>
            <a:effectLst/>
          </c:spPr>
          <c:invertIfNegative val="0"/>
          <c:cat>
            <c:strRef>
              <c:f>Sheet1!$A$2:$A$4</c:f>
              <c:strCache>
                <c:ptCount val="3"/>
                <c:pt idx="0">
                  <c:v>P@5</c:v>
                </c:pt>
                <c:pt idx="1">
                  <c:v>P@10</c:v>
                </c:pt>
                <c:pt idx="2">
                  <c:v>P@20</c:v>
                </c:pt>
              </c:strCache>
            </c:strRef>
          </c:cat>
          <c:val>
            <c:numRef>
              <c:f>Sheet1!$C$2:$C$4</c:f>
              <c:numCache>
                <c:formatCode>General</c:formatCode>
                <c:ptCount val="3"/>
              </c:numCache>
            </c:numRef>
          </c:val>
        </c:ser>
        <c:ser>
          <c:idx val="2"/>
          <c:order val="2"/>
          <c:tx>
            <c:strRef>
              <c:f>Sheet1!$D$1</c:f>
              <c:strCache>
                <c:ptCount val="1"/>
                <c:pt idx="0">
                  <c:v>Basic patterns</c:v>
                </c:pt>
              </c:strCache>
            </c:strRef>
          </c:tx>
          <c:spPr>
            <a:solidFill>
              <a:schemeClr val="accent4"/>
            </a:solidFill>
            <a:ln>
              <a:noFill/>
            </a:ln>
            <a:effectLst/>
          </c:spPr>
          <c:invertIfNegative val="0"/>
          <c:cat>
            <c:strRef>
              <c:f>Sheet1!$A$2:$A$4</c:f>
              <c:strCache>
                <c:ptCount val="3"/>
                <c:pt idx="0">
                  <c:v>P@5</c:v>
                </c:pt>
                <c:pt idx="1">
                  <c:v>P@10</c:v>
                </c:pt>
                <c:pt idx="2">
                  <c:v>P@20</c:v>
                </c:pt>
              </c:strCache>
            </c:strRef>
          </c:cat>
          <c:val>
            <c:numRef>
              <c:f>Sheet1!$D$2:$D$4</c:f>
              <c:numCache>
                <c:formatCode>General</c:formatCode>
                <c:ptCount val="3"/>
              </c:numCache>
            </c:numRef>
          </c:val>
        </c:ser>
        <c:ser>
          <c:idx val="3"/>
          <c:order val="3"/>
          <c:tx>
            <c:strRef>
              <c:f>Sheet1!$E$1</c:f>
              <c:strCache>
                <c:ptCount val="1"/>
                <c:pt idx="0">
                  <c:v>CNN</c:v>
                </c:pt>
              </c:strCache>
            </c:strRef>
          </c:tx>
          <c:spPr>
            <a:solidFill>
              <a:schemeClr val="accent6"/>
            </a:solidFill>
            <a:ln>
              <a:noFill/>
            </a:ln>
            <a:effectLst/>
          </c:spPr>
          <c:invertIfNegative val="0"/>
          <c:cat>
            <c:strRef>
              <c:f>Sheet1!$A$2:$A$4</c:f>
              <c:strCache>
                <c:ptCount val="3"/>
                <c:pt idx="0">
                  <c:v>P@5</c:v>
                </c:pt>
                <c:pt idx="1">
                  <c:v>P@10</c:v>
                </c:pt>
                <c:pt idx="2">
                  <c:v>P@20</c:v>
                </c:pt>
              </c:strCache>
            </c:strRef>
          </c:cat>
          <c:val>
            <c:numRef>
              <c:f>Sheet1!$E$2:$E$4</c:f>
              <c:numCache>
                <c:formatCode>General</c:formatCode>
                <c:ptCount val="3"/>
              </c:numCache>
            </c:numRef>
          </c:val>
        </c:ser>
        <c:ser>
          <c:idx val="4"/>
          <c:order val="4"/>
          <c:tx>
            <c:strRef>
              <c:f>Sheet1!$F$1</c:f>
              <c:strCache>
                <c:ptCount val="1"/>
                <c:pt idx="0">
                  <c:v>GASP alphabet</c:v>
                </c:pt>
              </c:strCache>
            </c:strRef>
          </c:tx>
          <c:spPr>
            <a:solidFill>
              <a:srgbClr val="F19027"/>
            </a:solidFill>
            <a:ln>
              <a:noFill/>
            </a:ln>
            <a:effectLst/>
          </c:spPr>
          <c:invertIfNegative val="0"/>
          <c:cat>
            <c:strRef>
              <c:f>Sheet1!$A$2:$A$4</c:f>
              <c:strCache>
                <c:ptCount val="3"/>
                <c:pt idx="0">
                  <c:v>P@5</c:v>
                </c:pt>
                <c:pt idx="1">
                  <c:v>P@10</c:v>
                </c:pt>
                <c:pt idx="2">
                  <c:v>P@20</c:v>
                </c:pt>
              </c:strCache>
            </c:strRef>
          </c:cat>
          <c:val>
            <c:numRef>
              <c:f>Sheet1!$F$2:$F$4</c:f>
              <c:numCache>
                <c:formatCode>General</c:formatCode>
                <c:ptCount val="3"/>
              </c:numCache>
            </c:numRef>
          </c:val>
        </c:ser>
        <c:ser>
          <c:idx val="5"/>
          <c:order val="5"/>
          <c:tx>
            <c:strRef>
              <c:f>Sheet1!$G$1</c:f>
              <c:strCache>
                <c:ptCount val="1"/>
                <c:pt idx="0">
                  <c:v>GASP</c:v>
                </c:pt>
              </c:strCache>
            </c:strRef>
          </c:tx>
          <c:spPr>
            <a:solidFill>
              <a:srgbClr val="00B050"/>
            </a:solidFill>
            <a:ln>
              <a:noFill/>
            </a:ln>
            <a:effectLst/>
          </c:spPr>
          <c:invertIfNegative val="0"/>
          <c:cat>
            <c:strRef>
              <c:f>Sheet1!$A$2:$A$4</c:f>
              <c:strCache>
                <c:ptCount val="3"/>
                <c:pt idx="0">
                  <c:v>P@5</c:v>
                </c:pt>
                <c:pt idx="1">
                  <c:v>P@10</c:v>
                </c:pt>
                <c:pt idx="2">
                  <c:v>P@20</c:v>
                </c:pt>
              </c:strCache>
            </c:strRef>
          </c:cat>
          <c:val>
            <c:numRef>
              <c:f>Sheet1!$G$2:$G$4</c:f>
              <c:numCache>
                <c:formatCode>General</c:formatCode>
                <c:ptCount val="3"/>
              </c:numCache>
            </c:numRef>
          </c:val>
        </c:ser>
        <c:dLbls>
          <c:showLegendKey val="0"/>
          <c:showVal val="0"/>
          <c:showCatName val="0"/>
          <c:showSerName val="0"/>
          <c:showPercent val="0"/>
          <c:showBubbleSize val="0"/>
        </c:dLbls>
        <c:gapWidth val="219"/>
        <c:overlap val="-27"/>
        <c:axId val="539696608"/>
        <c:axId val="539697000"/>
      </c:barChart>
      <c:catAx>
        <c:axId val="539696608"/>
        <c:scaling>
          <c:orientation val="minMax"/>
        </c:scaling>
        <c:delete val="1"/>
        <c:axPos val="b"/>
        <c:numFmt formatCode="General" sourceLinked="1"/>
        <c:majorTickMark val="none"/>
        <c:minorTickMark val="none"/>
        <c:tickLblPos val="nextTo"/>
        <c:crossAx val="539697000"/>
        <c:crosses val="autoZero"/>
        <c:auto val="1"/>
        <c:lblAlgn val="ctr"/>
        <c:lblOffset val="100"/>
        <c:noMultiLvlLbl val="0"/>
      </c:catAx>
      <c:valAx>
        <c:axId val="539697000"/>
        <c:scaling>
          <c:orientation val="minMax"/>
        </c:scaling>
        <c:delete val="1"/>
        <c:axPos val="l"/>
        <c:numFmt formatCode="General" sourceLinked="1"/>
        <c:majorTickMark val="none"/>
        <c:minorTickMark val="none"/>
        <c:tickLblPos val="nextTo"/>
        <c:crossAx val="53969660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dirty="0">
                <a:solidFill>
                  <a:schemeClr val="tx2"/>
                </a:solidFill>
              </a:rPr>
              <a:t>Claim detection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38203418001836"/>
          <c:y val="0.12980157086826111"/>
          <c:w val="0.84027776120586284"/>
          <c:h val="0.6493004695978003"/>
        </c:manualLayout>
      </c:layout>
      <c:barChart>
        <c:barDir val="col"/>
        <c:grouping val="clustered"/>
        <c:varyColors val="0"/>
        <c:ser>
          <c:idx val="0"/>
          <c:order val="0"/>
          <c:tx>
            <c:strRef>
              <c:f>Sheet1!$B$1</c:f>
              <c:strCache>
                <c:ptCount val="1"/>
                <c:pt idx="0">
                  <c:v>Levy et al. 2014</c:v>
                </c:pt>
              </c:strCache>
            </c:strRef>
          </c:tx>
          <c:spPr>
            <a:solidFill>
              <a:srgbClr val="A61212"/>
            </a:solidFill>
            <a:ln>
              <a:noFill/>
            </a:ln>
            <a:effectLst/>
          </c:spPr>
          <c:invertIfNegative val="0"/>
          <c:cat>
            <c:strRef>
              <c:f>Sheet1!$A$2:$A$6</c:f>
              <c:strCache>
                <c:ptCount val="5"/>
                <c:pt idx="0">
                  <c:v>P@5</c:v>
                </c:pt>
                <c:pt idx="1">
                  <c:v>P@10</c:v>
                </c:pt>
                <c:pt idx="2">
                  <c:v>P@20</c:v>
                </c:pt>
                <c:pt idx="3">
                  <c:v>P@50</c:v>
                </c:pt>
                <c:pt idx="4">
                  <c:v>R@50</c:v>
                </c:pt>
              </c:strCache>
            </c:strRef>
          </c:cat>
          <c:val>
            <c:numRef>
              <c:f>Sheet1!$B$2:$B$6</c:f>
              <c:numCache>
                <c:formatCode>General</c:formatCode>
                <c:ptCount val="5"/>
                <c:pt idx="0">
                  <c:v>30.9</c:v>
                </c:pt>
                <c:pt idx="1">
                  <c:v>27.3</c:v>
                </c:pt>
                <c:pt idx="2">
                  <c:v>23.5</c:v>
                </c:pt>
                <c:pt idx="3">
                  <c:v>17.600000000000001</c:v>
                </c:pt>
                <c:pt idx="4">
                  <c:v>38.4</c:v>
                </c:pt>
              </c:numCache>
            </c:numRef>
          </c:val>
        </c:ser>
        <c:ser>
          <c:idx val="1"/>
          <c:order val="1"/>
          <c:tx>
            <c:strRef>
              <c:f>Sheet1!$C$1</c:f>
              <c:strCache>
                <c:ptCount val="1"/>
                <c:pt idx="0">
                  <c:v>GASP</c:v>
                </c:pt>
              </c:strCache>
            </c:strRef>
          </c:tx>
          <c:spPr>
            <a:solidFill>
              <a:srgbClr val="00B050"/>
            </a:solidFill>
            <a:ln>
              <a:noFill/>
            </a:ln>
            <a:effectLst/>
          </c:spPr>
          <c:invertIfNegative val="0"/>
          <c:cat>
            <c:strRef>
              <c:f>Sheet1!$A$2:$A$6</c:f>
              <c:strCache>
                <c:ptCount val="5"/>
                <c:pt idx="0">
                  <c:v>P@5</c:v>
                </c:pt>
                <c:pt idx="1">
                  <c:v>P@10</c:v>
                </c:pt>
                <c:pt idx="2">
                  <c:v>P@20</c:v>
                </c:pt>
                <c:pt idx="3">
                  <c:v>P@50</c:v>
                </c:pt>
                <c:pt idx="4">
                  <c:v>R@50</c:v>
                </c:pt>
              </c:strCache>
            </c:strRef>
          </c:cat>
          <c:val>
            <c:numRef>
              <c:f>Sheet1!$C$2:$C$6</c:f>
              <c:numCache>
                <c:formatCode>General</c:formatCode>
                <c:ptCount val="5"/>
                <c:pt idx="0">
                  <c:v>32.700000000000003</c:v>
                </c:pt>
                <c:pt idx="1">
                  <c:v>30</c:v>
                </c:pt>
                <c:pt idx="2">
                  <c:v>23.9</c:v>
                </c:pt>
                <c:pt idx="3">
                  <c:v>17.5</c:v>
                </c:pt>
                <c:pt idx="4">
                  <c:v>36.200000000000003</c:v>
                </c:pt>
              </c:numCache>
            </c:numRef>
          </c:val>
        </c:ser>
        <c:ser>
          <c:idx val="2"/>
          <c:order val="2"/>
          <c:tx>
            <c:strRef>
              <c:f>Sheet1!$D$1</c:f>
              <c:strCache>
                <c:ptCount val="1"/>
                <c:pt idx="0">
                  <c:v>Combined</c:v>
                </c:pt>
              </c:strCache>
            </c:strRef>
          </c:tx>
          <c:spPr>
            <a:solidFill>
              <a:schemeClr val="accent5">
                <a:lumMod val="75000"/>
              </a:schemeClr>
            </a:solidFill>
            <a:ln>
              <a:noFill/>
            </a:ln>
            <a:effectLst/>
          </c:spPr>
          <c:invertIfNegative val="0"/>
          <c:cat>
            <c:strRef>
              <c:f>Sheet1!$A$2:$A$6</c:f>
              <c:strCache>
                <c:ptCount val="5"/>
                <c:pt idx="0">
                  <c:v>P@5</c:v>
                </c:pt>
                <c:pt idx="1">
                  <c:v>P@10</c:v>
                </c:pt>
                <c:pt idx="2">
                  <c:v>P@20</c:v>
                </c:pt>
                <c:pt idx="3">
                  <c:v>P@50</c:v>
                </c:pt>
                <c:pt idx="4">
                  <c:v>R@50</c:v>
                </c:pt>
              </c:strCache>
            </c:strRef>
          </c:cat>
          <c:val>
            <c:numRef>
              <c:f>Sheet1!$D$2:$D$6</c:f>
              <c:numCache>
                <c:formatCode>General</c:formatCode>
                <c:ptCount val="5"/>
                <c:pt idx="0">
                  <c:v>40</c:v>
                </c:pt>
                <c:pt idx="1">
                  <c:v>32.4</c:v>
                </c:pt>
                <c:pt idx="2">
                  <c:v>28</c:v>
                </c:pt>
                <c:pt idx="3">
                  <c:v>20.2</c:v>
                </c:pt>
                <c:pt idx="4">
                  <c:v>43.2</c:v>
                </c:pt>
              </c:numCache>
            </c:numRef>
          </c:val>
        </c:ser>
        <c:dLbls>
          <c:showLegendKey val="0"/>
          <c:showVal val="0"/>
          <c:showCatName val="0"/>
          <c:showSerName val="0"/>
          <c:showPercent val="0"/>
          <c:showBubbleSize val="0"/>
        </c:dLbls>
        <c:gapWidth val="219"/>
        <c:overlap val="-27"/>
        <c:axId val="446645992"/>
        <c:axId val="446646384"/>
      </c:barChart>
      <c:catAx>
        <c:axId val="446645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46646384"/>
        <c:crosses val="autoZero"/>
        <c:auto val="1"/>
        <c:lblAlgn val="ctr"/>
        <c:lblOffset val="100"/>
        <c:noMultiLvlLbl val="0"/>
      </c:catAx>
      <c:valAx>
        <c:axId val="44664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46645992"/>
        <c:crosses val="autoZero"/>
        <c:crossBetween val="between"/>
        <c:majorUnit val="1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0.69903</cdr:x>
      <cdr:y>0.44688</cdr:y>
    </cdr:from>
    <cdr:to>
      <cdr:x>0.76195</cdr:x>
      <cdr:y>0.55312</cdr:y>
    </cdr:to>
    <cdr:sp macro="" textlink="">
      <cdr:nvSpPr>
        <cdr:cNvPr id="2" name="TextBox 7"/>
        <cdr:cNvSpPr txBox="1"/>
      </cdr:nvSpPr>
      <cdr:spPr>
        <a:xfrm xmlns:a="http://schemas.openxmlformats.org/drawingml/2006/main">
          <a:off x="4254470" y="1320396"/>
          <a:ext cx="382961" cy="3139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1pPr>
          <a:lvl2pPr marL="4572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2pPr>
          <a:lvl3pPr marL="9144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3pPr>
          <a:lvl4pPr marL="13716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4pPr>
          <a:lvl5pPr marL="18288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5pPr>
          <a:lvl6pPr marL="2286000" algn="l" defTabSz="914400" rtl="0" eaLnBrk="1" latinLnBrk="0" hangingPunct="1">
            <a:defRPr sz="2000" kern="1200">
              <a:solidFill>
                <a:srgbClr val="191919"/>
              </a:solidFill>
              <a:latin typeface="HelvNeue Light for IBM" pitchFamily="34" charset="0"/>
              <a:ea typeface="+mn-ea"/>
              <a:cs typeface="+mn-cs"/>
            </a:defRPr>
          </a:lvl6pPr>
          <a:lvl7pPr marL="2743200" algn="l" defTabSz="914400" rtl="0" eaLnBrk="1" latinLnBrk="0" hangingPunct="1">
            <a:defRPr sz="2000" kern="1200">
              <a:solidFill>
                <a:srgbClr val="191919"/>
              </a:solidFill>
              <a:latin typeface="HelvNeue Light for IBM" pitchFamily="34" charset="0"/>
              <a:ea typeface="+mn-ea"/>
              <a:cs typeface="+mn-cs"/>
            </a:defRPr>
          </a:lvl7pPr>
          <a:lvl8pPr marL="3200400" algn="l" defTabSz="914400" rtl="0" eaLnBrk="1" latinLnBrk="0" hangingPunct="1">
            <a:defRPr sz="2000" kern="1200">
              <a:solidFill>
                <a:srgbClr val="191919"/>
              </a:solidFill>
              <a:latin typeface="HelvNeue Light for IBM" pitchFamily="34" charset="0"/>
              <a:ea typeface="+mn-ea"/>
              <a:cs typeface="+mn-cs"/>
            </a:defRPr>
          </a:lvl8pPr>
          <a:lvl9pPr marL="3657600" algn="l" defTabSz="914400" rtl="0" eaLnBrk="1" latinLnBrk="0" hangingPunct="1">
            <a:defRPr sz="2000" kern="1200">
              <a:solidFill>
                <a:srgbClr val="191919"/>
              </a:solidFill>
              <a:latin typeface="HelvNeue Light for IBM" pitchFamily="34" charset="0"/>
              <a:ea typeface="+mn-ea"/>
              <a:cs typeface="+mn-cs"/>
            </a:defRPr>
          </a:lvl9pPr>
        </a:lstStyle>
        <a:p xmlns:a="http://schemas.openxmlformats.org/drawingml/2006/main">
          <a:r>
            <a:rPr lang="en-US" sz="1600" dirty="0" smtClean="0"/>
            <a:t>**</a:t>
          </a:r>
          <a:endParaRPr lang="en-US" sz="1600" dirty="0"/>
        </a:p>
      </cdr:txBody>
    </cdr:sp>
  </cdr:relSizeAnchor>
  <cdr:relSizeAnchor xmlns:cdr="http://schemas.openxmlformats.org/drawingml/2006/chartDrawing">
    <cdr:from>
      <cdr:x>0.52956</cdr:x>
      <cdr:y>0.35586</cdr:y>
    </cdr:from>
    <cdr:to>
      <cdr:x>0.59248</cdr:x>
      <cdr:y>0.46211</cdr:y>
    </cdr:to>
    <cdr:sp macro="" textlink="">
      <cdr:nvSpPr>
        <cdr:cNvPr id="3" name="TextBox 7"/>
        <cdr:cNvSpPr txBox="1"/>
      </cdr:nvSpPr>
      <cdr:spPr>
        <a:xfrm xmlns:a="http://schemas.openxmlformats.org/drawingml/2006/main">
          <a:off x="3223027" y="1051464"/>
          <a:ext cx="382961" cy="3139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1pPr>
          <a:lvl2pPr marL="4572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2pPr>
          <a:lvl3pPr marL="9144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3pPr>
          <a:lvl4pPr marL="13716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4pPr>
          <a:lvl5pPr marL="18288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5pPr>
          <a:lvl6pPr marL="2286000" algn="l" defTabSz="914400" rtl="0" eaLnBrk="1" latinLnBrk="0" hangingPunct="1">
            <a:defRPr sz="2000" kern="1200">
              <a:solidFill>
                <a:srgbClr val="191919"/>
              </a:solidFill>
              <a:latin typeface="HelvNeue Light for IBM" pitchFamily="34" charset="0"/>
              <a:ea typeface="+mn-ea"/>
              <a:cs typeface="+mn-cs"/>
            </a:defRPr>
          </a:lvl6pPr>
          <a:lvl7pPr marL="2743200" algn="l" defTabSz="914400" rtl="0" eaLnBrk="1" latinLnBrk="0" hangingPunct="1">
            <a:defRPr sz="2000" kern="1200">
              <a:solidFill>
                <a:srgbClr val="191919"/>
              </a:solidFill>
              <a:latin typeface="HelvNeue Light for IBM" pitchFamily="34" charset="0"/>
              <a:ea typeface="+mn-ea"/>
              <a:cs typeface="+mn-cs"/>
            </a:defRPr>
          </a:lvl7pPr>
          <a:lvl8pPr marL="3200400" algn="l" defTabSz="914400" rtl="0" eaLnBrk="1" latinLnBrk="0" hangingPunct="1">
            <a:defRPr sz="2000" kern="1200">
              <a:solidFill>
                <a:srgbClr val="191919"/>
              </a:solidFill>
              <a:latin typeface="HelvNeue Light for IBM" pitchFamily="34" charset="0"/>
              <a:ea typeface="+mn-ea"/>
              <a:cs typeface="+mn-cs"/>
            </a:defRPr>
          </a:lvl8pPr>
          <a:lvl9pPr marL="3657600" algn="l" defTabSz="914400" rtl="0" eaLnBrk="1" latinLnBrk="0" hangingPunct="1">
            <a:defRPr sz="2000" kern="1200">
              <a:solidFill>
                <a:srgbClr val="191919"/>
              </a:solidFill>
              <a:latin typeface="HelvNeue Light for IBM" pitchFamily="34" charset="0"/>
              <a:ea typeface="+mn-ea"/>
              <a:cs typeface="+mn-cs"/>
            </a:defRPr>
          </a:lvl9pPr>
        </a:lstStyle>
        <a:p xmlns:a="http://schemas.openxmlformats.org/drawingml/2006/main">
          <a:r>
            <a:rPr lang="en-US" sz="1600" dirty="0" smtClean="0"/>
            <a:t>**</a:t>
          </a:r>
          <a:endParaRPr lang="en-US" sz="1600" dirty="0"/>
        </a:p>
      </cdr:txBody>
    </cdr:sp>
  </cdr:relSizeAnchor>
  <cdr:relSizeAnchor xmlns:cdr="http://schemas.openxmlformats.org/drawingml/2006/chartDrawing">
    <cdr:from>
      <cdr:x>0.36249</cdr:x>
      <cdr:y>0.30286</cdr:y>
    </cdr:from>
    <cdr:to>
      <cdr:x>0.42541</cdr:x>
      <cdr:y>0.40911</cdr:y>
    </cdr:to>
    <cdr:sp macro="" textlink="">
      <cdr:nvSpPr>
        <cdr:cNvPr id="4" name="TextBox 7"/>
        <cdr:cNvSpPr txBox="1"/>
      </cdr:nvSpPr>
      <cdr:spPr>
        <a:xfrm xmlns:a="http://schemas.openxmlformats.org/drawingml/2006/main">
          <a:off x="2206214" y="894873"/>
          <a:ext cx="382961" cy="3139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1pPr>
          <a:lvl2pPr marL="4572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2pPr>
          <a:lvl3pPr marL="9144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3pPr>
          <a:lvl4pPr marL="13716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4pPr>
          <a:lvl5pPr marL="1828800" algn="l" rtl="0" fontAlgn="base">
            <a:lnSpc>
              <a:spcPct val="90000"/>
            </a:lnSpc>
            <a:spcBef>
              <a:spcPct val="0"/>
            </a:spcBef>
            <a:spcAft>
              <a:spcPct val="0"/>
            </a:spcAft>
            <a:defRPr sz="2000" kern="1200">
              <a:solidFill>
                <a:srgbClr val="191919"/>
              </a:solidFill>
              <a:latin typeface="HelvNeue Light for IBM" pitchFamily="34" charset="0"/>
              <a:ea typeface="+mn-ea"/>
              <a:cs typeface="+mn-cs"/>
            </a:defRPr>
          </a:lvl5pPr>
          <a:lvl6pPr marL="2286000" algn="l" defTabSz="914400" rtl="0" eaLnBrk="1" latinLnBrk="0" hangingPunct="1">
            <a:defRPr sz="2000" kern="1200">
              <a:solidFill>
                <a:srgbClr val="191919"/>
              </a:solidFill>
              <a:latin typeface="HelvNeue Light for IBM" pitchFamily="34" charset="0"/>
              <a:ea typeface="+mn-ea"/>
              <a:cs typeface="+mn-cs"/>
            </a:defRPr>
          </a:lvl6pPr>
          <a:lvl7pPr marL="2743200" algn="l" defTabSz="914400" rtl="0" eaLnBrk="1" latinLnBrk="0" hangingPunct="1">
            <a:defRPr sz="2000" kern="1200">
              <a:solidFill>
                <a:srgbClr val="191919"/>
              </a:solidFill>
              <a:latin typeface="HelvNeue Light for IBM" pitchFamily="34" charset="0"/>
              <a:ea typeface="+mn-ea"/>
              <a:cs typeface="+mn-cs"/>
            </a:defRPr>
          </a:lvl7pPr>
          <a:lvl8pPr marL="3200400" algn="l" defTabSz="914400" rtl="0" eaLnBrk="1" latinLnBrk="0" hangingPunct="1">
            <a:defRPr sz="2000" kern="1200">
              <a:solidFill>
                <a:srgbClr val="191919"/>
              </a:solidFill>
              <a:latin typeface="HelvNeue Light for IBM" pitchFamily="34" charset="0"/>
              <a:ea typeface="+mn-ea"/>
              <a:cs typeface="+mn-cs"/>
            </a:defRPr>
          </a:lvl8pPr>
          <a:lvl9pPr marL="3657600" algn="l" defTabSz="914400" rtl="0" eaLnBrk="1" latinLnBrk="0" hangingPunct="1">
            <a:defRPr sz="2000" kern="1200">
              <a:solidFill>
                <a:srgbClr val="191919"/>
              </a:solidFill>
              <a:latin typeface="HelvNeue Light for IBM" pitchFamily="34" charset="0"/>
              <a:ea typeface="+mn-ea"/>
              <a:cs typeface="+mn-cs"/>
            </a:defRPr>
          </a:lvl9pPr>
        </a:lstStyle>
        <a:p xmlns:a="http://schemas.openxmlformats.org/drawingml/2006/main">
          <a:r>
            <a:rPr lang="en-US" sz="1600" dirty="0" smtClean="0"/>
            <a:t>**</a:t>
          </a:r>
          <a:endParaRPr lang="en-US" sz="1600" dirty="0"/>
        </a:p>
      </cdr:txBody>
    </cdr:sp>
  </cdr:relSizeAnchor>
  <cdr:relSizeAnchor xmlns:cdr="http://schemas.openxmlformats.org/drawingml/2006/chartDrawing">
    <cdr:from>
      <cdr:x>0.86603</cdr:x>
      <cdr:y>0.14421</cdr:y>
    </cdr:from>
    <cdr:to>
      <cdr:x>0.92895</cdr:x>
      <cdr:y>0.25046</cdr:y>
    </cdr:to>
    <cdr:sp macro="" textlink="">
      <cdr:nvSpPr>
        <cdr:cNvPr id="5" name="TextBox 7"/>
        <cdr:cNvSpPr txBox="1"/>
      </cdr:nvSpPr>
      <cdr:spPr>
        <a:xfrm xmlns:a="http://schemas.openxmlformats.org/drawingml/2006/main">
          <a:off x="5270877" y="426115"/>
          <a:ext cx="382961" cy="3139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dirty="0" smtClean="0"/>
            <a:t>**</a:t>
          </a:r>
          <a:endParaRPr lang="en-US" sz="16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9099E1-2F6C-1143-9DF8-8ECBCD01D041}" type="datetimeFigureOut">
              <a:rPr lang="en-US" smtClean="0"/>
              <a:pPr/>
              <a:t>08/09/2016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454D96-FAC3-2D49-827B-F309FAD9DE71}" type="slidenum">
              <a:rPr lang="en-US" smtClean="0"/>
              <a:pPr/>
              <a:t>‹#›</a:t>
            </a:fld>
            <a:endParaRPr lang="en-US"/>
          </a:p>
        </p:txBody>
      </p:sp>
    </p:spTree>
    <p:extLst>
      <p:ext uri="{BB962C8B-B14F-4D97-AF65-F5344CB8AC3E}">
        <p14:creationId xmlns:p14="http://schemas.microsoft.com/office/powerpoint/2010/main" val="2936619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latin typeface="Arial" charset="0"/>
              </a:defRPr>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latin typeface="Arial" charset="0"/>
              </a:defRPr>
            </a:lvl1pPr>
          </a:lstStyle>
          <a:p>
            <a:endParaRPr lang="en-US"/>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latin typeface="Arial" charset="0"/>
              </a:defRPr>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latin typeface="Arial" charset="0"/>
              </a:defRPr>
            </a:lvl1pPr>
          </a:lstStyle>
          <a:p>
            <a:fld id="{05C4898A-41A8-49D6-8E48-9D853EBFDD60}" type="slidenum">
              <a:rPr lang="en-US"/>
              <a:pPr/>
              <a:t>‹#›</a:t>
            </a:fld>
            <a:endParaRPr lang="en-US"/>
          </a:p>
        </p:txBody>
      </p:sp>
    </p:spTree>
    <p:extLst>
      <p:ext uri="{BB962C8B-B14F-4D97-AF65-F5344CB8AC3E}">
        <p14:creationId xmlns:p14="http://schemas.microsoft.com/office/powerpoint/2010/main" val="39960350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kern="0" dirty="0" smtClean="0">
                <a:solidFill>
                  <a:schemeClr val="tx2"/>
                </a:solidFill>
                <a:latin typeface="Arial" pitchFamily="34" charset="0"/>
                <a:ea typeface="+mn-ea"/>
                <a:cs typeface="Arial" pitchFamily="34" charset="0"/>
              </a:rPr>
              <a:t>Is there a common part in these sentences?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kern="0" dirty="0" smtClean="0">
                <a:solidFill>
                  <a:schemeClr val="tx2"/>
                </a:solidFill>
                <a:latin typeface="Arial" pitchFamily="34" charset="0"/>
                <a:ea typeface="+mn-ea"/>
                <a:cs typeface="Arial" pitchFamily="34" charset="0"/>
              </a:rPr>
              <a:t>Goal:   Learn semantic patterns which reflect the commonality of given texts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kern="0" smtClean="0">
                <a:solidFill>
                  <a:schemeClr val="tx2"/>
                </a:solidFill>
                <a:latin typeface="Arial" pitchFamily="34" charset="0"/>
                <a:ea typeface="+mn-ea"/>
                <a:cs typeface="Arial" pitchFamily="34" charset="0"/>
              </a:rPr>
              <a:t>Obviously </a:t>
            </a:r>
            <a:r>
              <a:rPr lang="en-US" altLang="en-US" sz="1200" kern="0" smtClean="0">
                <a:solidFill>
                  <a:schemeClr val="tx2"/>
                </a:solidFill>
                <a:latin typeface="Arial" pitchFamily="34" charset="0"/>
                <a:ea typeface="+mn-ea"/>
                <a:cs typeface="Arial" pitchFamily="34" charset="0"/>
              </a:rPr>
              <a:t>BOW </a:t>
            </a:r>
            <a:r>
              <a:rPr lang="en-US" altLang="en-US" sz="1200" kern="0" dirty="0" smtClean="0">
                <a:solidFill>
                  <a:schemeClr val="tx2"/>
                </a:solidFill>
                <a:latin typeface="Arial" pitchFamily="34" charset="0"/>
                <a:ea typeface="+mn-ea"/>
                <a:cs typeface="Arial" pitchFamily="34" charset="0"/>
              </a:rPr>
              <a:t>will not help here</a:t>
            </a:r>
          </a:p>
        </p:txBody>
      </p:sp>
      <p:sp>
        <p:nvSpPr>
          <p:cNvPr id="4" name="Slide Number Placeholder 3"/>
          <p:cNvSpPr>
            <a:spLocks noGrp="1"/>
          </p:cNvSpPr>
          <p:nvPr>
            <p:ph type="sldNum" sz="quarter" idx="10"/>
          </p:nvPr>
        </p:nvSpPr>
        <p:spPr/>
        <p:txBody>
          <a:bodyPr/>
          <a:lstStyle/>
          <a:p>
            <a:fld id="{05C4898A-41A8-49D6-8E48-9D853EBFDD60}" type="slidenum">
              <a:rPr lang="en-US" smtClean="0"/>
              <a:pPr/>
              <a:t>3</a:t>
            </a:fld>
            <a:endParaRPr lang="en-US"/>
          </a:p>
        </p:txBody>
      </p:sp>
    </p:spTree>
    <p:extLst>
      <p:ext uri="{BB962C8B-B14F-4D97-AF65-F5344CB8AC3E}">
        <p14:creationId xmlns:p14="http://schemas.microsoft.com/office/powerpoint/2010/main" val="1540770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Arial" charset="0"/>
              </a:rPr>
              <a:t>second element of must be a verb which is related to its parent in the parse tree of the sentence with the </a:t>
            </a:r>
            <a:r>
              <a:rPr lang="en-US" sz="1200" b="0" i="0" u="none" strike="noStrike" kern="1200" baseline="0" dirty="0" err="1" smtClean="0">
                <a:solidFill>
                  <a:schemeClr val="tx1"/>
                </a:solidFill>
                <a:latin typeface="Arial" charset="0"/>
                <a:ea typeface="+mn-ea"/>
                <a:cs typeface="Arial" charset="0"/>
              </a:rPr>
              <a:t>thatcomp</a:t>
            </a:r>
            <a:r>
              <a:rPr lang="en-US" sz="1200" b="0" i="0" u="none" strike="noStrike" kern="1200" baseline="0" dirty="0" smtClean="0">
                <a:solidFill>
                  <a:schemeClr val="tx1"/>
                </a:solidFill>
                <a:latin typeface="Arial" charset="0"/>
                <a:ea typeface="+mn-ea"/>
                <a:cs typeface="Arial" charset="0"/>
              </a:rPr>
              <a:t> relation</a:t>
            </a:r>
          </a:p>
          <a:p>
            <a:endParaRPr lang="en-US" sz="1200" b="0" i="0" u="none" strike="noStrike" kern="1200" baseline="0" dirty="0" smtClean="0">
              <a:solidFill>
                <a:schemeClr val="tx1"/>
              </a:solidFill>
              <a:latin typeface="Arial" charset="0"/>
              <a:ea typeface="+mn-ea"/>
              <a:cs typeface="Arial" charset="0"/>
            </a:endParaRPr>
          </a:p>
          <a:p>
            <a:r>
              <a:rPr lang="en-US" sz="1200" b="0" i="0" u="none" strike="noStrike" kern="1200" baseline="0" dirty="0" smtClean="0">
                <a:solidFill>
                  <a:schemeClr val="tx1"/>
                </a:solidFill>
                <a:latin typeface="Arial" charset="0"/>
                <a:ea typeface="+mn-ea"/>
                <a:cs typeface="Arial" charset="0"/>
              </a:rPr>
              <a:t>The meaning of the pattern in row 4 is that the root of the parse tree of the sentence and a preposition should be matched before the claim boundaries, i.e., before the claim part, while a topic term should appear inside it.</a:t>
            </a:r>
          </a:p>
          <a:p>
            <a:endParaRPr lang="en-US" sz="1200" b="0" i="0" u="none" strike="noStrike" kern="1200" baseline="0" dirty="0" smtClean="0">
              <a:solidFill>
                <a:schemeClr val="tx1"/>
              </a:solidFill>
              <a:latin typeface="Arial" charset="0"/>
              <a:ea typeface="+mn-ea"/>
              <a:cs typeface="Arial" charset="0"/>
            </a:endParaRPr>
          </a:p>
          <a:p>
            <a:r>
              <a:rPr lang="en-US" sz="1200" b="0" i="0" u="none" strike="noStrike" kern="1200" baseline="0" dirty="0" smtClean="0">
                <a:solidFill>
                  <a:schemeClr val="tx1"/>
                </a:solidFill>
                <a:latin typeface="Arial" charset="0"/>
                <a:ea typeface="+mn-ea"/>
                <a:cs typeface="Arial" charset="0"/>
              </a:rPr>
              <a:t>Rows 5 and 6 depict negative patterns, patterns whose match in the sentence reflects that there is no claim in those boundaries. Therefore, according to the pattern in row 5, matching the root node inside the candidate boundaries together with topic  term and </a:t>
            </a:r>
            <a:r>
              <a:rPr lang="en-US" sz="1200" b="0" i="0" u="none" strike="noStrike" kern="1200" baseline="0" dirty="0" err="1" smtClean="0">
                <a:solidFill>
                  <a:schemeClr val="tx1"/>
                </a:solidFill>
                <a:latin typeface="Arial" charset="0"/>
                <a:ea typeface="+mn-ea"/>
                <a:cs typeface="Arial" charset="0"/>
              </a:rPr>
              <a:t>thatcomp</a:t>
            </a:r>
            <a:r>
              <a:rPr lang="en-US" sz="1200" b="0" i="0" u="none" strike="noStrike" kern="1200" baseline="0" dirty="0" smtClean="0">
                <a:solidFill>
                  <a:schemeClr val="tx1"/>
                </a:solidFill>
                <a:latin typeface="Arial" charset="0"/>
                <a:ea typeface="+mn-ea"/>
                <a:cs typeface="Arial" charset="0"/>
              </a:rPr>
              <a:t>, is indicative that this candidate is not a claim part. Similarly, row 6 reveals that a proper noun which is also a named entity should not appear inside the claim boundaries. </a:t>
            </a:r>
          </a:p>
          <a:p>
            <a:endParaRPr lang="en-US" sz="1200" b="0" i="0" u="none" strike="noStrike" kern="1200" baseline="0" dirty="0" smtClean="0">
              <a:solidFill>
                <a:schemeClr val="tx1"/>
              </a:solidFill>
              <a:latin typeface="Arial" charset="0"/>
              <a:ea typeface="+mn-ea"/>
              <a:cs typeface="Arial" charset="0"/>
            </a:endParaRPr>
          </a:p>
          <a:p>
            <a:r>
              <a:rPr lang="en-US" sz="1200" b="0" i="0" u="none" strike="noStrike" kern="1200" baseline="0" dirty="0" smtClean="0">
                <a:solidFill>
                  <a:schemeClr val="tx1"/>
                </a:solidFill>
                <a:latin typeface="Arial" charset="0"/>
                <a:ea typeface="+mn-ea"/>
                <a:cs typeface="Arial" charset="0"/>
              </a:rPr>
              <a:t>It is not surprising to see that many evidence sentences of type Expert has a Person named entity at their beginning (as reflected in the pattern of row 7), and that verbs which are hyponyms of express or communicate appear a lot in such evidence </a:t>
            </a:r>
          </a:p>
          <a:p>
            <a:r>
              <a:rPr lang="en-US" sz="1200" b="0" i="0" u="none" strike="noStrike" kern="1200" baseline="0" dirty="0" smtClean="0">
                <a:solidFill>
                  <a:schemeClr val="tx1"/>
                </a:solidFill>
                <a:latin typeface="Arial" charset="0"/>
                <a:ea typeface="+mn-ea"/>
                <a:cs typeface="Arial" charset="0"/>
              </a:rPr>
              <a:t>texts. </a:t>
            </a:r>
          </a:p>
          <a:p>
            <a:endParaRPr lang="en-US" sz="1200" b="0" i="0" u="none" strike="noStrike" kern="1200" baseline="0" dirty="0" smtClean="0">
              <a:solidFill>
                <a:schemeClr val="tx1"/>
              </a:solidFill>
              <a:latin typeface="Arial" charset="0"/>
              <a:ea typeface="+mn-ea"/>
              <a:cs typeface="Arial" charset="0"/>
            </a:endParaRPr>
          </a:p>
          <a:p>
            <a:r>
              <a:rPr lang="en-US" sz="1200" b="0" i="0" u="none" strike="noStrike" kern="1200" baseline="0" dirty="0" smtClean="0">
                <a:solidFill>
                  <a:schemeClr val="tx1"/>
                </a:solidFill>
                <a:latin typeface="Arial" charset="0"/>
                <a:ea typeface="+mn-ea"/>
                <a:cs typeface="Arial" charset="0"/>
              </a:rPr>
              <a:t>For Study evidence texts, the patterns in rows 9–10 show us that hyponyms of show and change can be indicative.</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18</a:t>
            </a:fld>
            <a:endParaRPr lang="en-US"/>
          </a:p>
        </p:txBody>
      </p:sp>
    </p:spTree>
    <p:extLst>
      <p:ext uri="{BB962C8B-B14F-4D97-AF65-F5344CB8AC3E}">
        <p14:creationId xmlns:p14="http://schemas.microsoft.com/office/powerpoint/2010/main" val="2011684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NN – singular noun</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err="1" smtClean="0">
                <a:solidFill>
                  <a:schemeClr val="tx1"/>
                </a:solidFill>
                <a:latin typeface="Arial" charset="0"/>
                <a:ea typeface="+mn-ea"/>
                <a:cs typeface="Arial" charset="0"/>
              </a:rPr>
              <a:t>thatcomp</a:t>
            </a:r>
            <a:r>
              <a:rPr lang="en-US" sz="1200" b="0" i="0" u="none" strike="noStrike" kern="1200" baseline="0" dirty="0" smtClean="0">
                <a:solidFill>
                  <a:schemeClr val="tx1"/>
                </a:solidFill>
                <a:latin typeface="Arial" charset="0"/>
                <a:ea typeface="+mn-ea"/>
                <a:cs typeface="Arial" charset="0"/>
              </a:rPr>
              <a:t> - complement of the subordinate conjunction sense of `that’</a:t>
            </a:r>
            <a:endParaRPr lang="en-US" b="0" i="1" dirty="0" smtClean="0"/>
          </a:p>
        </p:txBody>
      </p:sp>
      <p:sp>
        <p:nvSpPr>
          <p:cNvPr id="4" name="Slide Number Placeholder 3"/>
          <p:cNvSpPr>
            <a:spLocks noGrp="1"/>
          </p:cNvSpPr>
          <p:nvPr>
            <p:ph type="sldNum" sz="quarter" idx="10"/>
          </p:nvPr>
        </p:nvSpPr>
        <p:spPr/>
        <p:txBody>
          <a:bodyPr/>
          <a:lstStyle/>
          <a:p>
            <a:fld id="{05C4898A-41A8-49D6-8E48-9D853EBFDD60}" type="slidenum">
              <a:rPr lang="en-US" smtClean="0"/>
              <a:pPr/>
              <a:t>20</a:t>
            </a:fld>
            <a:endParaRPr lang="en-US"/>
          </a:p>
        </p:txBody>
      </p:sp>
    </p:spTree>
    <p:extLst>
      <p:ext uri="{BB962C8B-B14F-4D97-AF65-F5344CB8AC3E}">
        <p14:creationId xmlns:p14="http://schemas.microsoft.com/office/powerpoint/2010/main" val="4205330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NN – singular noun</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err="1" smtClean="0">
                <a:solidFill>
                  <a:schemeClr val="tx1"/>
                </a:solidFill>
                <a:latin typeface="Arial" charset="0"/>
                <a:ea typeface="+mn-ea"/>
                <a:cs typeface="Arial" charset="0"/>
              </a:rPr>
              <a:t>thatcomp</a:t>
            </a:r>
            <a:r>
              <a:rPr lang="en-US" sz="1200" b="0" i="0" u="none" strike="noStrike" kern="1200" baseline="0" dirty="0" smtClean="0">
                <a:solidFill>
                  <a:schemeClr val="tx1"/>
                </a:solidFill>
                <a:latin typeface="Arial" charset="0"/>
                <a:ea typeface="+mn-ea"/>
                <a:cs typeface="Arial" charset="0"/>
              </a:rPr>
              <a:t> - complement of the subordinate conjunction sense of `that’</a:t>
            </a:r>
            <a:endParaRPr lang="en-US" b="0" i="1" dirty="0" smtClean="0"/>
          </a:p>
        </p:txBody>
      </p:sp>
      <p:sp>
        <p:nvSpPr>
          <p:cNvPr id="4" name="Slide Number Placeholder 3"/>
          <p:cNvSpPr>
            <a:spLocks noGrp="1"/>
          </p:cNvSpPr>
          <p:nvPr>
            <p:ph type="sldNum" sz="quarter" idx="10"/>
          </p:nvPr>
        </p:nvSpPr>
        <p:spPr/>
        <p:txBody>
          <a:bodyPr/>
          <a:lstStyle/>
          <a:p>
            <a:fld id="{05C4898A-41A8-49D6-8E48-9D853EBFDD60}" type="slidenum">
              <a:rPr lang="en-US" smtClean="0"/>
              <a:pPr/>
              <a:t>21</a:t>
            </a:fld>
            <a:endParaRPr lang="en-US"/>
          </a:p>
        </p:txBody>
      </p:sp>
    </p:spTree>
    <p:extLst>
      <p:ext uri="{BB962C8B-B14F-4D97-AF65-F5344CB8AC3E}">
        <p14:creationId xmlns:p14="http://schemas.microsoft.com/office/powerpoint/2010/main" val="614624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UPPER CASE – lexicon match</a:t>
            </a:r>
          </a:p>
          <a:p>
            <a:r>
              <a:rPr lang="en-US" i="1" dirty="0" smtClean="0"/>
              <a:t>UPPER CASE ITALIC </a:t>
            </a:r>
            <a:r>
              <a:rPr lang="en-US" i="0" dirty="0" smtClean="0"/>
              <a:t>– POS tags</a:t>
            </a:r>
            <a:endParaRPr lang="en-US" i="1" dirty="0" smtClean="0"/>
          </a:p>
          <a:p>
            <a:r>
              <a:rPr lang="en-US" b="1" dirty="0" smtClean="0"/>
              <a:t>BOLD </a:t>
            </a:r>
            <a:r>
              <a:rPr lang="en-US" b="0" baseline="0" dirty="0" smtClean="0"/>
              <a:t> - topic match</a:t>
            </a:r>
          </a:p>
          <a:p>
            <a:r>
              <a:rPr lang="en-US" b="0" baseline="0" dirty="0" smtClean="0"/>
              <a:t>@ - syntactic relation</a:t>
            </a:r>
          </a:p>
          <a:p>
            <a:r>
              <a:rPr lang="en-US" b="0" baseline="0" dirty="0" smtClean="0"/>
              <a:t>&lt; - hyponyms of</a:t>
            </a:r>
          </a:p>
          <a:p>
            <a:r>
              <a:rPr lang="en-US" b="0" i="1" baseline="0" dirty="0" err="1" smtClean="0"/>
              <a:t>pos.word</a:t>
            </a:r>
            <a:r>
              <a:rPr lang="en-US" b="0" i="1" baseline="0" dirty="0" smtClean="0"/>
              <a:t> </a:t>
            </a:r>
            <a:r>
              <a:rPr lang="en-US" b="0" i="0" baseline="0" dirty="0" smtClean="0"/>
              <a:t> - WN super class</a:t>
            </a:r>
          </a:p>
          <a:p>
            <a:endParaRPr lang="en-US" b="0" i="0" baseline="0" dirty="0" smtClean="0"/>
          </a:p>
          <a:p>
            <a:r>
              <a:rPr lang="en-US" i="0" dirty="0" smtClean="0"/>
              <a:t>VBZ : </a:t>
            </a:r>
            <a:r>
              <a:rPr lang="en-US" dirty="0" smtClean="0"/>
              <a:t>Verb, 3rd person singular present</a:t>
            </a:r>
            <a:r>
              <a:rPr lang="en-US" i="0" dirty="0" smtClean="0"/>
              <a:t>)</a:t>
            </a:r>
          </a:p>
          <a:p>
            <a:r>
              <a:rPr lang="en-US" b="0" i="0" dirty="0" smtClean="0"/>
              <a:t>MD : modal</a:t>
            </a:r>
          </a:p>
          <a:p>
            <a:r>
              <a:rPr lang="en-US" b="0" i="0" dirty="0" smtClean="0"/>
              <a:t>CD : cardinal number</a:t>
            </a:r>
          </a:p>
          <a:p>
            <a:r>
              <a:rPr lang="en-US" b="0" i="0" dirty="0" smtClean="0"/>
              <a:t>RB : adverb</a:t>
            </a:r>
          </a:p>
          <a:p>
            <a:r>
              <a:rPr lang="en-US" b="0" i="0" dirty="0" smtClean="0"/>
              <a:t>IN : </a:t>
            </a:r>
            <a:r>
              <a:rPr lang="en-US" dirty="0" smtClean="0"/>
              <a:t>Preposition or subordinating conjunction</a:t>
            </a:r>
          </a:p>
          <a:p>
            <a:endParaRPr lang="en-US" b="0" i="1" dirty="0" smtClean="0"/>
          </a:p>
          <a:p>
            <a:r>
              <a:rPr lang="en-US" sz="1200" b="0" i="0" u="none" strike="noStrike" kern="1200" baseline="0" dirty="0" err="1" smtClean="0">
                <a:solidFill>
                  <a:schemeClr val="tx1"/>
                </a:solidFill>
                <a:latin typeface="Arial" charset="0"/>
                <a:ea typeface="+mn-ea"/>
                <a:cs typeface="Arial" charset="0"/>
              </a:rPr>
              <a:t>thatcomp</a:t>
            </a:r>
            <a:r>
              <a:rPr lang="en-US" sz="1200" b="0" i="0" u="none" strike="noStrike" kern="1200" baseline="0" dirty="0" smtClean="0">
                <a:solidFill>
                  <a:schemeClr val="tx1"/>
                </a:solidFill>
                <a:latin typeface="Arial" charset="0"/>
                <a:ea typeface="+mn-ea"/>
                <a:cs typeface="Arial" charset="0"/>
              </a:rPr>
              <a:t> - complement of the subordinate conjunction sense of `that’</a:t>
            </a:r>
            <a:endParaRPr lang="en-US" b="0" i="1"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22</a:t>
            </a:fld>
            <a:endParaRPr lang="en-US"/>
          </a:p>
        </p:txBody>
      </p:sp>
    </p:spTree>
    <p:extLst>
      <p:ext uri="{BB962C8B-B14F-4D97-AF65-F5344CB8AC3E}">
        <p14:creationId xmlns:p14="http://schemas.microsoft.com/office/powerpoint/2010/main" val="297898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kern="0" dirty="0" smtClean="0">
                <a:solidFill>
                  <a:schemeClr val="tx2"/>
                </a:solidFill>
                <a:latin typeface="Arial" pitchFamily="34" charset="0"/>
                <a:ea typeface="+mn-ea"/>
                <a:cs typeface="Arial" pitchFamily="34" charset="0"/>
              </a:rPr>
              <a:t>What is the best generalization level</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kern="0" dirty="0" smtClean="0">
                <a:solidFill>
                  <a:schemeClr val="tx2"/>
                </a:solidFill>
                <a:latin typeface="Arial" pitchFamily="34" charset="0"/>
                <a:ea typeface="+mn-ea"/>
                <a:cs typeface="Arial" pitchFamily="34" charset="0"/>
              </a:rPr>
              <a:t>Attributes convey various types of information</a:t>
            </a:r>
          </a:p>
          <a:p>
            <a:endParaRPr lang="en-US" sz="1200" b="0" i="0" u="none" strike="noStrike" kern="1200" baseline="0" dirty="0" smtClean="0">
              <a:solidFill>
                <a:schemeClr val="tx1"/>
              </a:solidFill>
              <a:latin typeface="Arial" charset="0"/>
              <a:ea typeface="+mn-ea"/>
              <a:cs typeface="Arial" charset="0"/>
            </a:endParaRPr>
          </a:p>
          <a:p>
            <a:r>
              <a:rPr lang="en-US" sz="1200" b="0" i="0" u="none" strike="noStrike" kern="1200" baseline="0" dirty="0" smtClean="0">
                <a:solidFill>
                  <a:schemeClr val="tx1"/>
                </a:solidFill>
                <a:latin typeface="Arial" charset="0"/>
                <a:ea typeface="+mn-ea"/>
                <a:cs typeface="Arial" charset="0"/>
              </a:rPr>
              <a:t>GASP can systematically exploit a wide variety of information layers in a unified manner.</a:t>
            </a:r>
          </a:p>
          <a:p>
            <a:r>
              <a:rPr lang="en-US" sz="1200" b="0" i="0" u="none" strike="noStrike" kern="1200" baseline="0" dirty="0" smtClean="0">
                <a:solidFill>
                  <a:schemeClr val="tx1"/>
                </a:solidFill>
                <a:latin typeface="Arial" charset="0"/>
                <a:ea typeface="+mn-ea"/>
                <a:cs typeface="Arial" charset="0"/>
              </a:rPr>
              <a:t>Its patterns go significantly beyond the patterns examined by previous works.</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sz="1200" kern="0" dirty="0" smtClean="0">
              <a:solidFill>
                <a:schemeClr val="tx2"/>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05C4898A-41A8-49D6-8E48-9D853EBFDD60}" type="slidenum">
              <a:rPr lang="en-US" smtClean="0"/>
              <a:pPr/>
              <a:t>4</a:t>
            </a:fld>
            <a:endParaRPr lang="en-US"/>
          </a:p>
        </p:txBody>
      </p:sp>
    </p:spTree>
    <p:extLst>
      <p:ext uri="{BB962C8B-B14F-4D97-AF65-F5344CB8AC3E}">
        <p14:creationId xmlns:p14="http://schemas.microsoft.com/office/powerpoint/2010/main" val="160487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7B7C7D"/>
                </a:solidFill>
              </a:rPr>
              <a:t>infrequent attributes: </a:t>
            </a:r>
            <a:r>
              <a:rPr lang="en-US" sz="1200" dirty="0" smtClean="0"/>
              <a:t>less than 0.5% in all examples</a:t>
            </a:r>
          </a:p>
          <a:p>
            <a:r>
              <a:rPr lang="en-US" sz="1200" dirty="0" smtClean="0">
                <a:solidFill>
                  <a:srgbClr val="7B7C7D"/>
                </a:solidFill>
              </a:rPr>
              <a:t>avoid redundancy: a</a:t>
            </a:r>
            <a:r>
              <a:rPr lang="en-US" sz="1200" dirty="0" smtClean="0"/>
              <a:t>n attribute </a:t>
            </a:r>
            <a:r>
              <a:rPr lang="en-US" sz="1200" dirty="0" smtClean="0">
                <a:solidFill>
                  <a:srgbClr val="7B7C7D"/>
                </a:solidFill>
              </a:rPr>
              <a:t>is not correlated with any other higher ranked attribute </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6</a:t>
            </a:fld>
            <a:endParaRPr lang="en-US"/>
          </a:p>
        </p:txBody>
      </p:sp>
    </p:spTree>
    <p:extLst>
      <p:ext uri="{BB962C8B-B14F-4D97-AF65-F5344CB8AC3E}">
        <p14:creationId xmlns:p14="http://schemas.microsoft.com/office/powerpoint/2010/main" val="374586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kern="0" dirty="0" smtClean="0">
                <a:solidFill>
                  <a:schemeClr val="tx2"/>
                </a:solidFill>
                <a:latin typeface="Arial" pitchFamily="34" charset="0"/>
                <a:ea typeface="+mn-ea"/>
                <a:cs typeface="Arial" pitchFamily="34" charset="0"/>
              </a:rPr>
              <a:t>Is there a common part in these sentences?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kern="0" dirty="0" smtClean="0">
                <a:solidFill>
                  <a:schemeClr val="tx2"/>
                </a:solidFill>
                <a:latin typeface="Arial" pitchFamily="34" charset="0"/>
                <a:ea typeface="+mn-ea"/>
                <a:cs typeface="Arial" pitchFamily="34" charset="0"/>
              </a:rPr>
              <a:t>Goal:   Learn semantic patterns which reflect the commonality of given texts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kern="0" dirty="0" smtClean="0">
                <a:solidFill>
                  <a:schemeClr val="tx2"/>
                </a:solidFill>
                <a:latin typeface="Arial" pitchFamily="34" charset="0"/>
                <a:ea typeface="+mn-ea"/>
                <a:cs typeface="Arial" pitchFamily="34" charset="0"/>
              </a:rPr>
              <a:t>Obviously </a:t>
            </a:r>
            <a:r>
              <a:rPr lang="en-US" altLang="en-US" sz="1200" kern="0" dirty="0" smtClean="0">
                <a:solidFill>
                  <a:srgbClr val="F19027"/>
                </a:solidFill>
                <a:latin typeface="Arial" pitchFamily="34" charset="0"/>
                <a:ea typeface="+mn-ea"/>
                <a:cs typeface="Arial" pitchFamily="34" charset="0"/>
              </a:rPr>
              <a:t>[</a:t>
            </a:r>
            <a:r>
              <a:rPr lang="en-US" altLang="en-US" sz="1200" kern="0" dirty="0" smtClean="0">
                <a:solidFill>
                  <a:schemeClr val="tx2"/>
                </a:solidFill>
                <a:latin typeface="Arial" pitchFamily="34" charset="0"/>
                <a:ea typeface="+mn-ea"/>
                <a:cs typeface="Arial" pitchFamily="34" charset="0"/>
              </a:rPr>
              <a:t>BOW will not help here</a:t>
            </a:r>
          </a:p>
        </p:txBody>
      </p:sp>
      <p:sp>
        <p:nvSpPr>
          <p:cNvPr id="4" name="Slide Number Placeholder 3"/>
          <p:cNvSpPr>
            <a:spLocks noGrp="1"/>
          </p:cNvSpPr>
          <p:nvPr>
            <p:ph type="sldNum" sz="quarter" idx="10"/>
          </p:nvPr>
        </p:nvSpPr>
        <p:spPr/>
        <p:txBody>
          <a:bodyPr/>
          <a:lstStyle/>
          <a:p>
            <a:fld id="{05C4898A-41A8-49D6-8E48-9D853EBFDD60}" type="slidenum">
              <a:rPr lang="en-US" smtClean="0"/>
              <a:pPr/>
              <a:t>7</a:t>
            </a:fld>
            <a:endParaRPr lang="en-US"/>
          </a:p>
        </p:txBody>
      </p:sp>
    </p:spTree>
    <p:extLst>
      <p:ext uri="{BB962C8B-B14F-4D97-AF65-F5344CB8AC3E}">
        <p14:creationId xmlns:p14="http://schemas.microsoft.com/office/powerpoint/2010/main" val="3777968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Arial" charset="0"/>
              </a:rPr>
              <a:t>To demonstrate robustness</a:t>
            </a:r>
          </a:p>
          <a:p>
            <a:r>
              <a:rPr lang="en-US" dirty="0" smtClean="0"/>
              <a:t>Each attribute/pattern is a binary feature for LR classifier</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11</a:t>
            </a:fld>
            <a:endParaRPr lang="en-US"/>
          </a:p>
        </p:txBody>
      </p:sp>
    </p:spTree>
    <p:extLst>
      <p:ext uri="{BB962C8B-B14F-4D97-AF65-F5344CB8AC3E}">
        <p14:creationId xmlns:p14="http://schemas.microsoft.com/office/powerpoint/2010/main" val="302609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Arial" charset="0"/>
              </a:rPr>
              <a:t>Macro-averaged precision results for GASP over 3 argumentation mining tasks. </a:t>
            </a:r>
          </a:p>
          <a:p>
            <a:r>
              <a:rPr lang="en-US" sz="1200" b="0" i="0" u="none" strike="noStrike" kern="1200" baseline="0" dirty="0" smtClean="0">
                <a:solidFill>
                  <a:schemeClr val="tx1"/>
                </a:solidFill>
                <a:latin typeface="Arial" charset="0"/>
                <a:ea typeface="+mn-ea"/>
                <a:cs typeface="Arial" charset="0"/>
              </a:rPr>
              <a:t>Significant results in comparison to GASP alphabet/CNN are marked with **/* respectively (paired t-test with p&lt;0.01/0.02 respectively).</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12</a:t>
            </a:fld>
            <a:endParaRPr lang="en-US"/>
          </a:p>
        </p:txBody>
      </p:sp>
    </p:spTree>
    <p:extLst>
      <p:ext uri="{BB962C8B-B14F-4D97-AF65-F5344CB8AC3E}">
        <p14:creationId xmlns:p14="http://schemas.microsoft.com/office/powerpoint/2010/main" val="76879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Arial" charset="0"/>
              </a:rPr>
              <a:t>Macro-averaged precision results for GASP over 3 argumentation mining tasks. </a:t>
            </a:r>
          </a:p>
          <a:p>
            <a:r>
              <a:rPr lang="en-US" sz="1200" b="0" i="0" u="none" strike="noStrike" kern="1200" baseline="0" dirty="0" smtClean="0">
                <a:solidFill>
                  <a:schemeClr val="tx1"/>
                </a:solidFill>
                <a:latin typeface="Arial" charset="0"/>
                <a:ea typeface="+mn-ea"/>
                <a:cs typeface="Arial" charset="0"/>
              </a:rPr>
              <a:t>Significant results in comparison to GASP alphabet/CNN are marked with **/* respectively (paired t-test with p&lt;0.01/0.02 respectively).</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13</a:t>
            </a:fld>
            <a:endParaRPr lang="en-US"/>
          </a:p>
        </p:txBody>
      </p:sp>
    </p:spTree>
    <p:extLst>
      <p:ext uri="{BB962C8B-B14F-4D97-AF65-F5344CB8AC3E}">
        <p14:creationId xmlns:p14="http://schemas.microsoft.com/office/powerpoint/2010/main" val="1282357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Arial" charset="0"/>
              </a:rPr>
              <a:t>Comparing GASP to the claim detection system of Levy et al. (2014). </a:t>
            </a:r>
          </a:p>
          <a:p>
            <a:r>
              <a:rPr lang="en-US" sz="1200" b="0" i="0" u="none" strike="noStrike" kern="1200" baseline="0" dirty="0" smtClean="0">
                <a:solidFill>
                  <a:schemeClr val="tx1"/>
                </a:solidFill>
                <a:latin typeface="Arial" charset="0"/>
                <a:ea typeface="+mn-ea"/>
                <a:cs typeface="Arial" charset="0"/>
              </a:rPr>
              <a:t>Significant results in comparison to Levy14-rep are marked by **/* (paired t-test with p&lt;0:02=0:05 respectively).</a:t>
            </a:r>
            <a:endParaRPr lang="en-US" dirty="0"/>
          </a:p>
        </p:txBody>
      </p:sp>
      <p:sp>
        <p:nvSpPr>
          <p:cNvPr id="4" name="Slide Number Placeholder 3"/>
          <p:cNvSpPr>
            <a:spLocks noGrp="1"/>
          </p:cNvSpPr>
          <p:nvPr>
            <p:ph type="sldNum" sz="quarter" idx="10"/>
          </p:nvPr>
        </p:nvSpPr>
        <p:spPr/>
        <p:txBody>
          <a:bodyPr/>
          <a:lstStyle/>
          <a:p>
            <a:fld id="{05C4898A-41A8-49D6-8E48-9D853EBFDD60}" type="slidenum">
              <a:rPr lang="en-US" smtClean="0"/>
              <a:pPr/>
              <a:t>14</a:t>
            </a:fld>
            <a:endParaRPr lang="en-US"/>
          </a:p>
        </p:txBody>
      </p:sp>
    </p:spTree>
    <p:extLst>
      <p:ext uri="{BB962C8B-B14F-4D97-AF65-F5344CB8AC3E}">
        <p14:creationId xmlns:p14="http://schemas.microsoft.com/office/powerpoint/2010/main" val="1897617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Arial" charset="0"/>
              </a:rPr>
              <a:t>GASP patterns are easy to interpret (in contrast to Deep Learning or LDA).</a:t>
            </a:r>
          </a:p>
          <a:p>
            <a:endParaRPr lang="en-US" sz="1200" b="0" i="0" u="none" strike="noStrike" kern="1200" baseline="0" dirty="0" smtClean="0">
              <a:solidFill>
                <a:schemeClr val="tx1"/>
              </a:solidFill>
              <a:latin typeface="Arial" charset="0"/>
              <a:ea typeface="+mn-ea"/>
              <a:cs typeface="Arial" charset="0"/>
            </a:endParaRPr>
          </a:p>
          <a:p>
            <a:r>
              <a:rPr lang="en-US" sz="1200" b="0" i="0" u="none" strike="noStrike" kern="1200" baseline="0" dirty="0" smtClean="0">
                <a:solidFill>
                  <a:schemeClr val="tx1"/>
                </a:solidFill>
                <a:latin typeface="Arial" charset="0"/>
                <a:ea typeface="+mn-ea"/>
                <a:cs typeface="Arial" charset="0"/>
              </a:rPr>
              <a:t>They provide the researcher with insights regarding the examined target phenomenon.</a:t>
            </a:r>
          </a:p>
          <a:p>
            <a:endParaRPr lang="en-US" sz="1200" b="0" i="0" u="none" strike="noStrike" kern="1200" baseline="0" dirty="0" smtClean="0">
              <a:solidFill>
                <a:schemeClr val="tx1"/>
              </a:solidFill>
              <a:latin typeface="Arial" charset="0"/>
              <a:ea typeface="+mn-ea"/>
              <a:cs typeface="Arial" charset="0"/>
            </a:endParaRPr>
          </a:p>
          <a:p>
            <a:r>
              <a:rPr lang="en-US" sz="1200" b="0" i="0" u="none" strike="noStrike" kern="1200" baseline="0" dirty="0" smtClean="0">
                <a:solidFill>
                  <a:schemeClr val="tx1"/>
                </a:solidFill>
                <a:latin typeface="Arial" charset="0"/>
                <a:ea typeface="+mn-ea"/>
                <a:cs typeface="Arial" charset="0"/>
              </a:rPr>
              <a:t>Insights that can be integrated back to the analysis by considering additional attributes that GASP can explore in subsequent runs. </a:t>
            </a:r>
          </a:p>
          <a:p>
            <a:endParaRPr lang="en-US" sz="1200" b="0" i="0" u="none" strike="noStrike" kern="1200" baseline="0" dirty="0" smtClean="0">
              <a:solidFill>
                <a:schemeClr val="tx1"/>
              </a:solidFill>
              <a:latin typeface="Arial" charset="0"/>
              <a:ea typeface="+mn-ea"/>
              <a:cs typeface="Arial" charset="0"/>
            </a:endParaRPr>
          </a:p>
          <a:p>
            <a:r>
              <a:rPr lang="en-US" sz="1200" b="0" i="0" u="none" strike="noStrike" kern="1200" baseline="0" dirty="0" smtClean="0">
                <a:solidFill>
                  <a:schemeClr val="tx1"/>
                </a:solidFill>
                <a:latin typeface="Arial" charset="0"/>
                <a:ea typeface="+mn-ea"/>
                <a:cs typeface="Arial" charset="0"/>
              </a:rPr>
              <a:t>Thus, GASP can significantly expedite the research process, especially when addressing novel tasks.</a:t>
            </a:r>
          </a:p>
        </p:txBody>
      </p:sp>
      <p:sp>
        <p:nvSpPr>
          <p:cNvPr id="4" name="Slide Number Placeholder 3"/>
          <p:cNvSpPr>
            <a:spLocks noGrp="1"/>
          </p:cNvSpPr>
          <p:nvPr>
            <p:ph type="sldNum" sz="quarter" idx="10"/>
          </p:nvPr>
        </p:nvSpPr>
        <p:spPr/>
        <p:txBody>
          <a:bodyPr/>
          <a:lstStyle/>
          <a:p>
            <a:fld id="{05C4898A-41A8-49D6-8E48-9D853EBFDD60}" type="slidenum">
              <a:rPr lang="en-US" smtClean="0"/>
              <a:pPr/>
              <a:t>16</a:t>
            </a:fld>
            <a:endParaRPr lang="en-US"/>
          </a:p>
        </p:txBody>
      </p:sp>
    </p:spTree>
    <p:extLst>
      <p:ext uri="{BB962C8B-B14F-4D97-AF65-F5344CB8AC3E}">
        <p14:creationId xmlns:p14="http://schemas.microsoft.com/office/powerpoint/2010/main" val="36162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sz="900"/>
            </a:lvl1pPr>
          </a:lstStyle>
          <a:p>
            <a:fld id="{E98947E1-6E9C-4553-A175-053CB8F7220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2">
    <p:bg>
      <p:bgPr>
        <a:solidFill>
          <a:srgbClr val="8CC63F"/>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7"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smtClean="0"/>
              <a:t>Section page</a:t>
            </a:r>
          </a:p>
        </p:txBody>
      </p:sp>
      <p:sp>
        <p:nvSpPr>
          <p:cNvPr id="8"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smtClean="0"/>
              <a:t>More text on one line in this location if needed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3">
    <p:bg>
      <p:bgPr>
        <a:solidFill>
          <a:srgbClr val="00A6A0"/>
        </a:solidFill>
        <a:effectLst/>
      </p:bgPr>
    </p:bg>
    <p:spTree>
      <p:nvGrpSpPr>
        <p:cNvPr id="1" name=""/>
        <p:cNvGrpSpPr/>
        <p:nvPr/>
      </p:nvGrpSpPr>
      <p:grpSpPr>
        <a:xfrm>
          <a:off x="0" y="0"/>
          <a:ext cx="0" cy="0"/>
          <a:chOff x="0" y="0"/>
          <a:chExt cx="0" cy="0"/>
        </a:xfrm>
      </p:grpSpPr>
      <p:pic>
        <p:nvPicPr>
          <p:cNvPr id="4"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smtClean="0"/>
              <a:t>Section page</a:t>
            </a:r>
          </a:p>
        </p:txBody>
      </p:sp>
      <p:sp>
        <p:nvSpPr>
          <p:cNvPr id="11"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smtClean="0"/>
              <a:t>More text on one line in this location if needed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4">
    <p:bg>
      <p:bgPr>
        <a:solidFill>
          <a:srgbClr val="FDB813"/>
        </a:solidFill>
        <a:effectLst/>
      </p:bgPr>
    </p:bg>
    <p:spTree>
      <p:nvGrpSpPr>
        <p:cNvPr id="1" name=""/>
        <p:cNvGrpSpPr/>
        <p:nvPr/>
      </p:nvGrpSpPr>
      <p:grpSpPr>
        <a:xfrm>
          <a:off x="0" y="0"/>
          <a:ext cx="0" cy="0"/>
          <a:chOff x="0" y="0"/>
          <a:chExt cx="0" cy="0"/>
        </a:xfrm>
      </p:grpSpPr>
      <p:pic>
        <p:nvPicPr>
          <p:cNvPr id="5"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smtClean="0"/>
              <a:t>Section page</a:t>
            </a:r>
          </a:p>
        </p:txBody>
      </p:sp>
      <p:sp>
        <p:nvSpPr>
          <p:cNvPr id="10"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smtClean="0"/>
              <a:t>More text on one line in this location if needed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5">
    <p:bg>
      <p:bgPr>
        <a:solidFill>
          <a:srgbClr val="F19027"/>
        </a:solidFill>
        <a:effectLst/>
      </p:bgPr>
    </p:bg>
    <p:spTree>
      <p:nvGrpSpPr>
        <p:cNvPr id="1" name=""/>
        <p:cNvGrpSpPr/>
        <p:nvPr/>
      </p:nvGrpSpPr>
      <p:grpSpPr>
        <a:xfrm>
          <a:off x="0" y="0"/>
          <a:ext cx="0" cy="0"/>
          <a:chOff x="0" y="0"/>
          <a:chExt cx="0" cy="0"/>
        </a:xfrm>
      </p:grpSpPr>
      <p:pic>
        <p:nvPicPr>
          <p:cNvPr id="5"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smtClean="0"/>
              <a:t>Section page</a:t>
            </a:r>
          </a:p>
        </p:txBody>
      </p:sp>
      <p:sp>
        <p:nvSpPr>
          <p:cNvPr id="10"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smtClean="0"/>
              <a:t>More text on one line in this location if needed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6">
    <p:bg>
      <p:bgPr>
        <a:solidFill>
          <a:srgbClr val="F04E37"/>
        </a:solidFill>
        <a:effectLst/>
      </p:bgPr>
    </p:bg>
    <p:spTree>
      <p:nvGrpSpPr>
        <p:cNvPr id="1" name=""/>
        <p:cNvGrpSpPr/>
        <p:nvPr/>
      </p:nvGrpSpPr>
      <p:grpSpPr>
        <a:xfrm>
          <a:off x="0" y="0"/>
          <a:ext cx="0" cy="0"/>
          <a:chOff x="0" y="0"/>
          <a:chExt cx="0" cy="0"/>
        </a:xfrm>
      </p:grpSpPr>
      <p:pic>
        <p:nvPicPr>
          <p:cNvPr id="8"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10"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smtClean="0"/>
              <a:t>Section page</a:t>
            </a:r>
          </a:p>
        </p:txBody>
      </p:sp>
      <p:sp>
        <p:nvSpPr>
          <p:cNvPr id="11"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smtClean="0"/>
              <a:t>More text on one line in this location if needed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7">
    <p:bg>
      <p:bgPr>
        <a:solidFill>
          <a:srgbClr val="AB1A86"/>
        </a:solidFill>
        <a:effectLst/>
      </p:bgPr>
    </p:bg>
    <p:spTree>
      <p:nvGrpSpPr>
        <p:cNvPr id="1" name=""/>
        <p:cNvGrpSpPr/>
        <p:nvPr/>
      </p:nvGrpSpPr>
      <p:grpSpPr>
        <a:xfrm>
          <a:off x="0" y="0"/>
          <a:ext cx="0" cy="0"/>
          <a:chOff x="0" y="0"/>
          <a:chExt cx="0" cy="0"/>
        </a:xfrm>
      </p:grpSpPr>
      <p:pic>
        <p:nvPicPr>
          <p:cNvPr id="5" name="Picture 6" descr="faded-logo-wallpaper"/>
          <p:cNvPicPr>
            <a:picLocks noChangeAspect="1" noChangeArrowheads="1"/>
          </p:cNvPicPr>
          <p:nvPr userDrawn="1"/>
        </p:nvPicPr>
        <p:blipFill>
          <a:blip r:embed="rId2"/>
          <a:srcRect/>
          <a:stretch>
            <a:fillRect/>
          </a:stretch>
        </p:blipFill>
        <p:spPr bwMode="auto">
          <a:xfrm>
            <a:off x="0" y="0"/>
            <a:ext cx="9202738" cy="4217988"/>
          </a:xfrm>
          <a:prstGeom prst="rect">
            <a:avLst/>
          </a:prstGeom>
          <a:noFill/>
          <a:ln w="9525">
            <a:noFill/>
            <a:miter lim="800000"/>
            <a:headEnd/>
            <a:tailEnd/>
          </a:ln>
        </p:spPr>
      </p:pic>
      <p:sp>
        <p:nvSpPr>
          <p:cNvPr id="8"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smtClean="0"/>
              <a:t>Section page</a:t>
            </a:r>
          </a:p>
        </p:txBody>
      </p:sp>
      <p:sp>
        <p:nvSpPr>
          <p:cNvPr id="10"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smtClean="0"/>
              <a:t>More text on one line in this location if needed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13" y="219075"/>
            <a:ext cx="8686800" cy="394980"/>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r>
              <a:rPr lang="en-US" dirty="0" smtClean="0"/>
              <a:t>Table of contents/Agenda template</a:t>
            </a:r>
            <a:endParaRPr lang="en-US" dirty="0"/>
          </a:p>
        </p:txBody>
      </p:sp>
      <p:sp>
        <p:nvSpPr>
          <p:cNvPr id="3" name="Slide Number Placeholder 2"/>
          <p:cNvSpPr>
            <a:spLocks noGrp="1"/>
          </p:cNvSpPr>
          <p:nvPr>
            <p:ph type="sldNum" sz="quarter" idx="10"/>
          </p:nvPr>
        </p:nvSpPr>
        <p:spPr/>
        <p:txBody>
          <a:bodyPr/>
          <a:lstStyle/>
          <a:p>
            <a:fld id="{92EDDE8C-FCD3-47EF-B8D4-5308179AEE2C}" type="slidenum">
              <a:rPr lang="en-US" smtClean="0"/>
              <a:pPr/>
              <a:t>‹#›</a:t>
            </a:fld>
            <a:endParaRPr lang="en-US" dirty="0"/>
          </a:p>
        </p:txBody>
      </p:sp>
      <p:sp>
        <p:nvSpPr>
          <p:cNvPr id="8" name="Text Placeholder 6"/>
          <p:cNvSpPr>
            <a:spLocks noGrp="1"/>
          </p:cNvSpPr>
          <p:nvPr>
            <p:ph type="body" sz="quarter" idx="12" hasCustomPrompt="1"/>
          </p:nvPr>
        </p:nvSpPr>
        <p:spPr>
          <a:xfrm>
            <a:off x="3163824" y="1371600"/>
            <a:ext cx="5687845" cy="3086100"/>
          </a:xfrm>
        </p:spPr>
        <p:txBody>
          <a:bodyPr lIns="0" tIns="91440" bIns="0"/>
          <a:lstStyle>
            <a:lvl1pPr marL="0" indent="0">
              <a:lnSpc>
                <a:spcPts val="1300"/>
              </a:lnSpc>
              <a:spcBef>
                <a:spcPts val="1080"/>
              </a:spcBef>
              <a:buNone/>
              <a:defRPr sz="1200"/>
            </a:lvl1pPr>
          </a:lstStyle>
          <a:p>
            <a:pPr lvl="0"/>
            <a:r>
              <a:rPr lang="en-US" dirty="0" smtClean="0"/>
              <a:t>Note that the contents/agenda items are written in sentence case</a:t>
            </a:r>
          </a:p>
          <a:p>
            <a:pPr lvl="0"/>
            <a:r>
              <a:rPr lang="en-US" dirty="0" smtClean="0"/>
              <a:t>Title the page “Table of contents” if the document is meant to be read or is a “leave behind.” Use “Agenda” if the document will be presented formally</a:t>
            </a:r>
          </a:p>
          <a:p>
            <a:pPr lvl="0"/>
            <a:r>
              <a:rPr lang="en-US" dirty="0" smtClean="0"/>
              <a:t>This page should appear at the beginning of each section, with the highlighted section appearing in blue and bold</a:t>
            </a:r>
          </a:p>
        </p:txBody>
      </p:sp>
      <p:sp>
        <p:nvSpPr>
          <p:cNvPr id="13" name="Text Placeholder 12"/>
          <p:cNvSpPr>
            <a:spLocks noGrp="1"/>
          </p:cNvSpPr>
          <p:nvPr>
            <p:ph type="body" sz="quarter" idx="13" hasCustomPrompt="1"/>
          </p:nvPr>
        </p:nvSpPr>
        <p:spPr>
          <a:xfrm>
            <a:off x="329184" y="1371600"/>
            <a:ext cx="2743200" cy="3086100"/>
          </a:xfrm>
        </p:spPr>
        <p:txBody>
          <a:bodyPr/>
          <a:lstStyle>
            <a:lvl1pPr marL="0" indent="0">
              <a:buNone/>
              <a:defRPr sz="1800"/>
            </a:lvl1pPr>
          </a:lstStyle>
          <a:p>
            <a:pPr lvl="0"/>
            <a:r>
              <a:rPr lang="en-US" dirty="0" smtClean="0"/>
              <a:t>Content heading</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9144000" cy="5143500"/>
          </a:xfrm>
        </p:spPr>
        <p:txBody>
          <a:bodyPr tIns="914400" anchor="ctr" anchorCtr="0"/>
          <a:lstStyle>
            <a:lvl1pPr algn="ctr">
              <a:buNone/>
              <a:defRPr/>
            </a:lvl1pPr>
          </a:lstStyle>
          <a:p>
            <a:endParaRPr lang="en-US" dirty="0"/>
          </a:p>
        </p:txBody>
      </p:sp>
      <p:sp>
        <p:nvSpPr>
          <p:cNvPr id="2" name="Title 1"/>
          <p:cNvSpPr>
            <a:spLocks noGrp="1"/>
          </p:cNvSpPr>
          <p:nvPr>
            <p:ph type="title" hasCustomPrompt="1"/>
          </p:nvPr>
        </p:nvSpPr>
        <p:spPr>
          <a:xfrm>
            <a:off x="328613" y="4080510"/>
            <a:ext cx="8503920" cy="394980"/>
          </a:xfrm>
        </p:spPr>
        <p:txBody>
          <a:bodyPr/>
          <a:lstStyle>
            <a:lvl1pPr>
              <a:defRPr>
                <a:solidFill>
                  <a:srgbClr val="FDB813"/>
                </a:solidFill>
              </a:defRPr>
            </a:lvl1pPr>
          </a:lstStyle>
          <a:p>
            <a:r>
              <a:rPr lang="en-US" dirty="0" smtClean="0"/>
              <a:t>Full bleed images preferred</a:t>
            </a:r>
            <a:endParaRPr lang="en-US" dirty="0"/>
          </a:p>
        </p:txBody>
      </p:sp>
      <p:sp>
        <p:nvSpPr>
          <p:cNvPr id="8" name="Text Placeholder 7"/>
          <p:cNvSpPr>
            <a:spLocks noGrp="1"/>
          </p:cNvSpPr>
          <p:nvPr>
            <p:ph type="body" sz="quarter" idx="10" hasCustomPrompt="1"/>
          </p:nvPr>
        </p:nvSpPr>
        <p:spPr>
          <a:xfrm>
            <a:off x="329184" y="4491990"/>
            <a:ext cx="8503920" cy="548640"/>
          </a:xfrm>
        </p:spPr>
        <p:txBody>
          <a:bodyPr/>
          <a:lstStyle>
            <a:lvl1pPr marL="0" indent="0">
              <a:buNone/>
              <a:defRPr lang="en-US" sz="1600" kern="1200" dirty="0" smtClean="0">
                <a:solidFill>
                  <a:srgbClr val="6D6E70"/>
                </a:solidFill>
                <a:latin typeface="Arial" pitchFamily="34" charset="0"/>
                <a:ea typeface="+mn-ea"/>
                <a:cs typeface="Arial" pitchFamily="34" charset="0"/>
              </a:defRPr>
            </a:lvl1pPr>
          </a:lstStyle>
          <a:p>
            <a:pPr marL="0" lvl="0" indent="0" algn="l" rtl="0" fontAlgn="base">
              <a:spcBef>
                <a:spcPct val="50000"/>
              </a:spcBef>
              <a:spcAft>
                <a:spcPct val="0"/>
              </a:spcAft>
              <a:buClr>
                <a:srgbClr val="6D6E70"/>
              </a:buClr>
              <a:buSzPct val="90000"/>
              <a:buFont typeface="Wingdings" pitchFamily="2" charset="2"/>
              <a:buNone/>
            </a:pPr>
            <a:r>
              <a:rPr lang="en-US" dirty="0" smtClean="0"/>
              <a:t>Text over top of full bleed images would be in white or a color from the color palette that would offer good contrast. Also, colored text in Arial Bold would have greater impact.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Sided Bleed Image">
    <p:spTree>
      <p:nvGrpSpPr>
        <p:cNvPr id="1" name=""/>
        <p:cNvGrpSpPr/>
        <p:nvPr/>
      </p:nvGrpSpPr>
      <p:grpSpPr>
        <a:xfrm>
          <a:off x="0" y="0"/>
          <a:ext cx="0" cy="0"/>
          <a:chOff x="0" y="0"/>
          <a:chExt cx="0" cy="0"/>
        </a:xfrm>
      </p:grpSpPr>
      <p:sp>
        <p:nvSpPr>
          <p:cNvPr id="8" name="Picture Placeholder 5"/>
          <p:cNvSpPr>
            <a:spLocks noGrp="1"/>
          </p:cNvSpPr>
          <p:nvPr>
            <p:ph type="pic" sz="quarter" idx="12"/>
          </p:nvPr>
        </p:nvSpPr>
        <p:spPr>
          <a:xfrm>
            <a:off x="0" y="0"/>
            <a:ext cx="9144000" cy="3394710"/>
          </a:xfrm>
        </p:spPr>
        <p:txBody>
          <a:bodyPr tIns="914400" anchor="ctr" anchorCtr="0"/>
          <a:lstStyle>
            <a:lvl1pPr algn="ctr">
              <a:buNone/>
              <a:defRPr/>
            </a:lvl1pPr>
          </a:lstStyle>
          <a:p>
            <a:endParaRPr lang="en-US"/>
          </a:p>
        </p:txBody>
      </p:sp>
      <p:sp>
        <p:nvSpPr>
          <p:cNvPr id="2" name="Title 1"/>
          <p:cNvSpPr>
            <a:spLocks noGrp="1"/>
          </p:cNvSpPr>
          <p:nvPr>
            <p:ph type="title" hasCustomPrompt="1"/>
          </p:nvPr>
        </p:nvSpPr>
        <p:spPr>
          <a:xfrm>
            <a:off x="365760" y="3943351"/>
            <a:ext cx="8503920" cy="225703"/>
          </a:xfrm>
        </p:spPr>
        <p:txBody>
          <a:bodyPr/>
          <a:lstStyle>
            <a:lvl1pPr>
              <a:defRPr sz="1600">
                <a:solidFill>
                  <a:srgbClr val="00B0DA"/>
                </a:solidFill>
              </a:defRPr>
            </a:lvl1pPr>
          </a:lstStyle>
          <a:p>
            <a:r>
              <a:rPr lang="en-US" dirty="0" smtClean="0"/>
              <a:t>Images also have more impact if they can bleed 3 sides</a:t>
            </a:r>
          </a:p>
        </p:txBody>
      </p:sp>
      <p:sp>
        <p:nvSpPr>
          <p:cNvPr id="6" name="Text Placeholder 5"/>
          <p:cNvSpPr>
            <a:spLocks noGrp="1"/>
          </p:cNvSpPr>
          <p:nvPr>
            <p:ph type="body" sz="quarter" idx="10" hasCustomPrompt="1"/>
          </p:nvPr>
        </p:nvSpPr>
        <p:spPr>
          <a:xfrm>
            <a:off x="365760" y="4149090"/>
            <a:ext cx="7315200" cy="685800"/>
          </a:xfrm>
        </p:spPr>
        <p:txBody>
          <a:bodyPr/>
          <a:lstStyle>
            <a:lvl1pPr marL="0" indent="0">
              <a:buNone/>
              <a:defRPr kern="1200">
                <a:solidFill>
                  <a:srgbClr val="6D6E70"/>
                </a:solidFill>
              </a:defRPr>
            </a:lvl1pPr>
          </a:lstStyle>
          <a:p>
            <a:pPr lvl="0"/>
            <a:r>
              <a:rPr lang="en-US" dirty="0" smtClean="0"/>
              <a:t>Text under partial bleed images would be in 70% black or a color from the color palette. Also, colored text in Arial Bold would have greater impact. </a:t>
            </a:r>
          </a:p>
        </p:txBody>
      </p:sp>
      <p:sp>
        <p:nvSpPr>
          <p:cNvPr id="7" name="Slide Number Placeholder 6"/>
          <p:cNvSpPr>
            <a:spLocks noGrp="1"/>
          </p:cNvSpPr>
          <p:nvPr>
            <p:ph type="sldNum" sz="quarter" idx="11"/>
          </p:nvPr>
        </p:nvSpPr>
        <p:spPr/>
        <p:txBody>
          <a:bodyPr/>
          <a:lstStyle/>
          <a:p>
            <a:fld id="{92EDDE8C-FCD3-47EF-B8D4-5308179AEE2C}"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118255"/>
          </a:xfrm>
        </p:spPr>
        <p:txBody>
          <a:bodyPr/>
          <a:lstStyle>
            <a:lvl1pPr algn="l">
              <a:defRPr sz="4000" b="0" cap="a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6F6E69-880F-4956-8549-CB4C2ABA649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7"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0" name="Picture 46" descr="blue-tri-color-logo"/>
          <p:cNvPicPr>
            <a:picLocks noChangeAspect="1" noChangeArrowheads="1"/>
          </p:cNvPicPr>
          <p:nvPr userDrawn="1"/>
        </p:nvPicPr>
        <p:blipFill>
          <a:blip r:embed="rId3"/>
          <a:srcRect/>
          <a:stretch>
            <a:fillRect/>
          </a:stretch>
        </p:blipFill>
        <p:spPr bwMode="auto">
          <a:xfrm>
            <a:off x="8412163" y="4765675"/>
            <a:ext cx="469900" cy="190500"/>
          </a:xfrm>
          <a:prstGeom prst="rect">
            <a:avLst/>
          </a:prstGeom>
          <a:noFill/>
          <a:ln w="9525">
            <a:noFill/>
            <a:miter lim="800000"/>
            <a:headEnd/>
            <a:tailEnd/>
          </a:ln>
        </p:spPr>
      </p:pic>
      <p:sp>
        <p:nvSpPr>
          <p:cNvPr id="6"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smtClean="0"/>
              <a:t>Subtitle of presentation in this location as long as needed</a:t>
            </a:r>
          </a:p>
        </p:txBody>
      </p:sp>
      <p:sp>
        <p:nvSpPr>
          <p:cNvPr id="8"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smtClean="0"/>
              <a:t>Name of presenter, Title of presenter if needed</a:t>
            </a:r>
            <a:br>
              <a:rPr lang="en-US" dirty="0" smtClean="0"/>
            </a:br>
            <a:r>
              <a:rPr lang="en-US" dirty="0" smtClean="0"/>
              <a:t>Date in local format</a:t>
            </a:r>
          </a:p>
        </p:txBody>
      </p:sp>
      <p:sp>
        <p:nvSpPr>
          <p:cNvPr id="9" name="Title 8"/>
          <p:cNvSpPr>
            <a:spLocks noGrp="1"/>
          </p:cNvSpPr>
          <p:nvPr>
            <p:ph type="title" hasCustomPrompt="1"/>
          </p:nvPr>
        </p:nvSpPr>
        <p:spPr>
          <a:xfrm>
            <a:off x="338328" y="2130552"/>
            <a:ext cx="8558784" cy="630936"/>
          </a:xfrm>
        </p:spPr>
        <p:txBody>
          <a:bodyPr anchor="b" anchorCtr="0"/>
          <a:lstStyle>
            <a:lvl1pPr>
              <a:defRPr sz="4800">
                <a:solidFill>
                  <a:srgbClr val="00B0DA"/>
                </a:solidFill>
              </a:defRPr>
            </a:lvl1pPr>
          </a:lstStyle>
          <a:p>
            <a:r>
              <a:rPr lang="en-US" dirty="0" smtClean="0"/>
              <a:t>IBM Presentation Title</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28613" y="1370410"/>
            <a:ext cx="4151312"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32326" y="1370410"/>
            <a:ext cx="4151313" cy="2742009"/>
          </a:xfrm>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000">
                <a:latin typeface="Arial" pitchFamily="34" charset="0"/>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0"/>
          </p:nvPr>
        </p:nvSpPr>
        <p:spPr/>
        <p:txBody>
          <a:bodyPr/>
          <a:lstStyle>
            <a:lvl1pPr>
              <a:defRPr/>
            </a:lvl1pPr>
          </a:lstStyle>
          <a:p>
            <a:fld id="{243B09B9-FE11-485D-B193-4DE649C9C9A3}"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394980"/>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0"/>
          </p:nvPr>
        </p:nvSpPr>
        <p:spPr/>
        <p:txBody>
          <a:bodyPr/>
          <a:lstStyle>
            <a:lvl1pPr>
              <a:defRPr/>
            </a:lvl1pPr>
          </a:lstStyle>
          <a:p>
            <a:fld id="{DA39A948-DEA7-4EFA-9130-61B45069BCE3}"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826F9A1-9B46-4608-B497-7E101192DDCD}"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61159"/>
            <a:ext cx="3008313" cy="559127"/>
          </a:xfrm>
        </p:spPr>
        <p:txBody>
          <a:bodyPr anchor="b"/>
          <a:lstStyle>
            <a:lvl1pPr algn="l">
              <a:defRPr sz="2000" b="0">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F2D88F4-1BBD-4436-A230-2453F5FE0D1D}" type="slidenum">
              <a:rPr lang="en-US"/>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413219"/>
            <a:ext cx="5486400" cy="394980"/>
          </a:xfrm>
        </p:spPr>
        <p:txBody>
          <a:bodyPr anchor="b"/>
          <a:lstStyle>
            <a:lvl1pPr algn="l">
              <a:defRPr sz="2800" b="0">
                <a:latin typeface="Arial" pitchFamily="34" charset="0"/>
                <a:cs typeface="Arial"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4"/>
          <p:cNvSpPr>
            <a:spLocks noGrp="1"/>
          </p:cNvSpPr>
          <p:nvPr>
            <p:ph type="sldNum" sz="quarter" idx="10"/>
          </p:nvPr>
        </p:nvSpPr>
        <p:spPr/>
        <p:txBody>
          <a:bodyPr/>
          <a:lstStyle>
            <a:lvl1pPr>
              <a:defRPr>
                <a:latin typeface="Arial" pitchFamily="34" charset="0"/>
                <a:cs typeface="Arial" pitchFamily="34" charset="0"/>
              </a:defRPr>
            </a:lvl1pPr>
          </a:lstStyle>
          <a:p>
            <a:fld id="{24BC8B11-60A6-4B69-B419-B94172AA6415}"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42D62209-4EDF-4572-8BE8-285CD08041F0}" type="slidenum">
              <a:rPr lang="en-US"/>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32635" y="219075"/>
            <a:ext cx="782778" cy="3893344"/>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28613" y="219075"/>
            <a:ext cx="6362700" cy="3893344"/>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fld id="{01724DF2-28ED-446F-A429-CB9011BDF207}"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1" name="Picture 5" descr="green-tri-color-logo"/>
          <p:cNvPicPr>
            <a:picLocks noChangeAspect="1" noChangeArrowheads="1"/>
          </p:cNvPicPr>
          <p:nvPr userDrawn="1"/>
        </p:nvPicPr>
        <p:blipFill>
          <a:blip r:embed="rId3"/>
          <a:srcRect/>
          <a:stretch>
            <a:fillRect/>
          </a:stretch>
        </p:blipFill>
        <p:spPr bwMode="auto">
          <a:xfrm>
            <a:off x="8412480" y="4765676"/>
            <a:ext cx="464058" cy="187833"/>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smtClean="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smtClean="0"/>
              <a:t>Name of presenter, Title of presenter if needed</a:t>
            </a:r>
            <a:br>
              <a:rPr lang="en-US" dirty="0" smtClean="0"/>
            </a:br>
            <a:r>
              <a:rPr lang="en-US" dirty="0" smtClean="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8CC63F"/>
                </a:solidFill>
              </a:defRPr>
            </a:lvl1pPr>
          </a:lstStyle>
          <a:p>
            <a:r>
              <a:rPr lang="en-US" dirty="0" smtClean="0"/>
              <a:t>IBM Presentation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1" name="Picture 5" descr="teal-tri-color-logo"/>
          <p:cNvPicPr>
            <a:picLocks noChangeAspect="1" noChangeArrowheads="1"/>
          </p:cNvPicPr>
          <p:nvPr userDrawn="1"/>
        </p:nvPicPr>
        <p:blipFill>
          <a:blip r:embed="rId3"/>
          <a:srcRect/>
          <a:stretch>
            <a:fillRect/>
          </a:stretch>
        </p:blipFill>
        <p:spPr bwMode="auto">
          <a:xfrm>
            <a:off x="8412480" y="4765676"/>
            <a:ext cx="464058" cy="187833"/>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smtClean="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smtClean="0"/>
              <a:t>Name of presenter, Title of presenter if needed</a:t>
            </a:r>
            <a:br>
              <a:rPr lang="en-US" dirty="0" smtClean="0"/>
            </a:br>
            <a:r>
              <a:rPr lang="en-US" dirty="0" smtClean="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00A6A0"/>
                </a:solidFill>
              </a:defRPr>
            </a:lvl1pPr>
          </a:lstStyle>
          <a:p>
            <a:r>
              <a:rPr lang="en-US" dirty="0" smtClean="0"/>
              <a:t>IBM Presentation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1" name="Picture 5" descr="yellow-tri-color-logo"/>
          <p:cNvPicPr>
            <a:picLocks noChangeAspect="1" noChangeArrowheads="1"/>
          </p:cNvPicPr>
          <p:nvPr userDrawn="1"/>
        </p:nvPicPr>
        <p:blipFill>
          <a:blip r:embed="rId3"/>
          <a:srcRect/>
          <a:stretch>
            <a:fillRect/>
          </a:stretch>
        </p:blipFill>
        <p:spPr bwMode="auto">
          <a:xfrm>
            <a:off x="8412480" y="4765675"/>
            <a:ext cx="464058" cy="190595"/>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smtClean="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smtClean="0"/>
              <a:t>Name of presenter, Title of presenter if needed</a:t>
            </a:r>
            <a:br>
              <a:rPr lang="en-US" dirty="0" smtClean="0"/>
            </a:br>
            <a:r>
              <a:rPr lang="en-US" dirty="0" smtClean="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FDB813"/>
                </a:solidFill>
              </a:defRPr>
            </a:lvl1pPr>
          </a:lstStyle>
          <a:p>
            <a:r>
              <a:rPr lang="en-US" dirty="0" smtClean="0"/>
              <a:t>IBM Presentation Title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147366"/>
            <a:ext cx="9144000" cy="4249738"/>
          </a:xfrm>
          <a:prstGeom prst="rect">
            <a:avLst/>
          </a:prstGeom>
          <a:noFill/>
          <a:ln w="9525">
            <a:noFill/>
            <a:miter lim="800000"/>
            <a:headEnd/>
            <a:tailEnd/>
          </a:ln>
        </p:spPr>
      </p:pic>
      <p:pic>
        <p:nvPicPr>
          <p:cNvPr id="11" name="Picture 5" descr="orange-tri-color-logo"/>
          <p:cNvPicPr>
            <a:picLocks noChangeAspect="1" noChangeArrowheads="1"/>
          </p:cNvPicPr>
          <p:nvPr userDrawn="1"/>
        </p:nvPicPr>
        <p:blipFill>
          <a:blip r:embed="rId3"/>
          <a:srcRect/>
          <a:stretch>
            <a:fillRect/>
          </a:stretch>
        </p:blipFill>
        <p:spPr bwMode="auto">
          <a:xfrm>
            <a:off x="8412480" y="4765676"/>
            <a:ext cx="464058" cy="187833"/>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smtClean="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smtClean="0"/>
              <a:t>Name of presenter, Title of presenter if needed</a:t>
            </a:r>
            <a:br>
              <a:rPr lang="en-US" dirty="0" smtClean="0"/>
            </a:br>
            <a:r>
              <a:rPr lang="en-US" dirty="0" smtClean="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F19027"/>
                </a:solidFill>
              </a:defRPr>
            </a:lvl1pPr>
          </a:lstStyle>
          <a:p>
            <a:r>
              <a:rPr lang="en-US" dirty="0" smtClean="0"/>
              <a:t>IBM Presentation Title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pic>
        <p:nvPicPr>
          <p:cNvPr id="10" name="Picture 44" descr="cover-wallerpaper"/>
          <p:cNvPicPr>
            <a:picLocks noChangeAspect="1" noChangeArrowheads="1"/>
          </p:cNvPicPr>
          <p:nvPr userDrawn="1"/>
        </p:nvPicPr>
        <p:blipFill>
          <a:blip r:embed="rId2" cstate="print"/>
          <a:srcRect/>
          <a:stretch>
            <a:fillRect/>
          </a:stretch>
        </p:blipFill>
        <p:spPr bwMode="auto">
          <a:xfrm>
            <a:off x="0" y="-42863"/>
            <a:ext cx="9144000" cy="4249738"/>
          </a:xfrm>
          <a:prstGeom prst="rect">
            <a:avLst/>
          </a:prstGeom>
          <a:noFill/>
          <a:ln w="9525">
            <a:noFill/>
            <a:miter lim="800000"/>
            <a:headEnd/>
            <a:tailEnd/>
          </a:ln>
        </p:spPr>
      </p:pic>
      <p:pic>
        <p:nvPicPr>
          <p:cNvPr id="11" name="Picture 5" descr="red-tri-color-logo"/>
          <p:cNvPicPr>
            <a:picLocks noChangeAspect="1" noChangeArrowheads="1"/>
          </p:cNvPicPr>
          <p:nvPr userDrawn="1"/>
        </p:nvPicPr>
        <p:blipFill>
          <a:blip r:embed="rId3"/>
          <a:srcRect/>
          <a:stretch>
            <a:fillRect/>
          </a:stretch>
        </p:blipFill>
        <p:spPr bwMode="auto">
          <a:xfrm>
            <a:off x="8412480" y="4765676"/>
            <a:ext cx="464058" cy="187833"/>
          </a:xfrm>
          <a:prstGeom prst="rect">
            <a:avLst/>
          </a:prstGeom>
          <a:noFill/>
          <a:ln w="9525">
            <a:noFill/>
            <a:miter lim="800000"/>
            <a:headEnd/>
            <a:tailEnd/>
          </a:ln>
        </p:spPr>
      </p:pic>
      <p:sp>
        <p:nvSpPr>
          <p:cNvPr id="12"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smtClean="0"/>
              <a:t>Subtitle of presentation in this location as long as needed</a:t>
            </a:r>
          </a:p>
        </p:txBody>
      </p:sp>
      <p:sp>
        <p:nvSpPr>
          <p:cNvPr id="13"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smtClean="0"/>
              <a:t>Name of presenter, Title of presenter if needed</a:t>
            </a:r>
            <a:br>
              <a:rPr lang="en-US" dirty="0" smtClean="0"/>
            </a:br>
            <a:r>
              <a:rPr lang="en-US" dirty="0" smtClean="0"/>
              <a:t>Date in local format</a:t>
            </a:r>
          </a:p>
        </p:txBody>
      </p:sp>
      <p:sp>
        <p:nvSpPr>
          <p:cNvPr id="14" name="Title 8"/>
          <p:cNvSpPr>
            <a:spLocks noGrp="1"/>
          </p:cNvSpPr>
          <p:nvPr>
            <p:ph type="title" hasCustomPrompt="1"/>
          </p:nvPr>
        </p:nvSpPr>
        <p:spPr>
          <a:xfrm>
            <a:off x="338328" y="2084380"/>
            <a:ext cx="8558784" cy="677108"/>
          </a:xfrm>
        </p:spPr>
        <p:txBody>
          <a:bodyPr anchor="b" anchorCtr="0"/>
          <a:lstStyle>
            <a:lvl1pPr>
              <a:defRPr sz="4800">
                <a:solidFill>
                  <a:srgbClr val="F04E37"/>
                </a:solidFill>
              </a:defRPr>
            </a:lvl1pPr>
          </a:lstStyle>
          <a:p>
            <a:r>
              <a:rPr lang="en-US" dirty="0" smtClean="0"/>
              <a:t>IBM Presentation Title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pic>
        <p:nvPicPr>
          <p:cNvPr id="16" name="Picture 5" descr="purple-tri-color-logo"/>
          <p:cNvPicPr>
            <a:picLocks noChangeAspect="1" noChangeArrowheads="1"/>
          </p:cNvPicPr>
          <p:nvPr userDrawn="1"/>
        </p:nvPicPr>
        <p:blipFill>
          <a:blip r:embed="rId2"/>
          <a:srcRect/>
          <a:stretch>
            <a:fillRect/>
          </a:stretch>
        </p:blipFill>
        <p:spPr bwMode="auto">
          <a:xfrm>
            <a:off x="8412480" y="4765676"/>
            <a:ext cx="464058" cy="187833"/>
          </a:xfrm>
          <a:prstGeom prst="rect">
            <a:avLst/>
          </a:prstGeom>
          <a:noFill/>
          <a:ln w="9525">
            <a:noFill/>
            <a:miter lim="800000"/>
            <a:headEnd/>
            <a:tailEnd/>
          </a:ln>
        </p:spPr>
      </p:pic>
      <p:pic>
        <p:nvPicPr>
          <p:cNvPr id="12" name="Picture 44" descr="cover-wallerpaper"/>
          <p:cNvPicPr>
            <a:picLocks noChangeAspect="1" noChangeArrowheads="1"/>
          </p:cNvPicPr>
          <p:nvPr userDrawn="1"/>
        </p:nvPicPr>
        <p:blipFill>
          <a:blip r:embed="rId3" cstate="print"/>
          <a:srcRect/>
          <a:stretch>
            <a:fillRect/>
          </a:stretch>
        </p:blipFill>
        <p:spPr bwMode="auto">
          <a:xfrm>
            <a:off x="0" y="-42863"/>
            <a:ext cx="9144000" cy="4249738"/>
          </a:xfrm>
          <a:prstGeom prst="rect">
            <a:avLst/>
          </a:prstGeom>
          <a:noFill/>
          <a:ln w="9525">
            <a:noFill/>
            <a:miter lim="800000"/>
            <a:headEnd/>
            <a:tailEnd/>
          </a:ln>
        </p:spPr>
      </p:pic>
      <p:sp>
        <p:nvSpPr>
          <p:cNvPr id="17" name="Text Placeholder 5"/>
          <p:cNvSpPr>
            <a:spLocks noGrp="1"/>
          </p:cNvSpPr>
          <p:nvPr>
            <p:ph type="body" sz="quarter" idx="10" hasCustomPrompt="1"/>
          </p:nvPr>
        </p:nvSpPr>
        <p:spPr>
          <a:xfrm>
            <a:off x="365760" y="2777490"/>
            <a:ext cx="8531352" cy="253746"/>
          </a:xfrm>
        </p:spPr>
        <p:txBody>
          <a:bodyPr anchor="b" anchorCtr="0"/>
          <a:lstStyle>
            <a:lvl1pPr marL="0" indent="0">
              <a:spcBef>
                <a:spcPts val="1320"/>
              </a:spcBef>
              <a:buNone/>
              <a:defRPr sz="2200">
                <a:solidFill>
                  <a:schemeClr val="tx2"/>
                </a:solidFill>
              </a:defRPr>
            </a:lvl1pPr>
            <a:lvl5pPr>
              <a:buNone/>
              <a:defRPr/>
            </a:lvl5pPr>
          </a:lstStyle>
          <a:p>
            <a:pPr lvl="0"/>
            <a:r>
              <a:rPr lang="en-US" dirty="0" smtClean="0"/>
              <a:t>Subtitle of presentation in this location as long as needed</a:t>
            </a:r>
          </a:p>
        </p:txBody>
      </p:sp>
      <p:sp>
        <p:nvSpPr>
          <p:cNvPr id="18" name="Text Placeholder 7"/>
          <p:cNvSpPr>
            <a:spLocks noGrp="1"/>
          </p:cNvSpPr>
          <p:nvPr>
            <p:ph type="body" sz="quarter" idx="11" hasCustomPrompt="1"/>
          </p:nvPr>
        </p:nvSpPr>
        <p:spPr>
          <a:xfrm>
            <a:off x="365760" y="3840480"/>
            <a:ext cx="8531352" cy="365760"/>
          </a:xfrm>
        </p:spPr>
        <p:txBody>
          <a:bodyPr/>
          <a:lstStyle>
            <a:lvl1pPr marL="0" indent="0">
              <a:spcBef>
                <a:spcPts val="0"/>
              </a:spcBef>
              <a:buNone/>
              <a:defRPr sz="1200"/>
            </a:lvl1pPr>
          </a:lstStyle>
          <a:p>
            <a:pPr lvl="0"/>
            <a:r>
              <a:rPr lang="en-US" dirty="0" smtClean="0"/>
              <a:t>Name of presenter, Title of presenter if needed</a:t>
            </a:r>
            <a:br>
              <a:rPr lang="en-US" dirty="0" smtClean="0"/>
            </a:br>
            <a:r>
              <a:rPr lang="en-US" dirty="0" smtClean="0"/>
              <a:t>Date in local format</a:t>
            </a:r>
          </a:p>
        </p:txBody>
      </p:sp>
      <p:sp>
        <p:nvSpPr>
          <p:cNvPr id="19" name="Title 8"/>
          <p:cNvSpPr>
            <a:spLocks noGrp="1"/>
          </p:cNvSpPr>
          <p:nvPr>
            <p:ph type="title" hasCustomPrompt="1"/>
          </p:nvPr>
        </p:nvSpPr>
        <p:spPr>
          <a:xfrm>
            <a:off x="338328" y="2084380"/>
            <a:ext cx="8558784" cy="677108"/>
          </a:xfrm>
        </p:spPr>
        <p:txBody>
          <a:bodyPr anchor="b" anchorCtr="0"/>
          <a:lstStyle>
            <a:lvl1pPr>
              <a:defRPr sz="4800">
                <a:solidFill>
                  <a:srgbClr val="AB1A86"/>
                </a:solidFill>
              </a:defRPr>
            </a:lvl1pPr>
          </a:lstStyle>
          <a:p>
            <a:r>
              <a:rPr lang="en-US" dirty="0" smtClean="0"/>
              <a:t>IBM Presentation 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Page Slide 1">
    <p:bg>
      <p:bgPr>
        <a:solidFill>
          <a:srgbClr val="00B0DA"/>
        </a:solidFill>
        <a:effectLst/>
      </p:bgPr>
    </p:bg>
    <p:spTree>
      <p:nvGrpSpPr>
        <p:cNvPr id="1" name=""/>
        <p:cNvGrpSpPr/>
        <p:nvPr/>
      </p:nvGrpSpPr>
      <p:grpSpPr>
        <a:xfrm>
          <a:off x="0" y="0"/>
          <a:ext cx="0" cy="0"/>
          <a:chOff x="0" y="0"/>
          <a:chExt cx="0" cy="0"/>
        </a:xfrm>
      </p:grpSpPr>
      <p:pic>
        <p:nvPicPr>
          <p:cNvPr id="10" name="Picture 6" descr="faded-logo-wallpaper"/>
          <p:cNvPicPr>
            <a:picLocks noChangeAspect="1" noChangeArrowheads="1"/>
          </p:cNvPicPr>
          <p:nvPr userDrawn="1"/>
        </p:nvPicPr>
        <p:blipFill>
          <a:blip r:embed="rId2"/>
          <a:srcRect/>
          <a:stretch>
            <a:fillRect/>
          </a:stretch>
        </p:blipFill>
        <p:spPr bwMode="auto">
          <a:xfrm>
            <a:off x="30067" y="0"/>
            <a:ext cx="9202738" cy="4217988"/>
          </a:xfrm>
          <a:prstGeom prst="rect">
            <a:avLst/>
          </a:prstGeom>
          <a:noFill/>
          <a:ln w="9525">
            <a:noFill/>
            <a:miter lim="800000"/>
            <a:headEnd/>
            <a:tailEnd/>
          </a:ln>
        </p:spPr>
      </p:pic>
      <p:sp>
        <p:nvSpPr>
          <p:cNvPr id="11" name="Title 8"/>
          <p:cNvSpPr>
            <a:spLocks noGrp="1"/>
          </p:cNvSpPr>
          <p:nvPr>
            <p:ph type="title" hasCustomPrompt="1"/>
          </p:nvPr>
        </p:nvSpPr>
        <p:spPr>
          <a:xfrm>
            <a:off x="338328" y="1115568"/>
            <a:ext cx="8558784" cy="1645920"/>
          </a:xfrm>
        </p:spPr>
        <p:txBody>
          <a:bodyPr anchor="b" anchorCtr="0">
            <a:noAutofit/>
          </a:bodyPr>
          <a:lstStyle>
            <a:lvl1pPr>
              <a:defRPr sz="4500">
                <a:solidFill>
                  <a:schemeClr val="bg1"/>
                </a:solidFill>
              </a:defRPr>
            </a:lvl1pPr>
          </a:lstStyle>
          <a:p>
            <a:r>
              <a:rPr lang="en-US" dirty="0" smtClean="0"/>
              <a:t>Section page</a:t>
            </a:r>
          </a:p>
        </p:txBody>
      </p:sp>
      <p:sp>
        <p:nvSpPr>
          <p:cNvPr id="12" name="Text Placeholder 10"/>
          <p:cNvSpPr>
            <a:spLocks noGrp="1"/>
          </p:cNvSpPr>
          <p:nvPr>
            <p:ph type="body" sz="quarter" idx="10" hasCustomPrompt="1"/>
          </p:nvPr>
        </p:nvSpPr>
        <p:spPr>
          <a:xfrm>
            <a:off x="365760" y="2788920"/>
            <a:ext cx="8531352" cy="338554"/>
          </a:xfrm>
        </p:spPr>
        <p:txBody>
          <a:bodyPr wrap="square" lIns="0" anchor="b" anchorCtr="0">
            <a:spAutoFit/>
          </a:bodyPr>
          <a:lstStyle>
            <a:lvl1pPr>
              <a:buNone/>
              <a:defRPr sz="2200">
                <a:solidFill>
                  <a:schemeClr val="bg1">
                    <a:lumMod val="95000"/>
                  </a:schemeClr>
                </a:solidFill>
              </a:defRPr>
            </a:lvl1pPr>
          </a:lstStyle>
          <a:p>
            <a:pPr lvl="0"/>
            <a:r>
              <a:rPr lang="en-US" dirty="0" smtClean="0"/>
              <a:t>More text on one line in this location if needed</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bwMode="auto">
          <a:xfrm>
            <a:off x="328614" y="1370410"/>
            <a:ext cx="8455025" cy="27420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a:p>
            <a:pPr lvl="4"/>
            <a:endParaRPr lang="en-US" dirty="0" smtClean="0"/>
          </a:p>
        </p:txBody>
      </p:sp>
      <p:sp>
        <p:nvSpPr>
          <p:cNvPr id="67597" name="Rectangle 13"/>
          <p:cNvSpPr>
            <a:spLocks noGrp="1" noChangeArrowheads="1"/>
          </p:cNvSpPr>
          <p:nvPr>
            <p:ph type="title"/>
          </p:nvPr>
        </p:nvSpPr>
        <p:spPr bwMode="auto">
          <a:xfrm>
            <a:off x="328613" y="219076"/>
            <a:ext cx="8686800"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
        <p:nvSpPr>
          <p:cNvPr id="67636" name="Rectangle 52"/>
          <p:cNvSpPr>
            <a:spLocks noGrp="1" noChangeArrowheads="1"/>
          </p:cNvSpPr>
          <p:nvPr>
            <p:ph type="sldNum" sz="quarter" idx="4"/>
          </p:nvPr>
        </p:nvSpPr>
        <p:spPr bwMode="auto">
          <a:xfrm>
            <a:off x="328614" y="4893469"/>
            <a:ext cx="2124075" cy="1714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defRPr sz="900">
                <a:solidFill>
                  <a:srgbClr val="7F7F7F"/>
                </a:solidFill>
                <a:latin typeface="Arial" pitchFamily="34" charset="0"/>
                <a:cs typeface="Arial" pitchFamily="34" charset="0"/>
              </a:defRPr>
            </a:lvl1pPr>
          </a:lstStyle>
          <a:p>
            <a:fld id="{92EDDE8C-FCD3-47EF-B8D4-5308179AEE2C}" type="slidenum">
              <a:rPr lang="en-US" smtClean="0"/>
              <a:pPr/>
              <a:t>‹#›</a:t>
            </a:fld>
            <a:endParaRPr lang="en-US" dirty="0"/>
          </a:p>
        </p:txBody>
      </p:sp>
      <p:pic>
        <p:nvPicPr>
          <p:cNvPr id="6" name="Picture 53" descr="IBM-logo-50-black"/>
          <p:cNvPicPr>
            <a:picLocks noChangeAspect="1" noChangeArrowheads="1"/>
          </p:cNvPicPr>
          <p:nvPr userDrawn="1"/>
        </p:nvPicPr>
        <p:blipFill>
          <a:blip r:embed="rId28" cstate="print"/>
          <a:srcRect/>
          <a:stretch>
            <a:fillRect/>
          </a:stretch>
        </p:blipFill>
        <p:spPr bwMode="auto">
          <a:xfrm>
            <a:off x="8831263" y="4552950"/>
            <a:ext cx="160337" cy="431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53" r:id="rId2"/>
    <p:sldLayoutId id="2147483676" r:id="rId3"/>
    <p:sldLayoutId id="2147483677" r:id="rId4"/>
    <p:sldLayoutId id="2147483678" r:id="rId5"/>
    <p:sldLayoutId id="2147483679" r:id="rId6"/>
    <p:sldLayoutId id="2147483680" r:id="rId7"/>
    <p:sldLayoutId id="2147483681" r:id="rId8"/>
    <p:sldLayoutId id="2147483695" r:id="rId9"/>
    <p:sldLayoutId id="2147483696" r:id="rId10"/>
    <p:sldLayoutId id="2147483694" r:id="rId11"/>
    <p:sldLayoutId id="2147483686" r:id="rId12"/>
    <p:sldLayoutId id="2147483683" r:id="rId13"/>
    <p:sldLayoutId id="2147483684" r:id="rId14"/>
    <p:sldLayoutId id="2147483685" r:id="rId15"/>
    <p:sldLayoutId id="2147483693" r:id="rId16"/>
    <p:sldLayoutId id="2147483690" r:id="rId17"/>
    <p:sldLayoutId id="2147483691" r:id="rId18"/>
    <p:sldLayoutId id="2147483667" r:id="rId19"/>
    <p:sldLayoutId id="2147483668" r:id="rId20"/>
    <p:sldLayoutId id="2147483669" r:id="rId21"/>
    <p:sldLayoutId id="2147483671" r:id="rId22"/>
    <p:sldLayoutId id="2147483672" r:id="rId23"/>
    <p:sldLayoutId id="2147483673" r:id="rId24"/>
    <p:sldLayoutId id="2147483674" r:id="rId25"/>
    <p:sldLayoutId id="2147483675" r:id="rId26"/>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p:titleStyle>
    <p:body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meetup/novel%20task%20html-for%20meetup/patterns_summary.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file:///D:\Debater\WP16\GASP\presentations\meetup\novel%20task%20html-for%20meetup\patterns\%7b%5bshall%5d,%5bthe%5d,%5bleader-n-1%5d%7d.html" TargetMode="External"/><Relationship Id="rId4" Type="http://schemas.openxmlformats.org/officeDocument/2006/relationships/hyperlink" Target="file:///D:\Debater\WP16\GASP\presentations\meetup\novel%20task%20html-for%20meetup\patterns\%7b%5bnoun.person%5d,%5bshall%5d,%5bVB%5d,%5bthe%5d,%5bIN%5d%7d.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GASP</a:t>
            </a:r>
            <a:endParaRPr lang="en-US" dirty="0"/>
          </a:p>
        </p:txBody>
      </p:sp>
      <p:sp>
        <p:nvSpPr>
          <p:cNvPr id="5" name="Text Placeholder 4"/>
          <p:cNvSpPr>
            <a:spLocks noGrp="1"/>
          </p:cNvSpPr>
          <p:nvPr>
            <p:ph type="body" sz="quarter" idx="10"/>
          </p:nvPr>
        </p:nvSpPr>
        <p:spPr/>
        <p:txBody>
          <a:bodyPr/>
          <a:lstStyle/>
          <a:p>
            <a:r>
              <a:rPr lang="en-US" dirty="0"/>
              <a:t>Greedy Augmented Sequential Patterns</a:t>
            </a:r>
            <a:endParaRPr lang="en-US" dirty="0" smtClean="0"/>
          </a:p>
        </p:txBody>
      </p:sp>
      <p:sp>
        <p:nvSpPr>
          <p:cNvPr id="6" name="Text Placeholder 4"/>
          <p:cNvSpPr txBox="1">
            <a:spLocks/>
          </p:cNvSpPr>
          <p:nvPr/>
        </p:nvSpPr>
        <p:spPr bwMode="auto">
          <a:xfrm>
            <a:off x="365760" y="3747000"/>
            <a:ext cx="8531352" cy="861774"/>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marL="173038" indent="-173038" algn="l" rtl="0" fontAlgn="base">
              <a:spcBef>
                <a:spcPct val="50000"/>
              </a:spcBef>
              <a:spcAft>
                <a:spcPct val="0"/>
              </a:spcAft>
              <a:buClr>
                <a:srgbClr val="6D6E70"/>
              </a:buClr>
              <a:buSzPct val="90000"/>
              <a:buFont typeface="Wingdings" pitchFamily="2" charset="2"/>
              <a:buNone/>
              <a:defRPr sz="2200">
                <a:solidFill>
                  <a:schemeClr val="bg1">
                    <a:lumMod val="95000"/>
                  </a:schemeClr>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a:lnSpc>
                <a:spcPct val="100000"/>
              </a:lnSpc>
            </a:pPr>
            <a:r>
              <a:rPr lang="en-US" sz="1400" kern="0" dirty="0" smtClean="0"/>
              <a:t>Eyal Shnarch</a:t>
            </a:r>
          </a:p>
          <a:p>
            <a:pPr>
              <a:lnSpc>
                <a:spcPct val="100000"/>
              </a:lnSpc>
            </a:pPr>
            <a:r>
              <a:rPr lang="en-US" sz="1400" kern="0" dirty="0" smtClean="0"/>
              <a:t>Ran Levy</a:t>
            </a:r>
          </a:p>
          <a:p>
            <a:pPr>
              <a:lnSpc>
                <a:spcPct val="100000"/>
              </a:lnSpc>
            </a:pPr>
            <a:r>
              <a:rPr lang="en-US" sz="1400" kern="0" dirty="0" smtClean="0"/>
              <a:t>Noam </a:t>
            </a:r>
            <a:r>
              <a:rPr lang="en-US" sz="1400" kern="0" dirty="0" err="1" smtClean="0"/>
              <a:t>Slonim</a:t>
            </a:r>
            <a:endParaRPr lang="en-US" sz="14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sets</a:t>
            </a:r>
            <a:endParaRPr lang="en-US" dirty="0"/>
          </a:p>
        </p:txBody>
      </p:sp>
      <p:sp>
        <p:nvSpPr>
          <p:cNvPr id="3" name="Content Placeholder 2"/>
          <p:cNvSpPr>
            <a:spLocks noGrp="1"/>
          </p:cNvSpPr>
          <p:nvPr>
            <p:ph idx="1"/>
          </p:nvPr>
        </p:nvSpPr>
        <p:spPr>
          <a:xfrm>
            <a:off x="328614" y="1157282"/>
            <a:ext cx="8455025" cy="1867802"/>
          </a:xfrm>
        </p:spPr>
        <p:txBody>
          <a:bodyPr/>
          <a:lstStyle/>
          <a:p>
            <a:pPr marL="342900" indent="-342900">
              <a:buFont typeface="+mj-lt"/>
              <a:buAutoNum type="alphaLcParenR"/>
            </a:pPr>
            <a:r>
              <a:rPr lang="en-US" dirty="0" smtClean="0"/>
              <a:t>Claim sentence detection</a:t>
            </a:r>
          </a:p>
          <a:p>
            <a:pPr marL="342900" indent="-342900">
              <a:buFont typeface="+mj-lt"/>
              <a:buAutoNum type="alphaLcParenR"/>
            </a:pPr>
            <a:r>
              <a:rPr lang="en-US" dirty="0" smtClean="0"/>
              <a:t>Evidence of type expert detection</a:t>
            </a:r>
          </a:p>
          <a:p>
            <a:pPr marL="342900" indent="-342900">
              <a:buFont typeface="+mj-lt"/>
              <a:buAutoNum type="alphaLcParenR"/>
            </a:pPr>
            <a:r>
              <a:rPr lang="en-US" dirty="0" smtClean="0"/>
              <a:t>Evidence of type study detection</a:t>
            </a:r>
          </a:p>
          <a:p>
            <a:r>
              <a:rPr lang="en-US" dirty="0" smtClean="0"/>
              <a:t>[</a:t>
            </a:r>
            <a:r>
              <a:rPr lang="en-US" dirty="0" err="1" smtClean="0"/>
              <a:t>Aharoni</a:t>
            </a:r>
            <a:r>
              <a:rPr lang="en-US" dirty="0" smtClean="0"/>
              <a:t> et al. 2014 ; Levy et al., 2014 ; </a:t>
            </a:r>
            <a:r>
              <a:rPr lang="en-US" dirty="0" err="1" smtClean="0"/>
              <a:t>Rinnot</a:t>
            </a:r>
            <a:r>
              <a:rPr lang="en-US" dirty="0" smtClean="0"/>
              <a:t> et al., 2015]</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29970934"/>
              </p:ext>
            </p:extLst>
          </p:nvPr>
        </p:nvGraphicFramePr>
        <p:xfrm>
          <a:off x="1624013" y="3255886"/>
          <a:ext cx="3752384" cy="1239896"/>
        </p:xfrm>
        <a:graphic>
          <a:graphicData uri="http://schemas.openxmlformats.org/drawingml/2006/table">
            <a:tbl>
              <a:tblPr firstRow="1" bandRow="1">
                <a:tableStyleId>{9D7B26C5-4107-4FEC-AEDC-1716B250A1EF}</a:tableStyleId>
              </a:tblPr>
              <a:tblGrid>
                <a:gridCol w="2091327"/>
                <a:gridCol w="639696"/>
                <a:gridCol w="1021361"/>
              </a:tblGrid>
              <a:tr h="309974">
                <a:tc>
                  <a:txBody>
                    <a:bodyPr/>
                    <a:lstStyle/>
                    <a:p>
                      <a:pPr algn="ctr"/>
                      <a:r>
                        <a:rPr lang="en-US" sz="1200" dirty="0" smtClean="0"/>
                        <a:t>Data set</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t>Size</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t>% positives</a:t>
                      </a:r>
                      <a:endParaRPr lang="en-US" sz="1200" dirty="0">
                        <a:latin typeface="Arial" panose="020B0604020202020204" pitchFamily="34" charset="0"/>
                        <a:cs typeface="Arial" panose="020B0604020202020204" pitchFamily="34" charset="0"/>
                      </a:endParaRPr>
                    </a:p>
                  </a:txBody>
                  <a:tcPr/>
                </a:tc>
              </a:tr>
              <a:tr h="309974">
                <a:tc>
                  <a:txBody>
                    <a:bodyPr/>
                    <a:lstStyle/>
                    <a:p>
                      <a:r>
                        <a:rPr lang="en-US" sz="1200" dirty="0" smtClean="0"/>
                        <a:t>(a) Claim sentence</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t>80.5K</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t>2.5</a:t>
                      </a:r>
                      <a:endParaRPr lang="en-US" sz="1200" dirty="0">
                        <a:latin typeface="Arial" panose="020B0604020202020204" pitchFamily="34" charset="0"/>
                        <a:cs typeface="Arial" panose="020B0604020202020204" pitchFamily="34" charset="0"/>
                      </a:endParaRPr>
                    </a:p>
                  </a:txBody>
                  <a:tcPr/>
                </a:tc>
              </a:tr>
              <a:tr h="309974">
                <a:tc>
                  <a:txBody>
                    <a:bodyPr/>
                    <a:lstStyle/>
                    <a:p>
                      <a:r>
                        <a:rPr lang="en-US" sz="1200" dirty="0" smtClean="0"/>
                        <a:t>(b) Evidence of type expert</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t>55.6K</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t>4.0</a:t>
                      </a:r>
                      <a:endParaRPr lang="en-US" sz="1200" dirty="0">
                        <a:latin typeface="Arial" panose="020B0604020202020204" pitchFamily="34" charset="0"/>
                        <a:cs typeface="Arial" panose="020B0604020202020204" pitchFamily="34" charset="0"/>
                      </a:endParaRPr>
                    </a:p>
                  </a:txBody>
                  <a:tcPr/>
                </a:tc>
              </a:tr>
              <a:tr h="309974">
                <a:tc>
                  <a:txBody>
                    <a:bodyPr/>
                    <a:lstStyle/>
                    <a:p>
                      <a:r>
                        <a:rPr lang="en-US" sz="1200" dirty="0" smtClean="0"/>
                        <a:t>(c) Evidence of type study</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t>31.9K</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t>3.7</a:t>
                      </a:r>
                      <a:endParaRPr lang="en-US" sz="12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5645377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a:xfrm>
            <a:off x="328614" y="1370410"/>
            <a:ext cx="8455025" cy="3297455"/>
          </a:xfrm>
        </p:spPr>
        <p:txBody>
          <a:bodyPr/>
          <a:lstStyle/>
          <a:p>
            <a:r>
              <a:rPr lang="en-US" dirty="0" smtClean="0"/>
              <a:t>All true - </a:t>
            </a:r>
            <a:r>
              <a:rPr lang="en-US" dirty="0"/>
              <a:t>predicts each candidate as </a:t>
            </a:r>
            <a:r>
              <a:rPr lang="en-US" dirty="0" smtClean="0"/>
              <a:t>positive (reflects the low prior of positives)</a:t>
            </a:r>
          </a:p>
          <a:p>
            <a:r>
              <a:rPr lang="en-US" dirty="0" smtClean="0"/>
              <a:t>Naïve Bayes over Bag-Of-Words representation</a:t>
            </a:r>
          </a:p>
          <a:p>
            <a:r>
              <a:rPr lang="en-US" dirty="0" smtClean="0"/>
              <a:t>Basic patterns – Stop words, POS tags and TOPIC</a:t>
            </a:r>
          </a:p>
          <a:p>
            <a:r>
              <a:rPr lang="en-US" dirty="0" smtClean="0"/>
              <a:t>CNN</a:t>
            </a:r>
          </a:p>
          <a:p>
            <a:r>
              <a:rPr lang="en-US" dirty="0" smtClean="0"/>
              <a:t>GASP alphabet</a:t>
            </a:r>
          </a:p>
          <a:p>
            <a:r>
              <a:rPr lang="en-US" dirty="0" smtClean="0"/>
              <a:t>GASP – a single (sub-optimal) configuration for all tasks</a:t>
            </a:r>
          </a:p>
          <a:p>
            <a:pPr lvl="1"/>
            <a:r>
              <a:rPr lang="en-US" sz="1200" dirty="0"/>
              <a:t>minimal frequency </a:t>
            </a:r>
            <a:r>
              <a:rPr lang="en-US" sz="1200" dirty="0" smtClean="0"/>
              <a:t>threshold = 0.005, correlation threshold = 0.5</a:t>
            </a:r>
          </a:p>
          <a:p>
            <a:pPr lvl="1"/>
            <a:r>
              <a:rPr lang="en-US" sz="1200" dirty="0" smtClean="0"/>
              <a:t>alphabet size = 100, number </a:t>
            </a:r>
            <a:r>
              <a:rPr lang="en-US" sz="1200" dirty="0"/>
              <a:t>of patterns in the output </a:t>
            </a:r>
            <a:r>
              <a:rPr lang="en-US" sz="1200" dirty="0" smtClean="0"/>
              <a:t>= 100</a:t>
            </a:r>
          </a:p>
          <a:p>
            <a:pPr lvl="1"/>
            <a:r>
              <a:rPr lang="en-US" sz="1200" dirty="0"/>
              <a:t>maximal pattern length = 5</a:t>
            </a:r>
          </a:p>
          <a:p>
            <a:pPr lvl="1"/>
            <a:r>
              <a:rPr lang="en-US" sz="1200" dirty="0" smtClean="0"/>
              <a:t>window size = 10 </a:t>
            </a:r>
            <a:r>
              <a:rPr lang="en-US" sz="1200" dirty="0"/>
              <a:t>for tasks (a</a:t>
            </a:r>
            <a:r>
              <a:rPr lang="en-US" sz="1200" dirty="0" smtClean="0"/>
              <a:t>), and = </a:t>
            </a:r>
            <a:r>
              <a:rPr lang="en-US" sz="1200" dirty="0"/>
              <a:t>20 for tasks </a:t>
            </a:r>
            <a:r>
              <a:rPr lang="en-US" sz="1200" dirty="0" smtClean="0"/>
              <a:t>(b) </a:t>
            </a:r>
            <a:r>
              <a:rPr lang="en-US" sz="1200" dirty="0"/>
              <a:t>and </a:t>
            </a:r>
            <a:r>
              <a:rPr lang="en-US" sz="1200" dirty="0" smtClean="0"/>
              <a:t>(c)</a:t>
            </a:r>
          </a:p>
          <a:p>
            <a:pPr lvl="2"/>
            <a:r>
              <a:rPr lang="en-US" sz="1200" dirty="0" smtClean="0"/>
              <a:t>since </a:t>
            </a:r>
            <a:r>
              <a:rPr lang="en-US" sz="1200" dirty="0"/>
              <a:t>evidence </a:t>
            </a:r>
            <a:r>
              <a:rPr lang="en-US" sz="1200" dirty="0" smtClean="0"/>
              <a:t>texts are </a:t>
            </a:r>
            <a:r>
              <a:rPr lang="en-US" sz="1200" dirty="0"/>
              <a:t>typically longer than claim </a:t>
            </a:r>
            <a:r>
              <a:rPr lang="en-US" sz="1200" dirty="0" smtClean="0"/>
              <a:t>texts</a:t>
            </a:r>
          </a:p>
        </p:txBody>
      </p:sp>
      <p:sp>
        <p:nvSpPr>
          <p:cNvPr id="4" name="Slide Number Placeholder 3"/>
          <p:cNvSpPr>
            <a:spLocks noGrp="1"/>
          </p:cNvSpPr>
          <p:nvPr>
            <p:ph type="sldNum" sz="quarter" idx="10"/>
          </p:nvPr>
        </p:nvSpPr>
        <p:spPr/>
        <p:txBody>
          <a:bodyPr/>
          <a:lstStyle/>
          <a:p>
            <a:fld id="{E98947E1-6E9C-4553-A175-053CB8F72200}" type="slidenum">
              <a:rPr lang="en-US" smtClean="0"/>
              <a:pPr/>
              <a:t>11</a:t>
            </a:fld>
            <a:endParaRPr lang="en-US" dirty="0"/>
          </a:p>
        </p:txBody>
      </p:sp>
    </p:spTree>
    <p:extLst>
      <p:ext uri="{BB962C8B-B14F-4D97-AF65-F5344CB8AC3E}">
        <p14:creationId xmlns:p14="http://schemas.microsoft.com/office/powerpoint/2010/main" val="2808514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12</a:t>
            </a:fld>
            <a:endParaRPr lang="en-US" dirty="0"/>
          </a:p>
        </p:txBody>
      </p:sp>
      <p:graphicFrame>
        <p:nvGraphicFramePr>
          <p:cNvPr id="18" name="Chart 17"/>
          <p:cNvGraphicFramePr/>
          <p:nvPr>
            <p:extLst>
              <p:ext uri="{D42A27DB-BD31-4B8C-83A1-F6EECF244321}">
                <p14:modId xmlns:p14="http://schemas.microsoft.com/office/powerpoint/2010/main" val="988406267"/>
              </p:ext>
            </p:extLst>
          </p:nvPr>
        </p:nvGraphicFramePr>
        <p:xfrm>
          <a:off x="87210" y="1214941"/>
          <a:ext cx="3069181" cy="20549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p:cNvGraphicFramePr/>
          <p:nvPr>
            <p:extLst>
              <p:ext uri="{D42A27DB-BD31-4B8C-83A1-F6EECF244321}">
                <p14:modId xmlns:p14="http://schemas.microsoft.com/office/powerpoint/2010/main" val="680903900"/>
              </p:ext>
            </p:extLst>
          </p:nvPr>
        </p:nvGraphicFramePr>
        <p:xfrm>
          <a:off x="3272941" y="1228849"/>
          <a:ext cx="2713940" cy="20549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p:nvPr>
            <p:extLst>
              <p:ext uri="{D42A27DB-BD31-4B8C-83A1-F6EECF244321}">
                <p14:modId xmlns:p14="http://schemas.microsoft.com/office/powerpoint/2010/main" val="3907448142"/>
              </p:ext>
            </p:extLst>
          </p:nvPr>
        </p:nvGraphicFramePr>
        <p:xfrm>
          <a:off x="6063082" y="1214941"/>
          <a:ext cx="2713940" cy="2054950"/>
        </p:xfrm>
        <a:graphic>
          <a:graphicData uri="http://schemas.openxmlformats.org/drawingml/2006/chart">
            <c:chart xmlns:c="http://schemas.openxmlformats.org/drawingml/2006/chart" xmlns:r="http://schemas.openxmlformats.org/officeDocument/2006/relationships" r:id="rId5"/>
          </a:graphicData>
        </a:graphic>
      </p:graphicFrame>
      <p:sp>
        <p:nvSpPr>
          <p:cNvPr id="22" name="TextBox 21"/>
          <p:cNvSpPr txBox="1"/>
          <p:nvPr/>
        </p:nvSpPr>
        <p:spPr>
          <a:xfrm>
            <a:off x="1815771" y="1783306"/>
            <a:ext cx="327168" cy="286232"/>
          </a:xfrm>
          <a:prstGeom prst="rect">
            <a:avLst/>
          </a:prstGeom>
          <a:noFill/>
        </p:spPr>
        <p:txBody>
          <a:bodyPr wrap="square" rtlCol="0">
            <a:spAutoFit/>
          </a:bodyPr>
          <a:lstStyle/>
          <a:p>
            <a:r>
              <a:rPr lang="en-US" sz="1400" dirty="0" smtClean="0"/>
              <a:t>**</a:t>
            </a:r>
            <a:endParaRPr lang="en-US" sz="1400" dirty="0"/>
          </a:p>
        </p:txBody>
      </p:sp>
      <p:sp>
        <p:nvSpPr>
          <p:cNvPr id="23" name="TextBox 22"/>
          <p:cNvSpPr txBox="1"/>
          <p:nvPr/>
        </p:nvSpPr>
        <p:spPr>
          <a:xfrm>
            <a:off x="2672708" y="1978129"/>
            <a:ext cx="327168" cy="286232"/>
          </a:xfrm>
          <a:prstGeom prst="rect">
            <a:avLst/>
          </a:prstGeom>
          <a:noFill/>
        </p:spPr>
        <p:txBody>
          <a:bodyPr wrap="square" rtlCol="0">
            <a:spAutoFit/>
          </a:bodyPr>
          <a:lstStyle/>
          <a:p>
            <a:r>
              <a:rPr lang="en-US" sz="1400" dirty="0" smtClean="0"/>
              <a:t>**</a:t>
            </a:r>
            <a:endParaRPr lang="en-US" sz="1400" dirty="0"/>
          </a:p>
        </p:txBody>
      </p:sp>
      <p:sp>
        <p:nvSpPr>
          <p:cNvPr id="24" name="TextBox 23"/>
          <p:cNvSpPr txBox="1"/>
          <p:nvPr/>
        </p:nvSpPr>
        <p:spPr>
          <a:xfrm>
            <a:off x="951519" y="1606521"/>
            <a:ext cx="327168" cy="286232"/>
          </a:xfrm>
          <a:prstGeom prst="rect">
            <a:avLst/>
          </a:prstGeom>
          <a:noFill/>
        </p:spPr>
        <p:txBody>
          <a:bodyPr wrap="square" rtlCol="0">
            <a:spAutoFit/>
          </a:bodyPr>
          <a:lstStyle/>
          <a:p>
            <a:r>
              <a:rPr lang="en-US" sz="1400" dirty="0" smtClean="0"/>
              <a:t>**</a:t>
            </a:r>
            <a:endParaRPr lang="en-US" sz="1400" dirty="0"/>
          </a:p>
        </p:txBody>
      </p:sp>
      <p:sp>
        <p:nvSpPr>
          <p:cNvPr id="25" name="TextBox 24"/>
          <p:cNvSpPr txBox="1"/>
          <p:nvPr/>
        </p:nvSpPr>
        <p:spPr>
          <a:xfrm>
            <a:off x="4816088" y="1878404"/>
            <a:ext cx="206177" cy="286232"/>
          </a:xfrm>
          <a:prstGeom prst="rect">
            <a:avLst/>
          </a:prstGeom>
          <a:noFill/>
        </p:spPr>
        <p:txBody>
          <a:bodyPr wrap="square" rtlCol="0">
            <a:spAutoFit/>
          </a:bodyPr>
          <a:lstStyle/>
          <a:p>
            <a:r>
              <a:rPr lang="en-US" sz="1400" dirty="0" smtClean="0"/>
              <a:t>*</a:t>
            </a:r>
            <a:endParaRPr lang="en-US" sz="1400" dirty="0"/>
          </a:p>
        </p:txBody>
      </p:sp>
      <p:sp>
        <p:nvSpPr>
          <p:cNvPr id="26" name="TextBox 25"/>
          <p:cNvSpPr txBox="1"/>
          <p:nvPr/>
        </p:nvSpPr>
        <p:spPr>
          <a:xfrm>
            <a:off x="5573231" y="1970092"/>
            <a:ext cx="211597" cy="286232"/>
          </a:xfrm>
          <a:prstGeom prst="rect">
            <a:avLst/>
          </a:prstGeom>
          <a:noFill/>
        </p:spPr>
        <p:txBody>
          <a:bodyPr wrap="square" rtlCol="0">
            <a:spAutoFit/>
          </a:bodyPr>
          <a:lstStyle/>
          <a:p>
            <a:r>
              <a:rPr lang="en-US" sz="1400" dirty="0" smtClean="0"/>
              <a:t>*</a:t>
            </a:r>
            <a:endParaRPr lang="en-US" sz="1400" dirty="0"/>
          </a:p>
        </p:txBody>
      </p:sp>
      <p:sp>
        <p:nvSpPr>
          <p:cNvPr id="27" name="TextBox 26"/>
          <p:cNvSpPr txBox="1"/>
          <p:nvPr/>
        </p:nvSpPr>
        <p:spPr>
          <a:xfrm>
            <a:off x="4052777" y="1739499"/>
            <a:ext cx="211597" cy="286232"/>
          </a:xfrm>
          <a:prstGeom prst="rect">
            <a:avLst/>
          </a:prstGeom>
          <a:noFill/>
        </p:spPr>
        <p:txBody>
          <a:bodyPr wrap="square" rtlCol="0">
            <a:spAutoFit/>
          </a:bodyPr>
          <a:lstStyle/>
          <a:p>
            <a:r>
              <a:rPr lang="en-US" sz="1400" dirty="0" smtClean="0"/>
              <a:t>*</a:t>
            </a:r>
            <a:endParaRPr lang="en-US" sz="1400" dirty="0"/>
          </a:p>
        </p:txBody>
      </p:sp>
      <p:sp>
        <p:nvSpPr>
          <p:cNvPr id="28" name="TextBox 27"/>
          <p:cNvSpPr txBox="1"/>
          <p:nvPr/>
        </p:nvSpPr>
        <p:spPr>
          <a:xfrm>
            <a:off x="6845969" y="1527418"/>
            <a:ext cx="211597" cy="286232"/>
          </a:xfrm>
          <a:prstGeom prst="rect">
            <a:avLst/>
          </a:prstGeom>
          <a:noFill/>
        </p:spPr>
        <p:txBody>
          <a:bodyPr wrap="square" rtlCol="0">
            <a:spAutoFit/>
          </a:bodyPr>
          <a:lstStyle/>
          <a:p>
            <a:r>
              <a:rPr lang="en-US" sz="1400" dirty="0" smtClean="0"/>
              <a:t>*</a:t>
            </a:r>
            <a:endParaRPr lang="en-US" sz="1400" dirty="0"/>
          </a:p>
        </p:txBody>
      </p:sp>
      <p:cxnSp>
        <p:nvCxnSpPr>
          <p:cNvPr id="30" name="Straight Connector 29"/>
          <p:cNvCxnSpPr/>
          <p:nvPr/>
        </p:nvCxnSpPr>
        <p:spPr bwMode="auto">
          <a:xfrm>
            <a:off x="3272941" y="1028326"/>
            <a:ext cx="0" cy="2440398"/>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31" name="Straight Connector 30"/>
          <p:cNvCxnSpPr/>
          <p:nvPr/>
        </p:nvCxnSpPr>
        <p:spPr bwMode="auto">
          <a:xfrm>
            <a:off x="6101807" y="1027141"/>
            <a:ext cx="0" cy="2440398"/>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graphicFrame>
        <p:nvGraphicFramePr>
          <p:cNvPr id="17" name="Chart 16"/>
          <p:cNvGraphicFramePr/>
          <p:nvPr>
            <p:extLst>
              <p:ext uri="{D42A27DB-BD31-4B8C-83A1-F6EECF244321}">
                <p14:modId xmlns:p14="http://schemas.microsoft.com/office/powerpoint/2010/main" val="1842314374"/>
              </p:ext>
            </p:extLst>
          </p:nvPr>
        </p:nvGraphicFramePr>
        <p:xfrm>
          <a:off x="88145" y="3489239"/>
          <a:ext cx="8927268" cy="46463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63262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Graphic spid="21" grpId="0">
        <p:bldAsOne/>
      </p:bldGraphic>
      <p:bldP spid="25" grpId="0"/>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13</a:t>
            </a:fld>
            <a:endParaRPr lang="en-US" dirty="0"/>
          </a:p>
        </p:txBody>
      </p:sp>
      <p:pic>
        <p:nvPicPr>
          <p:cNvPr id="3" name="Picture 2"/>
          <p:cNvPicPr>
            <a:picLocks noChangeAspect="1"/>
          </p:cNvPicPr>
          <p:nvPr/>
        </p:nvPicPr>
        <p:blipFill>
          <a:blip r:embed="rId3"/>
          <a:stretch>
            <a:fillRect/>
          </a:stretch>
        </p:blipFill>
        <p:spPr>
          <a:xfrm>
            <a:off x="523875" y="1383348"/>
            <a:ext cx="8048944" cy="2921951"/>
          </a:xfrm>
          <a:prstGeom prst="rect">
            <a:avLst/>
          </a:prstGeom>
        </p:spPr>
      </p:pic>
    </p:spTree>
    <p:extLst>
      <p:ext uri="{BB962C8B-B14F-4D97-AF65-F5344CB8AC3E}">
        <p14:creationId xmlns:p14="http://schemas.microsoft.com/office/powerpoint/2010/main" val="320997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6"/>
            <a:ext cx="8686800" cy="360099"/>
          </a:xfrm>
        </p:spPr>
        <p:txBody>
          <a:bodyPr/>
          <a:lstStyle/>
          <a:p>
            <a:r>
              <a:rPr lang="en-US" sz="2600" dirty="0" smtClean="0"/>
              <a:t>Comparing to full-fledged argumentation mining systems</a:t>
            </a:r>
            <a:endParaRPr lang="en-US" sz="2600"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14</a:t>
            </a:fld>
            <a:endParaRPr lang="en-US" dirty="0"/>
          </a:p>
        </p:txBody>
      </p:sp>
      <p:graphicFrame>
        <p:nvGraphicFramePr>
          <p:cNvPr id="7" name="Chart 6"/>
          <p:cNvGraphicFramePr/>
          <p:nvPr>
            <p:extLst>
              <p:ext uri="{D42A27DB-BD31-4B8C-83A1-F6EECF244321}">
                <p14:modId xmlns:p14="http://schemas.microsoft.com/office/powerpoint/2010/main" val="1924331525"/>
              </p:ext>
            </p:extLst>
          </p:nvPr>
        </p:nvGraphicFramePr>
        <p:xfrm>
          <a:off x="1331368" y="1149102"/>
          <a:ext cx="6086246" cy="330097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506543" y="1732184"/>
            <a:ext cx="382961" cy="313932"/>
          </a:xfrm>
          <a:prstGeom prst="rect">
            <a:avLst/>
          </a:prstGeom>
          <a:noFill/>
        </p:spPr>
        <p:txBody>
          <a:bodyPr wrap="square" rtlCol="0">
            <a:spAutoFit/>
          </a:bodyPr>
          <a:lstStyle/>
          <a:p>
            <a:r>
              <a:rPr lang="en-US" sz="1600" dirty="0" smtClean="0"/>
              <a:t>**</a:t>
            </a:r>
            <a:endParaRPr lang="en-US" sz="1600" dirty="0"/>
          </a:p>
        </p:txBody>
      </p:sp>
    </p:spTree>
    <p:extLst>
      <p:ext uri="{BB962C8B-B14F-4D97-AF65-F5344CB8AC3E}">
        <p14:creationId xmlns:p14="http://schemas.microsoft.com/office/powerpoint/2010/main" val="704682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GASP in the wild - </a:t>
            </a:r>
            <a:r>
              <a:rPr lang="en-US" dirty="0"/>
              <a:t>Identify compliance sentences in contracts</a:t>
            </a:r>
          </a:p>
        </p:txBody>
      </p:sp>
    </p:spTree>
    <p:extLst>
      <p:ext uri="{BB962C8B-B14F-4D97-AF65-F5344CB8AC3E}">
        <p14:creationId xmlns:p14="http://schemas.microsoft.com/office/powerpoint/2010/main" val="15229274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Same GASP new task</a:t>
            </a:r>
            <a:endParaRPr lang="en-US" dirty="0"/>
          </a:p>
        </p:txBody>
      </p:sp>
      <p:sp>
        <p:nvSpPr>
          <p:cNvPr id="3" name="Content Placeholder 2"/>
          <p:cNvSpPr>
            <a:spLocks noGrp="1"/>
          </p:cNvSpPr>
          <p:nvPr>
            <p:ph idx="1"/>
          </p:nvPr>
        </p:nvSpPr>
        <p:spPr/>
        <p:txBody>
          <a:bodyPr/>
          <a:lstStyle/>
          <a:p>
            <a:r>
              <a:rPr lang="en-US" dirty="0" smtClean="0">
                <a:solidFill>
                  <a:schemeClr val="tx2"/>
                </a:solidFill>
              </a:rPr>
              <a:t>Completely new task from another domain –  Identify compliance sentences in contracts</a:t>
            </a:r>
          </a:p>
          <a:p>
            <a:r>
              <a:rPr lang="en-US" dirty="0" smtClean="0">
                <a:solidFill>
                  <a:schemeClr val="tx2"/>
                </a:solidFill>
              </a:rPr>
              <a:t>Off the shelf usage – only general NLP attribute layers</a:t>
            </a:r>
          </a:p>
          <a:p>
            <a:r>
              <a:rPr lang="en-US" dirty="0" smtClean="0">
                <a:solidFill>
                  <a:schemeClr val="tx2"/>
                </a:solidFill>
              </a:rPr>
              <a:t>Gasp provides insights when addressing a novel task</a:t>
            </a:r>
          </a:p>
          <a:p>
            <a:r>
              <a:rPr lang="en-US" dirty="0" smtClean="0">
                <a:solidFill>
                  <a:schemeClr val="tx2"/>
                </a:solidFill>
                <a:hlinkClick r:id="rId3" action="ppaction://hlinkfile"/>
              </a:rPr>
              <a:t>Match results</a:t>
            </a:r>
            <a:endParaRPr lang="en-US" dirty="0" smtClean="0">
              <a:solidFill>
                <a:schemeClr val="tx2"/>
              </a:solidFill>
            </a:endParaRPr>
          </a:p>
          <a:p>
            <a:pPr lvl="1">
              <a:lnSpc>
                <a:spcPct val="150000"/>
              </a:lnSpc>
            </a:pPr>
            <a:r>
              <a:rPr lang="en-US" sz="1400" dirty="0">
                <a:solidFill>
                  <a:schemeClr val="tx2"/>
                </a:solidFill>
                <a:hlinkClick r:id="rId4" action="ppaction://hlinkfile"/>
              </a:rPr>
              <a:t>[</a:t>
            </a:r>
            <a:r>
              <a:rPr lang="en-US" sz="1400" dirty="0" err="1">
                <a:solidFill>
                  <a:schemeClr val="tx2"/>
                </a:solidFill>
                <a:hlinkClick r:id="rId4" action="ppaction://hlinkfile"/>
              </a:rPr>
              <a:t>noun.person</a:t>
            </a:r>
            <a:r>
              <a:rPr lang="en-US" sz="1400" dirty="0">
                <a:solidFill>
                  <a:schemeClr val="tx2"/>
                </a:solidFill>
                <a:hlinkClick r:id="rId4" action="ppaction://hlinkfile"/>
              </a:rPr>
              <a:t>],[shall],[VB],[the],[IN</a:t>
            </a:r>
            <a:r>
              <a:rPr lang="en-US" sz="1400" dirty="0" smtClean="0">
                <a:solidFill>
                  <a:schemeClr val="tx2"/>
                </a:solidFill>
                <a:hlinkClick r:id="rId4" action="ppaction://hlinkfile"/>
              </a:rPr>
              <a:t>]</a:t>
            </a:r>
            <a:endParaRPr lang="en-US" sz="1400" dirty="0" smtClean="0">
              <a:solidFill>
                <a:schemeClr val="tx2"/>
              </a:solidFill>
            </a:endParaRPr>
          </a:p>
          <a:p>
            <a:pPr lvl="1">
              <a:lnSpc>
                <a:spcPct val="150000"/>
              </a:lnSpc>
            </a:pPr>
            <a:r>
              <a:rPr lang="en-US" sz="1400" dirty="0">
                <a:solidFill>
                  <a:schemeClr val="tx2"/>
                </a:solidFill>
                <a:hlinkClick r:id="rId5" action="ppaction://hlinkfile"/>
              </a:rPr>
              <a:t>[shall],[the],[leader-n-1</a:t>
            </a:r>
            <a:r>
              <a:rPr lang="en-US" sz="1400" dirty="0" smtClean="0">
                <a:solidFill>
                  <a:schemeClr val="tx2"/>
                </a:solidFill>
                <a:hlinkClick r:id="rId5" action="ppaction://hlinkfile"/>
              </a:rPr>
              <a:t>]</a:t>
            </a:r>
            <a:endParaRPr lang="en-US" sz="1400" dirty="0" smtClean="0">
              <a:solidFill>
                <a:schemeClr val="tx2"/>
              </a:solidFill>
            </a:endParaRPr>
          </a:p>
        </p:txBody>
      </p:sp>
      <p:sp>
        <p:nvSpPr>
          <p:cNvPr id="4" name="Slide Number Placeholder 3"/>
          <p:cNvSpPr>
            <a:spLocks noGrp="1"/>
          </p:cNvSpPr>
          <p:nvPr>
            <p:ph type="sldNum" sz="quarter" idx="10"/>
          </p:nvPr>
        </p:nvSpPr>
        <p:spPr/>
        <p:txBody>
          <a:bodyPr/>
          <a:lstStyle/>
          <a:p>
            <a:fld id="{E98947E1-6E9C-4553-A175-053CB8F72200}" type="slidenum">
              <a:rPr lang="en-US" smtClean="0"/>
              <a:pPr/>
              <a:t>16</a:t>
            </a:fld>
            <a:endParaRPr lang="en-US" dirty="0"/>
          </a:p>
        </p:txBody>
      </p:sp>
    </p:spTree>
    <p:extLst>
      <p:ext uri="{BB962C8B-B14F-4D97-AF65-F5344CB8AC3E}">
        <p14:creationId xmlns:p14="http://schemas.microsoft.com/office/powerpoint/2010/main" val="1377770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If time permits…</a:t>
            </a:r>
            <a:endParaRPr lang="en-US" dirty="0"/>
          </a:p>
        </p:txBody>
      </p:sp>
    </p:spTree>
    <p:extLst>
      <p:ext uri="{BB962C8B-B14F-4D97-AF65-F5344CB8AC3E}">
        <p14:creationId xmlns:p14="http://schemas.microsoft.com/office/powerpoint/2010/main" val="2322026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examples</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18</a:t>
            </a:fld>
            <a:endParaRPr lang="en-US" dirty="0"/>
          </a:p>
        </p:txBody>
      </p:sp>
      <p:pic>
        <p:nvPicPr>
          <p:cNvPr id="5" name="Picture 4"/>
          <p:cNvPicPr>
            <a:picLocks noChangeAspect="1"/>
          </p:cNvPicPr>
          <p:nvPr/>
        </p:nvPicPr>
        <p:blipFill>
          <a:blip r:embed="rId3"/>
          <a:stretch>
            <a:fillRect/>
          </a:stretch>
        </p:blipFill>
        <p:spPr>
          <a:xfrm>
            <a:off x="575838" y="1173094"/>
            <a:ext cx="7460968" cy="2842015"/>
          </a:xfrm>
          <a:prstGeom prst="rect">
            <a:avLst/>
          </a:prstGeom>
        </p:spPr>
      </p:pic>
      <p:cxnSp>
        <p:nvCxnSpPr>
          <p:cNvPr id="8" name="Straight Connector 7"/>
          <p:cNvCxnSpPr/>
          <p:nvPr/>
        </p:nvCxnSpPr>
        <p:spPr bwMode="auto">
          <a:xfrm>
            <a:off x="648668" y="2303190"/>
            <a:ext cx="7307882" cy="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bwMode="auto">
          <a:xfrm>
            <a:off x="642940" y="2984977"/>
            <a:ext cx="7308000" cy="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bwMode="auto">
          <a:xfrm>
            <a:off x="642940" y="3428419"/>
            <a:ext cx="7308000" cy="0"/>
          </a:xfrm>
          <a:prstGeom prst="line">
            <a:avLst/>
          </a:prstGeom>
          <a:ln w="19050">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9" name="Title 1"/>
          <p:cNvSpPr txBox="1">
            <a:spLocks/>
          </p:cNvSpPr>
          <p:nvPr/>
        </p:nvSpPr>
        <p:spPr bwMode="auto">
          <a:xfrm>
            <a:off x="648668" y="4386673"/>
            <a:ext cx="7307882" cy="2215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6D6E70"/>
                </a:solidFill>
                <a:effectLst/>
                <a:uLnTx/>
                <a:uFillTx/>
                <a:latin typeface="Arial" pitchFamily="34" charset="0"/>
                <a:ea typeface="+mj-ea"/>
                <a:cs typeface="Arial" pitchFamily="34" charset="0"/>
              </a:rPr>
              <a:t>* These</a:t>
            </a:r>
            <a:r>
              <a:rPr kumimoji="0" lang="en-US" sz="1600" b="0" i="0" u="none" strike="noStrike" kern="0" cap="none" spc="0" normalizeH="0" noProof="0" dirty="0">
                <a:ln>
                  <a:noFill/>
                </a:ln>
                <a:solidFill>
                  <a:srgbClr val="6D6E70"/>
                </a:solidFill>
                <a:effectLst/>
                <a:uLnTx/>
                <a:uFillTx/>
                <a:latin typeface="Arial" pitchFamily="34" charset="0"/>
                <a:ea typeface="+mj-ea"/>
                <a:cs typeface="Arial" pitchFamily="34" charset="0"/>
              </a:rPr>
              <a:t> are patterns for the negative class</a:t>
            </a:r>
            <a:endParaRPr kumimoji="0" lang="en-US" sz="1600" b="0" i="0" u="none" strike="noStrike" kern="0" cap="none" spc="0" normalizeH="0" baseline="0" noProof="0" dirty="0">
              <a:ln>
                <a:noFill/>
              </a:ln>
              <a:solidFill>
                <a:srgbClr val="6D6E70"/>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466295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Diffs from prior pattern works</a:t>
            </a:r>
            <a:endParaRPr lang="en-US" dirty="0"/>
          </a:p>
        </p:txBody>
      </p:sp>
      <p:sp>
        <p:nvSpPr>
          <p:cNvPr id="3" name="Content Placeholder 2"/>
          <p:cNvSpPr>
            <a:spLocks noGrp="1"/>
          </p:cNvSpPr>
          <p:nvPr>
            <p:ph idx="1"/>
          </p:nvPr>
        </p:nvSpPr>
        <p:spPr>
          <a:xfrm>
            <a:off x="328614" y="980770"/>
            <a:ext cx="8455025" cy="3915696"/>
          </a:xfrm>
        </p:spPr>
        <p:txBody>
          <a:bodyPr/>
          <a:lstStyle/>
          <a:p>
            <a:pPr eaLnBrk="1" hangingPunct="1">
              <a:lnSpc>
                <a:spcPct val="85000"/>
              </a:lnSpc>
            </a:pPr>
            <a:r>
              <a:rPr lang="en-GB" altLang="en-US" dirty="0" smtClean="0"/>
              <a:t>Mainly identify </a:t>
            </a:r>
            <a:r>
              <a:rPr lang="en-GB" altLang="en-US" dirty="0"/>
              <a:t>pairs of word that are related by a specific relation </a:t>
            </a:r>
          </a:p>
          <a:p>
            <a:pPr lvl="1" eaLnBrk="1" hangingPunct="1">
              <a:lnSpc>
                <a:spcPct val="85000"/>
              </a:lnSpc>
            </a:pPr>
            <a:r>
              <a:rPr lang="en-GB" altLang="en-US" sz="1200" dirty="0"/>
              <a:t>WordNet: Hearst, 92; </a:t>
            </a:r>
            <a:r>
              <a:rPr lang="en-US" sz="1200" dirty="0" err="1"/>
              <a:t>Berland</a:t>
            </a:r>
            <a:r>
              <a:rPr lang="en-US" sz="1200" dirty="0"/>
              <a:t> and </a:t>
            </a:r>
            <a:r>
              <a:rPr lang="en-US" sz="1200" dirty="0" err="1"/>
              <a:t>Charniak</a:t>
            </a:r>
            <a:r>
              <a:rPr lang="en-US" sz="1200" dirty="0"/>
              <a:t>, 1999; </a:t>
            </a:r>
            <a:r>
              <a:rPr lang="en-US" sz="1200" dirty="0" err="1"/>
              <a:t>Girju</a:t>
            </a:r>
            <a:r>
              <a:rPr lang="en-US" sz="1200" dirty="0"/>
              <a:t> et al., 2006  </a:t>
            </a:r>
            <a:endParaRPr lang="en-GB" sz="1200" dirty="0"/>
          </a:p>
          <a:p>
            <a:pPr lvl="1" eaLnBrk="1" hangingPunct="1">
              <a:lnSpc>
                <a:spcPct val="85000"/>
              </a:lnSpc>
            </a:pPr>
            <a:r>
              <a:rPr lang="en-US" sz="1200" dirty="0"/>
              <a:t>RE: </a:t>
            </a:r>
            <a:r>
              <a:rPr lang="en-US" sz="1200" dirty="0" err="1"/>
              <a:t>Brin</a:t>
            </a:r>
            <a:r>
              <a:rPr lang="en-US" sz="1200" dirty="0"/>
              <a:t>, 1998; </a:t>
            </a:r>
            <a:r>
              <a:rPr lang="en-US" sz="1200" dirty="0" err="1"/>
              <a:t>Ravichandran</a:t>
            </a:r>
            <a:r>
              <a:rPr lang="en-US" sz="1200" dirty="0"/>
              <a:t> and </a:t>
            </a:r>
            <a:r>
              <a:rPr lang="en-US" sz="1200" dirty="0" err="1"/>
              <a:t>Hovy</a:t>
            </a:r>
            <a:r>
              <a:rPr lang="en-US" sz="1200" dirty="0"/>
              <a:t>, 2002; </a:t>
            </a:r>
            <a:r>
              <a:rPr lang="en-US" sz="1200" dirty="0" err="1"/>
              <a:t>Etzioni</a:t>
            </a:r>
            <a:r>
              <a:rPr lang="en-US" sz="1200" dirty="0"/>
              <a:t>, 2004; </a:t>
            </a:r>
            <a:r>
              <a:rPr lang="en-US" sz="1200" dirty="0" err="1"/>
              <a:t>Pasca</a:t>
            </a:r>
            <a:r>
              <a:rPr lang="en-US" sz="1200" dirty="0"/>
              <a:t> et al., 2006</a:t>
            </a:r>
          </a:p>
          <a:p>
            <a:pPr lvl="1" eaLnBrk="1" hangingPunct="1">
              <a:lnSpc>
                <a:spcPct val="85000"/>
              </a:lnSpc>
            </a:pPr>
            <a:r>
              <a:rPr lang="en-GB" altLang="en-US" sz="1400" dirty="0">
                <a:solidFill>
                  <a:schemeClr val="accent6"/>
                </a:solidFill>
                <a:ea typeface="+mn-ea"/>
              </a:rPr>
              <a:t>GASP identifies texts in which a subtle target phenomenon occurs</a:t>
            </a:r>
          </a:p>
          <a:p>
            <a:pPr eaLnBrk="1" hangingPunct="1">
              <a:lnSpc>
                <a:spcPct val="85000"/>
              </a:lnSpc>
            </a:pPr>
            <a:r>
              <a:rPr lang="en-US" dirty="0" smtClean="0"/>
              <a:t>Highly lexicalized, </a:t>
            </a:r>
            <a:r>
              <a:rPr lang="en-GB" altLang="en-US" dirty="0" smtClean="0"/>
              <a:t>composed </a:t>
            </a:r>
            <a:r>
              <a:rPr lang="en-GB" altLang="en-US" dirty="0"/>
              <a:t>of words and POS tags</a:t>
            </a:r>
          </a:p>
          <a:p>
            <a:pPr lvl="1" eaLnBrk="1" hangingPunct="1">
              <a:lnSpc>
                <a:spcPct val="85000"/>
              </a:lnSpc>
            </a:pPr>
            <a:r>
              <a:rPr lang="en-US" sz="1200" dirty="0" err="1" smtClean="0"/>
              <a:t>Riloff</a:t>
            </a:r>
            <a:r>
              <a:rPr lang="en-US" sz="1200" dirty="0" smtClean="0"/>
              <a:t> </a:t>
            </a:r>
            <a:r>
              <a:rPr lang="en-US" sz="1200" dirty="0"/>
              <a:t>et al., 2003: [subj] [was] [asked</a:t>
            </a:r>
            <a:r>
              <a:rPr lang="en-US" sz="1200" dirty="0" smtClean="0"/>
              <a:t>]</a:t>
            </a:r>
          </a:p>
          <a:p>
            <a:pPr lvl="1">
              <a:lnSpc>
                <a:spcPct val="85000"/>
              </a:lnSpc>
            </a:pPr>
            <a:r>
              <a:rPr lang="en-US" sz="1200" dirty="0"/>
              <a:t>Snow et al., 2004 (</a:t>
            </a:r>
            <a:r>
              <a:rPr lang="en-GB" altLang="en-US" sz="1200" dirty="0"/>
              <a:t>syntactic relation</a:t>
            </a:r>
            <a:r>
              <a:rPr lang="en-US" sz="1200" dirty="0"/>
              <a:t>)</a:t>
            </a:r>
          </a:p>
          <a:p>
            <a:pPr lvl="1">
              <a:lnSpc>
                <a:spcPct val="85000"/>
              </a:lnSpc>
            </a:pPr>
            <a:r>
              <a:rPr lang="en-US" sz="1400" dirty="0">
                <a:solidFill>
                  <a:schemeClr val="accent6"/>
                </a:solidFill>
                <a:ea typeface="+mn-ea"/>
              </a:rPr>
              <a:t>GASP patterns are composed of a rich and varied alphabet of features with a high degree of freedom in features combinations</a:t>
            </a:r>
          </a:p>
          <a:p>
            <a:pPr eaLnBrk="1" hangingPunct="1">
              <a:lnSpc>
                <a:spcPct val="85000"/>
              </a:lnSpc>
            </a:pPr>
            <a:r>
              <a:rPr lang="en-US" dirty="0" smtClean="0"/>
              <a:t>Patterns </a:t>
            </a:r>
            <a:r>
              <a:rPr lang="en-US" dirty="0"/>
              <a:t>of consecutive words</a:t>
            </a:r>
          </a:p>
          <a:p>
            <a:pPr lvl="1">
              <a:lnSpc>
                <a:spcPct val="85000"/>
              </a:lnSpc>
            </a:pPr>
            <a:r>
              <a:rPr lang="en-US" sz="1400" dirty="0">
                <a:solidFill>
                  <a:schemeClr val="accent6"/>
                </a:solidFill>
                <a:ea typeface="+mn-ea"/>
              </a:rPr>
              <a:t>GASP allows gaps which makes its patterns more powerful</a:t>
            </a:r>
          </a:p>
          <a:p>
            <a:pPr eaLnBrk="1" hangingPunct="1">
              <a:lnSpc>
                <a:spcPct val="85000"/>
              </a:lnSpc>
            </a:pPr>
            <a:r>
              <a:rPr lang="en-US" dirty="0"/>
              <a:t>Only positive patterns</a:t>
            </a:r>
          </a:p>
          <a:p>
            <a:pPr lvl="1">
              <a:lnSpc>
                <a:spcPct val="85000"/>
              </a:lnSpc>
            </a:pPr>
            <a:r>
              <a:rPr lang="en-US" sz="1400" dirty="0">
                <a:solidFill>
                  <a:schemeClr val="accent6"/>
                </a:solidFill>
                <a:ea typeface="+mn-ea"/>
              </a:rPr>
              <a:t>GASP can learn patterns for the negative </a:t>
            </a:r>
            <a:r>
              <a:rPr lang="en-US" sz="1400" dirty="0" smtClean="0">
                <a:solidFill>
                  <a:schemeClr val="accent6"/>
                </a:solidFill>
                <a:ea typeface="+mn-ea"/>
              </a:rPr>
              <a:t>class</a:t>
            </a:r>
            <a:endParaRPr lang="en-US" sz="1400" dirty="0">
              <a:solidFill>
                <a:schemeClr val="accent6"/>
              </a:solidFill>
              <a:ea typeface="+mn-ea"/>
            </a:endParaRPr>
          </a:p>
        </p:txBody>
      </p:sp>
      <p:sp>
        <p:nvSpPr>
          <p:cNvPr id="4" name="Slide Number Placeholder 3"/>
          <p:cNvSpPr>
            <a:spLocks noGrp="1"/>
          </p:cNvSpPr>
          <p:nvPr>
            <p:ph type="sldNum" sz="quarter" idx="10"/>
          </p:nvPr>
        </p:nvSpPr>
        <p:spPr/>
        <p:txBody>
          <a:bodyPr/>
          <a:lstStyle/>
          <a:p>
            <a:fld id="{E98947E1-6E9C-4553-A175-053CB8F72200}" type="slidenum">
              <a:rPr lang="en-US" smtClean="0"/>
              <a:pPr/>
              <a:t>19</a:t>
            </a:fld>
            <a:endParaRPr lang="en-US" dirty="0"/>
          </a:p>
        </p:txBody>
      </p:sp>
    </p:spTree>
    <p:extLst>
      <p:ext uri="{BB962C8B-B14F-4D97-AF65-F5344CB8AC3E}">
        <p14:creationId xmlns:p14="http://schemas.microsoft.com/office/powerpoint/2010/main" val="869928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8613" y="219076"/>
            <a:ext cx="8686800" cy="387798"/>
          </a:xfrm>
        </p:spPr>
        <p:txBody>
          <a:bodyPr/>
          <a:lstStyle/>
          <a:p>
            <a:r>
              <a:rPr lang="en-US" dirty="0" smtClean="0"/>
              <a:t>Complex tasks demand complex linguistic features</a:t>
            </a:r>
            <a:endParaRPr lang="en-US" dirty="0"/>
          </a:p>
        </p:txBody>
      </p:sp>
      <p:sp>
        <p:nvSpPr>
          <p:cNvPr id="3" name="Content Placeholder 2"/>
          <p:cNvSpPr>
            <a:spLocks noGrp="1"/>
          </p:cNvSpPr>
          <p:nvPr>
            <p:ph idx="1"/>
          </p:nvPr>
        </p:nvSpPr>
        <p:spPr>
          <a:xfrm>
            <a:off x="328614" y="1231490"/>
            <a:ext cx="8455025" cy="3451123"/>
          </a:xfrm>
        </p:spPr>
        <p:txBody>
          <a:bodyPr/>
          <a:lstStyle/>
          <a:p>
            <a:pPr marL="0" indent="0">
              <a:buNone/>
            </a:pPr>
            <a:r>
              <a:rPr lang="en-US" dirty="0" smtClean="0"/>
              <a:t>Given many documents we can:</a:t>
            </a:r>
          </a:p>
          <a:p>
            <a:r>
              <a:rPr lang="en-US" dirty="0" smtClean="0"/>
              <a:t>classify \ cluster them </a:t>
            </a:r>
          </a:p>
          <a:p>
            <a:pPr lvl="1"/>
            <a:r>
              <a:rPr lang="en-US" dirty="0" smtClean="0"/>
              <a:t>with Naïve Bayes and simple BOW representation</a:t>
            </a:r>
          </a:p>
          <a:p>
            <a:pPr lvl="1"/>
            <a:r>
              <a:rPr lang="en-US" dirty="0" smtClean="0"/>
              <a:t>very good in practice</a:t>
            </a:r>
          </a:p>
          <a:p>
            <a:r>
              <a:rPr lang="en-US" dirty="0" smtClean="0"/>
              <a:t>Identify author</a:t>
            </a:r>
          </a:p>
          <a:p>
            <a:pPr lvl="1"/>
            <a:r>
              <a:rPr lang="en-US" dirty="0" smtClean="0"/>
              <a:t>with simple features such as stop words and punctuations distribution</a:t>
            </a:r>
          </a:p>
          <a:p>
            <a:pPr marL="0" indent="0">
              <a:buNone/>
            </a:pPr>
            <a:endParaRPr lang="en-US" sz="1100" dirty="0" smtClean="0"/>
          </a:p>
          <a:p>
            <a:pPr marL="0" indent="0">
              <a:buNone/>
            </a:pPr>
            <a:r>
              <a:rPr lang="en-US" dirty="0" smtClean="0"/>
              <a:t>These simple linguistic features are not enough when:</a:t>
            </a:r>
          </a:p>
          <a:p>
            <a:r>
              <a:rPr lang="en-US" dirty="0"/>
              <a:t>dealing with </a:t>
            </a:r>
            <a:r>
              <a:rPr lang="en-US" dirty="0" smtClean="0"/>
              <a:t>complex linguistic phenomena </a:t>
            </a:r>
          </a:p>
          <a:p>
            <a:pPr lvl="1"/>
            <a:r>
              <a:rPr lang="en-US" dirty="0" smtClean="0"/>
              <a:t>e.g., argumentation mining, textual entailment</a:t>
            </a:r>
          </a:p>
          <a:p>
            <a:r>
              <a:rPr lang="en-US" dirty="0" smtClean="0"/>
              <a:t>the phenomenon is reflected in short texts</a:t>
            </a: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2</a:t>
            </a:fld>
            <a:endParaRPr lang="en-US" dirty="0"/>
          </a:p>
        </p:txBody>
      </p:sp>
    </p:spTree>
    <p:extLst>
      <p:ext uri="{BB962C8B-B14F-4D97-AF65-F5344CB8AC3E}">
        <p14:creationId xmlns:p14="http://schemas.microsoft.com/office/powerpoint/2010/main" val="19260740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 common pattern</a:t>
            </a:r>
            <a:endParaRPr lang="en-US" dirty="0"/>
          </a:p>
        </p:txBody>
      </p:sp>
      <p:sp>
        <p:nvSpPr>
          <p:cNvPr id="3" name="Content Placeholder 2"/>
          <p:cNvSpPr>
            <a:spLocks noGrp="1"/>
          </p:cNvSpPr>
          <p:nvPr>
            <p:ph idx="1"/>
          </p:nvPr>
        </p:nvSpPr>
        <p:spPr>
          <a:xfrm>
            <a:off x="328615" y="1158185"/>
            <a:ext cx="8031614" cy="1356415"/>
          </a:xfrm>
        </p:spPr>
        <p:txBody>
          <a:bodyPr/>
          <a:lstStyle/>
          <a:p>
            <a:r>
              <a:rPr lang="en-US" sz="1200" dirty="0">
                <a:solidFill>
                  <a:schemeClr val="tx2"/>
                </a:solidFill>
              </a:rPr>
              <a:t>One of the most common criticisms of </a:t>
            </a:r>
            <a:r>
              <a:rPr lang="en-US" sz="1200" dirty="0" smtClean="0">
                <a:solidFill>
                  <a:schemeClr val="tx2"/>
                </a:solidFill>
              </a:rPr>
              <a:t>video games </a:t>
            </a:r>
            <a:r>
              <a:rPr lang="en-US" sz="1200" dirty="0">
                <a:solidFill>
                  <a:schemeClr val="tx2"/>
                </a:solidFill>
              </a:rPr>
              <a:t>is that they increase the violent </a:t>
            </a:r>
            <a:r>
              <a:rPr lang="en-US" sz="1200" dirty="0" smtClean="0">
                <a:solidFill>
                  <a:schemeClr val="tx2"/>
                </a:solidFill>
              </a:rPr>
              <a:t>tendencies among </a:t>
            </a:r>
            <a:r>
              <a:rPr lang="en-US" sz="1200" dirty="0">
                <a:solidFill>
                  <a:schemeClr val="tx2"/>
                </a:solidFill>
              </a:rPr>
              <a:t>youth</a:t>
            </a:r>
            <a:r>
              <a:rPr lang="en-US" sz="1200" dirty="0" smtClean="0">
                <a:solidFill>
                  <a:schemeClr val="tx2"/>
                </a:solidFill>
              </a:rPr>
              <a:t>. </a:t>
            </a:r>
          </a:p>
          <a:p>
            <a:pPr lvl="1"/>
            <a:r>
              <a:rPr lang="en-US" sz="1200" dirty="0" smtClean="0">
                <a:solidFill>
                  <a:schemeClr val="tx2"/>
                </a:solidFill>
              </a:rPr>
              <a:t>Topic: the </a:t>
            </a:r>
            <a:r>
              <a:rPr lang="en-US" sz="1200" dirty="0">
                <a:solidFill>
                  <a:schemeClr val="tx2"/>
                </a:solidFill>
              </a:rPr>
              <a:t>sale of violent video games to </a:t>
            </a:r>
            <a:r>
              <a:rPr lang="en-US" sz="1200" dirty="0" smtClean="0">
                <a:solidFill>
                  <a:schemeClr val="tx2"/>
                </a:solidFill>
              </a:rPr>
              <a:t>minors</a:t>
            </a:r>
            <a:endParaRPr lang="en-US" sz="1200" dirty="0">
              <a:solidFill>
                <a:schemeClr val="tx2"/>
              </a:solidFill>
            </a:endParaRPr>
          </a:p>
          <a:p>
            <a:r>
              <a:rPr lang="en-US" sz="1200" dirty="0">
                <a:solidFill>
                  <a:schemeClr val="tx2"/>
                </a:solidFill>
              </a:rPr>
              <a:t>Supporters of the ban state that boxing </a:t>
            </a:r>
            <a:r>
              <a:rPr lang="en-US" sz="1200" dirty="0" smtClean="0">
                <a:solidFill>
                  <a:schemeClr val="tx2"/>
                </a:solidFill>
              </a:rPr>
              <a:t>is the </a:t>
            </a:r>
            <a:r>
              <a:rPr lang="en-US" sz="1200" dirty="0">
                <a:solidFill>
                  <a:schemeClr val="tx2"/>
                </a:solidFill>
              </a:rPr>
              <a:t>only sport where hurting the other athlete </a:t>
            </a:r>
            <a:r>
              <a:rPr lang="en-US" sz="1200" dirty="0" smtClean="0">
                <a:solidFill>
                  <a:schemeClr val="tx2"/>
                </a:solidFill>
              </a:rPr>
              <a:t>is the </a:t>
            </a:r>
            <a:r>
              <a:rPr lang="en-US" sz="1200" dirty="0">
                <a:solidFill>
                  <a:schemeClr val="tx2"/>
                </a:solidFill>
              </a:rPr>
              <a:t>goal</a:t>
            </a:r>
            <a:r>
              <a:rPr lang="en-US" sz="1200" dirty="0" smtClean="0">
                <a:solidFill>
                  <a:schemeClr val="tx2"/>
                </a:solidFill>
              </a:rPr>
              <a:t>.</a:t>
            </a:r>
            <a:endParaRPr lang="en-US" sz="1200" dirty="0">
              <a:solidFill>
                <a:schemeClr val="tx2"/>
              </a:solidFill>
            </a:endParaRPr>
          </a:p>
          <a:p>
            <a:pPr lvl="1"/>
            <a:r>
              <a:rPr lang="en-US" sz="1200" dirty="0">
                <a:solidFill>
                  <a:schemeClr val="tx2"/>
                </a:solidFill>
              </a:rPr>
              <a:t>Topic: </a:t>
            </a:r>
            <a:r>
              <a:rPr lang="en-US" sz="1200" dirty="0" smtClean="0">
                <a:solidFill>
                  <a:schemeClr val="tx2"/>
                </a:solidFill>
              </a:rPr>
              <a:t>boxing</a:t>
            </a:r>
            <a:endParaRPr lang="en-US" sz="1200" dirty="0">
              <a:solidFill>
                <a:schemeClr val="tx2"/>
              </a:solidFill>
            </a:endParaRPr>
          </a:p>
          <a:p>
            <a:r>
              <a:rPr lang="en-US" sz="1200" dirty="0">
                <a:solidFill>
                  <a:schemeClr val="tx2"/>
                </a:solidFill>
              </a:rPr>
              <a:t>Proponents of the nuclear peace argue </a:t>
            </a:r>
            <a:r>
              <a:rPr lang="en-US" sz="1200" dirty="0" smtClean="0">
                <a:solidFill>
                  <a:schemeClr val="tx2"/>
                </a:solidFill>
              </a:rPr>
              <a:t>that controlled </a:t>
            </a:r>
            <a:r>
              <a:rPr lang="en-US" sz="1200" dirty="0">
                <a:solidFill>
                  <a:schemeClr val="tx2"/>
                </a:solidFill>
              </a:rPr>
              <a:t>nuclear proliferation may be </a:t>
            </a:r>
            <a:r>
              <a:rPr lang="en-US" sz="1200" dirty="0" smtClean="0">
                <a:solidFill>
                  <a:schemeClr val="tx2"/>
                </a:solidFill>
              </a:rPr>
              <a:t>beneficial for </a:t>
            </a:r>
            <a:r>
              <a:rPr lang="en-US" sz="1200" dirty="0">
                <a:solidFill>
                  <a:schemeClr val="tx2"/>
                </a:solidFill>
              </a:rPr>
              <a:t>inducing stability</a:t>
            </a:r>
            <a:r>
              <a:rPr lang="en-US" sz="1200" dirty="0" smtClean="0">
                <a:solidFill>
                  <a:schemeClr val="tx2"/>
                </a:solidFill>
              </a:rPr>
              <a:t>.</a:t>
            </a:r>
          </a:p>
          <a:p>
            <a:pPr lvl="1"/>
            <a:r>
              <a:rPr lang="en-US" sz="1200" dirty="0">
                <a:solidFill>
                  <a:schemeClr val="tx2"/>
                </a:solidFill>
              </a:rPr>
              <a:t>Topic: </a:t>
            </a:r>
            <a:r>
              <a:rPr lang="en-US" sz="1200" dirty="0" smtClean="0">
                <a:solidFill>
                  <a:schemeClr val="tx2"/>
                </a:solidFill>
              </a:rPr>
              <a:t>nuclear weapon</a:t>
            </a:r>
            <a:endParaRPr lang="en-US" sz="1200" dirty="0">
              <a:solidFill>
                <a:schemeClr val="tx2"/>
              </a:solidFill>
            </a:endParaRPr>
          </a:p>
        </p:txBody>
      </p:sp>
      <p:sp>
        <p:nvSpPr>
          <p:cNvPr id="4" name="Slide Number Placeholder 3"/>
          <p:cNvSpPr>
            <a:spLocks noGrp="1"/>
          </p:cNvSpPr>
          <p:nvPr>
            <p:ph type="sldNum" sz="quarter" idx="10"/>
          </p:nvPr>
        </p:nvSpPr>
        <p:spPr/>
        <p:txBody>
          <a:bodyPr/>
          <a:lstStyle/>
          <a:p>
            <a:fld id="{E98947E1-6E9C-4553-A175-053CB8F72200}" type="slidenum">
              <a:rPr lang="en-US" smtClean="0"/>
              <a:pPr/>
              <a:t>20</a:t>
            </a:fld>
            <a:endParaRPr lang="en-US" dirty="0"/>
          </a:p>
        </p:txBody>
      </p:sp>
      <p:sp>
        <p:nvSpPr>
          <p:cNvPr id="7" name="Content Placeholder 2"/>
          <p:cNvSpPr txBox="1">
            <a:spLocks/>
          </p:cNvSpPr>
          <p:nvPr/>
        </p:nvSpPr>
        <p:spPr bwMode="auto">
          <a:xfrm>
            <a:off x="329760" y="1152457"/>
            <a:ext cx="8456730" cy="1356415"/>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a:lnSpc>
                <a:spcPct val="100000"/>
              </a:lnSpc>
            </a:pPr>
            <a:r>
              <a:rPr lang="en-US" sz="1200" kern="0" dirty="0" smtClean="0">
                <a:solidFill>
                  <a:schemeClr val="tx2"/>
                </a:solidFill>
              </a:rPr>
              <a:t>One of the most common criticisms of video </a:t>
            </a:r>
            <a:r>
              <a:rPr lang="en-US" sz="1200" b="1" kern="0" dirty="0" smtClean="0">
                <a:solidFill>
                  <a:schemeClr val="accent6"/>
                </a:solidFill>
              </a:rPr>
              <a:t>games</a:t>
            </a:r>
            <a:r>
              <a:rPr lang="en-US" sz="1200" kern="0" dirty="0" smtClean="0">
                <a:solidFill>
                  <a:schemeClr val="accent6"/>
                </a:solidFill>
              </a:rPr>
              <a:t> </a:t>
            </a:r>
            <a:r>
              <a:rPr lang="en-US" sz="1200" kern="0" dirty="0" smtClean="0">
                <a:solidFill>
                  <a:schemeClr val="tx2"/>
                </a:solidFill>
              </a:rPr>
              <a:t>is that they </a:t>
            </a:r>
            <a:r>
              <a:rPr lang="en-US" sz="1200" b="1" kern="0" dirty="0" smtClean="0">
                <a:solidFill>
                  <a:schemeClr val="accent6"/>
                </a:solidFill>
              </a:rPr>
              <a:t>increase</a:t>
            </a:r>
            <a:r>
              <a:rPr lang="en-US" sz="1200" kern="0" dirty="0" smtClean="0">
                <a:solidFill>
                  <a:schemeClr val="accent6"/>
                </a:solidFill>
              </a:rPr>
              <a:t> </a:t>
            </a:r>
            <a:r>
              <a:rPr lang="en-US" sz="1200" kern="0" dirty="0" smtClean="0">
                <a:solidFill>
                  <a:schemeClr val="tx2"/>
                </a:solidFill>
              </a:rPr>
              <a:t>the </a:t>
            </a:r>
            <a:r>
              <a:rPr lang="en-US" sz="1200" b="1" kern="0" dirty="0" smtClean="0">
                <a:solidFill>
                  <a:schemeClr val="accent6"/>
                </a:solidFill>
              </a:rPr>
              <a:t>violent</a:t>
            </a:r>
            <a:r>
              <a:rPr lang="en-US" sz="1200" kern="0" dirty="0" smtClean="0">
                <a:solidFill>
                  <a:schemeClr val="accent6"/>
                </a:solidFill>
              </a:rPr>
              <a:t> </a:t>
            </a:r>
            <a:r>
              <a:rPr lang="en-US" sz="1200" kern="0" dirty="0" smtClean="0">
                <a:solidFill>
                  <a:schemeClr val="tx2"/>
                </a:solidFill>
              </a:rPr>
              <a:t>tendencies among </a:t>
            </a:r>
            <a:r>
              <a:rPr lang="en-US" sz="1200" b="1" kern="0" dirty="0" smtClean="0">
                <a:solidFill>
                  <a:schemeClr val="accent6"/>
                </a:solidFill>
              </a:rPr>
              <a:t>youth</a:t>
            </a:r>
            <a:r>
              <a:rPr lang="en-US" sz="1200" kern="0" dirty="0" smtClean="0">
                <a:solidFill>
                  <a:schemeClr val="tx2"/>
                </a:solidFill>
              </a:rPr>
              <a:t>. </a:t>
            </a:r>
          </a:p>
          <a:p>
            <a:pPr lvl="1">
              <a:lnSpc>
                <a:spcPct val="100000"/>
              </a:lnSpc>
            </a:pPr>
            <a:r>
              <a:rPr lang="en-US" sz="1200" kern="0" dirty="0" smtClean="0">
                <a:solidFill>
                  <a:schemeClr val="tx2"/>
                </a:solidFill>
              </a:rPr>
              <a:t>Topic: the sale of violent video games to minors</a:t>
            </a:r>
          </a:p>
          <a:p>
            <a:pPr>
              <a:lnSpc>
                <a:spcPct val="100000"/>
              </a:lnSpc>
            </a:pPr>
            <a:r>
              <a:rPr lang="en-US" sz="1200" kern="0" dirty="0" smtClean="0">
                <a:solidFill>
                  <a:schemeClr val="tx2"/>
                </a:solidFill>
              </a:rPr>
              <a:t>Supporters of the ban state that </a:t>
            </a:r>
            <a:r>
              <a:rPr lang="en-US" sz="1200" b="1" kern="0" dirty="0" smtClean="0">
                <a:solidFill>
                  <a:schemeClr val="accent6"/>
                </a:solidFill>
              </a:rPr>
              <a:t>boxing is </a:t>
            </a:r>
            <a:r>
              <a:rPr lang="en-US" sz="1200" kern="0" dirty="0" smtClean="0">
                <a:solidFill>
                  <a:schemeClr val="tx2"/>
                </a:solidFill>
              </a:rPr>
              <a:t>the only sport where </a:t>
            </a:r>
            <a:r>
              <a:rPr lang="en-US" sz="1200" b="1" kern="0" dirty="0" smtClean="0">
                <a:solidFill>
                  <a:schemeClr val="accent6"/>
                </a:solidFill>
              </a:rPr>
              <a:t>hurting</a:t>
            </a:r>
            <a:r>
              <a:rPr lang="en-US" sz="1200" kern="0" dirty="0" smtClean="0">
                <a:solidFill>
                  <a:schemeClr val="accent6"/>
                </a:solidFill>
              </a:rPr>
              <a:t> </a:t>
            </a:r>
            <a:r>
              <a:rPr lang="en-US" sz="1200" kern="0" dirty="0" smtClean="0">
                <a:solidFill>
                  <a:schemeClr val="tx2"/>
                </a:solidFill>
              </a:rPr>
              <a:t>the other </a:t>
            </a:r>
            <a:r>
              <a:rPr lang="en-US" sz="1200" b="1" kern="0" dirty="0" smtClean="0">
                <a:solidFill>
                  <a:schemeClr val="accent6"/>
                </a:solidFill>
              </a:rPr>
              <a:t>athlete</a:t>
            </a:r>
            <a:r>
              <a:rPr lang="en-US" sz="1200" kern="0" dirty="0" smtClean="0">
                <a:solidFill>
                  <a:schemeClr val="accent6"/>
                </a:solidFill>
              </a:rPr>
              <a:t> </a:t>
            </a:r>
            <a:r>
              <a:rPr lang="en-US" sz="1200" kern="0" dirty="0" smtClean="0">
                <a:solidFill>
                  <a:schemeClr val="tx2"/>
                </a:solidFill>
              </a:rPr>
              <a:t>is the goal.</a:t>
            </a:r>
          </a:p>
          <a:p>
            <a:pPr lvl="1">
              <a:lnSpc>
                <a:spcPct val="100000"/>
              </a:lnSpc>
            </a:pPr>
            <a:r>
              <a:rPr lang="en-US" sz="1200" kern="0" dirty="0" smtClean="0">
                <a:solidFill>
                  <a:schemeClr val="tx2"/>
                </a:solidFill>
              </a:rPr>
              <a:t>Topic: boxing</a:t>
            </a:r>
          </a:p>
          <a:p>
            <a:pPr>
              <a:lnSpc>
                <a:spcPct val="100000"/>
              </a:lnSpc>
            </a:pPr>
            <a:r>
              <a:rPr lang="en-US" sz="1200" kern="0" dirty="0" smtClean="0">
                <a:solidFill>
                  <a:schemeClr val="tx2"/>
                </a:solidFill>
              </a:rPr>
              <a:t>Proponents of the </a:t>
            </a:r>
            <a:r>
              <a:rPr lang="en-US" sz="1200" b="1" kern="0" dirty="0" smtClean="0">
                <a:solidFill>
                  <a:schemeClr val="accent6"/>
                </a:solidFill>
              </a:rPr>
              <a:t>nuclear</a:t>
            </a:r>
            <a:r>
              <a:rPr lang="en-US" sz="1200" kern="0" dirty="0" smtClean="0">
                <a:solidFill>
                  <a:schemeClr val="tx2"/>
                </a:solidFill>
              </a:rPr>
              <a:t> peace argue that controlled nuclear proliferation </a:t>
            </a:r>
            <a:r>
              <a:rPr lang="en-US" sz="1200" b="1" kern="0" dirty="0" smtClean="0">
                <a:solidFill>
                  <a:schemeClr val="accent6"/>
                </a:solidFill>
              </a:rPr>
              <a:t>may</a:t>
            </a:r>
            <a:r>
              <a:rPr lang="en-US" sz="1200" kern="0" dirty="0" smtClean="0">
                <a:solidFill>
                  <a:schemeClr val="accent6"/>
                </a:solidFill>
              </a:rPr>
              <a:t> </a:t>
            </a:r>
            <a:r>
              <a:rPr lang="en-US" sz="1200" kern="0" dirty="0" smtClean="0">
                <a:solidFill>
                  <a:schemeClr val="tx2"/>
                </a:solidFill>
              </a:rPr>
              <a:t>be </a:t>
            </a:r>
            <a:r>
              <a:rPr lang="en-US" sz="1200" b="1" kern="0" dirty="0" smtClean="0">
                <a:solidFill>
                  <a:schemeClr val="accent6"/>
                </a:solidFill>
              </a:rPr>
              <a:t>beneficial</a:t>
            </a:r>
            <a:r>
              <a:rPr lang="en-US" sz="1200" kern="0" dirty="0" smtClean="0">
                <a:solidFill>
                  <a:schemeClr val="accent6"/>
                </a:solidFill>
              </a:rPr>
              <a:t> </a:t>
            </a:r>
            <a:r>
              <a:rPr lang="en-US" sz="1200" kern="0" dirty="0" smtClean="0">
                <a:solidFill>
                  <a:schemeClr val="tx2"/>
                </a:solidFill>
              </a:rPr>
              <a:t>for inducing </a:t>
            </a:r>
            <a:r>
              <a:rPr lang="en-US" sz="1200" b="1" kern="0" dirty="0" smtClean="0">
                <a:solidFill>
                  <a:schemeClr val="accent6"/>
                </a:solidFill>
              </a:rPr>
              <a:t>stability</a:t>
            </a:r>
            <a:r>
              <a:rPr lang="en-US" sz="1200" kern="0" dirty="0" smtClean="0">
                <a:solidFill>
                  <a:schemeClr val="tx2"/>
                </a:solidFill>
              </a:rPr>
              <a:t>.</a:t>
            </a:r>
          </a:p>
          <a:p>
            <a:pPr lvl="1">
              <a:lnSpc>
                <a:spcPct val="100000"/>
              </a:lnSpc>
            </a:pPr>
            <a:r>
              <a:rPr lang="en-US" sz="1200" kern="0" dirty="0" smtClean="0">
                <a:solidFill>
                  <a:schemeClr val="tx2"/>
                </a:solidFill>
              </a:rPr>
              <a:t>Topic: nuclear weapon</a:t>
            </a:r>
            <a:endParaRPr lang="en-US" sz="1200" kern="0" dirty="0">
              <a:solidFill>
                <a:schemeClr val="tx2"/>
              </a:solidFill>
            </a:endParaRPr>
          </a:p>
        </p:txBody>
      </p:sp>
      <p:sp>
        <p:nvSpPr>
          <p:cNvPr id="8" name="Text Box 25"/>
          <p:cNvSpPr txBox="1">
            <a:spLocks noChangeArrowheads="1"/>
          </p:cNvSpPr>
          <p:nvPr/>
        </p:nvSpPr>
        <p:spPr bwMode="auto">
          <a:xfrm>
            <a:off x="1080454" y="3198281"/>
            <a:ext cx="6727798" cy="942786"/>
          </a:xfrm>
          <a:prstGeom prst="rect">
            <a:avLst/>
          </a:prstGeom>
          <a:solidFill>
            <a:srgbClr val="FFFFFF"/>
          </a:solidFill>
          <a:ln w="6350">
            <a:solidFill>
              <a:schemeClr val="tx2"/>
            </a:solidFill>
          </a:ln>
          <a:effectLst>
            <a:outerShdw blurRad="50800" dist="38100" dir="2700000" algn="tl" rotWithShape="0">
              <a:prstClr val="black">
                <a:alpha val="40000"/>
              </a:prstClr>
            </a:outerShdw>
          </a:effectLst>
          <a:extLst/>
        </p:spPr>
        <p:txBody>
          <a:bodyPr lIns="0" tIns="0" rIns="0" bIns="0" anchor="ctr"/>
          <a:lstStyle>
            <a:lvl1pPr marL="609600" indent="-606425">
              <a:lnSpc>
                <a:spcPct val="102000"/>
              </a:lnSpc>
              <a:spcAft>
                <a:spcPts val="142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30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6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4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9pPr>
          </a:lstStyle>
          <a:p>
            <a:pPr marL="0" indent="0" algn="ctr" eaLnBrk="1" hangingPunct="1">
              <a:lnSpc>
                <a:spcPts val="3500"/>
              </a:lnSpc>
              <a:spcAft>
                <a:spcPts val="0"/>
              </a:spcAft>
              <a:tabLst>
                <a:tab pos="0" algn="l"/>
                <a:tab pos="1524000" algn="l"/>
                <a:tab pos="2438400" algn="l"/>
                <a:tab pos="3352800" algn="l"/>
                <a:tab pos="4267200" algn="l"/>
                <a:tab pos="5181600" algn="l"/>
                <a:tab pos="6096000" algn="l"/>
                <a:tab pos="7010400" algn="l"/>
                <a:tab pos="7924800" algn="l"/>
                <a:tab pos="8839200" algn="l"/>
                <a:tab pos="9753600" algn="l"/>
                <a:tab pos="10668000" algn="l"/>
              </a:tabLst>
            </a:pPr>
            <a:r>
              <a:rPr lang="en-US" altLang="en-US" sz="2000" kern="0" dirty="0" smtClean="0">
                <a:solidFill>
                  <a:schemeClr val="tx2"/>
                </a:solidFill>
                <a:latin typeface="Arial" pitchFamily="34" charset="0"/>
                <a:ea typeface="+mn-ea"/>
                <a:cs typeface="Arial" pitchFamily="34" charset="0"/>
              </a:rPr>
              <a:t>[</a:t>
            </a:r>
            <a:r>
              <a:rPr lang="en-US" altLang="en-US" sz="2000" b="1" kern="0" dirty="0" smtClean="0">
                <a:solidFill>
                  <a:schemeClr val="tx2"/>
                </a:solidFill>
                <a:latin typeface="Arial" pitchFamily="34" charset="0"/>
                <a:ea typeface="+mn-ea"/>
                <a:cs typeface="Arial" pitchFamily="34" charset="0"/>
              </a:rPr>
              <a:t>TOPIC</a:t>
            </a:r>
            <a:r>
              <a:rPr lang="en-US" altLang="en-US" sz="2000" kern="0" dirty="0" smtClean="0">
                <a:solidFill>
                  <a:schemeClr val="tx2"/>
                </a:solidFill>
                <a:latin typeface="Arial" pitchFamily="34" charset="0"/>
                <a:ea typeface="+mn-ea"/>
                <a:cs typeface="Arial" pitchFamily="34" charset="0"/>
              </a:rPr>
              <a:t>] </a:t>
            </a:r>
            <a:r>
              <a:rPr lang="en-US" altLang="en-US" sz="2000" kern="0" dirty="0" smtClean="0">
                <a:solidFill>
                  <a:schemeClr val="tx2"/>
                </a:solidFill>
                <a:latin typeface="Arial" pitchFamily="34" charset="0"/>
                <a:cs typeface="Arial" pitchFamily="34" charset="0"/>
              </a:rPr>
              <a:t>[@</a:t>
            </a:r>
            <a:r>
              <a:rPr lang="en-US" altLang="en-US" sz="2000" kern="0" dirty="0" err="1" smtClean="0">
                <a:solidFill>
                  <a:schemeClr val="tx2"/>
                </a:solidFill>
                <a:latin typeface="Arial" pitchFamily="34" charset="0"/>
                <a:cs typeface="Arial" pitchFamily="34" charset="0"/>
              </a:rPr>
              <a:t>thatcomp</a:t>
            </a:r>
            <a:r>
              <a:rPr lang="en-US" altLang="en-US" sz="2000" kern="0" dirty="0" smtClean="0">
                <a:solidFill>
                  <a:schemeClr val="tx2"/>
                </a:solidFill>
                <a:latin typeface="Arial" pitchFamily="34" charset="0"/>
                <a:ea typeface="+mn-ea"/>
                <a:cs typeface="Arial" pitchFamily="34" charset="0"/>
              </a:rPr>
              <a:t>] </a:t>
            </a:r>
            <a:r>
              <a:rPr lang="en-US" altLang="en-US" sz="2000" kern="0" dirty="0" smtClean="0">
                <a:solidFill>
                  <a:schemeClr val="tx2"/>
                </a:solidFill>
                <a:latin typeface="Arial" pitchFamily="34" charset="0"/>
                <a:cs typeface="Arial" pitchFamily="34" charset="0"/>
              </a:rPr>
              <a:t>[SENTIMENT</a:t>
            </a:r>
            <a:r>
              <a:rPr lang="en-US" altLang="en-US" sz="2000" kern="0" dirty="0" smtClean="0">
                <a:solidFill>
                  <a:schemeClr val="tx2"/>
                </a:solidFill>
                <a:latin typeface="Arial" pitchFamily="34" charset="0"/>
                <a:ea typeface="+mn-ea"/>
                <a:cs typeface="Arial" pitchFamily="34" charset="0"/>
              </a:rPr>
              <a:t>] </a:t>
            </a:r>
            <a:r>
              <a:rPr lang="en-US" altLang="en-US" sz="2000" kern="0" dirty="0" smtClean="0">
                <a:solidFill>
                  <a:schemeClr val="tx2"/>
                </a:solidFill>
                <a:latin typeface="Arial" pitchFamily="34" charset="0"/>
                <a:cs typeface="Arial" pitchFamily="34" charset="0"/>
              </a:rPr>
              <a:t>[</a:t>
            </a:r>
            <a:r>
              <a:rPr lang="en-US" altLang="en-US" sz="2000" i="1" kern="0" dirty="0" smtClean="0">
                <a:solidFill>
                  <a:schemeClr val="tx2"/>
                </a:solidFill>
                <a:latin typeface="Arial" pitchFamily="34" charset="0"/>
                <a:cs typeface="Arial" pitchFamily="34" charset="0"/>
              </a:rPr>
              <a:t>NN</a:t>
            </a:r>
            <a:r>
              <a:rPr lang="en-US" altLang="en-US" sz="2000" kern="0" dirty="0" smtClean="0">
                <a:solidFill>
                  <a:schemeClr val="tx2"/>
                </a:solidFill>
                <a:latin typeface="Arial" pitchFamily="34" charset="0"/>
                <a:ea typeface="+mn-ea"/>
                <a:cs typeface="Arial" pitchFamily="34" charset="0"/>
              </a:rPr>
              <a:t>]</a:t>
            </a:r>
            <a:endParaRPr lang="en-US" altLang="en-US" sz="2000" kern="0" dirty="0">
              <a:solidFill>
                <a:schemeClr val="tx2"/>
              </a:solidFill>
              <a:latin typeface="Arial" pitchFamily="34" charset="0"/>
              <a:ea typeface="+mn-ea"/>
              <a:cs typeface="Arial" pitchFamily="34" charset="0"/>
            </a:endParaRPr>
          </a:p>
        </p:txBody>
      </p:sp>
    </p:spTree>
    <p:extLst>
      <p:ext uri="{BB962C8B-B14F-4D97-AF65-F5344CB8AC3E}">
        <p14:creationId xmlns:p14="http://schemas.microsoft.com/office/powerpoint/2010/main" val="208802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 common pattern</a:t>
            </a:r>
            <a:endParaRPr lang="en-US" dirty="0"/>
          </a:p>
        </p:txBody>
      </p:sp>
      <p:sp>
        <p:nvSpPr>
          <p:cNvPr id="3" name="Content Placeholder 2"/>
          <p:cNvSpPr>
            <a:spLocks noGrp="1"/>
          </p:cNvSpPr>
          <p:nvPr>
            <p:ph idx="1"/>
          </p:nvPr>
        </p:nvSpPr>
        <p:spPr>
          <a:xfrm>
            <a:off x="328615" y="1158185"/>
            <a:ext cx="8031614" cy="1356415"/>
          </a:xfrm>
        </p:spPr>
        <p:txBody>
          <a:bodyPr/>
          <a:lstStyle/>
          <a:p>
            <a:r>
              <a:rPr lang="en-US" sz="1200" dirty="0">
                <a:solidFill>
                  <a:schemeClr val="tx2"/>
                </a:solidFill>
              </a:rPr>
              <a:t>Purists argue that any social system that </a:t>
            </a:r>
            <a:r>
              <a:rPr lang="en-US" sz="1200" dirty="0" smtClean="0">
                <a:solidFill>
                  <a:schemeClr val="tx2"/>
                </a:solidFill>
              </a:rPr>
              <a:t>allocates resources </a:t>
            </a:r>
            <a:r>
              <a:rPr lang="en-US" sz="1200" dirty="0">
                <a:solidFill>
                  <a:schemeClr val="tx2"/>
                </a:solidFill>
              </a:rPr>
              <a:t>based on chance is one that </a:t>
            </a:r>
            <a:r>
              <a:rPr lang="en-US" sz="1200" dirty="0" smtClean="0">
                <a:solidFill>
                  <a:schemeClr val="tx2"/>
                </a:solidFill>
              </a:rPr>
              <a:t>is corrupt. </a:t>
            </a:r>
          </a:p>
          <a:p>
            <a:pPr lvl="1"/>
            <a:r>
              <a:rPr lang="en-US" sz="1200" dirty="0" smtClean="0">
                <a:solidFill>
                  <a:schemeClr val="tx2"/>
                </a:solidFill>
              </a:rPr>
              <a:t>Topic: gambling</a:t>
            </a:r>
          </a:p>
          <a:p>
            <a:r>
              <a:rPr lang="en-US" sz="1200" dirty="0">
                <a:solidFill>
                  <a:schemeClr val="tx2"/>
                </a:solidFill>
              </a:rPr>
              <a:t>Supports declare that multiculturalism helps </a:t>
            </a:r>
            <a:r>
              <a:rPr lang="en-US" sz="1200" dirty="0" smtClean="0">
                <a:solidFill>
                  <a:schemeClr val="tx2"/>
                </a:solidFill>
              </a:rPr>
              <a:t>in bringing </a:t>
            </a:r>
            <a:r>
              <a:rPr lang="en-US" sz="1200" dirty="0">
                <a:solidFill>
                  <a:schemeClr val="tx2"/>
                </a:solidFill>
              </a:rPr>
              <a:t>together immigrants and minorities </a:t>
            </a:r>
            <a:r>
              <a:rPr lang="en-US" sz="1200" dirty="0" smtClean="0">
                <a:solidFill>
                  <a:schemeClr val="tx2"/>
                </a:solidFill>
              </a:rPr>
              <a:t>in the country.</a:t>
            </a:r>
          </a:p>
          <a:p>
            <a:pPr lvl="1"/>
            <a:r>
              <a:rPr lang="en-US" sz="1200" dirty="0" smtClean="0">
                <a:solidFill>
                  <a:schemeClr val="tx2"/>
                </a:solidFill>
              </a:rPr>
              <a:t>Topic: multiculturalism</a:t>
            </a:r>
          </a:p>
          <a:p>
            <a:r>
              <a:rPr lang="en-US" sz="1200" dirty="0">
                <a:solidFill>
                  <a:schemeClr val="tx2"/>
                </a:solidFill>
              </a:rPr>
              <a:t>Manley said on CBC Radio that he </a:t>
            </a:r>
            <a:r>
              <a:rPr lang="en-US" sz="1200" dirty="0" smtClean="0">
                <a:solidFill>
                  <a:schemeClr val="tx2"/>
                </a:solidFill>
              </a:rPr>
              <a:t>believed that </a:t>
            </a:r>
            <a:r>
              <a:rPr lang="en-US" sz="1200" dirty="0">
                <a:solidFill>
                  <a:schemeClr val="tx2"/>
                </a:solidFill>
              </a:rPr>
              <a:t>hereditary succession was outdated</a:t>
            </a:r>
            <a:r>
              <a:rPr lang="en-US" sz="1200" dirty="0" smtClean="0">
                <a:solidFill>
                  <a:schemeClr val="tx2"/>
                </a:solidFill>
              </a:rPr>
              <a:t>.</a:t>
            </a:r>
          </a:p>
          <a:p>
            <a:pPr lvl="1"/>
            <a:r>
              <a:rPr lang="en-US" sz="1200" dirty="0" smtClean="0">
                <a:solidFill>
                  <a:schemeClr val="tx2"/>
                </a:solidFill>
              </a:rPr>
              <a:t>Topic: monarchy</a:t>
            </a:r>
            <a:endParaRPr lang="en-US" sz="1200" dirty="0">
              <a:solidFill>
                <a:schemeClr val="tx2"/>
              </a:solidFill>
            </a:endParaRPr>
          </a:p>
        </p:txBody>
      </p:sp>
      <p:sp>
        <p:nvSpPr>
          <p:cNvPr id="4" name="Slide Number Placeholder 3"/>
          <p:cNvSpPr>
            <a:spLocks noGrp="1"/>
          </p:cNvSpPr>
          <p:nvPr>
            <p:ph type="sldNum" sz="quarter" idx="10"/>
          </p:nvPr>
        </p:nvSpPr>
        <p:spPr/>
        <p:txBody>
          <a:bodyPr/>
          <a:lstStyle/>
          <a:p>
            <a:fld id="{E98947E1-6E9C-4553-A175-053CB8F72200}" type="slidenum">
              <a:rPr lang="en-US" smtClean="0"/>
              <a:pPr/>
              <a:t>21</a:t>
            </a:fld>
            <a:endParaRPr lang="en-US" dirty="0"/>
          </a:p>
        </p:txBody>
      </p:sp>
      <p:sp>
        <p:nvSpPr>
          <p:cNvPr id="8" name="Text Box 25"/>
          <p:cNvSpPr txBox="1">
            <a:spLocks noChangeArrowheads="1"/>
          </p:cNvSpPr>
          <p:nvPr/>
        </p:nvSpPr>
        <p:spPr bwMode="auto">
          <a:xfrm>
            <a:off x="1080454" y="3198281"/>
            <a:ext cx="6727798" cy="942786"/>
          </a:xfrm>
          <a:prstGeom prst="rect">
            <a:avLst/>
          </a:prstGeom>
          <a:solidFill>
            <a:srgbClr val="FFFFFF"/>
          </a:solidFill>
          <a:ln w="6350">
            <a:solidFill>
              <a:schemeClr val="tx2"/>
            </a:solidFill>
          </a:ln>
          <a:effectLst>
            <a:outerShdw blurRad="50800" dist="38100" dir="2700000" algn="tl" rotWithShape="0">
              <a:prstClr val="black">
                <a:alpha val="40000"/>
              </a:prstClr>
            </a:outerShdw>
          </a:effectLst>
          <a:extLst/>
        </p:spPr>
        <p:txBody>
          <a:bodyPr lIns="0" tIns="0" rIns="0" bIns="0" anchor="ctr"/>
          <a:lstStyle>
            <a:lvl1pPr marL="609600" indent="-606425">
              <a:lnSpc>
                <a:spcPct val="102000"/>
              </a:lnSpc>
              <a:spcAft>
                <a:spcPts val="142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30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6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4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9pPr>
          </a:lstStyle>
          <a:p>
            <a:pPr marL="0" indent="0" algn="ctr" eaLnBrk="1" hangingPunct="1">
              <a:lnSpc>
                <a:spcPts val="3500"/>
              </a:lnSpc>
              <a:spcAft>
                <a:spcPts val="0"/>
              </a:spcAft>
              <a:tabLst>
                <a:tab pos="0" algn="l"/>
                <a:tab pos="1524000" algn="l"/>
                <a:tab pos="2438400" algn="l"/>
                <a:tab pos="3352800" algn="l"/>
                <a:tab pos="4267200" algn="l"/>
                <a:tab pos="5181600" algn="l"/>
                <a:tab pos="6096000" algn="l"/>
                <a:tab pos="7010400" algn="l"/>
                <a:tab pos="7924800" algn="l"/>
                <a:tab pos="8839200" algn="l"/>
                <a:tab pos="9753600" algn="l"/>
                <a:tab pos="10668000" algn="l"/>
              </a:tabLst>
            </a:pPr>
            <a:r>
              <a:rPr lang="en-US" altLang="en-US" sz="2000" kern="0" dirty="0" smtClean="0">
                <a:solidFill>
                  <a:schemeClr val="tx2"/>
                </a:solidFill>
                <a:latin typeface="Arial" pitchFamily="34" charset="0"/>
                <a:ea typeface="+mn-ea"/>
                <a:cs typeface="Arial" pitchFamily="34" charset="0"/>
              </a:rPr>
              <a:t>[&lt;express] </a:t>
            </a:r>
            <a:r>
              <a:rPr lang="en-US" altLang="en-US" sz="2000" kern="0" dirty="0" smtClean="0">
                <a:solidFill>
                  <a:schemeClr val="tx2"/>
                </a:solidFill>
                <a:latin typeface="Arial" pitchFamily="34" charset="0"/>
                <a:cs typeface="Arial" pitchFamily="34" charset="0"/>
              </a:rPr>
              <a:t>[that</a:t>
            </a:r>
            <a:r>
              <a:rPr lang="en-US" altLang="en-US" sz="2000" kern="0" dirty="0" smtClean="0">
                <a:solidFill>
                  <a:schemeClr val="tx2"/>
                </a:solidFill>
                <a:latin typeface="Arial" pitchFamily="34" charset="0"/>
                <a:ea typeface="+mn-ea"/>
                <a:cs typeface="Arial" pitchFamily="34" charset="0"/>
              </a:rPr>
              <a:t>] </a:t>
            </a:r>
            <a:r>
              <a:rPr lang="en-US" altLang="en-US" sz="2000" kern="0" dirty="0" smtClean="0">
                <a:solidFill>
                  <a:schemeClr val="tx2"/>
                </a:solidFill>
                <a:latin typeface="Arial" pitchFamily="34" charset="0"/>
                <a:cs typeface="Arial" pitchFamily="34" charset="0"/>
              </a:rPr>
              <a:t>[@subj</a:t>
            </a:r>
            <a:r>
              <a:rPr lang="en-US" altLang="en-US" sz="2000" kern="0" dirty="0" smtClean="0">
                <a:solidFill>
                  <a:schemeClr val="tx2"/>
                </a:solidFill>
                <a:latin typeface="Arial" pitchFamily="34" charset="0"/>
                <a:ea typeface="+mn-ea"/>
                <a:cs typeface="Arial" pitchFamily="34" charset="0"/>
              </a:rPr>
              <a:t>]</a:t>
            </a:r>
            <a:endParaRPr lang="en-US" altLang="en-US" sz="2000" kern="0" dirty="0">
              <a:solidFill>
                <a:schemeClr val="tx2"/>
              </a:solidFill>
              <a:latin typeface="Arial" pitchFamily="34" charset="0"/>
              <a:ea typeface="+mn-ea"/>
              <a:cs typeface="Arial" pitchFamily="34" charset="0"/>
            </a:endParaRPr>
          </a:p>
        </p:txBody>
      </p:sp>
      <p:sp>
        <p:nvSpPr>
          <p:cNvPr id="9" name="Content Placeholder 2"/>
          <p:cNvSpPr txBox="1">
            <a:spLocks/>
          </p:cNvSpPr>
          <p:nvPr/>
        </p:nvSpPr>
        <p:spPr bwMode="auto">
          <a:xfrm>
            <a:off x="329765" y="1152458"/>
            <a:ext cx="8031614" cy="1356415"/>
          </a:xfrm>
          <a:prstGeom prst="rect">
            <a:avLst/>
          </a:prstGeom>
          <a:solidFill>
            <a:schemeClr val="bg1"/>
          </a:solid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a:lnSpc>
                <a:spcPct val="100000"/>
              </a:lnSpc>
            </a:pPr>
            <a:r>
              <a:rPr lang="en-US" sz="1200" kern="0" dirty="0" smtClean="0">
                <a:solidFill>
                  <a:schemeClr val="tx2"/>
                </a:solidFill>
              </a:rPr>
              <a:t>Purists </a:t>
            </a:r>
            <a:r>
              <a:rPr lang="en-US" sz="1200" b="1" kern="0" dirty="0">
                <a:solidFill>
                  <a:schemeClr val="accent6"/>
                </a:solidFill>
              </a:rPr>
              <a:t>argue that </a:t>
            </a:r>
            <a:r>
              <a:rPr lang="en-US" sz="1200" kern="0" dirty="0" smtClean="0">
                <a:solidFill>
                  <a:schemeClr val="tx2"/>
                </a:solidFill>
              </a:rPr>
              <a:t>any social </a:t>
            </a:r>
            <a:r>
              <a:rPr lang="en-US" sz="1200" b="1" kern="0" dirty="0">
                <a:solidFill>
                  <a:schemeClr val="accent6"/>
                </a:solidFill>
              </a:rPr>
              <a:t>system</a:t>
            </a:r>
            <a:r>
              <a:rPr lang="en-US" sz="1200" kern="0" dirty="0" smtClean="0">
                <a:solidFill>
                  <a:schemeClr val="tx2"/>
                </a:solidFill>
              </a:rPr>
              <a:t> that allocates resources based on chance is one that is corrupt. </a:t>
            </a:r>
          </a:p>
          <a:p>
            <a:pPr lvl="1">
              <a:lnSpc>
                <a:spcPct val="100000"/>
              </a:lnSpc>
            </a:pPr>
            <a:r>
              <a:rPr lang="en-US" sz="1200" kern="0" dirty="0" smtClean="0">
                <a:solidFill>
                  <a:schemeClr val="tx2"/>
                </a:solidFill>
              </a:rPr>
              <a:t>Topic: gambling</a:t>
            </a:r>
          </a:p>
          <a:p>
            <a:pPr>
              <a:lnSpc>
                <a:spcPct val="100000"/>
              </a:lnSpc>
            </a:pPr>
            <a:r>
              <a:rPr lang="en-US" sz="1200" kern="0" dirty="0" smtClean="0">
                <a:solidFill>
                  <a:schemeClr val="tx2"/>
                </a:solidFill>
              </a:rPr>
              <a:t>Supports </a:t>
            </a:r>
            <a:r>
              <a:rPr lang="en-US" sz="1200" b="1" kern="0" dirty="0">
                <a:solidFill>
                  <a:schemeClr val="accent6"/>
                </a:solidFill>
              </a:rPr>
              <a:t>declare that multiculturalism </a:t>
            </a:r>
            <a:r>
              <a:rPr lang="en-US" sz="1200" kern="0" dirty="0" smtClean="0">
                <a:solidFill>
                  <a:schemeClr val="tx2"/>
                </a:solidFill>
              </a:rPr>
              <a:t>helps in bringing together immigrants and minorities in the country.</a:t>
            </a:r>
          </a:p>
          <a:p>
            <a:pPr lvl="1">
              <a:lnSpc>
                <a:spcPct val="100000"/>
              </a:lnSpc>
            </a:pPr>
            <a:r>
              <a:rPr lang="en-US" sz="1200" kern="0" dirty="0" smtClean="0">
                <a:solidFill>
                  <a:schemeClr val="tx2"/>
                </a:solidFill>
              </a:rPr>
              <a:t>Topic: multiculturalism</a:t>
            </a:r>
          </a:p>
          <a:p>
            <a:pPr>
              <a:lnSpc>
                <a:spcPct val="100000"/>
              </a:lnSpc>
            </a:pPr>
            <a:r>
              <a:rPr lang="en-US" sz="1200" kern="0" dirty="0" smtClean="0">
                <a:solidFill>
                  <a:schemeClr val="tx2"/>
                </a:solidFill>
              </a:rPr>
              <a:t>Manley </a:t>
            </a:r>
            <a:r>
              <a:rPr lang="en-US" sz="1200" b="1" kern="0" dirty="0">
                <a:solidFill>
                  <a:schemeClr val="accent6"/>
                </a:solidFill>
              </a:rPr>
              <a:t>said</a:t>
            </a:r>
            <a:r>
              <a:rPr lang="en-US" sz="1200" kern="0" dirty="0" smtClean="0">
                <a:solidFill>
                  <a:schemeClr val="tx2"/>
                </a:solidFill>
              </a:rPr>
              <a:t> on CBC Radio </a:t>
            </a:r>
            <a:r>
              <a:rPr lang="en-US" sz="1200" b="1" kern="0" dirty="0">
                <a:solidFill>
                  <a:schemeClr val="accent6"/>
                </a:solidFill>
              </a:rPr>
              <a:t>that he </a:t>
            </a:r>
            <a:r>
              <a:rPr lang="en-US" sz="1200" kern="0" dirty="0" smtClean="0">
                <a:solidFill>
                  <a:schemeClr val="tx2"/>
                </a:solidFill>
              </a:rPr>
              <a:t>believed </a:t>
            </a:r>
            <a:r>
              <a:rPr lang="en-US" sz="1200" kern="0" dirty="0">
                <a:solidFill>
                  <a:schemeClr val="tx2"/>
                </a:solidFill>
              </a:rPr>
              <a:t>that he</a:t>
            </a:r>
            <a:r>
              <a:rPr lang="en-US" sz="1200" kern="0" dirty="0" smtClean="0">
                <a:solidFill>
                  <a:schemeClr val="tx2"/>
                </a:solidFill>
              </a:rPr>
              <a:t>reditary succession was outdated.</a:t>
            </a:r>
          </a:p>
          <a:p>
            <a:pPr lvl="1">
              <a:lnSpc>
                <a:spcPct val="100000"/>
              </a:lnSpc>
            </a:pPr>
            <a:r>
              <a:rPr lang="en-US" sz="1200" kern="0" dirty="0" smtClean="0">
                <a:solidFill>
                  <a:schemeClr val="tx2"/>
                </a:solidFill>
              </a:rPr>
              <a:t>Topic: monarchy</a:t>
            </a:r>
            <a:endParaRPr lang="en-US" sz="1200" kern="0" dirty="0">
              <a:solidFill>
                <a:schemeClr val="tx2"/>
              </a:solidFill>
            </a:endParaRPr>
          </a:p>
        </p:txBody>
      </p:sp>
    </p:spTree>
    <p:extLst>
      <p:ext uri="{BB962C8B-B14F-4D97-AF65-F5344CB8AC3E}">
        <p14:creationId xmlns:p14="http://schemas.microsoft.com/office/powerpoint/2010/main" val="331839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5151018" y="522472"/>
            <a:ext cx="3510101" cy="865876"/>
            <a:chOff x="5151018" y="969352"/>
            <a:chExt cx="3510101" cy="865876"/>
          </a:xfrm>
        </p:grpSpPr>
        <p:sp>
          <p:nvSpPr>
            <p:cNvPr id="25" name="Rounded Rectangle 24"/>
            <p:cNvSpPr/>
            <p:nvPr/>
          </p:nvSpPr>
          <p:spPr bwMode="auto">
            <a:xfrm>
              <a:off x="8268914" y="1304522"/>
              <a:ext cx="391885"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26" name="Rounded Rectangle 25"/>
            <p:cNvSpPr/>
            <p:nvPr/>
          </p:nvSpPr>
          <p:spPr bwMode="auto">
            <a:xfrm>
              <a:off x="8269234" y="1629856"/>
              <a:ext cx="391885"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21" name="Rounded Rectangle 20"/>
            <p:cNvSpPr/>
            <p:nvPr/>
          </p:nvSpPr>
          <p:spPr bwMode="auto">
            <a:xfrm>
              <a:off x="7013293" y="1471640"/>
              <a:ext cx="294429"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22" name="Rounded Rectangle 21"/>
            <p:cNvSpPr/>
            <p:nvPr/>
          </p:nvSpPr>
          <p:spPr bwMode="auto">
            <a:xfrm>
              <a:off x="7338172" y="1303015"/>
              <a:ext cx="391885"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23" name="Rounded Rectangle 22"/>
            <p:cNvSpPr/>
            <p:nvPr/>
          </p:nvSpPr>
          <p:spPr bwMode="auto">
            <a:xfrm>
              <a:off x="7338171" y="1645635"/>
              <a:ext cx="391885"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24" name="Rounded Rectangle 23"/>
            <p:cNvSpPr/>
            <p:nvPr/>
          </p:nvSpPr>
          <p:spPr bwMode="auto">
            <a:xfrm>
              <a:off x="7750179" y="969352"/>
              <a:ext cx="294429"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16" name="Rounded Rectangle 15"/>
            <p:cNvSpPr/>
            <p:nvPr/>
          </p:nvSpPr>
          <p:spPr bwMode="auto">
            <a:xfrm>
              <a:off x="5660136" y="1479970"/>
              <a:ext cx="391885"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17" name="Rounded Rectangle 16"/>
            <p:cNvSpPr/>
            <p:nvPr/>
          </p:nvSpPr>
          <p:spPr bwMode="auto">
            <a:xfrm>
              <a:off x="5151018" y="1341978"/>
              <a:ext cx="391885"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18" name="Rounded Rectangle 17"/>
            <p:cNvSpPr/>
            <p:nvPr/>
          </p:nvSpPr>
          <p:spPr bwMode="auto">
            <a:xfrm>
              <a:off x="6076709" y="1479970"/>
              <a:ext cx="356259"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19" name="Rounded Rectangle 18"/>
            <p:cNvSpPr/>
            <p:nvPr/>
          </p:nvSpPr>
          <p:spPr bwMode="auto">
            <a:xfrm>
              <a:off x="6076708" y="979189"/>
              <a:ext cx="356259"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20" name="Rounded Rectangle 19"/>
            <p:cNvSpPr/>
            <p:nvPr/>
          </p:nvSpPr>
          <p:spPr bwMode="auto">
            <a:xfrm>
              <a:off x="6421238" y="1303015"/>
              <a:ext cx="294429"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13" name="Rounded Rectangle 12"/>
            <p:cNvSpPr/>
            <p:nvPr/>
          </p:nvSpPr>
          <p:spPr bwMode="auto">
            <a:xfrm>
              <a:off x="5151018" y="979126"/>
              <a:ext cx="391885" cy="189593"/>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grpSp>
      <p:sp>
        <p:nvSpPr>
          <p:cNvPr id="13314" name="Rectangle 2"/>
          <p:cNvSpPr>
            <a:spLocks noGrp="1" noChangeArrowheads="1"/>
          </p:cNvSpPr>
          <p:nvPr>
            <p:ph type="title"/>
          </p:nvPr>
        </p:nvSpPr>
        <p:spPr>
          <a:xfrm>
            <a:off x="328613" y="219075"/>
            <a:ext cx="8686800" cy="387798"/>
          </a:xfrm>
          <a:noFill/>
        </p:spPr>
        <p:txBody>
          <a:bodyPr/>
          <a:lstStyle/>
          <a:p>
            <a:r>
              <a:rPr lang="en-US" dirty="0" smtClean="0"/>
              <a:t>The GASP algorithm</a:t>
            </a:r>
            <a:endParaRPr lang="en-US" dirty="0"/>
          </a:p>
        </p:txBody>
      </p:sp>
      <p:sp>
        <p:nvSpPr>
          <p:cNvPr id="5" name="Slide Number Placeholder 4"/>
          <p:cNvSpPr>
            <a:spLocks noGrp="1"/>
          </p:cNvSpPr>
          <p:nvPr>
            <p:ph type="sldNum" sz="quarter" idx="10"/>
          </p:nvPr>
        </p:nvSpPr>
        <p:spPr/>
        <p:txBody>
          <a:bodyPr/>
          <a:lstStyle/>
          <a:p>
            <a:fld id="{E98947E1-6E9C-4553-A175-053CB8F72200}" type="slidenum">
              <a:rPr lang="en-US" smtClean="0"/>
              <a:pPr/>
              <a:t>22</a:t>
            </a:fld>
            <a:endParaRPr lang="en-US" dirty="0"/>
          </a:p>
        </p:txBody>
      </p:sp>
      <p:pic>
        <p:nvPicPr>
          <p:cNvPr id="6" name="Picture 5"/>
          <p:cNvPicPr>
            <a:picLocks noChangeAspect="1"/>
          </p:cNvPicPr>
          <p:nvPr/>
        </p:nvPicPr>
        <p:blipFill>
          <a:blip r:embed="rId3"/>
          <a:stretch>
            <a:fillRect/>
          </a:stretch>
        </p:blipFill>
        <p:spPr>
          <a:xfrm>
            <a:off x="835156" y="979126"/>
            <a:ext cx="4005263" cy="3914343"/>
          </a:xfrm>
          <a:prstGeom prst="rect">
            <a:avLst/>
          </a:prstGeom>
        </p:spPr>
      </p:pic>
      <p:sp>
        <p:nvSpPr>
          <p:cNvPr id="7" name="TextBox 6"/>
          <p:cNvSpPr txBox="1"/>
          <p:nvPr/>
        </p:nvSpPr>
        <p:spPr>
          <a:xfrm>
            <a:off x="4940142" y="1366753"/>
            <a:ext cx="4200740" cy="244682"/>
          </a:xfrm>
          <a:prstGeom prst="rect">
            <a:avLst/>
          </a:prstGeom>
          <a:noFill/>
        </p:spPr>
        <p:txBody>
          <a:bodyPr wrap="square" rtlCol="0">
            <a:spAutoFit/>
          </a:bodyPr>
          <a:lstStyle/>
          <a:p>
            <a:r>
              <a:rPr lang="en-US" altLang="en-US" sz="1100" kern="0" dirty="0">
                <a:solidFill>
                  <a:schemeClr val="bg2">
                    <a:lumMod val="75000"/>
                  </a:schemeClr>
                </a:solidFill>
              </a:rPr>
              <a:t>Opponents often argue that the open primary is unconstitutional</a:t>
            </a:r>
            <a:endParaRPr lang="en-US" sz="1100" dirty="0">
              <a:solidFill>
                <a:schemeClr val="bg2">
                  <a:lumMod val="75000"/>
                </a:schemeClr>
              </a:solidFill>
            </a:endParaRP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68713457"/>
                  </p:ext>
                </p:extLst>
              </p:nvPr>
            </p:nvGraphicFramePr>
            <p:xfrm>
              <a:off x="4686299" y="532309"/>
              <a:ext cx="4258319" cy="840260"/>
            </p:xfrm>
            <a:graphic>
              <a:graphicData uri="http://schemas.openxmlformats.org/drawingml/2006/table">
                <a:tbl>
                  <a:tblPr firstRow="1" bandRow="1">
                    <a:tableStyleId>{2D5ABB26-0587-4C30-8999-92F81FD0307C}</a:tableStyleId>
                  </a:tblPr>
                  <a:tblGrid>
                    <a:gridCol w="388322"/>
                    <a:gridCol w="559255"/>
                    <a:gridCol w="408784"/>
                    <a:gridCol w="388620"/>
                    <a:gridCol w="304800"/>
                    <a:gridCol w="259080"/>
                    <a:gridCol w="327660"/>
                    <a:gridCol w="396240"/>
                    <a:gridCol w="327660"/>
                    <a:gridCol w="897898"/>
                  </a:tblGrid>
                  <a:tr h="128748">
                    <a:tc>
                      <a:txBody>
                        <a:bodyPr/>
                        <a:lstStyle/>
                        <a:p>
                          <a:pPr algn="ctr"/>
                          <a14:m>
                            <m:oMathPara xmlns:m="http://schemas.openxmlformats.org/officeDocument/2006/math">
                              <m:oMathParaPr>
                                <m:jc m:val="centerGroup"/>
                              </m:oMathParaPr>
                              <m:oMath xmlns:m="http://schemas.openxmlformats.org/officeDocument/2006/math">
                                <m:r>
                                  <a:rPr lang="en-US" sz="800" b="0" i="1" smtClean="0">
                                    <a:solidFill>
                                      <a:srgbClr val="009FC5"/>
                                    </a:solidFill>
                                    <a:latin typeface="Cambria Math" panose="02040503050406030204" pitchFamily="18" charset="0"/>
                                  </a:rPr>
                                  <m:t>𝑙𝑎𝑦𝑒</m:t>
                                </m:r>
                                <m:sSub>
                                  <m:sSubPr>
                                    <m:ctrlPr>
                                      <a:rPr lang="en-US" sz="800" b="0" i="1" smtClean="0">
                                        <a:solidFill>
                                          <a:srgbClr val="009FC5"/>
                                        </a:solidFill>
                                        <a:latin typeface="Cambria Math" panose="02040503050406030204" pitchFamily="18" charset="0"/>
                                      </a:rPr>
                                    </m:ctrlPr>
                                  </m:sSubPr>
                                  <m:e>
                                    <m:r>
                                      <a:rPr lang="en-US" sz="800" b="0" i="1" smtClean="0">
                                        <a:solidFill>
                                          <a:srgbClr val="009FC5"/>
                                        </a:solidFill>
                                        <a:latin typeface="Cambria Math" panose="02040503050406030204" pitchFamily="18" charset="0"/>
                                      </a:rPr>
                                      <m:t>𝑟</m:t>
                                    </m:r>
                                  </m:e>
                                  <m:sub>
                                    <m:r>
                                      <a:rPr lang="en-US" sz="800" b="0" i="1" smtClean="0">
                                        <a:solidFill>
                                          <a:srgbClr val="009FC5"/>
                                        </a:solidFill>
                                        <a:latin typeface="Cambria Math" panose="02040503050406030204" pitchFamily="18" charset="0"/>
                                      </a:rPr>
                                      <m:t>𝑛</m:t>
                                    </m:r>
                                  </m:sub>
                                </m:sSub>
                              </m:oMath>
                            </m:oMathPara>
                          </a14:m>
                          <a:endParaRPr lang="en-US" sz="800" b="0" dirty="0">
                            <a:solidFill>
                              <a:srgbClr val="009FC5"/>
                            </a:solidFill>
                          </a:endParaRPr>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𝑡𝑟</m:t>
                                    </m:r>
                                  </m:e>
                                  <m:sub>
                                    <m:r>
                                      <a:rPr lang="en-US" sz="800" b="0" i="0" smtClean="0">
                                        <a:latin typeface="Cambria Math" panose="02040503050406030204" pitchFamily="18" charset="0"/>
                                      </a:rPr>
                                      <m:t>1</m:t>
                                    </m:r>
                                    <m:r>
                                      <a:rPr lang="en-US" sz="800" smtClean="0">
                                        <a:latin typeface="Cambria Math" panose="02040503050406030204" pitchFamily="18" charset="0"/>
                                      </a:rPr>
                                      <m:t>𝑛</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𝑡𝑟</m:t>
                                    </m:r>
                                  </m:e>
                                  <m:sub>
                                    <m:r>
                                      <a:rPr lang="en-US" sz="800" b="0" i="0" smtClean="0">
                                        <a:latin typeface="Cambria Math" panose="02040503050406030204" pitchFamily="18" charset="0"/>
                                      </a:rPr>
                                      <m:t>2</m:t>
                                    </m:r>
                                    <m:r>
                                      <a:rPr lang="en-US" sz="800" smtClean="0">
                                        <a:latin typeface="Cambria Math" panose="02040503050406030204" pitchFamily="18" charset="0"/>
                                      </a:rPr>
                                      <m:t>𝑛</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𝑡𝑟</m:t>
                                    </m:r>
                                  </m:e>
                                  <m:sub>
                                    <m:r>
                                      <a:rPr lang="en-US" sz="800" b="0" i="0" smtClean="0">
                                        <a:latin typeface="Cambria Math" panose="02040503050406030204" pitchFamily="18" charset="0"/>
                                      </a:rPr>
                                      <m:t>3</m:t>
                                    </m:r>
                                    <m:r>
                                      <a:rPr lang="en-US" sz="800" smtClean="0">
                                        <a:latin typeface="Cambria Math" panose="02040503050406030204" pitchFamily="18" charset="0"/>
                                      </a:rPr>
                                      <m:t>𝑛</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𝑡𝑟</m:t>
                                    </m:r>
                                  </m:e>
                                  <m:sub>
                                    <m:r>
                                      <a:rPr lang="en-US" sz="800" b="0" i="0" smtClean="0">
                                        <a:latin typeface="Cambria Math" panose="02040503050406030204" pitchFamily="18" charset="0"/>
                                      </a:rPr>
                                      <m:t>4</m:t>
                                    </m:r>
                                    <m:r>
                                      <a:rPr lang="en-US" sz="800" smtClean="0">
                                        <a:latin typeface="Cambria Math" panose="02040503050406030204" pitchFamily="18" charset="0"/>
                                      </a:rPr>
                                      <m:t>𝑛</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𝑡𝑟</m:t>
                                    </m:r>
                                  </m:e>
                                  <m:sub>
                                    <m:r>
                                      <a:rPr lang="en-US" sz="800" b="0" i="0" smtClean="0">
                                        <a:latin typeface="Cambria Math" panose="02040503050406030204" pitchFamily="18" charset="0"/>
                                      </a:rPr>
                                      <m:t>4</m:t>
                                    </m:r>
                                    <m:r>
                                      <a:rPr lang="en-US" sz="800" smtClean="0">
                                        <a:latin typeface="Cambria Math" panose="02040503050406030204" pitchFamily="18" charset="0"/>
                                      </a:rPr>
                                      <m:t>𝑛</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𝑡𝑟</m:t>
                                    </m:r>
                                  </m:e>
                                  <m:sub>
                                    <m:r>
                                      <a:rPr lang="en-US" sz="800" b="0" i="0" smtClean="0">
                                        <a:latin typeface="Cambria Math" panose="02040503050406030204" pitchFamily="18" charset="0"/>
                                      </a:rPr>
                                      <m:t>5</m:t>
                                    </m:r>
                                    <m:r>
                                      <a:rPr lang="en-US" sz="800" smtClean="0">
                                        <a:latin typeface="Cambria Math" panose="02040503050406030204" pitchFamily="18" charset="0"/>
                                      </a:rPr>
                                      <m:t>𝑛</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𝑡𝑟</m:t>
                                    </m:r>
                                  </m:e>
                                  <m:sub>
                                    <m:r>
                                      <a:rPr lang="en-US" sz="800" b="0" i="0" smtClean="0">
                                        <a:latin typeface="Cambria Math" panose="02040503050406030204" pitchFamily="18" charset="0"/>
                                      </a:rPr>
                                      <m:t>6</m:t>
                                    </m:r>
                                    <m:r>
                                      <a:rPr lang="en-US" sz="800" smtClean="0">
                                        <a:latin typeface="Cambria Math" panose="02040503050406030204" pitchFamily="18" charset="0"/>
                                      </a:rPr>
                                      <m:t>𝑛</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𝑡𝑟</m:t>
                                    </m:r>
                                  </m:e>
                                  <m:sub>
                                    <m:r>
                                      <a:rPr lang="en-US" sz="800" b="0" i="0" smtClean="0">
                                        <a:latin typeface="Cambria Math" panose="02040503050406030204" pitchFamily="18" charset="0"/>
                                      </a:rPr>
                                      <m:t>7</m:t>
                                    </m:r>
                                    <m:r>
                                      <a:rPr lang="en-US" sz="800" smtClean="0">
                                        <a:latin typeface="Cambria Math" panose="02040503050406030204" pitchFamily="18" charset="0"/>
                                      </a:rPr>
                                      <m:t>𝑛</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𝑡𝑟</m:t>
                                    </m:r>
                                  </m:e>
                                  <m:sub>
                                    <m:r>
                                      <a:rPr lang="en-US" sz="800" b="0" i="0" smtClean="0">
                                        <a:latin typeface="Cambria Math" panose="02040503050406030204" pitchFamily="18" charset="0"/>
                                      </a:rPr>
                                      <m:t>8</m:t>
                                    </m:r>
                                    <m:r>
                                      <a:rPr lang="en-US" sz="800" smtClean="0">
                                        <a:latin typeface="Cambria Math" panose="02040503050406030204" pitchFamily="18" charset="0"/>
                                      </a:rPr>
                                      <m:t>𝑛</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287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solidFill>
                                      <a:srgbClr val="009FC5"/>
                                    </a:solidFill>
                                    <a:latin typeface="Cambria Math" panose="02040503050406030204" pitchFamily="18" charset="0"/>
                                  </a:rPr>
                                  <m:t>⋮</m:t>
                                </m:r>
                              </m:oMath>
                            </m:oMathPara>
                          </a14:m>
                          <a:endParaRPr lang="en-US" sz="800" b="0" dirty="0">
                            <a:solidFill>
                              <a:srgbClr val="009FC5"/>
                            </a:solidFill>
                          </a:endParaRPr>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m:t>
                                </m:r>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m:t>
                                </m:r>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m:t>
                                </m:r>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m:t>
                                </m:r>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m:t>
                                </m:r>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m:t>
                                </m:r>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m:t>
                                </m:r>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m:t>
                                </m:r>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m:t>
                                </m:r>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287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b="0" i="1" smtClean="0">
                                    <a:solidFill>
                                      <a:srgbClr val="009FC5"/>
                                    </a:solidFill>
                                    <a:latin typeface="Cambria Math" panose="02040503050406030204" pitchFamily="18" charset="0"/>
                                  </a:rPr>
                                  <m:t>𝑙𝑎𝑦𝑒</m:t>
                                </m:r>
                                <m:sSub>
                                  <m:sSubPr>
                                    <m:ctrlPr>
                                      <a:rPr lang="en-US" sz="800" b="0" i="1" smtClean="0">
                                        <a:solidFill>
                                          <a:srgbClr val="009FC5"/>
                                        </a:solidFill>
                                        <a:latin typeface="Cambria Math" panose="02040503050406030204" pitchFamily="18" charset="0"/>
                                      </a:rPr>
                                    </m:ctrlPr>
                                  </m:sSubPr>
                                  <m:e>
                                    <m:r>
                                      <a:rPr lang="en-US" sz="800" b="0" i="1" smtClean="0">
                                        <a:solidFill>
                                          <a:srgbClr val="009FC5"/>
                                        </a:solidFill>
                                        <a:latin typeface="Cambria Math" panose="02040503050406030204" pitchFamily="18" charset="0"/>
                                      </a:rPr>
                                      <m:t>𝑟</m:t>
                                    </m:r>
                                  </m:e>
                                  <m:sub>
                                    <m:r>
                                      <a:rPr lang="en-US" sz="800" b="0" i="1" smtClean="0">
                                        <a:solidFill>
                                          <a:srgbClr val="009FC5"/>
                                        </a:solidFill>
                                        <a:latin typeface="Cambria Math" panose="02040503050406030204" pitchFamily="18" charset="0"/>
                                      </a:rPr>
                                      <m:t>3</m:t>
                                    </m:r>
                                  </m:sub>
                                </m:sSub>
                              </m:oMath>
                            </m:oMathPara>
                          </a14:m>
                          <a:endParaRPr lang="en-US" sz="800" b="0" dirty="0">
                            <a:solidFill>
                              <a:srgbClr val="009FC5"/>
                            </a:solidFill>
                          </a:endParaRPr>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1</m:t>
                                    </m:r>
                                    <m:r>
                                      <a:rPr lang="en-US" sz="800" smtClean="0">
                                        <a:latin typeface="Cambria Math" panose="02040503050406030204" pitchFamily="18" charset="0"/>
                                      </a:rPr>
                                      <m:t>3</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2</m:t>
                                    </m:r>
                                    <m:r>
                                      <a:rPr lang="en-US" sz="800" smtClean="0">
                                        <a:latin typeface="Cambria Math" panose="02040503050406030204" pitchFamily="18" charset="0"/>
                                      </a:rPr>
                                      <m:t>3</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3</m:t>
                                    </m:r>
                                    <m:r>
                                      <a:rPr lang="en-US" sz="800" smtClean="0">
                                        <a:latin typeface="Cambria Math" panose="02040503050406030204" pitchFamily="18" charset="0"/>
                                      </a:rPr>
                                      <m:t>3</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4</m:t>
                                    </m:r>
                                    <m:r>
                                      <a:rPr lang="en-US" sz="800" smtClean="0">
                                        <a:latin typeface="Cambria Math" panose="02040503050406030204" pitchFamily="18" charset="0"/>
                                      </a:rPr>
                                      <m:t>3</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4</m:t>
                                    </m:r>
                                    <m:r>
                                      <a:rPr lang="en-US" sz="800" smtClean="0">
                                        <a:latin typeface="Cambria Math" panose="02040503050406030204" pitchFamily="18" charset="0"/>
                                      </a:rPr>
                                      <m:t>3</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5</m:t>
                                    </m:r>
                                    <m:r>
                                      <a:rPr lang="en-US" sz="800" smtClean="0">
                                        <a:latin typeface="Cambria Math" panose="02040503050406030204" pitchFamily="18" charset="0"/>
                                      </a:rPr>
                                      <m:t>3</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6</m:t>
                                    </m:r>
                                    <m:r>
                                      <a:rPr lang="en-US" sz="800" smtClean="0">
                                        <a:latin typeface="Cambria Math" panose="02040503050406030204" pitchFamily="18" charset="0"/>
                                      </a:rPr>
                                      <m:t>3</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7</m:t>
                                    </m:r>
                                    <m:r>
                                      <a:rPr lang="en-US" sz="800" smtClean="0">
                                        <a:latin typeface="Cambria Math" panose="02040503050406030204" pitchFamily="18" charset="0"/>
                                      </a:rPr>
                                      <m:t>3</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8</m:t>
                                    </m:r>
                                    <m:r>
                                      <a:rPr lang="en-US" sz="800" smtClean="0">
                                        <a:latin typeface="Cambria Math" panose="02040503050406030204" pitchFamily="18" charset="0"/>
                                      </a:rPr>
                                      <m:t>3</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287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b="0" i="1" smtClean="0">
                                    <a:solidFill>
                                      <a:srgbClr val="009FC5"/>
                                    </a:solidFill>
                                    <a:latin typeface="Cambria Math" panose="02040503050406030204" pitchFamily="18" charset="0"/>
                                  </a:rPr>
                                  <m:t>𝑙𝑎𝑦𝑒</m:t>
                                </m:r>
                                <m:sSub>
                                  <m:sSubPr>
                                    <m:ctrlPr>
                                      <a:rPr lang="en-US" sz="800" b="0" i="1" smtClean="0">
                                        <a:solidFill>
                                          <a:srgbClr val="009FC5"/>
                                        </a:solidFill>
                                        <a:latin typeface="Cambria Math" panose="02040503050406030204" pitchFamily="18" charset="0"/>
                                      </a:rPr>
                                    </m:ctrlPr>
                                  </m:sSubPr>
                                  <m:e>
                                    <m:r>
                                      <a:rPr lang="en-US" sz="800" b="0" i="1" smtClean="0">
                                        <a:solidFill>
                                          <a:srgbClr val="009FC5"/>
                                        </a:solidFill>
                                        <a:latin typeface="Cambria Math" panose="02040503050406030204" pitchFamily="18" charset="0"/>
                                      </a:rPr>
                                      <m:t>𝑟</m:t>
                                    </m:r>
                                  </m:e>
                                  <m:sub>
                                    <m:r>
                                      <a:rPr lang="en-US" sz="800" b="0" i="1" smtClean="0">
                                        <a:solidFill>
                                          <a:srgbClr val="009FC5"/>
                                        </a:solidFill>
                                        <a:latin typeface="Cambria Math" panose="02040503050406030204" pitchFamily="18" charset="0"/>
                                      </a:rPr>
                                      <m:t>2</m:t>
                                    </m:r>
                                  </m:sub>
                                </m:sSub>
                              </m:oMath>
                            </m:oMathPara>
                          </a14:m>
                          <a:endParaRPr lang="en-US" sz="800" b="0" dirty="0" smtClean="0">
                            <a:solidFill>
                              <a:srgbClr val="009FC5"/>
                            </a:solidFill>
                          </a:endParaRPr>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1</m:t>
                                    </m:r>
                                    <m:r>
                                      <a:rPr lang="en-US" sz="800" smtClean="0">
                                        <a:latin typeface="Cambria Math" panose="02040503050406030204" pitchFamily="18" charset="0"/>
                                      </a:rPr>
                                      <m:t>2</m:t>
                                    </m:r>
                                  </m:sub>
                                </m:sSub>
                              </m:oMath>
                            </m:oMathPara>
                          </a14:m>
                          <a:endParaRPr lang="en-US" sz="800" b="0" dirty="0" smtClean="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2</m:t>
                                    </m:r>
                                    <m:r>
                                      <a:rPr lang="en-US" sz="800" smtClean="0">
                                        <a:latin typeface="Cambria Math" panose="02040503050406030204" pitchFamily="18" charset="0"/>
                                      </a:rPr>
                                      <m:t>2</m:t>
                                    </m:r>
                                  </m:sub>
                                </m:sSub>
                              </m:oMath>
                            </m:oMathPara>
                          </a14:m>
                          <a:endParaRPr lang="en-US" sz="800" b="0" dirty="0" smtClean="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3</m:t>
                                    </m:r>
                                    <m:r>
                                      <a:rPr lang="en-US" sz="800" smtClean="0">
                                        <a:latin typeface="Cambria Math" panose="02040503050406030204" pitchFamily="18" charset="0"/>
                                      </a:rPr>
                                      <m:t>2</m:t>
                                    </m:r>
                                  </m:sub>
                                </m:sSub>
                              </m:oMath>
                            </m:oMathPara>
                          </a14:m>
                          <a:endParaRPr lang="en-US" sz="800" b="0" dirty="0" smtClean="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4</m:t>
                                    </m:r>
                                    <m:r>
                                      <a:rPr lang="en-US" sz="800" smtClean="0">
                                        <a:latin typeface="Cambria Math" panose="02040503050406030204" pitchFamily="18" charset="0"/>
                                      </a:rPr>
                                      <m:t>2</m:t>
                                    </m:r>
                                  </m:sub>
                                </m:sSub>
                              </m:oMath>
                            </m:oMathPara>
                          </a14:m>
                          <a:endParaRPr lang="en-US" sz="800" b="0" dirty="0" smtClean="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4</m:t>
                                    </m:r>
                                    <m:r>
                                      <a:rPr lang="en-US" sz="800" smtClean="0">
                                        <a:latin typeface="Cambria Math" panose="02040503050406030204" pitchFamily="18" charset="0"/>
                                      </a:rPr>
                                      <m:t>2</m:t>
                                    </m:r>
                                  </m:sub>
                                </m:sSub>
                              </m:oMath>
                            </m:oMathPara>
                          </a14:m>
                          <a:endParaRPr lang="en-US" sz="800" b="0" dirty="0" smtClean="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5</m:t>
                                    </m:r>
                                    <m:r>
                                      <a:rPr lang="en-US" sz="800" smtClean="0">
                                        <a:latin typeface="Cambria Math" panose="02040503050406030204" pitchFamily="18" charset="0"/>
                                      </a:rPr>
                                      <m:t>2</m:t>
                                    </m:r>
                                  </m:sub>
                                </m:sSub>
                              </m:oMath>
                            </m:oMathPara>
                          </a14:m>
                          <a:endParaRPr lang="en-US" sz="800" b="0" dirty="0" smtClean="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6</m:t>
                                    </m:r>
                                    <m:r>
                                      <a:rPr lang="en-US" sz="800" smtClean="0">
                                        <a:latin typeface="Cambria Math" panose="02040503050406030204" pitchFamily="18" charset="0"/>
                                      </a:rPr>
                                      <m:t>2</m:t>
                                    </m:r>
                                  </m:sub>
                                </m:sSub>
                              </m:oMath>
                            </m:oMathPara>
                          </a14:m>
                          <a:endParaRPr lang="en-US" sz="800" b="0" dirty="0" smtClean="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7</m:t>
                                    </m:r>
                                    <m:r>
                                      <a:rPr lang="en-US" sz="800" smtClean="0">
                                        <a:latin typeface="Cambria Math" panose="02040503050406030204" pitchFamily="18" charset="0"/>
                                      </a:rPr>
                                      <m:t>2</m:t>
                                    </m:r>
                                  </m:sub>
                                </m:sSub>
                              </m:oMath>
                            </m:oMathPara>
                          </a14:m>
                          <a:endParaRPr lang="en-US" sz="800" b="0" dirty="0" smtClean="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8</m:t>
                                    </m:r>
                                    <m:r>
                                      <a:rPr lang="en-US" sz="800" smtClean="0">
                                        <a:latin typeface="Cambria Math" panose="02040503050406030204" pitchFamily="18" charset="0"/>
                                      </a:rPr>
                                      <m:t>2</m:t>
                                    </m:r>
                                  </m:sub>
                                </m:sSub>
                              </m:oMath>
                            </m:oMathPara>
                          </a14:m>
                          <a:endParaRPr lang="en-US" sz="800" b="0" dirty="0" smtClean="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1287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b="0" i="1" smtClean="0">
                                    <a:solidFill>
                                      <a:srgbClr val="009FC5"/>
                                    </a:solidFill>
                                    <a:latin typeface="Cambria Math" panose="02040503050406030204" pitchFamily="18" charset="0"/>
                                  </a:rPr>
                                  <m:t>𝑙𝑎𝑦𝑒</m:t>
                                </m:r>
                                <m:sSub>
                                  <m:sSubPr>
                                    <m:ctrlPr>
                                      <a:rPr lang="en-US" sz="800" b="0" i="1" smtClean="0">
                                        <a:solidFill>
                                          <a:srgbClr val="009FC5"/>
                                        </a:solidFill>
                                        <a:latin typeface="Cambria Math" panose="02040503050406030204" pitchFamily="18" charset="0"/>
                                      </a:rPr>
                                    </m:ctrlPr>
                                  </m:sSubPr>
                                  <m:e>
                                    <m:r>
                                      <a:rPr lang="en-US" sz="800" b="0" i="1" smtClean="0">
                                        <a:solidFill>
                                          <a:srgbClr val="009FC5"/>
                                        </a:solidFill>
                                        <a:latin typeface="Cambria Math" panose="02040503050406030204" pitchFamily="18" charset="0"/>
                                      </a:rPr>
                                      <m:t>𝑟</m:t>
                                    </m:r>
                                  </m:e>
                                  <m:sub>
                                    <m:r>
                                      <a:rPr lang="en-US" sz="800" b="0" i="1" smtClean="0">
                                        <a:solidFill>
                                          <a:srgbClr val="009FC5"/>
                                        </a:solidFill>
                                        <a:latin typeface="Cambria Math" panose="02040503050406030204" pitchFamily="18" charset="0"/>
                                      </a:rPr>
                                      <m:t>1</m:t>
                                    </m:r>
                                  </m:sub>
                                </m:sSub>
                              </m:oMath>
                            </m:oMathPara>
                          </a14:m>
                          <a:endParaRPr lang="en-US" sz="800" b="0" dirty="0">
                            <a:solidFill>
                              <a:srgbClr val="009FC5"/>
                            </a:solidFill>
                          </a:endParaRPr>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1</m:t>
                                    </m:r>
                                    <m:r>
                                      <a:rPr lang="en-US" sz="800" smtClean="0">
                                        <a:latin typeface="Cambria Math" panose="02040503050406030204" pitchFamily="18" charset="0"/>
                                      </a:rPr>
                                      <m:t>1</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2</m:t>
                                    </m:r>
                                    <m:r>
                                      <a:rPr lang="en-US" sz="800" smtClean="0">
                                        <a:latin typeface="Cambria Math" panose="02040503050406030204" pitchFamily="18" charset="0"/>
                                      </a:rPr>
                                      <m:t>1</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3</m:t>
                                    </m:r>
                                    <m:r>
                                      <a:rPr lang="en-US" sz="800" smtClean="0">
                                        <a:latin typeface="Cambria Math" panose="02040503050406030204" pitchFamily="18" charset="0"/>
                                      </a:rPr>
                                      <m:t>1</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4</m:t>
                                    </m:r>
                                    <m:r>
                                      <a:rPr lang="en-US" sz="800" smtClean="0">
                                        <a:latin typeface="Cambria Math" panose="02040503050406030204" pitchFamily="18" charset="0"/>
                                      </a:rPr>
                                      <m:t>1</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4</m:t>
                                    </m:r>
                                    <m:r>
                                      <a:rPr lang="en-US" sz="800" smtClean="0">
                                        <a:latin typeface="Cambria Math" panose="02040503050406030204" pitchFamily="18" charset="0"/>
                                      </a:rPr>
                                      <m:t>1</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5</m:t>
                                    </m:r>
                                    <m:r>
                                      <a:rPr lang="en-US" sz="800" smtClean="0">
                                        <a:latin typeface="Cambria Math" panose="02040503050406030204" pitchFamily="18" charset="0"/>
                                      </a:rPr>
                                      <m:t>1</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6</m:t>
                                    </m:r>
                                    <m:r>
                                      <a:rPr lang="en-US" sz="800" smtClean="0">
                                        <a:latin typeface="Cambria Math" panose="02040503050406030204" pitchFamily="18" charset="0"/>
                                      </a:rPr>
                                      <m:t>1</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7</m:t>
                                    </m:r>
                                    <m:r>
                                      <a:rPr lang="en-US" sz="800" smtClean="0">
                                        <a:latin typeface="Cambria Math" panose="02040503050406030204" pitchFamily="18" charset="0"/>
                                      </a:rPr>
                                      <m:t>1</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smtClean="0">
                                    <a:latin typeface="Cambria Math" panose="02040503050406030204" pitchFamily="18" charset="0"/>
                                  </a:rPr>
                                  <m:t>𝑎𝑡𝑡</m:t>
                                </m:r>
                                <m:sSub>
                                  <m:sSubPr>
                                    <m:ctrlPr>
                                      <a:rPr lang="en-US" sz="800" i="1" smtClean="0">
                                        <a:latin typeface="Cambria Math" panose="02040503050406030204" pitchFamily="18" charset="0"/>
                                      </a:rPr>
                                    </m:ctrlPr>
                                  </m:sSubPr>
                                  <m:e>
                                    <m:r>
                                      <a:rPr lang="en-US" sz="800" smtClean="0">
                                        <a:latin typeface="Cambria Math" panose="02040503050406030204" pitchFamily="18" charset="0"/>
                                      </a:rPr>
                                      <m:t>𝑟</m:t>
                                    </m:r>
                                  </m:e>
                                  <m:sub>
                                    <m:r>
                                      <a:rPr lang="en-US" sz="800" b="0" i="0" smtClean="0">
                                        <a:latin typeface="Cambria Math" panose="02040503050406030204" pitchFamily="18" charset="0"/>
                                      </a:rPr>
                                      <m:t>8</m:t>
                                    </m:r>
                                    <m:r>
                                      <a:rPr lang="en-US" sz="800" smtClean="0">
                                        <a:latin typeface="Cambria Math" panose="02040503050406030204" pitchFamily="18" charset="0"/>
                                      </a:rPr>
                                      <m:t>1</m:t>
                                    </m:r>
                                  </m:sub>
                                </m:sSub>
                              </m:oMath>
                            </m:oMathPara>
                          </a14:m>
                          <a:endParaRPr lang="en-US" sz="800" b="0" dirty="0">
                            <a:solidFill>
                              <a:schemeClr val="bg2">
                                <a:lumMod val="50000"/>
                              </a:schemeClr>
                            </a:solidFill>
                          </a:endParaRPr>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168713457"/>
                  </p:ext>
                </p:extLst>
              </p:nvPr>
            </p:nvGraphicFramePr>
            <p:xfrm>
              <a:off x="4686299" y="532309"/>
              <a:ext cx="4258319" cy="840260"/>
            </p:xfrm>
            <a:graphic>
              <a:graphicData uri="http://schemas.openxmlformats.org/drawingml/2006/table">
                <a:tbl>
                  <a:tblPr firstRow="1" bandRow="1">
                    <a:tableStyleId>{2D5ABB26-0587-4C30-8999-92F81FD0307C}</a:tableStyleId>
                  </a:tblPr>
                  <a:tblGrid>
                    <a:gridCol w="388322"/>
                    <a:gridCol w="559255"/>
                    <a:gridCol w="408784"/>
                    <a:gridCol w="388620"/>
                    <a:gridCol w="304800"/>
                    <a:gridCol w="259080"/>
                    <a:gridCol w="327660"/>
                    <a:gridCol w="396240"/>
                    <a:gridCol w="327660"/>
                    <a:gridCol w="897898"/>
                  </a:tblGrid>
                  <a:tr h="168052">
                    <a:tc>
                      <a:txBody>
                        <a:bodyPr/>
                        <a:lstStyle/>
                        <a:p>
                          <a:endParaRPr lang="en-US"/>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1563" r="-995313" b="-4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0652" r="-592391" b="-4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234328" r="-713433" b="-4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350000" r="-646875" b="-4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576000" r="-728000" b="-4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86047" r="-746512" b="-4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18868" r="-505660" b="-4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657576" r="-306061" b="-4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943396" r="-281132" b="-4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rotWithShape="0">
                          <a:blip r:embed="rId4"/>
                          <a:stretch>
                            <a:fillRect l="-373649" r="-676" b="-410714"/>
                          </a:stretch>
                        </a:blipFill>
                      </a:tcPr>
                    </a:tc>
                  </a:tr>
                  <a:tr h="168052">
                    <a:tc>
                      <a:txBody>
                        <a:bodyPr/>
                        <a:lstStyle/>
                        <a:p>
                          <a:endParaRPr lang="en-US"/>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1563" t="-100000" r="-995313" b="-3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0652" t="-100000" r="-592391" b="-3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234328" t="-100000" r="-713433" b="-3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350000" t="-100000" r="-646875" b="-3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576000" t="-100000" r="-728000" b="-3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86047" t="-100000" r="-746512" b="-3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18868" t="-100000" r="-505660" b="-3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657576" t="-100000" r="-306061" b="-3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943396" t="-100000" r="-281132" b="-310714"/>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rotWithShape="0">
                          <a:blip r:embed="rId4"/>
                          <a:stretch>
                            <a:fillRect l="-373649" t="-100000" r="-676" b="-310714"/>
                          </a:stretch>
                        </a:blipFill>
                      </a:tcPr>
                    </a:tc>
                  </a:tr>
                  <a:tr h="168052">
                    <a:tc>
                      <a:txBody>
                        <a:bodyPr/>
                        <a:lstStyle/>
                        <a:p>
                          <a:endParaRPr lang="en-US"/>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1563" t="-207407" r="-995313" b="-222222"/>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0652" t="-207407" r="-592391" b="-222222"/>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234328" t="-207407" r="-713433" b="-222222"/>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350000" t="-207407" r="-646875" b="-222222"/>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576000" t="-207407" r="-728000" b="-222222"/>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86047" t="-207407" r="-746512" b="-222222"/>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18868" t="-207407" r="-505660" b="-222222"/>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657576" t="-207407" r="-306061" b="-222222"/>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943396" t="-207407" r="-281132" b="-222222"/>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rotWithShape="0">
                          <a:blip r:embed="rId4"/>
                          <a:stretch>
                            <a:fillRect l="-373649" t="-207407" r="-676" b="-222222"/>
                          </a:stretch>
                        </a:blipFill>
                      </a:tcPr>
                    </a:tc>
                  </a:tr>
                  <a:tr h="168052">
                    <a:tc>
                      <a:txBody>
                        <a:bodyPr/>
                        <a:lstStyle/>
                        <a:p>
                          <a:endParaRPr lang="en-US"/>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1563" t="-296429" r="-995313" b="-1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0652" t="-296429" r="-592391" b="-1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234328" t="-296429" r="-713433" b="-1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350000" t="-296429" r="-646875" b="-1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576000" t="-296429" r="-728000" b="-1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86047" t="-296429" r="-746512" b="-1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18868" t="-296429" r="-505660" b="-1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657576" t="-296429" r="-306061" b="-1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943396" t="-296429" r="-281132" b="-1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rotWithShape="0">
                          <a:blip r:embed="rId4"/>
                          <a:stretch>
                            <a:fillRect l="-373649" t="-296429" r="-676" b="-114286"/>
                          </a:stretch>
                        </a:blipFill>
                      </a:tcPr>
                    </a:tc>
                  </a:tr>
                  <a:tr h="168052">
                    <a:tc>
                      <a:txBody>
                        <a:bodyPr/>
                        <a:lstStyle/>
                        <a:p>
                          <a:endParaRPr lang="en-US"/>
                        </a:p>
                      </a:txBody>
                      <a:tcPr marL="46133" marR="46133" marT="23066" marB="23066">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1563" t="-396429" r="-995313" b="-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0652" t="-396429" r="-592391" b="-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234328" t="-396429" r="-713433" b="-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350000" t="-396429" r="-646875" b="-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576000" t="-396429" r="-728000" b="-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86047" t="-396429" r="-746512" b="-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718868" t="-396429" r="-505660" b="-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657576" t="-396429" r="-306061" b="-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blipFill rotWithShape="0">
                          <a:blip r:embed="rId4"/>
                          <a:stretch>
                            <a:fillRect l="-943396" t="-396429" r="-281132" b="-14286"/>
                          </a:stretch>
                        </a:blipFill>
                      </a:tcPr>
                    </a:tc>
                    <a:tc>
                      <a:txBody>
                        <a:bodyPr/>
                        <a:lstStyle/>
                        <a:p>
                          <a:endParaRPr lang="en-US"/>
                        </a:p>
                      </a:txBody>
                      <a:tcPr marL="46133" marR="46133" marT="23066" marB="23066">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rotWithShape="0">
                          <a:blip r:embed="rId4"/>
                          <a:stretch>
                            <a:fillRect l="-373649" t="-396429" r="-676" b="-14286"/>
                          </a:stretch>
                        </a:blipFill>
                      </a:tcPr>
                    </a:tc>
                  </a:tr>
                </a:tbl>
              </a:graphicData>
            </a:graphic>
          </p:graphicFrame>
        </mc:Fallback>
      </mc:AlternateContent>
      <p:graphicFrame>
        <p:nvGraphicFramePr>
          <p:cNvPr id="27" name="Table 26"/>
          <p:cNvGraphicFramePr>
            <a:graphicFrameLocks noGrp="1"/>
          </p:cNvGraphicFramePr>
          <p:nvPr>
            <p:extLst>
              <p:ext uri="{D42A27DB-BD31-4B8C-83A1-F6EECF244321}">
                <p14:modId xmlns:p14="http://schemas.microsoft.com/office/powerpoint/2010/main" val="123611253"/>
              </p:ext>
            </p:extLst>
          </p:nvPr>
        </p:nvGraphicFramePr>
        <p:xfrm>
          <a:off x="5080764" y="2880773"/>
          <a:ext cx="3863854" cy="1588256"/>
        </p:xfrm>
        <a:graphic>
          <a:graphicData uri="http://schemas.openxmlformats.org/drawingml/2006/table">
            <a:tbl>
              <a:tblPr>
                <a:tableStyleId>{2D5ABB26-0587-4C30-8999-92F81FD0307C}</a:tableStyleId>
              </a:tblPr>
              <a:tblGrid>
                <a:gridCol w="119293"/>
                <a:gridCol w="1073012"/>
                <a:gridCol w="215625"/>
                <a:gridCol w="944890"/>
                <a:gridCol w="238290"/>
                <a:gridCol w="1272744"/>
              </a:tblGrid>
              <a:tr h="17103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a:t>
                      </a:r>
                      <a:endParaRPr lang="en-US" sz="800" kern="1200" dirty="0">
                        <a:solidFill>
                          <a:schemeClr val="tx1"/>
                        </a:solidFill>
                        <a:latin typeface="+mn-lt"/>
                        <a:ea typeface="+mn-ea"/>
                        <a:cs typeface="+mn-cs"/>
                      </a:endParaRPr>
                    </a:p>
                  </a:txBody>
                  <a:tcPr marL="46133" marR="46133" marT="23066" marB="23066">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l"/>
                      <a:r>
                        <a:rPr lang="en-US" sz="1000" dirty="0" smtClean="0"/>
                        <a:t>CLAIM</a:t>
                      </a:r>
                      <a:r>
                        <a:rPr lang="en-US" sz="1000" baseline="0" dirty="0" smtClean="0"/>
                        <a:t> LEXICON</a:t>
                      </a:r>
                      <a:endParaRPr lang="en-US" sz="10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9</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i="1" kern="1200" dirty="0" smtClean="0">
                          <a:solidFill>
                            <a:schemeClr val="tx1"/>
                          </a:solidFill>
                          <a:latin typeface="+mn-lt"/>
                          <a:ea typeface="+mn-ea"/>
                          <a:cs typeface="+mn-cs"/>
                        </a:rPr>
                        <a:t>MD</a:t>
                      </a:r>
                      <a:endParaRPr lang="en-US" sz="1000" i="1" kern="1200" dirty="0">
                        <a:solidFill>
                          <a:schemeClr val="tx1"/>
                        </a:solidFill>
                        <a:latin typeface="+mn-lt"/>
                        <a:ea typeface="+mn-ea"/>
                        <a:cs typeface="+mn-cs"/>
                      </a:endParaRPr>
                    </a:p>
                  </a:txBody>
                  <a:tcPr marL="46133" marR="46133" marT="23066" marB="23066">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17</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sz="1000" kern="1200" dirty="0" smtClean="0"/>
                        <a:t>Named Entity</a:t>
                      </a:r>
                      <a:endParaRPr lang="en-US" sz="1000" b="0" kern="1200" dirty="0">
                        <a:solidFill>
                          <a:schemeClr val="bg2">
                            <a:lumMod val="50000"/>
                          </a:schemeClr>
                        </a:solidFill>
                        <a:latin typeface="Arial" panose="020B0604020202020204" pitchFamily="34" charset="0"/>
                        <a:ea typeface="+mn-ea"/>
                        <a:cs typeface="Arial" panose="020B0604020202020204" pitchFamily="34" charset="0"/>
                      </a:endParaRPr>
                    </a:p>
                  </a:txBody>
                  <a:tcPr marL="9525" marR="9525" marT="9525" marB="0" anchor="b">
                    <a:lnR w="6350" cap="flat" cmpd="sng" algn="ctr">
                      <a:solidFill>
                        <a:schemeClr val="tx1"/>
                      </a:solidFill>
                      <a:prstDash val="solid"/>
                      <a:round/>
                      <a:headEnd type="none" w="med" len="med"/>
                      <a:tailEnd type="none" w="med" len="med"/>
                    </a:lnR>
                  </a:tcPr>
                </a:tc>
              </a:tr>
              <a:tr h="168052">
                <a:tc>
                  <a:txBody>
                    <a:bodyPr/>
                    <a:lstStyle/>
                    <a:p>
                      <a:pPr algn="ctr"/>
                      <a:r>
                        <a:rPr lang="en-US" sz="800" dirty="0" smtClean="0"/>
                        <a:t>2</a:t>
                      </a:r>
                      <a:endParaRPr lang="en-US" sz="8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l"/>
                      <a:r>
                        <a:rPr lang="en-US" sz="1000" dirty="0" smtClean="0"/>
                        <a:t>@</a:t>
                      </a:r>
                      <a:r>
                        <a:rPr lang="en-US" sz="1000" dirty="0" err="1" smtClean="0"/>
                        <a:t>thatcomp</a:t>
                      </a:r>
                      <a:endParaRPr lang="en-US" sz="10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10</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&lt;express:v:2</a:t>
                      </a:r>
                    </a:p>
                  </a:txBody>
                  <a:tcPr marL="9525" marR="9525" marT="9525" marB="0" anchor="b">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18</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sz="1000" i="1" kern="1200" dirty="0" err="1" smtClean="0"/>
                        <a:t>adj.all</a:t>
                      </a:r>
                      <a:endParaRPr lang="en-US" sz="1000" b="0" i="1" kern="1200" dirty="0">
                        <a:solidFill>
                          <a:schemeClr val="bg2">
                            <a:lumMod val="50000"/>
                          </a:schemeClr>
                        </a:solidFill>
                        <a:latin typeface="Arial" panose="020B0604020202020204" pitchFamily="34" charset="0"/>
                        <a:ea typeface="+mn-ea"/>
                        <a:cs typeface="Arial" panose="020B0604020202020204" pitchFamily="34" charset="0"/>
                      </a:endParaRPr>
                    </a:p>
                  </a:txBody>
                  <a:tcPr marL="9525" marR="9525" marT="9525" marB="0" anchor="b">
                    <a:lnR w="6350" cap="flat" cmpd="sng" algn="ctr">
                      <a:solidFill>
                        <a:schemeClr val="tx1"/>
                      </a:solidFill>
                      <a:prstDash val="solid"/>
                      <a:round/>
                      <a:headEnd type="none" w="med" len="med"/>
                      <a:tailEnd type="none" w="med" len="med"/>
                    </a:lnR>
                  </a:tcPr>
                </a:tc>
              </a:tr>
              <a:tr h="1680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3</a:t>
                      </a:r>
                      <a:endParaRPr lang="en-US" sz="8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TOPIC</a:t>
                      </a:r>
                      <a:endParaRPr lang="en-US" sz="1000" b="1"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11</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i="1" kern="1200" dirty="0">
                          <a:solidFill>
                            <a:schemeClr val="tx1"/>
                          </a:solidFill>
                          <a:latin typeface="+mn-lt"/>
                          <a:ea typeface="+mn-ea"/>
                          <a:cs typeface="+mn-cs"/>
                        </a:rPr>
                        <a:t>CD</a:t>
                      </a:r>
                    </a:p>
                  </a:txBody>
                  <a:tcPr marL="9525" marR="9525" marT="9525" marB="0" anchor="b">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19</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sz="1000" kern="1200" dirty="0"/>
                        <a:t>@</a:t>
                      </a:r>
                      <a:r>
                        <a:rPr lang="en-US" sz="1000" kern="1200" dirty="0" err="1"/>
                        <a:t>auxcomp</a:t>
                      </a:r>
                      <a:endParaRPr lang="en-US" sz="1000" b="0" kern="1200" dirty="0">
                        <a:solidFill>
                          <a:schemeClr val="bg2">
                            <a:lumMod val="50000"/>
                          </a:schemeClr>
                        </a:solidFill>
                        <a:latin typeface="Arial" panose="020B0604020202020204" pitchFamily="34" charset="0"/>
                        <a:ea typeface="+mn-ea"/>
                        <a:cs typeface="Arial" panose="020B0604020202020204" pitchFamily="34" charset="0"/>
                      </a:endParaRPr>
                    </a:p>
                  </a:txBody>
                  <a:tcPr marL="9525" marR="9525" marT="9525" marB="0" anchor="b">
                    <a:lnR w="6350" cap="flat" cmpd="sng" algn="ctr">
                      <a:solidFill>
                        <a:schemeClr val="tx1"/>
                      </a:solidFill>
                      <a:prstDash val="solid"/>
                      <a:round/>
                      <a:headEnd type="none" w="med" len="med"/>
                      <a:tailEnd type="none" w="med" len="med"/>
                    </a:lnR>
                  </a:tcPr>
                </a:tc>
              </a:tr>
              <a:tr h="1680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4</a:t>
                      </a:r>
                      <a:endParaRPr lang="en-US" sz="800" b="0" dirty="0" smtClean="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ANY TOPIC</a:t>
                      </a:r>
                      <a:endParaRPr lang="en-US" sz="1000" b="1" dirty="0" smtClean="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12</a:t>
                      </a:r>
                      <a:endParaRPr lang="en-US" sz="800" b="0" kern="1200" dirty="0" smtClean="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i="1" kern="1200" dirty="0" err="1" smtClean="0">
                          <a:solidFill>
                            <a:schemeClr val="tx1"/>
                          </a:solidFill>
                          <a:latin typeface="+mn-lt"/>
                          <a:ea typeface="+mn-ea"/>
                          <a:cs typeface="+mn-cs"/>
                        </a:rPr>
                        <a:t>noun.attribute</a:t>
                      </a:r>
                      <a:endParaRPr lang="en-US" sz="1000" i="1" kern="1200" dirty="0">
                        <a:solidFill>
                          <a:schemeClr val="tx1"/>
                        </a:solidFill>
                        <a:latin typeface="+mn-lt"/>
                        <a:ea typeface="+mn-ea"/>
                        <a:cs typeface="+mn-cs"/>
                      </a:endParaRPr>
                    </a:p>
                  </a:txBody>
                  <a:tcPr marL="9525" marR="9525" marT="9525" marB="0" anchor="b">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20</a:t>
                      </a:r>
                      <a:endParaRPr lang="en-US" sz="800" b="0" kern="1200" dirty="0" smtClean="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sz="1000" kern="1200" dirty="0"/>
                        <a:t>LOCATION</a:t>
                      </a:r>
                      <a:endParaRPr lang="en-US" sz="1000" b="0" kern="1200" dirty="0">
                        <a:solidFill>
                          <a:schemeClr val="bg2">
                            <a:lumMod val="50000"/>
                          </a:schemeClr>
                        </a:solidFill>
                        <a:latin typeface="Arial" panose="020B0604020202020204" pitchFamily="34" charset="0"/>
                        <a:ea typeface="+mn-ea"/>
                        <a:cs typeface="Arial" panose="020B0604020202020204" pitchFamily="34" charset="0"/>
                      </a:endParaRPr>
                    </a:p>
                  </a:txBody>
                  <a:tcPr marL="9525" marR="9525" marT="9525" marB="0" anchor="b">
                    <a:lnR w="6350" cap="flat" cmpd="sng" algn="ctr">
                      <a:solidFill>
                        <a:schemeClr val="tx1"/>
                      </a:solidFill>
                      <a:prstDash val="solid"/>
                      <a:round/>
                      <a:headEnd type="none" w="med" len="med"/>
                      <a:tailEnd type="none" w="med" len="med"/>
                    </a:lnR>
                  </a:tcPr>
                </a:tc>
              </a:tr>
              <a:tr h="1680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5</a:t>
                      </a:r>
                      <a:endParaRPr lang="en-US" sz="8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SENTIMENT</a:t>
                      </a:r>
                      <a:endParaRPr lang="en-US" sz="10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13</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&lt;attribute:n:2</a:t>
                      </a:r>
                    </a:p>
                  </a:txBody>
                  <a:tcPr marL="9525" marR="9525" marT="9525" marB="0" anchor="b">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21</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sz="1000" i="1" kern="1200" dirty="0"/>
                        <a:t>IN</a:t>
                      </a:r>
                      <a:endParaRPr lang="en-US" sz="1000" b="0" i="1" kern="1200" dirty="0">
                        <a:solidFill>
                          <a:schemeClr val="bg2">
                            <a:lumMod val="50000"/>
                          </a:schemeClr>
                        </a:solidFill>
                        <a:latin typeface="Arial" panose="020B0604020202020204" pitchFamily="34" charset="0"/>
                        <a:ea typeface="+mn-ea"/>
                        <a:cs typeface="Arial" panose="020B0604020202020204" pitchFamily="34" charset="0"/>
                      </a:endParaRPr>
                    </a:p>
                  </a:txBody>
                  <a:tcPr marL="9525" marR="9525" marT="9525" marB="0" anchor="b">
                    <a:lnR w="6350" cap="flat" cmpd="sng" algn="ctr">
                      <a:solidFill>
                        <a:schemeClr val="tx1"/>
                      </a:solidFill>
                      <a:prstDash val="solid"/>
                      <a:round/>
                      <a:headEnd type="none" w="med" len="med"/>
                      <a:tailEnd type="none" w="med" len="med"/>
                    </a:lnR>
                  </a:tcPr>
                </a:tc>
              </a:tr>
              <a:tr h="1680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6</a:t>
                      </a:r>
                      <a:endParaRPr lang="en-US" sz="8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i="1" dirty="0" smtClean="0"/>
                        <a:t>VBZ</a:t>
                      </a:r>
                      <a:endParaRPr lang="en-US" sz="1000" b="0" i="1"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14</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&lt;state:n:2</a:t>
                      </a:r>
                    </a:p>
                  </a:txBody>
                  <a:tcPr marL="9525" marR="9525" marT="9525" marB="0" anchor="b">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22</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sz="1000" kern="1200" dirty="0"/>
                        <a:t>&lt;act:n:2</a:t>
                      </a:r>
                      <a:endParaRPr lang="en-US" sz="1000" b="0" kern="1200" dirty="0">
                        <a:solidFill>
                          <a:schemeClr val="bg2">
                            <a:lumMod val="50000"/>
                          </a:schemeClr>
                        </a:solidFill>
                        <a:latin typeface="Arial" panose="020B0604020202020204" pitchFamily="34" charset="0"/>
                        <a:ea typeface="+mn-ea"/>
                        <a:cs typeface="Arial" panose="020B0604020202020204" pitchFamily="34" charset="0"/>
                      </a:endParaRPr>
                    </a:p>
                  </a:txBody>
                  <a:tcPr marL="9525" marR="9525" marT="9525" marB="0" anchor="b">
                    <a:lnR w="6350" cap="flat" cmpd="sng" algn="ctr">
                      <a:solidFill>
                        <a:schemeClr val="tx1"/>
                      </a:solidFill>
                      <a:prstDash val="solid"/>
                      <a:round/>
                      <a:headEnd type="none" w="med" len="med"/>
                      <a:tailEnd type="none" w="med" len="med"/>
                    </a:lnR>
                  </a:tcPr>
                </a:tc>
              </a:tr>
              <a:tr h="1680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7</a:t>
                      </a:r>
                      <a:endParaRPr lang="en-US" sz="8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&lt;present:v:2</a:t>
                      </a:r>
                      <a:endParaRPr lang="en-US" sz="10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15</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@obj</a:t>
                      </a:r>
                    </a:p>
                  </a:txBody>
                  <a:tcPr marL="9525" marR="9525" marT="9525" marB="0" anchor="b">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23</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sz="1000" i="1" kern="1200" dirty="0" err="1" smtClean="0"/>
                        <a:t>noun.act</a:t>
                      </a:r>
                      <a:endParaRPr lang="en-US" sz="1000" b="0" i="1" kern="1200" dirty="0">
                        <a:solidFill>
                          <a:schemeClr val="bg2">
                            <a:lumMod val="50000"/>
                          </a:schemeClr>
                        </a:solidFill>
                        <a:latin typeface="Arial" panose="020B0604020202020204" pitchFamily="34" charset="0"/>
                        <a:ea typeface="+mn-ea"/>
                        <a:cs typeface="Arial" panose="020B0604020202020204" pitchFamily="34" charset="0"/>
                      </a:endParaRPr>
                    </a:p>
                  </a:txBody>
                  <a:tcPr marL="9525" marR="9525" marT="9525" marB="0" anchor="b">
                    <a:lnR w="6350" cap="flat" cmpd="sng" algn="ctr">
                      <a:solidFill>
                        <a:schemeClr val="tx1"/>
                      </a:solidFill>
                      <a:prstDash val="solid"/>
                      <a:round/>
                      <a:headEnd type="none" w="med" len="med"/>
                      <a:tailEnd type="none" w="med" len="med"/>
                    </a:lnR>
                  </a:tcPr>
                </a:tc>
              </a:tr>
              <a:tr h="1680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t>8</a:t>
                      </a:r>
                      <a:endParaRPr lang="en-US" sz="800" b="0"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i="1" dirty="0" err="1" smtClean="0"/>
                        <a:t>noun.state</a:t>
                      </a:r>
                      <a:endParaRPr lang="en-US" sz="1000" b="0" i="1" dirty="0">
                        <a:solidFill>
                          <a:schemeClr val="bg2">
                            <a:lumMod val="50000"/>
                          </a:schemeClr>
                        </a:solidFill>
                        <a:latin typeface="Arial" panose="020B0604020202020204" pitchFamily="34" charset="0"/>
                        <a:cs typeface="Arial" panose="020B0604020202020204" pitchFamily="34" charset="0"/>
                      </a:endParaRPr>
                    </a:p>
                  </a:txBody>
                  <a:tcPr marL="46133" marR="46133" marT="23066" marB="23066">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16</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i="1" kern="1200" dirty="0" smtClean="0">
                          <a:solidFill>
                            <a:schemeClr val="tx1"/>
                          </a:solidFill>
                          <a:latin typeface="+mn-lt"/>
                          <a:ea typeface="+mn-ea"/>
                          <a:cs typeface="+mn-cs"/>
                        </a:rPr>
                        <a:t>RB</a:t>
                      </a:r>
                      <a:endParaRPr lang="en-US" sz="1000" i="1" kern="1200" dirty="0">
                        <a:solidFill>
                          <a:schemeClr val="tx1"/>
                        </a:solidFill>
                        <a:latin typeface="+mn-lt"/>
                        <a:ea typeface="+mn-ea"/>
                        <a:cs typeface="+mn-cs"/>
                      </a:endParaRPr>
                    </a:p>
                  </a:txBody>
                  <a:tcPr marL="9525" marR="9525" marT="9525" marB="0" anchor="b">
                    <a:lnR w="635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t>24</a:t>
                      </a:r>
                      <a:endParaRPr lang="en-US" sz="800" b="0" kern="1200" dirty="0">
                        <a:solidFill>
                          <a:schemeClr val="bg2">
                            <a:lumMod val="50000"/>
                          </a:schemeClr>
                        </a:solidFill>
                        <a:latin typeface="Arial" panose="020B0604020202020204" pitchFamily="34" charset="0"/>
                        <a:ea typeface="+mn-ea"/>
                        <a:cs typeface="Arial" panose="020B0604020202020204" pitchFamily="34" charset="0"/>
                      </a:endParaRPr>
                    </a:p>
                  </a:txBody>
                  <a:tcPr marL="46133" marR="46133" marT="23066" marB="23066">
                    <a:lnL w="6350" cap="flat" cmpd="sng" algn="ctr">
                      <a:solidFill>
                        <a:schemeClr val="tx1"/>
                      </a:solidFill>
                      <a:prstDash val="solid"/>
                      <a:round/>
                      <a:headEnd type="none" w="med" len="med"/>
                      <a:tailEnd type="none" w="med" len="med"/>
                    </a:lnL>
                  </a:tcPr>
                </a:tc>
                <a:tc>
                  <a:txBody>
                    <a:bodyPr/>
                    <a:lstStyle/>
                    <a:p>
                      <a:pPr marL="0" algn="l" defTabSz="914400" rtl="0" eaLnBrk="1" fontAlgn="b" latinLnBrk="0" hangingPunct="1"/>
                      <a:r>
                        <a:rPr lang="en-US" sz="1000" b="1" kern="1200" dirty="0" smtClean="0"/>
                        <a:t>TOPIC LEXICON</a:t>
                      </a:r>
                      <a:endParaRPr lang="en-US" sz="1000" b="1" kern="1200" dirty="0">
                        <a:solidFill>
                          <a:schemeClr val="bg2">
                            <a:lumMod val="50000"/>
                          </a:schemeClr>
                        </a:solidFill>
                        <a:latin typeface="Arial" panose="020B0604020202020204" pitchFamily="34" charset="0"/>
                        <a:ea typeface="+mn-ea"/>
                        <a:cs typeface="Arial" panose="020B0604020202020204" pitchFamily="34" charset="0"/>
                      </a:endParaRPr>
                    </a:p>
                  </a:txBody>
                  <a:tcPr marL="9525" marR="9525" marT="9525" marB="0" anchor="b">
                    <a:lnR w="6350" cap="flat" cmpd="sng" algn="ctr">
                      <a:solidFill>
                        <a:schemeClr val="tx1"/>
                      </a:solidFill>
                      <a:prstDash val="solid"/>
                      <a:round/>
                      <a:headEnd type="none" w="med" len="med"/>
                      <a:tailEnd type="none" w="med" len="med"/>
                    </a:lnR>
                  </a:tcPr>
                </a:tc>
              </a:tr>
            </a:tbl>
          </a:graphicData>
        </a:graphic>
      </p:graphicFrame>
      <p:sp>
        <p:nvSpPr>
          <p:cNvPr id="15" name="TextBox 14"/>
          <p:cNvSpPr txBox="1"/>
          <p:nvPr/>
        </p:nvSpPr>
        <p:spPr>
          <a:xfrm>
            <a:off x="4981392" y="2543819"/>
            <a:ext cx="1634904" cy="313932"/>
          </a:xfrm>
          <a:prstGeom prst="rect">
            <a:avLst/>
          </a:prstGeom>
          <a:noFill/>
        </p:spPr>
        <p:txBody>
          <a:bodyPr wrap="square" rtlCol="0">
            <a:spAutoFit/>
          </a:bodyPr>
          <a:lstStyle/>
          <a:p>
            <a:r>
              <a:rPr lang="en-US" sz="1600" dirty="0" smtClean="0">
                <a:solidFill>
                  <a:schemeClr val="bg2">
                    <a:lumMod val="50000"/>
                  </a:schemeClr>
                </a:solidFill>
              </a:rPr>
              <a:t>Alphabet:</a:t>
            </a:r>
            <a:endParaRPr lang="en-US" sz="1600" dirty="0">
              <a:solidFill>
                <a:schemeClr val="bg2">
                  <a:lumMod val="50000"/>
                </a:schemeClr>
              </a:solidFill>
            </a:endParaRPr>
          </a:p>
        </p:txBody>
      </p:sp>
      <p:sp>
        <p:nvSpPr>
          <p:cNvPr id="29" name="Right Arrow 28"/>
          <p:cNvSpPr/>
          <p:nvPr/>
        </p:nvSpPr>
        <p:spPr bwMode="auto">
          <a:xfrm>
            <a:off x="459240" y="1467329"/>
            <a:ext cx="352030" cy="133760"/>
          </a:xfrm>
          <a:prstGeom prst="rightArrow">
            <a:avLst/>
          </a:prstGeom>
          <a:ln w="1905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smtClean="0">
              <a:ln>
                <a:noFill/>
              </a:ln>
              <a:solidFill>
                <a:srgbClr val="191919"/>
              </a:solidFill>
              <a:effectLst/>
              <a:latin typeface="HelvNeue Light for IBM" pitchFamily="34" charset="0"/>
            </a:endParaRPr>
          </a:p>
        </p:txBody>
      </p:sp>
      <p:sp>
        <p:nvSpPr>
          <p:cNvPr id="32" name="Right Arrow 31"/>
          <p:cNvSpPr/>
          <p:nvPr/>
        </p:nvSpPr>
        <p:spPr bwMode="auto">
          <a:xfrm>
            <a:off x="461305" y="1882844"/>
            <a:ext cx="352030" cy="133760"/>
          </a:xfrm>
          <a:prstGeom prst="rightArrow">
            <a:avLst/>
          </a:prstGeom>
          <a:ln w="1905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t" anchorCtr="0" compatLnSpc="1">
            <a:prstTxWarp prst="textNoShape">
              <a:avLst/>
            </a:prstTxWarp>
          </a:bodyPr>
          <a:lstStyle/>
          <a:p>
            <a:endParaRPr lang="en-US">
              <a:solidFill>
                <a:srgbClr val="191919"/>
              </a:solidFill>
              <a:latin typeface="HelvNeue Light for IBM" pitchFamily="34" charset="0"/>
            </a:endParaRPr>
          </a:p>
        </p:txBody>
      </p:sp>
      <p:sp>
        <p:nvSpPr>
          <p:cNvPr id="33" name="Right Arrow 32"/>
          <p:cNvSpPr/>
          <p:nvPr/>
        </p:nvSpPr>
        <p:spPr bwMode="auto">
          <a:xfrm>
            <a:off x="461305" y="3332786"/>
            <a:ext cx="352030" cy="133760"/>
          </a:xfrm>
          <a:prstGeom prst="rightArrow">
            <a:avLst/>
          </a:prstGeom>
          <a:ln w="1905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t" anchorCtr="0" compatLnSpc="1">
            <a:prstTxWarp prst="textNoShape">
              <a:avLst/>
            </a:prstTxWarp>
          </a:bodyPr>
          <a:lstStyle/>
          <a:p>
            <a:endParaRPr lang="en-US">
              <a:solidFill>
                <a:srgbClr val="191919"/>
              </a:solidFill>
              <a:latin typeface="HelvNeue Light for IBM" pitchFamily="34" charset="0"/>
            </a:endParaRPr>
          </a:p>
        </p:txBody>
      </p:sp>
      <p:sp>
        <p:nvSpPr>
          <p:cNvPr id="30" name="TextBox 29"/>
          <p:cNvSpPr txBox="1"/>
          <p:nvPr/>
        </p:nvSpPr>
        <p:spPr>
          <a:xfrm>
            <a:off x="5080763" y="1753179"/>
            <a:ext cx="3863854" cy="646331"/>
          </a:xfrm>
          <a:prstGeom prst="rect">
            <a:avLst/>
          </a:prstGeom>
          <a:noFill/>
        </p:spPr>
        <p:txBody>
          <a:bodyPr wrap="square" rtlCol="0">
            <a:spAutoFit/>
          </a:bodyPr>
          <a:lstStyle/>
          <a:p>
            <a:pPr marL="228600" indent="-228600">
              <a:lnSpc>
                <a:spcPct val="100000"/>
              </a:lnSpc>
              <a:buFont typeface="+mj-lt"/>
              <a:buAutoNum type="arabicPeriod"/>
            </a:pPr>
            <a:r>
              <a:rPr lang="en-US" sz="1200" dirty="0" smtClean="0">
                <a:solidFill>
                  <a:schemeClr val="bg2">
                    <a:lumMod val="50000"/>
                  </a:schemeClr>
                </a:solidFill>
                <a:latin typeface="Arial" panose="020B0604020202020204" pitchFamily="34" charset="0"/>
                <a:cs typeface="Arial" panose="020B0604020202020204" pitchFamily="34" charset="0"/>
              </a:rPr>
              <a:t>filter infrequent attributes</a:t>
            </a:r>
            <a:endParaRPr lang="en-US" sz="1200" b="0" dirty="0" smtClean="0">
              <a:solidFill>
                <a:schemeClr val="bg2">
                  <a:lumMod val="50000"/>
                </a:schemeClr>
              </a:solidFill>
              <a:latin typeface="Arial" panose="020B0604020202020204" pitchFamily="34" charset="0"/>
              <a:cs typeface="Arial" panose="020B0604020202020204" pitchFamily="34" charset="0"/>
            </a:endParaRPr>
          </a:p>
          <a:p>
            <a:pPr marL="228600" indent="-228600">
              <a:lnSpc>
                <a:spcPct val="100000"/>
              </a:lnSpc>
              <a:buFont typeface="+mj-lt"/>
              <a:buAutoNum type="arabicPeriod"/>
            </a:pPr>
            <a:r>
              <a:rPr lang="en-US" sz="1200" dirty="0" smtClean="0">
                <a:solidFill>
                  <a:schemeClr val="bg2">
                    <a:lumMod val="50000"/>
                  </a:schemeClr>
                </a:solidFill>
                <a:latin typeface="Arial" panose="020B0604020202020204" pitchFamily="34" charset="0"/>
                <a:cs typeface="Arial" panose="020B0604020202020204" pitchFamily="34" charset="0"/>
              </a:rPr>
              <a:t>rank by correlation with label (info gain)</a:t>
            </a:r>
          </a:p>
          <a:p>
            <a:pPr marL="228600" indent="-228600">
              <a:lnSpc>
                <a:spcPct val="100000"/>
              </a:lnSpc>
              <a:buFont typeface="+mj-lt"/>
              <a:buAutoNum type="arabicPeriod"/>
            </a:pPr>
            <a:r>
              <a:rPr lang="en-US" sz="1200" dirty="0" smtClean="0">
                <a:solidFill>
                  <a:schemeClr val="bg2">
                    <a:lumMod val="50000"/>
                  </a:schemeClr>
                </a:solidFill>
                <a:latin typeface="Arial" panose="020B0604020202020204" pitchFamily="34" charset="0"/>
                <a:cs typeface="Arial" panose="020B0604020202020204" pitchFamily="34" charset="0"/>
              </a:rPr>
              <a:t>avoid redundancy (normalized </a:t>
            </a:r>
            <a:r>
              <a:rPr lang="en-US" sz="1200" dirty="0">
                <a:solidFill>
                  <a:schemeClr val="bg2">
                    <a:lumMod val="50000"/>
                  </a:schemeClr>
                </a:solidFill>
                <a:latin typeface="Arial" panose="020B0604020202020204" pitchFamily="34" charset="0"/>
                <a:cs typeface="Arial" panose="020B0604020202020204" pitchFamily="34" charset="0"/>
              </a:rPr>
              <a:t>m</a:t>
            </a:r>
            <a:r>
              <a:rPr lang="en-US" sz="1200" dirty="0" smtClean="0">
                <a:solidFill>
                  <a:schemeClr val="bg2">
                    <a:lumMod val="50000"/>
                  </a:schemeClr>
                </a:solidFill>
                <a:latin typeface="Arial" panose="020B0604020202020204" pitchFamily="34" charset="0"/>
                <a:cs typeface="Arial" panose="020B0604020202020204" pitchFamily="34" charset="0"/>
              </a:rPr>
              <a:t>utual information)</a:t>
            </a:r>
            <a:endParaRPr lang="en-US" sz="1200" dirty="0">
              <a:solidFill>
                <a:schemeClr val="bg2">
                  <a:lumMod val="50000"/>
                </a:schemeClr>
              </a:solidFill>
              <a:latin typeface="Arial" panose="020B0604020202020204" pitchFamily="34" charset="0"/>
              <a:cs typeface="Arial" panose="020B0604020202020204" pitchFamily="34" charset="0"/>
            </a:endParaRPr>
          </a:p>
        </p:txBody>
      </p:sp>
      <p:sp>
        <p:nvSpPr>
          <p:cNvPr id="35" name="TextBox 34"/>
          <p:cNvSpPr txBox="1"/>
          <p:nvPr/>
        </p:nvSpPr>
        <p:spPr>
          <a:xfrm>
            <a:off x="5077783" y="2850324"/>
            <a:ext cx="3863854" cy="1200329"/>
          </a:xfrm>
          <a:prstGeom prst="rect">
            <a:avLst/>
          </a:prstGeom>
          <a:noFill/>
        </p:spPr>
        <p:txBody>
          <a:bodyPr wrap="square" rtlCol="0">
            <a:spAutoFit/>
          </a:bodyPr>
          <a:lstStyle/>
          <a:p>
            <a:pPr>
              <a:lnSpc>
                <a:spcPct val="150000"/>
              </a:lnSpc>
            </a:pPr>
            <a:r>
              <a:rPr lang="en-US" sz="1200" dirty="0" smtClean="0">
                <a:solidFill>
                  <a:schemeClr val="bg2">
                    <a:lumMod val="50000"/>
                  </a:schemeClr>
                </a:solidFill>
                <a:latin typeface="Arial" panose="020B0604020202020204" pitchFamily="34" charset="0"/>
                <a:cs typeface="Arial" panose="020B0604020202020204" pitchFamily="34" charset="0"/>
              </a:rPr>
              <a:t>p: [SENTIMENT] [noun]</a:t>
            </a:r>
          </a:p>
          <a:p>
            <a:pPr>
              <a:lnSpc>
                <a:spcPct val="150000"/>
              </a:lnSpc>
            </a:pPr>
            <a:r>
              <a:rPr lang="en-US" sz="1200" dirty="0" smtClean="0">
                <a:solidFill>
                  <a:schemeClr val="bg2">
                    <a:lumMod val="50000"/>
                  </a:schemeClr>
                </a:solidFill>
                <a:latin typeface="Arial" panose="020B0604020202020204" pitchFamily="34" charset="0"/>
                <a:cs typeface="Arial" panose="020B0604020202020204" pitchFamily="34" charset="0"/>
              </a:rPr>
              <a:t>a: obj</a:t>
            </a:r>
          </a:p>
          <a:p>
            <a:pPr>
              <a:lnSpc>
                <a:spcPct val="150000"/>
              </a:lnSpc>
            </a:pPr>
            <a:r>
              <a:rPr lang="en-US" sz="1200" dirty="0" err="1" smtClean="0">
                <a:solidFill>
                  <a:schemeClr val="bg2">
                    <a:lumMod val="50000"/>
                  </a:schemeClr>
                </a:solidFill>
                <a:latin typeface="Arial" panose="020B0604020202020204" pitchFamily="34" charset="0"/>
                <a:cs typeface="Arial" panose="020B0604020202020204" pitchFamily="34" charset="0"/>
              </a:rPr>
              <a:t>growRight</a:t>
            </a:r>
            <a:r>
              <a:rPr lang="en-US" sz="1200" dirty="0">
                <a:solidFill>
                  <a:schemeClr val="bg2">
                    <a:lumMod val="50000"/>
                  </a:schemeClr>
                </a:solidFill>
                <a:latin typeface="Arial" panose="020B0604020202020204" pitchFamily="34" charset="0"/>
                <a:cs typeface="Arial" panose="020B0604020202020204" pitchFamily="34" charset="0"/>
              </a:rPr>
              <a:t>: [SENTIMENT] [noun</a:t>
            </a:r>
            <a:r>
              <a:rPr lang="en-US" sz="1200" dirty="0" smtClean="0">
                <a:solidFill>
                  <a:schemeClr val="bg2">
                    <a:lumMod val="50000"/>
                  </a:schemeClr>
                </a:solidFill>
                <a:latin typeface="Arial" panose="020B0604020202020204" pitchFamily="34" charset="0"/>
                <a:cs typeface="Arial" panose="020B0604020202020204" pitchFamily="34" charset="0"/>
              </a:rPr>
              <a:t>] [obj]</a:t>
            </a:r>
          </a:p>
          <a:p>
            <a:pPr>
              <a:lnSpc>
                <a:spcPct val="150000"/>
              </a:lnSpc>
            </a:pPr>
            <a:r>
              <a:rPr lang="en-US" sz="1200" dirty="0" err="1" smtClean="0">
                <a:solidFill>
                  <a:schemeClr val="bg2">
                    <a:lumMod val="50000"/>
                  </a:schemeClr>
                </a:solidFill>
                <a:latin typeface="Arial" panose="020B0604020202020204" pitchFamily="34" charset="0"/>
                <a:cs typeface="Arial" panose="020B0604020202020204" pitchFamily="34" charset="0"/>
              </a:rPr>
              <a:t>growInside</a:t>
            </a:r>
            <a:r>
              <a:rPr lang="en-US" sz="1200" dirty="0">
                <a:solidFill>
                  <a:schemeClr val="bg2">
                    <a:lumMod val="50000"/>
                  </a:schemeClr>
                </a:solidFill>
                <a:latin typeface="Arial" panose="020B0604020202020204" pitchFamily="34" charset="0"/>
                <a:cs typeface="Arial" panose="020B0604020202020204" pitchFamily="34" charset="0"/>
              </a:rPr>
              <a:t>: [SENTIMENT] [</a:t>
            </a:r>
            <a:r>
              <a:rPr lang="en-US" sz="1200" dirty="0" smtClean="0">
                <a:solidFill>
                  <a:schemeClr val="bg2">
                    <a:lumMod val="50000"/>
                  </a:schemeClr>
                </a:solidFill>
                <a:latin typeface="Arial" panose="020B0604020202020204" pitchFamily="34" charset="0"/>
                <a:cs typeface="Arial" panose="020B0604020202020204" pitchFamily="34" charset="0"/>
              </a:rPr>
              <a:t>noun, obj]</a:t>
            </a:r>
            <a:endParaRPr lang="en-US" sz="1200" dirty="0">
              <a:solidFill>
                <a:schemeClr val="bg2">
                  <a:lumMod val="50000"/>
                </a:schemeClr>
              </a:solidFill>
              <a:latin typeface="Arial" panose="020B0604020202020204" pitchFamily="34" charset="0"/>
              <a:cs typeface="Arial" panose="020B0604020202020204" pitchFamily="34" charset="0"/>
            </a:endParaRPr>
          </a:p>
        </p:txBody>
      </p:sp>
      <p:sp>
        <p:nvSpPr>
          <p:cNvPr id="36" name="Right Arrow 35"/>
          <p:cNvSpPr/>
          <p:nvPr/>
        </p:nvSpPr>
        <p:spPr bwMode="auto">
          <a:xfrm>
            <a:off x="461305" y="4291567"/>
            <a:ext cx="352030" cy="133760"/>
          </a:xfrm>
          <a:prstGeom prst="rightArrow">
            <a:avLst/>
          </a:prstGeom>
          <a:ln w="1905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t" anchorCtr="0" compatLnSpc="1">
            <a:prstTxWarp prst="textNoShape">
              <a:avLst/>
            </a:prstTxWarp>
          </a:bodyPr>
          <a:lstStyle/>
          <a:p>
            <a:endParaRPr lang="en-US">
              <a:solidFill>
                <a:srgbClr val="191919"/>
              </a:solidFill>
              <a:latin typeface="HelvNeue Light for IBM"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3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3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5"/>
                                        </p:tgtEl>
                                        <p:attrNameLst>
                                          <p:attrName>style.visibility</p:attrName>
                                        </p:attrNameLst>
                                      </p:cBhvr>
                                      <p:to>
                                        <p:strVal val="hidden"/>
                                      </p:to>
                                    </p:set>
                                  </p:childTnLst>
                                </p:cTn>
                              </p:par>
                              <p:par>
                                <p:cTn id="55" presetID="1" presetClass="entr" presetSubtype="0" fill="hold" grpId="2"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15" grpId="0"/>
      <p:bldP spid="15" grpId="1"/>
      <p:bldP spid="29" grpId="0" animBg="1"/>
      <p:bldP spid="29" grpId="1" animBg="1"/>
      <p:bldP spid="32" grpId="0" animBg="1"/>
      <p:bldP spid="32" grpId="1" animBg="1"/>
      <p:bldP spid="33" grpId="0" animBg="1"/>
      <p:bldP spid="33" grpId="1" animBg="1"/>
      <p:bldP spid="30" grpId="0"/>
      <p:bldP spid="30" grpId="1"/>
      <p:bldP spid="30" grpId="2"/>
      <p:bldP spid="35" grpId="0"/>
      <p:bldP spid="35" grpId="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13"/>
          <p:cNvSpPr>
            <a:spLocks noChangeArrowheads="1"/>
          </p:cNvSpPr>
          <p:nvPr/>
        </p:nvSpPr>
        <p:spPr bwMode="auto">
          <a:xfrm>
            <a:off x="802541" y="4055332"/>
            <a:ext cx="679404" cy="275408"/>
          </a:xfrm>
          <a:prstGeom prst="roundRect">
            <a:avLst>
              <a:gd name="adj" fmla="val 431"/>
            </a:avLst>
          </a:prstGeom>
          <a:solidFill>
            <a:srgbClr val="F19027"/>
          </a:solidFill>
          <a:ln w="9360">
            <a:noFill/>
            <a:round/>
            <a:headEnd/>
            <a:tailEnd/>
          </a:ln>
          <a:effectLs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5" name="AutoShape 13"/>
          <p:cNvSpPr>
            <a:spLocks noChangeArrowheads="1"/>
          </p:cNvSpPr>
          <p:nvPr/>
        </p:nvSpPr>
        <p:spPr bwMode="auto">
          <a:xfrm>
            <a:off x="5119225" y="2416689"/>
            <a:ext cx="904286" cy="333244"/>
          </a:xfrm>
          <a:prstGeom prst="roundRect">
            <a:avLst>
              <a:gd name="adj" fmla="val 431"/>
            </a:avLst>
          </a:prstGeom>
          <a:solidFill>
            <a:srgbClr val="F19027"/>
          </a:solidFill>
          <a:ln w="9360">
            <a:noFill/>
            <a:round/>
            <a:headEnd/>
            <a:tailEnd/>
          </a:ln>
          <a:effectLs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4" name="AutoShape 13"/>
          <p:cNvSpPr>
            <a:spLocks noChangeArrowheads="1"/>
          </p:cNvSpPr>
          <p:nvPr/>
        </p:nvSpPr>
        <p:spPr bwMode="auto">
          <a:xfrm>
            <a:off x="5412511" y="1359414"/>
            <a:ext cx="1602000" cy="333244"/>
          </a:xfrm>
          <a:prstGeom prst="roundRect">
            <a:avLst>
              <a:gd name="adj" fmla="val 431"/>
            </a:avLst>
          </a:prstGeom>
          <a:solidFill>
            <a:srgbClr val="F19027"/>
          </a:solidFill>
          <a:ln w="9360">
            <a:noFill/>
            <a:round/>
            <a:headEnd/>
            <a:tailEnd/>
          </a:ln>
          <a:effectLs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0" name="AutoShape 7"/>
          <p:cNvSpPr>
            <a:spLocks noChangeArrowheads="1"/>
          </p:cNvSpPr>
          <p:nvPr/>
        </p:nvSpPr>
        <p:spPr bwMode="auto">
          <a:xfrm>
            <a:off x="530011" y="3731139"/>
            <a:ext cx="1306800" cy="333244"/>
          </a:xfrm>
          <a:prstGeom prst="roundRect">
            <a:avLst>
              <a:gd name="adj" fmla="val 431"/>
            </a:avLst>
          </a:prstGeom>
          <a:solidFill>
            <a:srgbClr val="FFD320"/>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1" name="AutoShape 10"/>
          <p:cNvSpPr>
            <a:spLocks noChangeArrowheads="1"/>
          </p:cNvSpPr>
          <p:nvPr/>
        </p:nvSpPr>
        <p:spPr bwMode="auto">
          <a:xfrm>
            <a:off x="1860191" y="3731139"/>
            <a:ext cx="659534" cy="333244"/>
          </a:xfrm>
          <a:prstGeom prst="roundRect">
            <a:avLst>
              <a:gd name="adj" fmla="val 431"/>
            </a:avLst>
          </a:prstGeom>
          <a:solidFill>
            <a:srgbClr val="0084D1"/>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2" name="AutoShape 13"/>
          <p:cNvSpPr>
            <a:spLocks noChangeArrowheads="1"/>
          </p:cNvSpPr>
          <p:nvPr/>
        </p:nvSpPr>
        <p:spPr bwMode="auto">
          <a:xfrm>
            <a:off x="3403602" y="3731139"/>
            <a:ext cx="1764000" cy="333244"/>
          </a:xfrm>
          <a:prstGeom prst="roundRect">
            <a:avLst>
              <a:gd name="adj" fmla="val 431"/>
            </a:avLst>
          </a:prstGeom>
          <a:solidFill>
            <a:srgbClr val="FF420E"/>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3" name="AutoShape 16"/>
          <p:cNvSpPr>
            <a:spLocks noChangeArrowheads="1"/>
          </p:cNvSpPr>
          <p:nvPr/>
        </p:nvSpPr>
        <p:spPr bwMode="auto">
          <a:xfrm>
            <a:off x="2550675" y="3731139"/>
            <a:ext cx="434267" cy="333244"/>
          </a:xfrm>
          <a:prstGeom prst="roundRect">
            <a:avLst>
              <a:gd name="adj" fmla="val 431"/>
            </a:avLst>
          </a:prstGeom>
          <a:solidFill>
            <a:srgbClr val="579D1C"/>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6" name="AutoShape 7"/>
          <p:cNvSpPr>
            <a:spLocks noChangeArrowheads="1"/>
          </p:cNvSpPr>
          <p:nvPr/>
        </p:nvSpPr>
        <p:spPr bwMode="auto">
          <a:xfrm>
            <a:off x="551311" y="2416689"/>
            <a:ext cx="1188000" cy="333244"/>
          </a:xfrm>
          <a:prstGeom prst="roundRect">
            <a:avLst>
              <a:gd name="adj" fmla="val 431"/>
            </a:avLst>
          </a:prstGeom>
          <a:solidFill>
            <a:srgbClr val="FFD320"/>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7" name="AutoShape 10"/>
          <p:cNvSpPr>
            <a:spLocks noChangeArrowheads="1"/>
          </p:cNvSpPr>
          <p:nvPr/>
        </p:nvSpPr>
        <p:spPr bwMode="auto">
          <a:xfrm>
            <a:off x="1754115" y="2416689"/>
            <a:ext cx="1062186" cy="333244"/>
          </a:xfrm>
          <a:prstGeom prst="roundRect">
            <a:avLst>
              <a:gd name="adj" fmla="val 431"/>
            </a:avLst>
          </a:prstGeom>
          <a:solidFill>
            <a:srgbClr val="0084D1"/>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8" name="AutoShape 13"/>
          <p:cNvSpPr>
            <a:spLocks noChangeArrowheads="1"/>
          </p:cNvSpPr>
          <p:nvPr/>
        </p:nvSpPr>
        <p:spPr bwMode="auto">
          <a:xfrm>
            <a:off x="3317877" y="2416689"/>
            <a:ext cx="1728000" cy="333244"/>
          </a:xfrm>
          <a:prstGeom prst="roundRect">
            <a:avLst>
              <a:gd name="adj" fmla="val 431"/>
            </a:avLst>
          </a:prstGeom>
          <a:solidFill>
            <a:srgbClr val="FF420E"/>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9" name="AutoShape 16"/>
          <p:cNvSpPr>
            <a:spLocks noChangeArrowheads="1"/>
          </p:cNvSpPr>
          <p:nvPr/>
        </p:nvSpPr>
        <p:spPr bwMode="auto">
          <a:xfrm>
            <a:off x="2845950" y="2416689"/>
            <a:ext cx="434267" cy="333244"/>
          </a:xfrm>
          <a:prstGeom prst="roundRect">
            <a:avLst>
              <a:gd name="adj" fmla="val 431"/>
            </a:avLst>
          </a:prstGeom>
          <a:solidFill>
            <a:srgbClr val="579D1C"/>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 name="AutoShape 7"/>
          <p:cNvSpPr>
            <a:spLocks noChangeArrowheads="1"/>
          </p:cNvSpPr>
          <p:nvPr/>
        </p:nvSpPr>
        <p:spPr bwMode="auto">
          <a:xfrm>
            <a:off x="541786" y="1349889"/>
            <a:ext cx="1188000" cy="333244"/>
          </a:xfrm>
          <a:prstGeom prst="roundRect">
            <a:avLst>
              <a:gd name="adj" fmla="val 431"/>
            </a:avLst>
          </a:prstGeom>
          <a:solidFill>
            <a:srgbClr val="FFD320"/>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 name="AutoShape 10"/>
          <p:cNvSpPr>
            <a:spLocks noChangeArrowheads="1"/>
          </p:cNvSpPr>
          <p:nvPr/>
        </p:nvSpPr>
        <p:spPr bwMode="auto">
          <a:xfrm>
            <a:off x="2318795" y="1349889"/>
            <a:ext cx="599576" cy="333244"/>
          </a:xfrm>
          <a:prstGeom prst="roundRect">
            <a:avLst>
              <a:gd name="adj" fmla="val 431"/>
            </a:avLst>
          </a:prstGeom>
          <a:solidFill>
            <a:srgbClr val="0084D1"/>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2" name="AutoShape 13"/>
          <p:cNvSpPr>
            <a:spLocks noChangeArrowheads="1"/>
          </p:cNvSpPr>
          <p:nvPr/>
        </p:nvSpPr>
        <p:spPr bwMode="auto">
          <a:xfrm>
            <a:off x="3785547" y="1349889"/>
            <a:ext cx="1369711" cy="333244"/>
          </a:xfrm>
          <a:prstGeom prst="roundRect">
            <a:avLst>
              <a:gd name="adj" fmla="val 431"/>
            </a:avLst>
          </a:prstGeom>
          <a:solidFill>
            <a:srgbClr val="FF420E"/>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5" name="AutoShape 16"/>
          <p:cNvSpPr>
            <a:spLocks noChangeArrowheads="1"/>
          </p:cNvSpPr>
          <p:nvPr/>
        </p:nvSpPr>
        <p:spPr bwMode="auto">
          <a:xfrm>
            <a:off x="2960939" y="1349889"/>
            <a:ext cx="394788" cy="333244"/>
          </a:xfrm>
          <a:prstGeom prst="roundRect">
            <a:avLst>
              <a:gd name="adj" fmla="val 431"/>
            </a:avLst>
          </a:prstGeom>
          <a:solidFill>
            <a:srgbClr val="579D1C"/>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42" name="Rectangle 2"/>
          <p:cNvSpPr>
            <a:spLocks noGrp="1" noChangeArrowheads="1"/>
          </p:cNvSpPr>
          <p:nvPr>
            <p:ph type="title"/>
          </p:nvPr>
        </p:nvSpPr>
        <p:spPr>
          <a:xfrm>
            <a:off x="328613" y="219076"/>
            <a:ext cx="8686800" cy="387798"/>
          </a:xfrm>
          <a:noFill/>
          <a:ln/>
        </p:spPr>
        <p:txBody>
          <a:bodyPr/>
          <a:lstStyle/>
          <a:p>
            <a:r>
              <a:rPr lang="en-US" altLang="en-US" dirty="0"/>
              <a:t>Unveil the underlying common structure</a:t>
            </a:r>
            <a:endParaRPr lang="en-US" dirty="0"/>
          </a:p>
        </p:txBody>
      </p:sp>
      <p:sp>
        <p:nvSpPr>
          <p:cNvPr id="5" name="Slide Number Placeholder 4"/>
          <p:cNvSpPr>
            <a:spLocks noGrp="1"/>
          </p:cNvSpPr>
          <p:nvPr>
            <p:ph type="sldNum" sz="quarter" idx="10"/>
          </p:nvPr>
        </p:nvSpPr>
        <p:spPr>
          <a:xfrm>
            <a:off x="328614" y="4360069"/>
            <a:ext cx="2124075" cy="171450"/>
          </a:xfrm>
        </p:spPr>
        <p:txBody>
          <a:bodyPr/>
          <a:lstStyle/>
          <a:p>
            <a:fld id="{E98947E1-6E9C-4553-A175-053CB8F72200}" type="slidenum">
              <a:rPr lang="en-US" smtClean="0"/>
              <a:pPr/>
              <a:t>3</a:t>
            </a:fld>
            <a:endParaRPr lang="en-US" dirty="0"/>
          </a:p>
        </p:txBody>
      </p:sp>
      <p:sp>
        <p:nvSpPr>
          <p:cNvPr id="18" name="Rectangle 19"/>
          <p:cNvSpPr txBox="1">
            <a:spLocks noChangeArrowheads="1"/>
          </p:cNvSpPr>
          <p:nvPr/>
        </p:nvSpPr>
        <p:spPr bwMode="auto">
          <a:xfrm>
            <a:off x="557215" y="996950"/>
            <a:ext cx="7615236" cy="35131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kern="0" dirty="0">
                <a:solidFill>
                  <a:schemeClr val="bg1">
                    <a:lumMod val="50000"/>
                  </a:schemeClr>
                </a:solidFill>
              </a:rPr>
              <a:t>Topic:</a:t>
            </a:r>
            <a:r>
              <a:rPr lang="en-US" altLang="en-US" b="1" kern="0" dirty="0">
                <a:solidFill>
                  <a:schemeClr val="bg1">
                    <a:lumMod val="50000"/>
                  </a:schemeClr>
                </a:solidFill>
              </a:rPr>
              <a:t> Open Primaries</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1800" kern="0" dirty="0" smtClean="0">
                <a:solidFill>
                  <a:schemeClr val="tx2"/>
                </a:solidFill>
              </a:rPr>
              <a:t>Opponents often argue that the open primary is unconstitutional.</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altLang="en-US" sz="1200" b="1" kern="0" dirty="0" smtClean="0">
              <a:solidFill>
                <a:schemeClr val="tx2"/>
              </a:solidFill>
            </a:endParaRP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kern="0" dirty="0">
                <a:solidFill>
                  <a:schemeClr val="bg1">
                    <a:lumMod val="50000"/>
                  </a:schemeClr>
                </a:solidFill>
              </a:rPr>
              <a:t>Topic: </a:t>
            </a:r>
            <a:r>
              <a:rPr lang="en-US" altLang="en-US" b="1" kern="0" dirty="0">
                <a:solidFill>
                  <a:schemeClr val="bg1">
                    <a:lumMod val="50000"/>
                  </a:schemeClr>
                </a:solidFill>
              </a:rPr>
              <a:t>Affirmative Action</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1800" kern="0" dirty="0" smtClean="0">
                <a:solidFill>
                  <a:schemeClr val="tx2"/>
                </a:solidFill>
              </a:rPr>
              <a:t>Prof. Smith suggested that affirmative action devalues the accomplishments of the chosen.</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altLang="en-US" sz="1200" b="1" kern="0" dirty="0" smtClean="0">
              <a:solidFill>
                <a:schemeClr val="tx2"/>
              </a:solidFill>
            </a:endParaRP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kern="0" dirty="0">
                <a:solidFill>
                  <a:schemeClr val="bg1">
                    <a:lumMod val="50000"/>
                  </a:schemeClr>
                </a:solidFill>
              </a:rPr>
              <a:t>Topic: </a:t>
            </a:r>
            <a:r>
              <a:rPr lang="en-US" altLang="en-US" b="1" kern="0" dirty="0">
                <a:solidFill>
                  <a:schemeClr val="bg1">
                    <a:lumMod val="50000"/>
                  </a:schemeClr>
                </a:solidFill>
              </a:rPr>
              <a:t>Freedom of Speech</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1800" kern="0" dirty="0" smtClean="0">
                <a:solidFill>
                  <a:schemeClr val="tx2"/>
                </a:solidFill>
              </a:rPr>
              <a:t>The majority stated that the First Amendment does not guarantee the right to offend others.</a:t>
            </a:r>
          </a:p>
        </p:txBody>
      </p:sp>
      <p:sp>
        <p:nvSpPr>
          <p:cNvPr id="24" name="Text Box 25"/>
          <p:cNvSpPr txBox="1">
            <a:spLocks noChangeArrowheads="1"/>
          </p:cNvSpPr>
          <p:nvPr/>
        </p:nvSpPr>
        <p:spPr bwMode="auto">
          <a:xfrm>
            <a:off x="1335650" y="1922463"/>
            <a:ext cx="5560164" cy="1380331"/>
          </a:xfrm>
          <a:prstGeom prst="rect">
            <a:avLst/>
          </a:prstGeom>
          <a:solidFill>
            <a:srgbClr val="FFFFFF"/>
          </a:solidFill>
          <a:ln w="19050">
            <a:solidFill>
              <a:schemeClr val="tx2"/>
            </a:solidFill>
          </a:ln>
          <a:effectLst>
            <a:outerShdw blurRad="50800" dist="38100" dir="2700000" algn="tl" rotWithShape="0">
              <a:prstClr val="black">
                <a:alpha val="40000"/>
              </a:prstClr>
            </a:outerShdw>
          </a:effectLst>
          <a:extLst/>
        </p:spPr>
        <p:txBody>
          <a:bodyPr lIns="0" tIns="0" rIns="0" bIns="0" anchor="ctr"/>
          <a:lstStyle>
            <a:lvl1pPr marL="609600" indent="-606425">
              <a:lnSpc>
                <a:spcPct val="102000"/>
              </a:lnSpc>
              <a:spcAft>
                <a:spcPts val="142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30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6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4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9pPr>
          </a:lstStyle>
          <a:p>
            <a:pPr marL="0" indent="0" algn="ctr" eaLnBrk="1" hangingPunct="1">
              <a:lnSpc>
                <a:spcPts val="3500"/>
              </a:lnSpc>
              <a:spcAft>
                <a:spcPts val="0"/>
              </a:spcAft>
              <a:tabLst>
                <a:tab pos="0" algn="l"/>
                <a:tab pos="1524000" algn="l"/>
                <a:tab pos="2438400" algn="l"/>
                <a:tab pos="3352800" algn="l"/>
                <a:tab pos="4267200" algn="l"/>
                <a:tab pos="5181600" algn="l"/>
                <a:tab pos="6096000" algn="l"/>
                <a:tab pos="7010400" algn="l"/>
                <a:tab pos="7924800" algn="l"/>
                <a:tab pos="8839200" algn="l"/>
                <a:tab pos="9753600" algn="l"/>
                <a:tab pos="10668000" algn="l"/>
              </a:tabLst>
            </a:pPr>
            <a:r>
              <a:rPr lang="en-US" altLang="en-US" sz="2000" kern="0" dirty="0" smtClean="0">
                <a:solidFill>
                  <a:srgbClr val="D2AA00"/>
                </a:solidFill>
                <a:latin typeface="Arial" pitchFamily="34" charset="0"/>
                <a:ea typeface="+mn-ea"/>
                <a:cs typeface="Arial" pitchFamily="34" charset="0"/>
              </a:rPr>
              <a:t>[someone]</a:t>
            </a:r>
            <a:r>
              <a:rPr lang="en-US" altLang="en-US" sz="2000" kern="0" dirty="0" smtClean="0">
                <a:solidFill>
                  <a:srgbClr val="FFD320"/>
                </a:solidFill>
                <a:latin typeface="Arial" pitchFamily="34" charset="0"/>
                <a:ea typeface="+mn-ea"/>
                <a:cs typeface="Arial" pitchFamily="34" charset="0"/>
              </a:rPr>
              <a:t> </a:t>
            </a:r>
            <a:r>
              <a:rPr lang="en-US" altLang="en-US" sz="2000" kern="0" dirty="0">
                <a:solidFill>
                  <a:srgbClr val="0084D1"/>
                </a:solidFill>
                <a:latin typeface="Arial" pitchFamily="34" charset="0"/>
                <a:cs typeface="Arial" pitchFamily="34" charset="0"/>
              </a:rPr>
              <a:t>[</a:t>
            </a:r>
            <a:r>
              <a:rPr lang="en-US" altLang="en-US" sz="2000" kern="0" dirty="0" smtClean="0">
                <a:solidFill>
                  <a:srgbClr val="0084D1"/>
                </a:solidFill>
                <a:latin typeface="Arial" pitchFamily="34" charset="0"/>
                <a:ea typeface="+mn-ea"/>
                <a:cs typeface="Arial" pitchFamily="34" charset="0"/>
              </a:rPr>
              <a:t>argue/suggest/state] </a:t>
            </a:r>
            <a:r>
              <a:rPr lang="en-US" altLang="en-US" sz="2000" kern="0" dirty="0">
                <a:solidFill>
                  <a:srgbClr val="579D1C"/>
                </a:solidFill>
                <a:latin typeface="Arial" pitchFamily="34" charset="0"/>
                <a:cs typeface="Arial" pitchFamily="34" charset="0"/>
              </a:rPr>
              <a:t>[</a:t>
            </a:r>
            <a:r>
              <a:rPr lang="en-US" altLang="en-US" sz="2000" kern="0" dirty="0" smtClean="0">
                <a:solidFill>
                  <a:srgbClr val="579D1C"/>
                </a:solidFill>
                <a:latin typeface="Arial" pitchFamily="34" charset="0"/>
                <a:ea typeface="+mn-ea"/>
                <a:cs typeface="Arial" pitchFamily="34" charset="0"/>
              </a:rPr>
              <a:t>that] </a:t>
            </a:r>
          </a:p>
          <a:p>
            <a:pPr marL="0" indent="0" algn="ctr" eaLnBrk="1" hangingPunct="1">
              <a:lnSpc>
                <a:spcPts val="3500"/>
              </a:lnSpc>
              <a:spcAft>
                <a:spcPts val="0"/>
              </a:spcAft>
              <a:tabLst>
                <a:tab pos="0" algn="l"/>
                <a:tab pos="1524000" algn="l"/>
                <a:tab pos="2438400" algn="l"/>
                <a:tab pos="3352800" algn="l"/>
                <a:tab pos="4267200" algn="l"/>
                <a:tab pos="5181600" algn="l"/>
                <a:tab pos="6096000" algn="l"/>
                <a:tab pos="7010400" algn="l"/>
                <a:tab pos="7924800" algn="l"/>
                <a:tab pos="8839200" algn="l"/>
                <a:tab pos="9753600" algn="l"/>
                <a:tab pos="10668000" algn="l"/>
              </a:tabLst>
            </a:pPr>
            <a:r>
              <a:rPr lang="en-US" altLang="en-US" sz="2000" kern="0" dirty="0">
                <a:solidFill>
                  <a:srgbClr val="FF420E"/>
                </a:solidFill>
                <a:latin typeface="Arial" pitchFamily="34" charset="0"/>
                <a:cs typeface="Arial" pitchFamily="34" charset="0"/>
              </a:rPr>
              <a:t>[</a:t>
            </a:r>
            <a:r>
              <a:rPr lang="en-US" altLang="en-US" sz="2000" kern="0" dirty="0" smtClean="0">
                <a:solidFill>
                  <a:srgbClr val="FF420E"/>
                </a:solidFill>
                <a:latin typeface="Arial" pitchFamily="34" charset="0"/>
                <a:ea typeface="+mn-ea"/>
                <a:cs typeface="Arial" pitchFamily="34" charset="0"/>
              </a:rPr>
              <a:t>something related to the topic] </a:t>
            </a:r>
            <a:r>
              <a:rPr lang="en-US" altLang="en-US" sz="2000" kern="0" dirty="0" smtClean="0">
                <a:solidFill>
                  <a:srgbClr val="F19027"/>
                </a:solidFill>
                <a:latin typeface="Arial" pitchFamily="34" charset="0"/>
                <a:cs typeface="Arial" pitchFamily="34" charset="0"/>
              </a:rPr>
              <a:t>[</a:t>
            </a:r>
            <a:r>
              <a:rPr lang="en-US" altLang="en-US" sz="2000" kern="0" dirty="0" smtClean="0">
                <a:solidFill>
                  <a:srgbClr val="F19027"/>
                </a:solidFill>
                <a:latin typeface="Arial" pitchFamily="34" charset="0"/>
                <a:ea typeface="+mn-ea"/>
                <a:cs typeface="Arial" pitchFamily="34" charset="0"/>
              </a:rPr>
              <a:t>sentiment term]</a:t>
            </a:r>
            <a:endParaRPr lang="en-US" altLang="en-US" sz="2000" kern="0" dirty="0">
              <a:solidFill>
                <a:srgbClr val="F19027"/>
              </a:solidFill>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childTnLst>
                                </p:cTn>
                              </p:par>
                              <p:par>
                                <p:cTn id="7" presetID="1" presetClass="entr" fill="hold" grpId="0" nodeType="withEffect">
                                  <p:stCondLst>
                                    <p:cond delay="0"/>
                                  </p:stCondLst>
                                  <p:childTnLst>
                                    <p:set>
                                      <p:cBhvr additive="repl">
                                        <p:cTn id="8" dur="1" fill="hold">
                                          <p:stCondLst>
                                            <p:cond delay="0"/>
                                          </p:stCondLst>
                                        </p:cTn>
                                        <p:tgtEl>
                                          <p:spTgt spid="9"/>
                                        </p:tgtEl>
                                        <p:attrNameLst>
                                          <p:attrName>style.visibility</p:attrName>
                                        </p:attrNameLst>
                                      </p:cBhvr>
                                      <p:to>
                                        <p:strVal val="visible"/>
                                      </p:to>
                                    </p:set>
                                  </p:childTnLst>
                                </p:cTn>
                              </p:par>
                              <p:par>
                                <p:cTn id="9" presetID="1" presetClass="entr" fill="hold" grpId="0" nodeType="withEffect">
                                  <p:stCondLst>
                                    <p:cond delay="0"/>
                                  </p:stCondLst>
                                  <p:childTnLst>
                                    <p:set>
                                      <p:cBhvr additive="repl">
                                        <p:cTn id="10" dur="1" fill="hold">
                                          <p:stCondLst>
                                            <p:cond delay="0"/>
                                          </p:stCondLst>
                                        </p:cTn>
                                        <p:tgtEl>
                                          <p:spTgt spid="15"/>
                                        </p:tgtEl>
                                        <p:attrNameLst>
                                          <p:attrName>style.visibility</p:attrName>
                                        </p:attrNameLst>
                                      </p:cBhvr>
                                      <p:to>
                                        <p:strVal val="visible"/>
                                      </p:to>
                                    </p:set>
                                  </p:childTnLst>
                                </p:cTn>
                              </p:par>
                              <p:par>
                                <p:cTn id="11" presetID="1" presetClass="entr" fill="hold" grpId="0" nodeType="withEffect">
                                  <p:stCondLst>
                                    <p:cond delay="0"/>
                                  </p:stCondLst>
                                  <p:childTnLst>
                                    <p:set>
                                      <p:cBhvr additive="repl">
                                        <p:cTn id="12" dur="1" fill="hold">
                                          <p:stCondLst>
                                            <p:cond delay="0"/>
                                          </p:stCondLst>
                                        </p:cTn>
                                        <p:tgtEl>
                                          <p:spTgt spid="12"/>
                                        </p:tgtEl>
                                        <p:attrNameLst>
                                          <p:attrName>style.visibility</p:attrName>
                                        </p:attrNameLst>
                                      </p:cBhvr>
                                      <p:to>
                                        <p:strVal val="visible"/>
                                      </p:to>
                                    </p:set>
                                  </p:childTnLst>
                                </p:cTn>
                              </p:par>
                              <p:par>
                                <p:cTn id="13" presetID="1" presetClass="entr" fill="hold" grpId="0" nodeType="withEffect">
                                  <p:stCondLst>
                                    <p:cond delay="0"/>
                                  </p:stCondLst>
                                  <p:childTnLst>
                                    <p:set>
                                      <p:cBhvr additive="repl">
                                        <p:cTn id="14" dur="1" fill="hold">
                                          <p:stCondLst>
                                            <p:cond delay="0"/>
                                          </p:stCondLst>
                                        </p:cTn>
                                        <p:tgtEl>
                                          <p:spTgt spid="34"/>
                                        </p:tgtEl>
                                        <p:attrNameLst>
                                          <p:attrName>style.visibility</p:attrName>
                                        </p:attrNameLst>
                                      </p:cBhvr>
                                      <p:to>
                                        <p:strVal val="visible"/>
                                      </p:to>
                                    </p:set>
                                  </p:childTnLst>
                                </p:cTn>
                              </p:par>
                              <p:par>
                                <p:cTn id="15" presetID="1" presetClass="entr" fill="hold" grpId="0" nodeType="withEffect">
                                  <p:stCondLst>
                                    <p:cond delay="0"/>
                                  </p:stCondLst>
                                  <p:childTnLst>
                                    <p:set>
                                      <p:cBhvr additive="repl">
                                        <p:cTn id="16" dur="1" fill="hold">
                                          <p:stCondLst>
                                            <p:cond delay="0"/>
                                          </p:stCondLst>
                                        </p:cTn>
                                        <p:tgtEl>
                                          <p:spTgt spid="29"/>
                                        </p:tgtEl>
                                        <p:attrNameLst>
                                          <p:attrName>style.visibility</p:attrName>
                                        </p:attrNameLst>
                                      </p:cBhvr>
                                      <p:to>
                                        <p:strVal val="visible"/>
                                      </p:to>
                                    </p:set>
                                  </p:childTnLst>
                                </p:cTn>
                              </p:par>
                              <p:par>
                                <p:cTn id="17" presetID="1" presetClass="entr" fill="hold" grpId="0" nodeType="withEffect">
                                  <p:stCondLst>
                                    <p:cond delay="0"/>
                                  </p:stCondLst>
                                  <p:childTnLst>
                                    <p:set>
                                      <p:cBhvr additive="repl">
                                        <p:cTn id="18" dur="1" fill="hold">
                                          <p:stCondLst>
                                            <p:cond delay="0"/>
                                          </p:stCondLst>
                                        </p:cTn>
                                        <p:tgtEl>
                                          <p:spTgt spid="26"/>
                                        </p:tgtEl>
                                        <p:attrNameLst>
                                          <p:attrName>style.visibility</p:attrName>
                                        </p:attrNameLst>
                                      </p:cBhvr>
                                      <p:to>
                                        <p:strVal val="visible"/>
                                      </p:to>
                                    </p:set>
                                  </p:childTnLst>
                                </p:cTn>
                              </p:par>
                              <p:par>
                                <p:cTn id="19" presetID="1" presetClass="entr" fill="hold" grpId="0" nodeType="withEffect">
                                  <p:stCondLst>
                                    <p:cond delay="0"/>
                                  </p:stCondLst>
                                  <p:childTnLst>
                                    <p:set>
                                      <p:cBhvr additive="repl">
                                        <p:cTn id="20" dur="1" fill="hold">
                                          <p:stCondLst>
                                            <p:cond delay="0"/>
                                          </p:stCondLst>
                                        </p:cTn>
                                        <p:tgtEl>
                                          <p:spTgt spid="27"/>
                                        </p:tgtEl>
                                        <p:attrNameLst>
                                          <p:attrName>style.visibility</p:attrName>
                                        </p:attrNameLst>
                                      </p:cBhvr>
                                      <p:to>
                                        <p:strVal val="visible"/>
                                      </p:to>
                                    </p:set>
                                  </p:childTnLst>
                                </p:cTn>
                              </p:par>
                              <p:par>
                                <p:cTn id="21" presetID="1" presetClass="entr" fill="hold" grpId="0" nodeType="withEffect">
                                  <p:stCondLst>
                                    <p:cond delay="0"/>
                                  </p:stCondLst>
                                  <p:childTnLst>
                                    <p:set>
                                      <p:cBhvr additive="repl">
                                        <p:cTn id="22" dur="1" fill="hold">
                                          <p:stCondLst>
                                            <p:cond delay="0"/>
                                          </p:stCondLst>
                                        </p:cTn>
                                        <p:tgtEl>
                                          <p:spTgt spid="28"/>
                                        </p:tgtEl>
                                        <p:attrNameLst>
                                          <p:attrName>style.visibility</p:attrName>
                                        </p:attrNameLst>
                                      </p:cBhvr>
                                      <p:to>
                                        <p:strVal val="visible"/>
                                      </p:to>
                                    </p:set>
                                  </p:childTnLst>
                                </p:cTn>
                              </p:par>
                              <p:par>
                                <p:cTn id="23" presetID="1" presetClass="entr" fill="hold" grpId="0" nodeType="withEffect">
                                  <p:stCondLst>
                                    <p:cond delay="0"/>
                                  </p:stCondLst>
                                  <p:childTnLst>
                                    <p:set>
                                      <p:cBhvr additive="repl">
                                        <p:cTn id="24" dur="1" fill="hold">
                                          <p:stCondLst>
                                            <p:cond delay="0"/>
                                          </p:stCondLst>
                                        </p:cTn>
                                        <p:tgtEl>
                                          <p:spTgt spid="35"/>
                                        </p:tgtEl>
                                        <p:attrNameLst>
                                          <p:attrName>style.visibility</p:attrName>
                                        </p:attrNameLst>
                                      </p:cBhvr>
                                      <p:to>
                                        <p:strVal val="visible"/>
                                      </p:to>
                                    </p:set>
                                  </p:childTnLst>
                                </p:cTn>
                              </p:par>
                              <p:par>
                                <p:cTn id="25" presetID="1" presetClass="entr" fill="hold" grpId="0" nodeType="withEffect">
                                  <p:stCondLst>
                                    <p:cond delay="0"/>
                                  </p:stCondLst>
                                  <p:childTnLst>
                                    <p:set>
                                      <p:cBhvr additive="repl">
                                        <p:cTn id="26" dur="1" fill="hold">
                                          <p:stCondLst>
                                            <p:cond delay="0"/>
                                          </p:stCondLst>
                                        </p:cTn>
                                        <p:tgtEl>
                                          <p:spTgt spid="33"/>
                                        </p:tgtEl>
                                        <p:attrNameLst>
                                          <p:attrName>style.visibility</p:attrName>
                                        </p:attrNameLst>
                                      </p:cBhvr>
                                      <p:to>
                                        <p:strVal val="visible"/>
                                      </p:to>
                                    </p:set>
                                  </p:childTnLst>
                                </p:cTn>
                              </p:par>
                              <p:par>
                                <p:cTn id="27" presetID="1" presetClass="entr" fill="hold" grpId="0" nodeType="withEffect">
                                  <p:stCondLst>
                                    <p:cond delay="0"/>
                                  </p:stCondLst>
                                  <p:childTnLst>
                                    <p:set>
                                      <p:cBhvr additive="repl">
                                        <p:cTn id="28" dur="1" fill="hold">
                                          <p:stCondLst>
                                            <p:cond delay="0"/>
                                          </p:stCondLst>
                                        </p:cTn>
                                        <p:tgtEl>
                                          <p:spTgt spid="30"/>
                                        </p:tgtEl>
                                        <p:attrNameLst>
                                          <p:attrName>style.visibility</p:attrName>
                                        </p:attrNameLst>
                                      </p:cBhvr>
                                      <p:to>
                                        <p:strVal val="visible"/>
                                      </p:to>
                                    </p:set>
                                  </p:childTnLst>
                                </p:cTn>
                              </p:par>
                              <p:par>
                                <p:cTn id="29" presetID="1" presetClass="entr" fill="hold" grpId="0" nodeType="withEffect">
                                  <p:stCondLst>
                                    <p:cond delay="0"/>
                                  </p:stCondLst>
                                  <p:childTnLst>
                                    <p:set>
                                      <p:cBhvr additive="repl">
                                        <p:cTn id="30" dur="1" fill="hold">
                                          <p:stCondLst>
                                            <p:cond delay="0"/>
                                          </p:stCondLst>
                                        </p:cTn>
                                        <p:tgtEl>
                                          <p:spTgt spid="31"/>
                                        </p:tgtEl>
                                        <p:attrNameLst>
                                          <p:attrName>style.visibility</p:attrName>
                                        </p:attrNameLst>
                                      </p:cBhvr>
                                      <p:to>
                                        <p:strVal val="visible"/>
                                      </p:to>
                                    </p:set>
                                  </p:childTnLst>
                                </p:cTn>
                              </p:par>
                              <p:par>
                                <p:cTn id="31" presetID="1" presetClass="entr" fill="hold" grpId="0" nodeType="withEffect">
                                  <p:stCondLst>
                                    <p:cond delay="0"/>
                                  </p:stCondLst>
                                  <p:childTnLst>
                                    <p:set>
                                      <p:cBhvr additive="repl">
                                        <p:cTn id="32" dur="1" fill="hold">
                                          <p:stCondLst>
                                            <p:cond delay="0"/>
                                          </p:stCondLst>
                                        </p:cTn>
                                        <p:tgtEl>
                                          <p:spTgt spid="32"/>
                                        </p:tgtEl>
                                        <p:attrNameLst>
                                          <p:attrName>style.visibility</p:attrName>
                                        </p:attrNameLst>
                                      </p:cBhvr>
                                      <p:to>
                                        <p:strVal val="visible"/>
                                      </p:to>
                                    </p:set>
                                  </p:childTnLst>
                                </p:cTn>
                              </p:par>
                              <p:par>
                                <p:cTn id="33" presetID="1" presetClass="entr" fill="hold" grpId="0" nodeType="withEffect">
                                  <p:stCondLst>
                                    <p:cond delay="0"/>
                                  </p:stCondLst>
                                  <p:childTnLst>
                                    <p:set>
                                      <p:cBhvr additive="repl">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additive="repl">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P spid="34" grpId="0" animBg="1"/>
      <p:bldP spid="30" grpId="0" animBg="1"/>
      <p:bldP spid="31" grpId="0" animBg="1"/>
      <p:bldP spid="32" grpId="0" animBg="1"/>
      <p:bldP spid="33" grpId="0" animBg="1"/>
      <p:bldP spid="26" grpId="0" animBg="1"/>
      <p:bldP spid="27" grpId="0" animBg="1"/>
      <p:bldP spid="28" grpId="0" animBg="1"/>
      <p:bldP spid="29" grpId="0" animBg="1"/>
      <p:bldP spid="6" grpId="0" animBg="1"/>
      <p:bldP spid="9" grpId="0" animBg="1"/>
      <p:bldP spid="12"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able 62"/>
          <p:cNvGraphicFramePr>
            <a:graphicFrameLocks noGrp="1"/>
          </p:cNvGraphicFramePr>
          <p:nvPr>
            <p:extLst>
              <p:ext uri="{D42A27DB-BD31-4B8C-83A1-F6EECF244321}">
                <p14:modId xmlns:p14="http://schemas.microsoft.com/office/powerpoint/2010/main" val="1562189571"/>
              </p:ext>
            </p:extLst>
          </p:nvPr>
        </p:nvGraphicFramePr>
        <p:xfrm>
          <a:off x="2452689" y="1019028"/>
          <a:ext cx="3919536" cy="3824634"/>
        </p:xfrm>
        <a:graphic>
          <a:graphicData uri="http://schemas.openxmlformats.org/drawingml/2006/table">
            <a:tbl>
              <a:tblPr firstRow="1" bandRow="1">
                <a:tableStyleId>{F5AB1C69-6EDB-4FF4-983F-18BD219EF322}</a:tableStyleId>
              </a:tblPr>
              <a:tblGrid>
                <a:gridCol w="3919536"/>
              </a:tblGrid>
              <a:tr h="403183">
                <a:tc>
                  <a:txBody>
                    <a:bodyPr/>
                    <a:lstStyle/>
                    <a:p>
                      <a:pPr algn="ctr"/>
                      <a:r>
                        <a:rPr lang="en-US" sz="1800" b="0" dirty="0" smtClean="0">
                          <a:solidFill>
                            <a:schemeClr val="accent6"/>
                          </a:solidFill>
                          <a:latin typeface="Arial" panose="020B0604020202020204" pitchFamily="34" charset="0"/>
                          <a:cs typeface="Arial" panose="020B0604020202020204" pitchFamily="34" charset="0"/>
                        </a:rPr>
                        <a:t>redirect</a:t>
                      </a:r>
                      <a:endParaRPr lang="en-US" sz="1800" b="0" dirty="0">
                        <a:solidFill>
                          <a:schemeClr val="accent6"/>
                        </a:solidFill>
                        <a:latin typeface="Arial" panose="020B0604020202020204" pitchFamily="34" charset="0"/>
                        <a:cs typeface="Arial" panose="020B0604020202020204" pitchFamily="34" charset="0"/>
                      </a:endParaRPr>
                    </a:p>
                  </a:txBody>
                  <a:tcPr marL="100796" marR="100796" marT="50398" marB="50398"/>
                </a:tc>
              </a:tr>
              <a:tr h="403183">
                <a:tc>
                  <a:txBody>
                    <a:bodyPr/>
                    <a:lstStyle/>
                    <a:p>
                      <a:pPr algn="ctr"/>
                      <a:r>
                        <a:rPr lang="en-US" sz="1800" b="0" dirty="0" smtClean="0">
                          <a:solidFill>
                            <a:schemeClr val="accent6"/>
                          </a:solidFill>
                          <a:latin typeface="Arial" panose="020B0604020202020204" pitchFamily="34" charset="0"/>
                          <a:cs typeface="Arial" panose="020B0604020202020204" pitchFamily="34" charset="0"/>
                        </a:rPr>
                        <a:t>domain knowledge injection</a:t>
                      </a:r>
                      <a:endParaRPr lang="en-US" sz="1800" b="0" dirty="0">
                        <a:solidFill>
                          <a:schemeClr val="accent6"/>
                        </a:solidFill>
                        <a:latin typeface="Arial" panose="020B0604020202020204" pitchFamily="34" charset="0"/>
                        <a:cs typeface="Arial" panose="020B0604020202020204" pitchFamily="34" charset="0"/>
                      </a:endParaRPr>
                    </a:p>
                  </a:txBody>
                  <a:tcPr marL="100796" marR="100796" marT="50398" marB="50398"/>
                </a:tc>
              </a:tr>
              <a:tr h="403183">
                <a:tc>
                  <a:txBody>
                    <a:bodyPr/>
                    <a:lstStyle/>
                    <a:p>
                      <a:pPr algn="ctr"/>
                      <a:r>
                        <a:rPr lang="en-US" sz="1800" b="0" kern="1200" dirty="0" smtClean="0">
                          <a:solidFill>
                            <a:srgbClr val="009FC5"/>
                          </a:solidFill>
                          <a:latin typeface="Arial" panose="020B0604020202020204" pitchFamily="34" charset="0"/>
                          <a:ea typeface="+mn-ea"/>
                          <a:cs typeface="Arial" panose="020B0604020202020204" pitchFamily="34" charset="0"/>
                        </a:rPr>
                        <a:t>sentiment</a:t>
                      </a:r>
                      <a:endParaRPr lang="en-US" sz="1800" b="0" kern="1200" dirty="0">
                        <a:solidFill>
                          <a:srgbClr val="009FC5"/>
                        </a:solidFill>
                        <a:latin typeface="Arial" panose="020B0604020202020204" pitchFamily="34" charset="0"/>
                        <a:ea typeface="+mn-ea"/>
                        <a:cs typeface="Arial" panose="020B0604020202020204" pitchFamily="34" charset="0"/>
                      </a:endParaRPr>
                    </a:p>
                  </a:txBody>
                  <a:tcPr marL="100796" marR="100796" marT="50398" marB="50398"/>
                </a:tc>
              </a:tr>
              <a:tr h="4087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6"/>
                          </a:solidFill>
                          <a:latin typeface="Arial" panose="020B0604020202020204" pitchFamily="34" charset="0"/>
                          <a:cs typeface="Arial" panose="020B0604020202020204" pitchFamily="34" charset="0"/>
                        </a:rPr>
                        <a:t>named entity</a:t>
                      </a:r>
                    </a:p>
                  </a:txBody>
                  <a:tcPr marL="100796" marR="100796" marT="50398" marB="50398"/>
                </a:tc>
              </a:tr>
              <a:tr h="408782">
                <a:tc>
                  <a:txBody>
                    <a:bodyPr/>
                    <a:lstStyle/>
                    <a:p>
                      <a:pPr algn="ctr"/>
                      <a:r>
                        <a:rPr lang="en-US" sz="1800" b="0" dirty="0" smtClean="0">
                          <a:solidFill>
                            <a:srgbClr val="009FC5"/>
                          </a:solidFill>
                          <a:latin typeface="Arial" panose="020B0604020202020204" pitchFamily="34" charset="0"/>
                          <a:cs typeface="Arial" panose="020B0604020202020204" pitchFamily="34" charset="0"/>
                        </a:rPr>
                        <a:t>is-a</a:t>
                      </a:r>
                      <a:endParaRPr lang="en-US" sz="1800" b="0" dirty="0">
                        <a:solidFill>
                          <a:srgbClr val="009FC5"/>
                        </a:solidFill>
                        <a:latin typeface="Arial" panose="020B0604020202020204" pitchFamily="34" charset="0"/>
                        <a:cs typeface="Arial" panose="020B0604020202020204" pitchFamily="34" charset="0"/>
                      </a:endParaRPr>
                    </a:p>
                  </a:txBody>
                  <a:tcPr marL="100796" marR="100796" marT="50398" marB="50398"/>
                </a:tc>
              </a:tr>
              <a:tr h="408782">
                <a:tc>
                  <a:txBody>
                    <a:bodyPr/>
                    <a:lstStyle/>
                    <a:p>
                      <a:pPr algn="ctr"/>
                      <a:r>
                        <a:rPr lang="en-US" sz="1800" dirty="0" smtClean="0">
                          <a:solidFill>
                            <a:schemeClr val="accent6"/>
                          </a:solidFill>
                          <a:latin typeface="Arial" panose="020B0604020202020204" pitchFamily="34" charset="0"/>
                          <a:cs typeface="Arial" panose="020B0604020202020204" pitchFamily="34" charset="0"/>
                        </a:rPr>
                        <a:t>syntactic relation</a:t>
                      </a:r>
                      <a:endParaRPr lang="en-US" sz="1800" b="0" dirty="0">
                        <a:solidFill>
                          <a:srgbClr val="009FC5"/>
                        </a:solidFill>
                        <a:latin typeface="Arial" panose="020B0604020202020204" pitchFamily="34" charset="0"/>
                        <a:cs typeface="Arial" panose="020B0604020202020204" pitchFamily="34" charset="0"/>
                      </a:endParaRPr>
                    </a:p>
                  </a:txBody>
                  <a:tcPr marL="100796" marR="100796" marT="50398" marB="50398"/>
                </a:tc>
              </a:tr>
              <a:tr h="408782">
                <a:tc>
                  <a:txBody>
                    <a:bodyPr/>
                    <a:lstStyle/>
                    <a:p>
                      <a:pPr algn="ctr"/>
                      <a:r>
                        <a:rPr lang="en-US" sz="1800" b="0" dirty="0" smtClean="0">
                          <a:solidFill>
                            <a:srgbClr val="009FC5"/>
                          </a:solidFill>
                          <a:latin typeface="Arial" panose="020B0604020202020204" pitchFamily="34" charset="0"/>
                          <a:cs typeface="Arial" panose="020B0604020202020204" pitchFamily="34" charset="0"/>
                        </a:rPr>
                        <a:t>part-of-speech</a:t>
                      </a:r>
                      <a:endParaRPr lang="en-US" sz="1800" b="0" dirty="0">
                        <a:solidFill>
                          <a:srgbClr val="009FC5"/>
                        </a:solidFill>
                        <a:latin typeface="Arial" panose="020B0604020202020204" pitchFamily="34" charset="0"/>
                        <a:cs typeface="Arial" panose="020B0604020202020204" pitchFamily="34" charset="0"/>
                      </a:endParaRPr>
                    </a:p>
                  </a:txBody>
                  <a:tcPr marL="100796" marR="100796" marT="50398" marB="50398"/>
                </a:tc>
              </a:tr>
              <a:tr h="408782">
                <a:tc>
                  <a:txBody>
                    <a:bodyPr/>
                    <a:lstStyle/>
                    <a:p>
                      <a:pPr algn="ctr"/>
                      <a:endParaRPr lang="en-US" sz="1800" b="0" dirty="0">
                        <a:latin typeface="Arial" panose="020B0604020202020204" pitchFamily="34" charset="0"/>
                        <a:cs typeface="Arial" panose="020B0604020202020204" pitchFamily="34" charset="0"/>
                      </a:endParaRPr>
                    </a:p>
                  </a:txBody>
                  <a:tcPr marL="100796" marR="100796" marT="50398" marB="50398"/>
                </a:tc>
              </a:tr>
              <a:tr h="571175">
                <a:tc>
                  <a:txBody>
                    <a:bodyPr/>
                    <a:lstStyle/>
                    <a:p>
                      <a:pPr algn="ctr"/>
                      <a:endParaRPr lang="en-US" sz="2000" b="0" dirty="0">
                        <a:latin typeface="Arial" panose="020B0604020202020204" pitchFamily="34" charset="0"/>
                        <a:cs typeface="Arial" panose="020B0604020202020204" pitchFamily="34" charset="0"/>
                      </a:endParaRPr>
                    </a:p>
                  </a:txBody>
                  <a:tcPr marL="100796" marR="100796" marT="50398" marB="50398"/>
                </a:tc>
              </a:tr>
            </a:tbl>
          </a:graphicData>
        </a:graphic>
      </p:graphicFrame>
      <p:sp>
        <p:nvSpPr>
          <p:cNvPr id="61442" name="Rectangle 2"/>
          <p:cNvSpPr>
            <a:spLocks noGrp="1" noChangeArrowheads="1"/>
          </p:cNvSpPr>
          <p:nvPr>
            <p:ph type="title"/>
          </p:nvPr>
        </p:nvSpPr>
        <p:spPr>
          <a:xfrm>
            <a:off x="328613" y="219076"/>
            <a:ext cx="8686800" cy="387798"/>
          </a:xfrm>
          <a:noFill/>
          <a:ln/>
        </p:spPr>
        <p:txBody>
          <a:bodyPr/>
          <a:lstStyle/>
          <a:p>
            <a:r>
              <a:rPr lang="en-US" altLang="en-US" dirty="0" smtClean="0"/>
              <a:t>Augment term </a:t>
            </a:r>
            <a:r>
              <a:rPr lang="en-US" altLang="en-US" dirty="0"/>
              <a:t>with </a:t>
            </a:r>
            <a:r>
              <a:rPr lang="en-US" altLang="en-US" dirty="0" smtClean="0"/>
              <a:t>multiple attributes</a:t>
            </a:r>
            <a:endParaRPr lang="en-US" dirty="0"/>
          </a:p>
        </p:txBody>
      </p:sp>
      <p:sp>
        <p:nvSpPr>
          <p:cNvPr id="5" name="Slide Number Placeholder 4"/>
          <p:cNvSpPr>
            <a:spLocks noGrp="1"/>
          </p:cNvSpPr>
          <p:nvPr>
            <p:ph type="sldNum" sz="quarter" idx="10"/>
          </p:nvPr>
        </p:nvSpPr>
        <p:spPr>
          <a:xfrm>
            <a:off x="328614" y="4360069"/>
            <a:ext cx="2124075" cy="171450"/>
          </a:xfrm>
        </p:spPr>
        <p:txBody>
          <a:bodyPr/>
          <a:lstStyle/>
          <a:p>
            <a:fld id="{E98947E1-6E9C-4553-A175-053CB8F72200}" type="slidenum">
              <a:rPr lang="en-US" smtClean="0"/>
              <a:pPr/>
              <a:t>4</a:t>
            </a:fld>
            <a:endParaRPr lang="en-US" dirty="0"/>
          </a:p>
        </p:txBody>
      </p:sp>
      <p:graphicFrame>
        <p:nvGraphicFramePr>
          <p:cNvPr id="21" name="Table 20"/>
          <p:cNvGraphicFramePr>
            <a:graphicFrameLocks noGrp="1"/>
          </p:cNvGraphicFramePr>
          <p:nvPr>
            <p:extLst>
              <p:ext uri="{D42A27DB-BD31-4B8C-83A1-F6EECF244321}">
                <p14:modId xmlns:p14="http://schemas.microsoft.com/office/powerpoint/2010/main" val="1011388444"/>
              </p:ext>
            </p:extLst>
          </p:nvPr>
        </p:nvGraphicFramePr>
        <p:xfrm>
          <a:off x="751310" y="1407812"/>
          <a:ext cx="1847921" cy="3423512"/>
        </p:xfrm>
        <a:graphic>
          <a:graphicData uri="http://schemas.openxmlformats.org/drawingml/2006/table">
            <a:tbl>
              <a:tblPr firstRow="1" bandRow="1">
                <a:tableStyleId>{F5AB1C69-6EDB-4FF4-983F-18BD219EF322}</a:tableStyleId>
              </a:tblPr>
              <a:tblGrid>
                <a:gridCol w="1847921"/>
              </a:tblGrid>
              <a:tr h="4031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latin typeface="Arial" panose="020B0604020202020204" pitchFamily="34" charset="0"/>
                          <a:cs typeface="Arial" panose="020B0604020202020204" pitchFamily="34" charset="0"/>
                        </a:rPr>
                        <a:t>topic word</a:t>
                      </a:r>
                    </a:p>
                  </a:txBody>
                  <a:tcPr marL="100796" marR="100796" marT="50398" marB="50398"/>
                </a:tc>
              </a:tr>
              <a:tr h="403183">
                <a:tc>
                  <a:txBody>
                    <a:bodyPr/>
                    <a:lstStyle/>
                    <a:p>
                      <a:pPr algn="ctr"/>
                      <a:r>
                        <a:rPr lang="en-US" sz="1800" b="0" kern="1200" dirty="0" smtClean="0">
                          <a:solidFill>
                            <a:schemeClr val="dk1"/>
                          </a:solidFill>
                          <a:latin typeface="Arial" panose="020B0604020202020204" pitchFamily="34" charset="0"/>
                          <a:ea typeface="+mn-ea"/>
                          <a:cs typeface="Arial" panose="020B0604020202020204" pitchFamily="34" charset="0"/>
                        </a:rPr>
                        <a:t>no sentiment</a:t>
                      </a:r>
                      <a:endParaRPr lang="en-US" sz="1800" b="0" kern="1200" dirty="0">
                        <a:solidFill>
                          <a:schemeClr val="dk1"/>
                        </a:solidFill>
                        <a:latin typeface="Arial" panose="020B0604020202020204" pitchFamily="34" charset="0"/>
                        <a:ea typeface="+mn-ea"/>
                        <a:cs typeface="Arial" panose="020B0604020202020204" pitchFamily="34" charset="0"/>
                      </a:endParaRPr>
                    </a:p>
                  </a:txBody>
                  <a:tcPr marL="100796" marR="100796" marT="50398" marB="50398"/>
                </a:tc>
              </a:tr>
              <a:tr h="408782">
                <a:tc>
                  <a:txBody>
                    <a:bodyPr/>
                    <a:lstStyle/>
                    <a:p>
                      <a:pPr algn="ct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txBody>
                  <a:tcPr marL="100796" marR="100796" marT="50398" marB="50398"/>
                </a:tc>
              </a:tr>
              <a:tr h="408782">
                <a:tc>
                  <a:txBody>
                    <a:bodyPr/>
                    <a:lstStyle/>
                    <a:p>
                      <a:pPr algn="ctr"/>
                      <a:r>
                        <a:rPr lang="en-US" sz="1800" dirty="0" smtClean="0">
                          <a:latin typeface="Arial" panose="020B0604020202020204" pitchFamily="34" charset="0"/>
                          <a:cs typeface="Arial" panose="020B0604020202020204" pitchFamily="34" charset="0"/>
                        </a:rPr>
                        <a:t>citizen</a:t>
                      </a:r>
                      <a:endParaRPr lang="en-US" sz="1800" dirty="0">
                        <a:latin typeface="Arial" panose="020B0604020202020204" pitchFamily="34" charset="0"/>
                        <a:cs typeface="Arial" panose="020B0604020202020204" pitchFamily="34" charset="0"/>
                      </a:endParaRPr>
                    </a:p>
                  </a:txBody>
                  <a:tcPr marL="100796" marR="100796" marT="50398" marB="50398"/>
                </a:tc>
              </a:tr>
              <a:tr h="408782">
                <a:tc>
                  <a:txBody>
                    <a:bodyPr/>
                    <a:lstStyle/>
                    <a:p>
                      <a:pPr algn="ctr"/>
                      <a:r>
                        <a:rPr lang="en-US" sz="1800" dirty="0" smtClean="0">
                          <a:latin typeface="Arial" panose="020B0604020202020204" pitchFamily="34" charset="0"/>
                          <a:cs typeface="Arial" panose="020B0604020202020204" pitchFamily="34" charset="0"/>
                        </a:rPr>
                        <a:t>subject</a:t>
                      </a:r>
                      <a:endParaRPr lang="en-US" sz="1800" dirty="0">
                        <a:latin typeface="Arial" panose="020B0604020202020204" pitchFamily="34" charset="0"/>
                        <a:cs typeface="Arial" panose="020B0604020202020204" pitchFamily="34" charset="0"/>
                      </a:endParaRPr>
                    </a:p>
                  </a:txBody>
                  <a:tcPr marL="100796" marR="100796" marT="50398" marB="50398"/>
                </a:tc>
              </a:tr>
              <a:tr h="408782">
                <a:tc>
                  <a:txBody>
                    <a:bodyPr/>
                    <a:lstStyle/>
                    <a:p>
                      <a:pPr algn="ctr"/>
                      <a:r>
                        <a:rPr lang="en-US" sz="1800" dirty="0" smtClean="0">
                          <a:latin typeface="Arial" panose="020B0604020202020204" pitchFamily="34" charset="0"/>
                          <a:cs typeface="Arial" panose="020B0604020202020204" pitchFamily="34" charset="0"/>
                        </a:rPr>
                        <a:t>noun</a:t>
                      </a:r>
                      <a:endParaRPr lang="en-US" sz="1800" dirty="0">
                        <a:latin typeface="Arial" panose="020B0604020202020204" pitchFamily="34" charset="0"/>
                        <a:cs typeface="Arial" panose="020B0604020202020204" pitchFamily="34" charset="0"/>
                      </a:endParaRPr>
                    </a:p>
                  </a:txBody>
                  <a:tcPr marL="100796" marR="100796" marT="50398" marB="50398"/>
                </a:tc>
              </a:tr>
              <a:tr h="408782">
                <a:tc>
                  <a:txBody>
                    <a:bodyPr/>
                    <a:lstStyle/>
                    <a:p>
                      <a:pPr algn="ctr"/>
                      <a:endParaRPr lang="en-US" sz="1800" dirty="0">
                        <a:latin typeface="Arial" panose="020B0604020202020204" pitchFamily="34" charset="0"/>
                        <a:cs typeface="Arial" panose="020B0604020202020204" pitchFamily="34" charset="0"/>
                      </a:endParaRPr>
                    </a:p>
                  </a:txBody>
                  <a:tcPr marL="100796" marR="100796" marT="50398" marB="50398"/>
                </a:tc>
              </a:tr>
              <a:tr h="571175">
                <a:tc>
                  <a:txBody>
                    <a:bodyPr/>
                    <a:lstStyle/>
                    <a:p>
                      <a:pPr algn="ctr"/>
                      <a:r>
                        <a:rPr lang="en-US" sz="3100" b="1" dirty="0" smtClean="0">
                          <a:solidFill>
                            <a:schemeClr val="tx2"/>
                          </a:solidFill>
                          <a:latin typeface="Arial" panose="020B0604020202020204" pitchFamily="34" charset="0"/>
                          <a:cs typeface="Arial" panose="020B0604020202020204" pitchFamily="34" charset="0"/>
                        </a:rPr>
                        <a:t>voter</a:t>
                      </a:r>
                      <a:endParaRPr lang="en-US" sz="2000" b="1" dirty="0">
                        <a:solidFill>
                          <a:schemeClr val="tx2"/>
                        </a:solidFill>
                        <a:latin typeface="Arial" panose="020B0604020202020204" pitchFamily="34" charset="0"/>
                        <a:cs typeface="Arial" panose="020B0604020202020204" pitchFamily="34" charset="0"/>
                      </a:endParaRPr>
                    </a:p>
                  </a:txBody>
                  <a:tcPr marL="100796" marR="100796" marT="50398" marB="50398"/>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188894980"/>
              </p:ext>
            </p:extLst>
          </p:nvPr>
        </p:nvGraphicFramePr>
        <p:xfrm>
          <a:off x="6038779" y="1007504"/>
          <a:ext cx="2435895" cy="3826695"/>
        </p:xfrm>
        <a:graphic>
          <a:graphicData uri="http://schemas.openxmlformats.org/drawingml/2006/table">
            <a:tbl>
              <a:tblPr firstRow="1" bandRow="1">
                <a:tableStyleId>{F5AB1C69-6EDB-4FF4-983F-18BD219EF322}</a:tableStyleId>
              </a:tblPr>
              <a:tblGrid>
                <a:gridCol w="2435895"/>
              </a:tblGrid>
              <a:tr h="4031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800" b="0" dirty="0" smtClean="0">
                          <a:solidFill>
                            <a:schemeClr val="tx1"/>
                          </a:solidFill>
                          <a:latin typeface="Arial" panose="020B0604020202020204" pitchFamily="34" charset="0"/>
                          <a:cs typeface="Arial" panose="020B0604020202020204" pitchFamily="34" charset="0"/>
                        </a:rPr>
                        <a:t>Barack Obama</a:t>
                      </a:r>
                      <a:endParaRPr lang="en-US" sz="1800" b="0" kern="1200" dirty="0" smtClean="0">
                        <a:solidFill>
                          <a:schemeClr val="tx1"/>
                        </a:solidFill>
                        <a:latin typeface="Arial" panose="020B0604020202020204" pitchFamily="34" charset="0"/>
                        <a:ea typeface="+mn-ea"/>
                        <a:cs typeface="Arial" panose="020B0604020202020204" pitchFamily="34" charset="0"/>
                      </a:endParaRPr>
                    </a:p>
                  </a:txBody>
                  <a:tcPr marL="100796" marR="100796" marT="50398" marB="50398"/>
                </a:tc>
              </a:tr>
              <a:tr h="403183">
                <a:tc>
                  <a:txBody>
                    <a:bodyPr/>
                    <a:lstStyle/>
                    <a:p>
                      <a:pPr algn="ctr"/>
                      <a:r>
                        <a:rPr lang="en-US" sz="1800" dirty="0" smtClean="0">
                          <a:latin typeface="Arial" panose="020B0604020202020204" pitchFamily="34" charset="0"/>
                          <a:cs typeface="Arial" panose="020B0604020202020204" pitchFamily="34" charset="0"/>
                        </a:rPr>
                        <a:t>lexicon</a:t>
                      </a:r>
                      <a:endParaRPr lang="en-US" sz="1800" b="0" kern="1200" dirty="0">
                        <a:solidFill>
                          <a:schemeClr val="dk1"/>
                        </a:solidFill>
                        <a:latin typeface="Arial" panose="020B0604020202020204" pitchFamily="34" charset="0"/>
                        <a:ea typeface="+mn-ea"/>
                        <a:cs typeface="Arial" panose="020B0604020202020204" pitchFamily="34" charset="0"/>
                      </a:endParaRPr>
                    </a:p>
                  </a:txBody>
                  <a:tcPr marL="100796" marR="100796" marT="50398" marB="50398"/>
                </a:tc>
              </a:tr>
              <a:tr h="403183">
                <a:tc>
                  <a:txBody>
                    <a:bodyPr/>
                    <a:lstStyle/>
                    <a:p>
                      <a:pPr algn="ctr"/>
                      <a:r>
                        <a:rPr lang="en-US" sz="1800" b="0" kern="1200" dirty="0" smtClean="0">
                          <a:solidFill>
                            <a:schemeClr val="dk1"/>
                          </a:solidFill>
                          <a:latin typeface="Arial" panose="020B0604020202020204" pitchFamily="34" charset="0"/>
                          <a:ea typeface="+mn-ea"/>
                          <a:cs typeface="Arial" panose="020B0604020202020204" pitchFamily="34" charset="0"/>
                        </a:rPr>
                        <a:t>no sentiment</a:t>
                      </a:r>
                      <a:endParaRPr lang="en-US" sz="1800" b="0" kern="1200" dirty="0">
                        <a:solidFill>
                          <a:schemeClr val="dk1"/>
                        </a:solidFill>
                        <a:latin typeface="Arial" panose="020B0604020202020204" pitchFamily="34" charset="0"/>
                        <a:ea typeface="+mn-ea"/>
                        <a:cs typeface="Arial" panose="020B0604020202020204" pitchFamily="34" charset="0"/>
                      </a:endParaRPr>
                    </a:p>
                  </a:txBody>
                  <a:tcPr marL="100796" marR="100796" marT="50398" marB="50398"/>
                </a:tc>
              </a:tr>
              <a:tr h="4087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Arial" panose="020B0604020202020204" pitchFamily="34" charset="0"/>
                          <a:cs typeface="Arial" panose="020B0604020202020204" pitchFamily="34" charset="0"/>
                        </a:rPr>
                        <a:t>Person</a:t>
                      </a:r>
                    </a:p>
                  </a:txBody>
                  <a:tcPr marL="100796" marR="100796" marT="50398" marB="50398"/>
                </a:tc>
              </a:tr>
              <a:tr h="408782">
                <a:tc>
                  <a:txBody>
                    <a:bodyPr/>
                    <a:lstStyle/>
                    <a:p>
                      <a:pPr algn="ctr"/>
                      <a:r>
                        <a:rPr lang="en-US" sz="1800" dirty="0" smtClean="0">
                          <a:latin typeface="Arial" panose="020B0604020202020204" pitchFamily="34" charset="0"/>
                          <a:cs typeface="Arial" panose="020B0604020202020204" pitchFamily="34" charset="0"/>
                        </a:rPr>
                        <a:t>US president</a:t>
                      </a:r>
                      <a:endParaRPr lang="en-US" sz="1800" dirty="0">
                        <a:latin typeface="Arial" panose="020B0604020202020204" pitchFamily="34" charset="0"/>
                        <a:cs typeface="Arial" panose="020B0604020202020204" pitchFamily="34" charset="0"/>
                      </a:endParaRPr>
                    </a:p>
                  </a:txBody>
                  <a:tcPr marL="100796" marR="100796" marT="50398" marB="50398"/>
                </a:tc>
              </a:tr>
              <a:tr h="408782">
                <a:tc>
                  <a:txBody>
                    <a:bodyPr/>
                    <a:lstStyle/>
                    <a:p>
                      <a:pPr algn="ctr"/>
                      <a:r>
                        <a:rPr lang="en-US" sz="1800" dirty="0" smtClean="0">
                          <a:latin typeface="Arial" panose="020B0604020202020204" pitchFamily="34" charset="0"/>
                          <a:cs typeface="Arial" panose="020B0604020202020204" pitchFamily="34" charset="0"/>
                        </a:rPr>
                        <a:t>object</a:t>
                      </a:r>
                      <a:endParaRPr lang="en-US" sz="1800" dirty="0">
                        <a:latin typeface="Arial" panose="020B0604020202020204" pitchFamily="34" charset="0"/>
                        <a:cs typeface="Arial" panose="020B0604020202020204" pitchFamily="34" charset="0"/>
                      </a:endParaRPr>
                    </a:p>
                  </a:txBody>
                  <a:tcPr marL="100796" marR="100796" marT="50398" marB="50398"/>
                </a:tc>
              </a:tr>
              <a:tr h="408782">
                <a:tc>
                  <a:txBody>
                    <a:bodyPr/>
                    <a:lstStyle/>
                    <a:p>
                      <a:pPr algn="ctr"/>
                      <a:r>
                        <a:rPr lang="en-US" sz="1800" dirty="0" smtClean="0">
                          <a:latin typeface="Arial" panose="020B0604020202020204" pitchFamily="34" charset="0"/>
                          <a:cs typeface="Arial" panose="020B0604020202020204" pitchFamily="34" charset="0"/>
                        </a:rPr>
                        <a:t>NNP</a:t>
                      </a:r>
                      <a:endParaRPr lang="en-US" sz="1800" dirty="0">
                        <a:latin typeface="Arial" panose="020B0604020202020204" pitchFamily="34" charset="0"/>
                        <a:cs typeface="Arial" panose="020B0604020202020204" pitchFamily="34" charset="0"/>
                      </a:endParaRPr>
                    </a:p>
                  </a:txBody>
                  <a:tcPr marL="100796" marR="100796" marT="50398" marB="50398"/>
                </a:tc>
              </a:tr>
              <a:tr h="408782">
                <a:tc>
                  <a:txBody>
                    <a:bodyPr/>
                    <a:lstStyle/>
                    <a:p>
                      <a:pPr algn="ctr"/>
                      <a:endParaRPr lang="en-US" sz="1800" dirty="0">
                        <a:latin typeface="Arial" panose="020B0604020202020204" pitchFamily="34" charset="0"/>
                        <a:cs typeface="Arial" panose="020B0604020202020204" pitchFamily="34" charset="0"/>
                      </a:endParaRPr>
                    </a:p>
                  </a:txBody>
                  <a:tcPr marL="100796" marR="100796" marT="50398" marB="50398"/>
                </a:tc>
              </a:tr>
              <a:tr h="571175">
                <a:tc>
                  <a:txBody>
                    <a:bodyPr/>
                    <a:lstStyle/>
                    <a:p>
                      <a:pPr algn="ctr"/>
                      <a:r>
                        <a:rPr lang="en-US" sz="3100" b="1" dirty="0" smtClean="0">
                          <a:solidFill>
                            <a:schemeClr val="tx2"/>
                          </a:solidFill>
                          <a:latin typeface="Arial" panose="020B0604020202020204" pitchFamily="34" charset="0"/>
                          <a:cs typeface="Arial" panose="020B0604020202020204" pitchFamily="34" charset="0"/>
                        </a:rPr>
                        <a:t>Obama</a:t>
                      </a:r>
                      <a:endParaRPr lang="en-US" sz="2000" b="1" dirty="0">
                        <a:solidFill>
                          <a:schemeClr val="tx2"/>
                        </a:solidFill>
                        <a:latin typeface="Arial" panose="020B0604020202020204" pitchFamily="34" charset="0"/>
                        <a:cs typeface="Arial" panose="020B0604020202020204" pitchFamily="34" charset="0"/>
                      </a:endParaRPr>
                    </a:p>
                  </a:txBody>
                  <a:tcPr marL="100796" marR="100796" marT="50398" marB="50398"/>
                </a:tc>
              </a:tr>
            </a:tbl>
          </a:graphicData>
        </a:graphic>
      </p:graphicFrame>
      <p:sp>
        <p:nvSpPr>
          <p:cNvPr id="41" name="Rectangle 40"/>
          <p:cNvSpPr/>
          <p:nvPr/>
        </p:nvSpPr>
        <p:spPr bwMode="auto">
          <a:xfrm>
            <a:off x="53783" y="3552925"/>
            <a:ext cx="9072000" cy="411630"/>
          </a:xfrm>
          <a:prstGeom prst="rect">
            <a:avLst/>
          </a:prstGeom>
          <a:solidFill>
            <a:schemeClr val="bg1"/>
          </a:solidFill>
          <a:ln w="38100" cap="flat" cmpd="sng" algn="ctr">
            <a:solidFill>
              <a:schemeClr val="bg1"/>
            </a:solidFill>
            <a:prstDash val="solid"/>
            <a:round/>
            <a:headEnd type="none" w="med" len="med"/>
            <a:tailEnd type="none" w="med" len="med"/>
          </a:ln>
          <a:effectLst/>
          <a:extLst/>
        </p:spPr>
        <p:txBody>
          <a:bodyPr vert="horz" wrap="square" lIns="100796" tIns="50398" rIns="100796" bIns="50398" numCol="1" rtlCol="0" anchor="t" anchorCtr="0" compatLnSpc="1">
            <a:prstTxWarp prst="textNoShape">
              <a:avLst/>
            </a:prstTxWarp>
          </a:bodyPr>
          <a:lstStyle/>
          <a:p>
            <a:pPr marL="255486" indent="-255486" algn="ctr" defTabSz="1007943" eaLnBrk="1" hangingPunct="1">
              <a:spcAft>
                <a:spcPct val="15000"/>
              </a:spcAft>
              <a:buClr>
                <a:schemeClr val="accent2"/>
              </a:buClr>
            </a:pPr>
            <a:endParaRPr lang="en-US" sz="1764">
              <a:latin typeface="Arial" panose="020B0604020202020204" pitchFamily="34" charset="0"/>
              <a:cs typeface="Arial" panose="020B0604020202020204" pitchFamily="34" charset="0"/>
            </a:endParaRPr>
          </a:p>
        </p:txBody>
      </p:sp>
      <p:sp>
        <p:nvSpPr>
          <p:cNvPr id="42" name="Rectangle 41"/>
          <p:cNvSpPr/>
          <p:nvPr/>
        </p:nvSpPr>
        <p:spPr bwMode="auto">
          <a:xfrm>
            <a:off x="18315" y="1449776"/>
            <a:ext cx="9108000" cy="411630"/>
          </a:xfrm>
          <a:prstGeom prst="rect">
            <a:avLst/>
          </a:prstGeom>
          <a:solidFill>
            <a:schemeClr val="bg1"/>
          </a:solidFill>
          <a:ln w="38100" cap="flat" cmpd="sng" algn="ctr">
            <a:solidFill>
              <a:schemeClr val="bg1"/>
            </a:solidFill>
            <a:prstDash val="solid"/>
            <a:round/>
            <a:headEnd type="none" w="med" len="med"/>
            <a:tailEnd type="none" w="med" len="med"/>
          </a:ln>
          <a:effectLst/>
          <a:extLst/>
        </p:spPr>
        <p:txBody>
          <a:bodyPr vert="horz" wrap="square" lIns="100796" tIns="50398" rIns="100796" bIns="50398" numCol="1" rtlCol="0" anchor="t" anchorCtr="0" compatLnSpc="1">
            <a:prstTxWarp prst="textNoShape">
              <a:avLst/>
            </a:prstTxWarp>
          </a:bodyPr>
          <a:lstStyle/>
          <a:p>
            <a:pPr marL="255486" indent="-255486" algn="ctr" defTabSz="1007943" eaLnBrk="1" hangingPunct="1">
              <a:spcAft>
                <a:spcPct val="15000"/>
              </a:spcAft>
              <a:buClr>
                <a:schemeClr val="accent2"/>
              </a:buClr>
            </a:pPr>
            <a:endParaRPr lang="en-US" sz="1764">
              <a:latin typeface="Arial" panose="020B0604020202020204" pitchFamily="34" charset="0"/>
              <a:cs typeface="Arial" panose="020B0604020202020204" pitchFamily="34" charset="0"/>
            </a:endParaRPr>
          </a:p>
        </p:txBody>
      </p:sp>
      <p:sp>
        <p:nvSpPr>
          <p:cNvPr id="43" name="Rectangle 42"/>
          <p:cNvSpPr/>
          <p:nvPr/>
        </p:nvSpPr>
        <p:spPr bwMode="auto">
          <a:xfrm>
            <a:off x="19784" y="3111407"/>
            <a:ext cx="9108000" cy="411630"/>
          </a:xfrm>
          <a:prstGeom prst="rect">
            <a:avLst/>
          </a:prstGeom>
          <a:solidFill>
            <a:schemeClr val="bg1"/>
          </a:solidFill>
          <a:ln w="38100" cap="flat" cmpd="sng" algn="ctr">
            <a:solidFill>
              <a:schemeClr val="bg1"/>
            </a:solidFill>
            <a:prstDash val="solid"/>
            <a:round/>
            <a:headEnd type="none" w="med" len="med"/>
            <a:tailEnd type="none" w="med" len="med"/>
          </a:ln>
          <a:effectLst/>
          <a:extLst/>
        </p:spPr>
        <p:txBody>
          <a:bodyPr vert="horz" wrap="square" lIns="100796" tIns="50398" rIns="100796" bIns="50398" numCol="1" rtlCol="0" anchor="t" anchorCtr="0" compatLnSpc="1">
            <a:prstTxWarp prst="textNoShape">
              <a:avLst/>
            </a:prstTxWarp>
          </a:bodyPr>
          <a:lstStyle/>
          <a:p>
            <a:pPr marL="255486" indent="-255486" algn="ctr" defTabSz="1007943" eaLnBrk="1" hangingPunct="1">
              <a:spcAft>
                <a:spcPct val="15000"/>
              </a:spcAft>
              <a:buClr>
                <a:schemeClr val="accent2"/>
              </a:buClr>
            </a:pPr>
            <a:endParaRPr lang="en-US" sz="1764">
              <a:latin typeface="Arial" panose="020B0604020202020204" pitchFamily="34" charset="0"/>
              <a:cs typeface="Arial" panose="020B0604020202020204" pitchFamily="34" charset="0"/>
            </a:endParaRPr>
          </a:p>
        </p:txBody>
      </p:sp>
      <p:sp>
        <p:nvSpPr>
          <p:cNvPr id="44" name="Rectangle 43"/>
          <p:cNvSpPr/>
          <p:nvPr/>
        </p:nvSpPr>
        <p:spPr bwMode="auto">
          <a:xfrm>
            <a:off x="17555" y="2697149"/>
            <a:ext cx="9108000" cy="411630"/>
          </a:xfrm>
          <a:prstGeom prst="rect">
            <a:avLst/>
          </a:prstGeom>
          <a:solidFill>
            <a:schemeClr val="bg1"/>
          </a:solidFill>
          <a:ln w="38100" cap="flat" cmpd="sng" algn="ctr">
            <a:solidFill>
              <a:schemeClr val="bg1"/>
            </a:solidFill>
            <a:prstDash val="solid"/>
            <a:round/>
            <a:headEnd type="none" w="med" len="med"/>
            <a:tailEnd type="none" w="med" len="med"/>
          </a:ln>
          <a:effectLst/>
          <a:extLst/>
        </p:spPr>
        <p:txBody>
          <a:bodyPr vert="horz" wrap="square" lIns="100796" tIns="50398" rIns="100796" bIns="50398" numCol="1" rtlCol="0" anchor="t" anchorCtr="0" compatLnSpc="1">
            <a:prstTxWarp prst="textNoShape">
              <a:avLst/>
            </a:prstTxWarp>
          </a:bodyPr>
          <a:lstStyle/>
          <a:p>
            <a:pPr marL="255486" indent="-255486" algn="ctr" defTabSz="1007943" eaLnBrk="1" hangingPunct="1">
              <a:spcAft>
                <a:spcPct val="15000"/>
              </a:spcAft>
              <a:buClr>
                <a:schemeClr val="accent2"/>
              </a:buClr>
            </a:pPr>
            <a:endParaRPr lang="en-US" sz="1764">
              <a:latin typeface="Arial" panose="020B0604020202020204" pitchFamily="34" charset="0"/>
              <a:cs typeface="Arial" panose="020B0604020202020204" pitchFamily="34" charset="0"/>
            </a:endParaRPr>
          </a:p>
        </p:txBody>
      </p:sp>
      <p:sp>
        <p:nvSpPr>
          <p:cNvPr id="45" name="Rectangle 44"/>
          <p:cNvSpPr/>
          <p:nvPr/>
        </p:nvSpPr>
        <p:spPr bwMode="auto">
          <a:xfrm>
            <a:off x="18315" y="2243883"/>
            <a:ext cx="9108000" cy="411630"/>
          </a:xfrm>
          <a:prstGeom prst="rect">
            <a:avLst/>
          </a:prstGeom>
          <a:solidFill>
            <a:schemeClr val="bg1"/>
          </a:solidFill>
          <a:ln w="38100" cap="flat" cmpd="sng" algn="ctr">
            <a:solidFill>
              <a:schemeClr val="bg1"/>
            </a:solidFill>
            <a:prstDash val="solid"/>
            <a:round/>
            <a:headEnd type="none" w="med" len="med"/>
            <a:tailEnd type="none" w="med" len="med"/>
          </a:ln>
          <a:effectLst/>
          <a:extLst/>
        </p:spPr>
        <p:txBody>
          <a:bodyPr vert="horz" wrap="square" lIns="100796" tIns="50398" rIns="100796" bIns="50398" numCol="1" rtlCol="0" anchor="t" anchorCtr="0" compatLnSpc="1">
            <a:prstTxWarp prst="textNoShape">
              <a:avLst/>
            </a:prstTxWarp>
          </a:bodyPr>
          <a:lstStyle/>
          <a:p>
            <a:pPr marL="255486" indent="-255486" algn="ctr" defTabSz="1007943" eaLnBrk="1" hangingPunct="1">
              <a:spcAft>
                <a:spcPct val="15000"/>
              </a:spcAft>
              <a:buClr>
                <a:schemeClr val="accent2"/>
              </a:buClr>
            </a:pPr>
            <a:endParaRPr lang="en-US" sz="1764">
              <a:latin typeface="Arial" panose="020B0604020202020204" pitchFamily="34" charset="0"/>
              <a:cs typeface="Arial" panose="020B0604020202020204" pitchFamily="34" charset="0"/>
            </a:endParaRPr>
          </a:p>
        </p:txBody>
      </p:sp>
      <p:sp>
        <p:nvSpPr>
          <p:cNvPr id="46" name="Rectangle 45"/>
          <p:cNvSpPr/>
          <p:nvPr/>
        </p:nvSpPr>
        <p:spPr bwMode="auto">
          <a:xfrm>
            <a:off x="17556" y="1865730"/>
            <a:ext cx="9108000" cy="411630"/>
          </a:xfrm>
          <a:prstGeom prst="rect">
            <a:avLst/>
          </a:prstGeom>
          <a:solidFill>
            <a:schemeClr val="bg1"/>
          </a:solidFill>
          <a:ln w="38100" cap="flat" cmpd="sng" algn="ctr">
            <a:solidFill>
              <a:schemeClr val="bg1"/>
            </a:solidFill>
            <a:prstDash val="solid"/>
            <a:round/>
            <a:headEnd type="none" w="med" len="med"/>
            <a:tailEnd type="none" w="med" len="med"/>
          </a:ln>
          <a:effectLst/>
          <a:extLst/>
        </p:spPr>
        <p:txBody>
          <a:bodyPr vert="horz" wrap="square" lIns="100796" tIns="50398" rIns="100796" bIns="50398" numCol="1" rtlCol="0" anchor="t" anchorCtr="0" compatLnSpc="1">
            <a:prstTxWarp prst="textNoShape">
              <a:avLst/>
            </a:prstTxWarp>
          </a:bodyPr>
          <a:lstStyle/>
          <a:p>
            <a:pPr marL="255486" indent="-255486" algn="ctr" defTabSz="1007943" eaLnBrk="1" hangingPunct="1">
              <a:spcAft>
                <a:spcPct val="15000"/>
              </a:spcAft>
              <a:buClr>
                <a:schemeClr val="accent2"/>
              </a:buClr>
            </a:pPr>
            <a:endParaRPr lang="en-US" sz="1764">
              <a:latin typeface="Arial" panose="020B0604020202020204" pitchFamily="34" charset="0"/>
              <a:cs typeface="Arial" panose="020B0604020202020204" pitchFamily="34" charset="0"/>
            </a:endParaRPr>
          </a:p>
        </p:txBody>
      </p:sp>
      <p:sp>
        <p:nvSpPr>
          <p:cNvPr id="47" name="Rectangle 46"/>
          <p:cNvSpPr/>
          <p:nvPr/>
        </p:nvSpPr>
        <p:spPr bwMode="auto">
          <a:xfrm>
            <a:off x="18315" y="993794"/>
            <a:ext cx="9108000" cy="411630"/>
          </a:xfrm>
          <a:prstGeom prst="rect">
            <a:avLst/>
          </a:prstGeom>
          <a:solidFill>
            <a:schemeClr val="bg1"/>
          </a:solidFill>
          <a:ln w="38100" cap="flat" cmpd="sng" algn="ctr">
            <a:solidFill>
              <a:schemeClr val="bg1"/>
            </a:solidFill>
            <a:prstDash val="solid"/>
            <a:round/>
            <a:headEnd type="none" w="med" len="med"/>
            <a:tailEnd type="none" w="med" len="med"/>
          </a:ln>
          <a:effectLst/>
          <a:extLst/>
        </p:spPr>
        <p:txBody>
          <a:bodyPr vert="horz" wrap="square" lIns="100796" tIns="50398" rIns="100796" bIns="50398" numCol="1" rtlCol="0" anchor="t" anchorCtr="0" compatLnSpc="1">
            <a:prstTxWarp prst="textNoShape">
              <a:avLst/>
            </a:prstTxWarp>
          </a:bodyPr>
          <a:lstStyle/>
          <a:p>
            <a:pPr marL="255486" indent="-255486" algn="ctr" defTabSz="1007943" eaLnBrk="1" hangingPunct="1">
              <a:spcAft>
                <a:spcPct val="15000"/>
              </a:spcAft>
              <a:buClr>
                <a:schemeClr val="accent2"/>
              </a:buClr>
            </a:pPr>
            <a:endParaRPr lang="en-US" sz="1764">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323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GASP algorithm</a:t>
            </a:r>
          </a:p>
        </p:txBody>
      </p:sp>
      <p:sp>
        <p:nvSpPr>
          <p:cNvPr id="3" name="Content Placeholder 2"/>
          <p:cNvSpPr>
            <a:spLocks noGrp="1"/>
          </p:cNvSpPr>
          <p:nvPr>
            <p:ph idx="1"/>
          </p:nvPr>
        </p:nvSpPr>
        <p:spPr>
          <a:xfrm>
            <a:off x="328613" y="1071826"/>
            <a:ext cx="8455025" cy="1449124"/>
          </a:xfrm>
        </p:spPr>
        <p:txBody>
          <a:bodyPr/>
          <a:lstStyle/>
          <a:p>
            <a:pPr marL="0" lvl="0" indent="0" defTabSz="457200" hangingPunct="0">
              <a:lnSpc>
                <a:spcPct val="102000"/>
              </a:lnSpc>
              <a:spcBef>
                <a:spcPct val="0"/>
              </a:spcBef>
              <a:buNone/>
            </a:pPr>
            <a:r>
              <a:rPr lang="en-US" altLang="en-US" dirty="0" smtClean="0"/>
              <a:t>Input:</a:t>
            </a:r>
            <a:endParaRPr lang="en-US" altLang="en-US" dirty="0"/>
          </a:p>
          <a:p>
            <a:pPr marL="0" lvl="0" indent="0" defTabSz="457200" hangingPunct="0">
              <a:lnSpc>
                <a:spcPct val="102000"/>
              </a:lnSpc>
              <a:spcBef>
                <a:spcPct val="0"/>
              </a:spcBef>
              <a:buNone/>
            </a:pPr>
            <a:r>
              <a:rPr lang="en-US" altLang="en-US" dirty="0" smtClean="0"/>
              <a:t>Positive </a:t>
            </a:r>
            <a:r>
              <a:rPr lang="en-US" altLang="en-US" dirty="0"/>
              <a:t>and negative examples of a target phenomenon</a:t>
            </a:r>
          </a:p>
          <a:p>
            <a:pPr marL="0" lvl="0" indent="0" defTabSz="457200" hangingPunct="0">
              <a:lnSpc>
                <a:spcPct val="102000"/>
              </a:lnSpc>
              <a:spcBef>
                <a:spcPct val="0"/>
              </a:spcBef>
              <a:buNone/>
            </a:pPr>
            <a:endParaRPr lang="en-US" altLang="en-US" dirty="0" smtClean="0"/>
          </a:p>
          <a:p>
            <a:pPr marL="0" lvl="0" indent="0" defTabSz="457200" hangingPunct="0">
              <a:lnSpc>
                <a:spcPct val="102000"/>
              </a:lnSpc>
              <a:spcBef>
                <a:spcPct val="0"/>
              </a:spcBef>
              <a:buNone/>
            </a:pPr>
            <a:r>
              <a:rPr lang="en-US" altLang="en-US" dirty="0" smtClean="0"/>
              <a:t>Output:</a:t>
            </a:r>
          </a:p>
          <a:p>
            <a:pPr marL="0" lvl="1" indent="0" defTabSz="457200" hangingPunct="0">
              <a:lnSpc>
                <a:spcPct val="102000"/>
              </a:lnSpc>
              <a:buNone/>
            </a:pPr>
            <a:r>
              <a:rPr lang="en-US" altLang="en-US" dirty="0" smtClean="0">
                <a:ea typeface="+mn-ea"/>
              </a:rPr>
              <a:t>A ranked list </a:t>
            </a:r>
            <a:r>
              <a:rPr lang="en-US" altLang="en-US" dirty="0">
                <a:ea typeface="+mn-ea"/>
              </a:rPr>
              <a:t>of multilayered patterns indicative to the target </a:t>
            </a:r>
            <a:r>
              <a:rPr lang="en-US" altLang="en-US" dirty="0" smtClean="0">
                <a:ea typeface="+mn-ea"/>
              </a:rPr>
              <a:t>phenomenon</a:t>
            </a:r>
            <a:endParaRPr lang="en-US" altLang="en-US" sz="2400" kern="1200" dirty="0">
              <a:solidFill>
                <a:srgbClr val="000000"/>
              </a:solidFill>
              <a:latin typeface="Calibri"/>
              <a:ea typeface="Microsoft YaHei"/>
              <a:cs typeface="+mn-cs"/>
            </a:endParaRPr>
          </a:p>
          <a:p>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5</a:t>
            </a:fld>
            <a:endParaRPr lang="en-US" dirty="0"/>
          </a:p>
        </p:txBody>
      </p:sp>
      <p:sp>
        <p:nvSpPr>
          <p:cNvPr id="5" name="TextBox 4"/>
          <p:cNvSpPr txBox="1">
            <a:spLocks noChangeArrowheads="1"/>
          </p:cNvSpPr>
          <p:nvPr/>
        </p:nvSpPr>
        <p:spPr bwMode="auto">
          <a:xfrm>
            <a:off x="2304335" y="4502673"/>
            <a:ext cx="1081088" cy="32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4400" eaLnBrk="1">
              <a:lnSpc>
                <a:spcPct val="93000"/>
              </a:lnSpc>
              <a:buClr>
                <a:srgbClr val="000000"/>
              </a:buClr>
              <a:buSzPct val="100000"/>
              <a:buFont typeface="Times New Roman" panose="02020603050405020304" pitchFamily="18" charset="0"/>
              <a:buNone/>
            </a:pPr>
            <a:r>
              <a:rPr lang="en-US" altLang="en-US" sz="1600" dirty="0">
                <a:solidFill>
                  <a:srgbClr val="6D6E70"/>
                </a:solidFill>
                <a:latin typeface="Arial" pitchFamily="34" charset="0"/>
                <a:cs typeface="Arial" pitchFamily="34" charset="0"/>
              </a:rPr>
              <a:t>attribute</a:t>
            </a:r>
          </a:p>
        </p:txBody>
      </p:sp>
      <p:sp>
        <p:nvSpPr>
          <p:cNvPr id="6" name="TextBox 5"/>
          <p:cNvSpPr txBox="1"/>
          <p:nvPr/>
        </p:nvSpPr>
        <p:spPr>
          <a:xfrm>
            <a:off x="1110614" y="3530400"/>
            <a:ext cx="5297409" cy="321306"/>
          </a:xfrm>
          <a:prstGeom prst="rect">
            <a:avLst/>
          </a:prstGeom>
          <a:noFill/>
        </p:spPr>
        <p:txBody>
          <a:bodyPr wrap="square">
            <a:spAutoFit/>
          </a:bodyPr>
          <a:lstStyle/>
          <a:p>
            <a:pPr marL="0" marR="0" lvl="0" indent="0" algn="ctr" defTabSz="91440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defRPr/>
            </a:pPr>
            <a:r>
              <a:rPr kumimoji="0" lang="en-US" sz="1600" b="0" i="0" u="none" strike="noStrike" kern="0" cap="none" spc="0" normalizeH="0" baseline="0" noProof="0" dirty="0" smtClean="0">
                <a:ln>
                  <a:noFill/>
                </a:ln>
                <a:solidFill>
                  <a:srgbClr val="579D1C"/>
                </a:solidFill>
                <a:effectLst/>
                <a:uLnTx/>
                <a:uFillTx/>
                <a:latin typeface="Arial" panose="020B0604020202020204" pitchFamily="34" charset="0"/>
                <a:cs typeface="Arial" panose="020B0604020202020204" pitchFamily="34" charset="0"/>
              </a:rPr>
              <a:t>[adjective] [topic lexicon match] [noun, @obj]</a:t>
            </a:r>
            <a:endParaRPr kumimoji="0" lang="en-US" sz="1600" b="0" i="0" u="none" strike="noStrike" kern="0" cap="none" spc="0" normalizeH="0" baseline="0" noProof="0" dirty="0">
              <a:ln>
                <a:noFill/>
              </a:ln>
              <a:solidFill>
                <a:srgbClr val="579D1C"/>
              </a:solidFill>
              <a:effectLst/>
              <a:uLnTx/>
              <a:uFillTx/>
              <a:latin typeface="Arial" panose="020B0604020202020204" pitchFamily="34" charset="0"/>
              <a:cs typeface="Arial" panose="020B0604020202020204" pitchFamily="34" charset="0"/>
            </a:endParaRPr>
          </a:p>
        </p:txBody>
      </p:sp>
      <p:sp>
        <p:nvSpPr>
          <p:cNvPr id="7" name="TextBox 6"/>
          <p:cNvSpPr txBox="1">
            <a:spLocks noChangeArrowheads="1"/>
          </p:cNvSpPr>
          <p:nvPr/>
        </p:nvSpPr>
        <p:spPr bwMode="auto">
          <a:xfrm>
            <a:off x="4391024" y="4158979"/>
            <a:ext cx="1612900" cy="32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eaLnBrk="1">
              <a:lnSpc>
                <a:spcPct val="93000"/>
              </a:lnSpc>
              <a:buClr>
                <a:srgbClr val="000000"/>
              </a:buClr>
              <a:buSzPct val="100000"/>
              <a:buFont typeface="Times New Roman" panose="02020603050405020304" pitchFamily="18" charset="0"/>
              <a:buNone/>
            </a:pPr>
            <a:r>
              <a:rPr lang="en-US" altLang="en-US" sz="1600" dirty="0" smtClean="0">
                <a:solidFill>
                  <a:srgbClr val="6D6E70"/>
                </a:solidFill>
                <a:latin typeface="Arial" pitchFamily="34" charset="0"/>
                <a:cs typeface="Arial" pitchFamily="34" charset="0"/>
              </a:rPr>
              <a:t>attribute </a:t>
            </a:r>
            <a:r>
              <a:rPr lang="en-US" altLang="en-US" sz="1600" dirty="0">
                <a:solidFill>
                  <a:srgbClr val="6D6E70"/>
                </a:solidFill>
                <a:latin typeface="Arial" pitchFamily="34" charset="0"/>
                <a:cs typeface="Arial" pitchFamily="34" charset="0"/>
              </a:rPr>
              <a:t>set</a:t>
            </a:r>
          </a:p>
        </p:txBody>
      </p:sp>
      <p:sp>
        <p:nvSpPr>
          <p:cNvPr id="8" name="Right Brace 7"/>
          <p:cNvSpPr/>
          <p:nvPr/>
        </p:nvSpPr>
        <p:spPr bwMode="auto">
          <a:xfrm rot="16200000" flipV="1">
            <a:off x="2074803" y="2956908"/>
            <a:ext cx="222250" cy="868361"/>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a:lstStyle/>
          <a:p>
            <a:pPr marL="0" marR="0" lvl="0" indent="0" algn="ctr" defTabSz="91440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defRPr/>
            </a:pPr>
            <a:endParaRPr kumimoji="0" lang="en-US" sz="1600" b="0" i="0" u="none" strike="noStrike" kern="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0" name="TextBox 9"/>
          <p:cNvSpPr txBox="1">
            <a:spLocks noChangeArrowheads="1"/>
          </p:cNvSpPr>
          <p:nvPr/>
        </p:nvSpPr>
        <p:spPr bwMode="auto">
          <a:xfrm>
            <a:off x="3203040" y="2938578"/>
            <a:ext cx="1848211" cy="32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eaLnBrk="1">
              <a:lnSpc>
                <a:spcPct val="93000"/>
              </a:lnSpc>
              <a:buClr>
                <a:srgbClr val="000000"/>
              </a:buClr>
              <a:buSzPct val="100000"/>
              <a:buFont typeface="Times New Roman" panose="02020603050405020304" pitchFamily="18" charset="0"/>
              <a:buNone/>
            </a:pPr>
            <a:r>
              <a:rPr lang="en-US" altLang="en-US" sz="1600" dirty="0">
                <a:solidFill>
                  <a:srgbClr val="6D6E70"/>
                </a:solidFill>
                <a:latin typeface="Arial" pitchFamily="34" charset="0"/>
                <a:cs typeface="Arial" pitchFamily="34" charset="0"/>
              </a:rPr>
              <a:t>gaps</a:t>
            </a:r>
            <a:r>
              <a:rPr lang="en-US" altLang="en-US" sz="1600" dirty="0" smtClean="0">
                <a:solidFill>
                  <a:srgbClr val="000000"/>
                </a:solidFill>
                <a:ea typeface="+mn-ea"/>
                <a:cs typeface="Arial" panose="020B0604020202020204" pitchFamily="34" charset="0"/>
              </a:rPr>
              <a:t> </a:t>
            </a:r>
            <a:r>
              <a:rPr lang="en-US" altLang="en-US" sz="1600" dirty="0">
                <a:solidFill>
                  <a:srgbClr val="6D6E70"/>
                </a:solidFill>
                <a:latin typeface="Arial" pitchFamily="34" charset="0"/>
                <a:cs typeface="Arial" pitchFamily="34" charset="0"/>
              </a:rPr>
              <a:t>are allowed</a:t>
            </a:r>
          </a:p>
        </p:txBody>
      </p:sp>
      <p:cxnSp>
        <p:nvCxnSpPr>
          <p:cNvPr id="11" name="Straight Arrow Connector 10"/>
          <p:cNvCxnSpPr>
            <a:cxnSpLocks noChangeShapeType="1"/>
            <a:stCxn id="10" idx="2"/>
          </p:cNvCxnSpPr>
          <p:nvPr/>
        </p:nvCxnSpPr>
        <p:spPr bwMode="auto">
          <a:xfrm>
            <a:off x="4127146" y="3259884"/>
            <a:ext cx="446808" cy="325484"/>
          </a:xfrm>
          <a:prstGeom prst="straightConnector1">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12" name="Straight Arrow Connector 11"/>
          <p:cNvCxnSpPr>
            <a:cxnSpLocks noChangeShapeType="1"/>
            <a:stCxn id="5" idx="0"/>
          </p:cNvCxnSpPr>
          <p:nvPr/>
        </p:nvCxnSpPr>
        <p:spPr bwMode="auto">
          <a:xfrm flipV="1">
            <a:off x="2844879" y="3815285"/>
            <a:ext cx="611981" cy="687388"/>
          </a:xfrm>
          <a:prstGeom prst="straightConnector1">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cxnSp>
        <p:nvCxnSpPr>
          <p:cNvPr id="13" name="Straight Arrow Connector 12"/>
          <p:cNvCxnSpPr>
            <a:cxnSpLocks noChangeShapeType="1"/>
            <a:stCxn id="5" idx="0"/>
          </p:cNvCxnSpPr>
          <p:nvPr/>
        </p:nvCxnSpPr>
        <p:spPr bwMode="auto">
          <a:xfrm flipH="1" flipV="1">
            <a:off x="2304335" y="3815285"/>
            <a:ext cx="540544" cy="687388"/>
          </a:xfrm>
          <a:prstGeom prst="straightConnector1">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23" name="TextBox 22"/>
          <p:cNvSpPr txBox="1">
            <a:spLocks noChangeArrowheads="1"/>
          </p:cNvSpPr>
          <p:nvPr/>
        </p:nvSpPr>
        <p:spPr bwMode="auto">
          <a:xfrm>
            <a:off x="1557218" y="2945851"/>
            <a:ext cx="1375509" cy="32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eaLnBrk="1">
              <a:lnSpc>
                <a:spcPct val="93000"/>
              </a:lnSpc>
              <a:buClr>
                <a:srgbClr val="000000"/>
              </a:buClr>
              <a:buSzPct val="100000"/>
              <a:buFont typeface="Times New Roman" panose="02020603050405020304" pitchFamily="18" charset="0"/>
              <a:buNone/>
            </a:pPr>
            <a:r>
              <a:rPr lang="en-US" altLang="en-US" sz="1600" dirty="0" smtClean="0">
                <a:solidFill>
                  <a:srgbClr val="6D6E70"/>
                </a:solidFill>
                <a:latin typeface="Arial" pitchFamily="34" charset="0"/>
                <a:cs typeface="Arial" pitchFamily="34" charset="0"/>
              </a:rPr>
              <a:t>single token</a:t>
            </a:r>
            <a:endParaRPr lang="en-US" altLang="en-US" sz="1600" dirty="0">
              <a:solidFill>
                <a:srgbClr val="6D6E70"/>
              </a:solidFill>
              <a:latin typeface="Arial" pitchFamily="34" charset="0"/>
              <a:cs typeface="Arial" pitchFamily="34" charset="0"/>
            </a:endParaRPr>
          </a:p>
        </p:txBody>
      </p:sp>
      <p:cxnSp>
        <p:nvCxnSpPr>
          <p:cNvPr id="26" name="Straight Arrow Connector 25"/>
          <p:cNvCxnSpPr>
            <a:cxnSpLocks noChangeShapeType="1"/>
            <a:stCxn id="10" idx="2"/>
          </p:cNvCxnSpPr>
          <p:nvPr/>
        </p:nvCxnSpPr>
        <p:spPr bwMode="auto">
          <a:xfrm flipH="1">
            <a:off x="2698262" y="3259884"/>
            <a:ext cx="1428884" cy="325484"/>
          </a:xfrm>
          <a:prstGeom prst="straightConnector1">
            <a:avLst/>
          </a:prstGeom>
          <a:ln>
            <a:headEnd type="none" w="med" len="med"/>
            <a:tailEnd type="none" w="med" len="med"/>
          </a:ln>
          <a:extLst/>
        </p:spPr>
        <p:style>
          <a:lnRef idx="1">
            <a:schemeClr val="dk1"/>
          </a:lnRef>
          <a:fillRef idx="0">
            <a:schemeClr val="dk1"/>
          </a:fillRef>
          <a:effectRef idx="0">
            <a:schemeClr val="dk1"/>
          </a:effectRef>
          <a:fontRef idx="minor">
            <a:schemeClr val="tx1"/>
          </a:fontRef>
        </p:style>
      </p:cxnSp>
      <p:sp>
        <p:nvSpPr>
          <p:cNvPr id="30" name="Right Brace 29"/>
          <p:cNvSpPr/>
          <p:nvPr/>
        </p:nvSpPr>
        <p:spPr bwMode="auto">
          <a:xfrm rot="5400000">
            <a:off x="5086350" y="3413558"/>
            <a:ext cx="222249" cy="1098549"/>
          </a:xfrm>
          <a:prstGeom prst="rightBrace">
            <a:avLst>
              <a:gd name="adj1" fmla="val 0"/>
              <a:gd name="adj2" fmla="val 51156"/>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a:lstStyle/>
          <a:p>
            <a:pPr algn="ctr" fontAlgn="auto">
              <a:lnSpc>
                <a:spcPct val="93000"/>
              </a:lnSpc>
              <a:spcBef>
                <a:spcPts val="0"/>
              </a:spcBef>
              <a:spcAft>
                <a:spcPts val="0"/>
              </a:spcAft>
              <a:buClr>
                <a:srgbClr val="000000"/>
              </a:buClr>
              <a:buSzPct val="100000"/>
              <a:buFont typeface="Times New Roman" panose="02020603050405020304" pitchFamily="18" charset="0"/>
              <a:buNone/>
            </a:pPr>
            <a:endParaRPr lang="en-US" sz="1600" kern="0">
              <a:solidFill>
                <a:srgbClr val="000000"/>
              </a:solidFill>
              <a:latin typeface="Arial" panose="020B0604020202020204" pitchFamily="34" charset="0"/>
              <a:cs typeface="Arial"/>
            </a:endParaRPr>
          </a:p>
        </p:txBody>
      </p:sp>
    </p:spTree>
    <p:extLst>
      <p:ext uri="{BB962C8B-B14F-4D97-AF65-F5344CB8AC3E}">
        <p14:creationId xmlns:p14="http://schemas.microsoft.com/office/powerpoint/2010/main" val="1552939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GASP algorithm</a:t>
            </a:r>
          </a:p>
        </p:txBody>
      </p:sp>
      <p:sp>
        <p:nvSpPr>
          <p:cNvPr id="4" name="Slide Number Placeholder 3"/>
          <p:cNvSpPr>
            <a:spLocks noGrp="1"/>
          </p:cNvSpPr>
          <p:nvPr>
            <p:ph type="sldNum" sz="quarter" idx="10"/>
          </p:nvPr>
        </p:nvSpPr>
        <p:spPr/>
        <p:txBody>
          <a:bodyPr/>
          <a:lstStyle/>
          <a:p>
            <a:fld id="{E98947E1-6E9C-4553-A175-053CB8F72200}" type="slidenum">
              <a:rPr lang="en-US" smtClean="0"/>
              <a:pPr/>
              <a:t>6</a:t>
            </a:fld>
            <a:endParaRPr lang="en-US" dirty="0"/>
          </a:p>
        </p:txBody>
      </p:sp>
      <p:sp>
        <p:nvSpPr>
          <p:cNvPr id="17" name="Content Placeholder 2"/>
          <p:cNvSpPr>
            <a:spLocks noGrp="1"/>
          </p:cNvSpPr>
          <p:nvPr>
            <p:ph idx="1"/>
          </p:nvPr>
        </p:nvSpPr>
        <p:spPr>
          <a:xfrm>
            <a:off x="328613" y="980123"/>
            <a:ext cx="8455025" cy="3821906"/>
          </a:xfrm>
        </p:spPr>
        <p:txBody>
          <a:bodyPr/>
          <a:lstStyle/>
          <a:p>
            <a:pPr marL="457200" indent="-457200" eaLnBrk="1">
              <a:lnSpc>
                <a:spcPct val="150000"/>
              </a:lnSpc>
              <a:buClr>
                <a:schemeClr val="accent6"/>
              </a:buClr>
              <a:buFont typeface="+mj-lt"/>
              <a:buAutoNum type="arabicPeriod"/>
              <a:defRPr/>
            </a:pPr>
            <a:r>
              <a:rPr lang="en-US" dirty="0"/>
              <a:t>Build a multilayered representation for each input example</a:t>
            </a:r>
          </a:p>
          <a:p>
            <a:pPr marL="457200" indent="-457200" eaLnBrk="1">
              <a:lnSpc>
                <a:spcPct val="100000"/>
              </a:lnSpc>
              <a:buClr>
                <a:schemeClr val="accent6"/>
              </a:buClr>
              <a:buFont typeface="+mj-lt"/>
              <a:buAutoNum type="arabicPeriod"/>
              <a:defRPr/>
            </a:pPr>
            <a:r>
              <a:rPr lang="en-US" dirty="0"/>
              <a:t>Extract all (unigram) </a:t>
            </a:r>
            <a:r>
              <a:rPr lang="en-US" dirty="0" smtClean="0"/>
              <a:t>attributes </a:t>
            </a:r>
            <a:r>
              <a:rPr lang="en-US" dirty="0"/>
              <a:t>found in the input examples</a:t>
            </a:r>
            <a:endParaRPr lang="en-US" sz="1100" dirty="0"/>
          </a:p>
          <a:p>
            <a:pPr marL="457200" indent="-457200" eaLnBrk="1">
              <a:lnSpc>
                <a:spcPct val="150000"/>
              </a:lnSpc>
              <a:buClr>
                <a:schemeClr val="accent6"/>
              </a:buClr>
              <a:buFont typeface="+mj-lt"/>
              <a:buAutoNum type="arabicPeriod"/>
              <a:defRPr/>
            </a:pPr>
            <a:r>
              <a:rPr lang="en-US" dirty="0" smtClean="0"/>
              <a:t>Choose top K</a:t>
            </a:r>
          </a:p>
          <a:p>
            <a:pPr marL="622300" lvl="1" indent="-285750">
              <a:lnSpc>
                <a:spcPct val="150000"/>
              </a:lnSpc>
              <a:buClr>
                <a:schemeClr val="accent6"/>
              </a:buClr>
              <a:buFont typeface="Arial" panose="020B0604020202020204" pitchFamily="34" charset="0"/>
              <a:buChar char="•"/>
              <a:defRPr/>
            </a:pPr>
            <a:r>
              <a:rPr lang="en-US" sz="1400" dirty="0" smtClean="0">
                <a:solidFill>
                  <a:srgbClr val="7B7C7D"/>
                </a:solidFill>
              </a:rPr>
              <a:t>filter infrequent</a:t>
            </a:r>
          </a:p>
          <a:p>
            <a:pPr marL="622300" lvl="1" indent="-285750">
              <a:lnSpc>
                <a:spcPct val="150000"/>
              </a:lnSpc>
              <a:buClr>
                <a:schemeClr val="accent6"/>
              </a:buClr>
              <a:buFont typeface="Arial" panose="020B0604020202020204" pitchFamily="34" charset="0"/>
              <a:buChar char="•"/>
              <a:defRPr/>
            </a:pPr>
            <a:r>
              <a:rPr lang="en-US" sz="1400" dirty="0" smtClean="0">
                <a:solidFill>
                  <a:srgbClr val="7B7C7D"/>
                </a:solidFill>
              </a:rPr>
              <a:t>rank </a:t>
            </a:r>
            <a:r>
              <a:rPr lang="en-US" sz="1400" dirty="0">
                <a:solidFill>
                  <a:srgbClr val="7B7C7D"/>
                </a:solidFill>
              </a:rPr>
              <a:t>by correlation with label (info </a:t>
            </a:r>
            <a:r>
              <a:rPr lang="en-US" sz="1400" dirty="0" smtClean="0">
                <a:solidFill>
                  <a:srgbClr val="7B7C7D"/>
                </a:solidFill>
              </a:rPr>
              <a:t>gain)</a:t>
            </a:r>
          </a:p>
          <a:p>
            <a:pPr marL="622300" lvl="1" indent="-285750">
              <a:lnSpc>
                <a:spcPct val="150000"/>
              </a:lnSpc>
              <a:buClr>
                <a:schemeClr val="accent6"/>
              </a:buClr>
              <a:buFont typeface="Arial" panose="020B0604020202020204" pitchFamily="34" charset="0"/>
              <a:buChar char="•"/>
              <a:defRPr/>
            </a:pPr>
            <a:r>
              <a:rPr lang="en-US" sz="1400" dirty="0" smtClean="0">
                <a:solidFill>
                  <a:srgbClr val="7B7C7D"/>
                </a:solidFill>
              </a:rPr>
              <a:t>avoid redundancy (normalized </a:t>
            </a:r>
            <a:r>
              <a:rPr lang="en-US" sz="1400" dirty="0">
                <a:solidFill>
                  <a:srgbClr val="7B7C7D"/>
                </a:solidFill>
              </a:rPr>
              <a:t>mutual information</a:t>
            </a:r>
            <a:r>
              <a:rPr lang="en-US" sz="1400" dirty="0" smtClean="0">
                <a:solidFill>
                  <a:srgbClr val="7B7C7D"/>
                </a:solidFill>
              </a:rPr>
              <a:t>)</a:t>
            </a:r>
            <a:endParaRPr lang="en-US" dirty="0"/>
          </a:p>
          <a:p>
            <a:pPr marL="514350" indent="-514350" eaLnBrk="1">
              <a:lnSpc>
                <a:spcPts val="1600"/>
              </a:lnSpc>
              <a:buClr>
                <a:schemeClr val="accent6"/>
              </a:buClr>
              <a:buFont typeface="+mj-lt"/>
              <a:buAutoNum type="arabicPeriod"/>
              <a:defRPr/>
            </a:pPr>
            <a:r>
              <a:rPr lang="en-US" dirty="0" smtClean="0"/>
              <a:t>Grow patterns							 </a:t>
            </a:r>
          </a:p>
          <a:p>
            <a:pPr marL="622300" lvl="1" indent="-285750" eaLnBrk="1">
              <a:lnSpc>
                <a:spcPct val="150000"/>
              </a:lnSpc>
              <a:buClr>
                <a:schemeClr val="accent6"/>
              </a:buClr>
              <a:buFont typeface="Arial" panose="020B0604020202020204" pitchFamily="34" charset="0"/>
              <a:buChar char="•"/>
              <a:defRPr/>
            </a:pPr>
            <a:r>
              <a:rPr lang="en-US" sz="1400" dirty="0">
                <a:solidFill>
                  <a:srgbClr val="7B7C7D"/>
                </a:solidFill>
              </a:rPr>
              <a:t>Right: add another feature set to the right of the seed 				</a:t>
            </a:r>
          </a:p>
          <a:p>
            <a:pPr marL="622300" lvl="1" indent="-285750" eaLnBrk="1">
              <a:lnSpc>
                <a:spcPct val="150000"/>
              </a:lnSpc>
              <a:buClr>
                <a:schemeClr val="accent6"/>
              </a:buClr>
              <a:buFont typeface="Arial" panose="020B0604020202020204" pitchFamily="34" charset="0"/>
              <a:buChar char="•"/>
              <a:defRPr/>
            </a:pPr>
            <a:r>
              <a:rPr lang="en-US" sz="1400" dirty="0">
                <a:solidFill>
                  <a:srgbClr val="7B7C7D"/>
                </a:solidFill>
              </a:rPr>
              <a:t>Inside: add another feature into the feature set of the seed</a:t>
            </a:r>
            <a:r>
              <a:rPr lang="en-US" sz="1200" dirty="0"/>
              <a:t>	</a:t>
            </a:r>
            <a:endParaRPr lang="en-US" sz="1200" dirty="0" smtClean="0"/>
          </a:p>
          <a:p>
            <a:pPr marL="457200" indent="-457200">
              <a:lnSpc>
                <a:spcPct val="150000"/>
              </a:lnSpc>
              <a:buClr>
                <a:schemeClr val="accent6"/>
              </a:buClr>
              <a:buFont typeface="+mj-lt"/>
              <a:buAutoNum type="arabicPeriod"/>
              <a:defRPr/>
            </a:pPr>
            <a:r>
              <a:rPr lang="en-US" dirty="0" smtClean="0"/>
              <a:t>Repeat 3-4 until </a:t>
            </a:r>
            <a:r>
              <a:rPr lang="en-US" dirty="0"/>
              <a:t>reaching </a:t>
            </a:r>
            <a:r>
              <a:rPr lang="en-US" dirty="0" smtClean="0"/>
              <a:t>a </a:t>
            </a:r>
            <a:r>
              <a:rPr lang="en-US" dirty="0"/>
              <a:t>maximal size of patterns</a:t>
            </a:r>
          </a:p>
        </p:txBody>
      </p:sp>
      <p:sp>
        <p:nvSpPr>
          <p:cNvPr id="18" name="TextBox 17"/>
          <p:cNvSpPr txBox="1"/>
          <p:nvPr/>
        </p:nvSpPr>
        <p:spPr>
          <a:xfrm>
            <a:off x="5143501" y="3172546"/>
            <a:ext cx="3688080" cy="1008546"/>
          </a:xfrm>
          <a:prstGeom prst="rect">
            <a:avLst/>
          </a:prstGeom>
          <a:noFill/>
        </p:spPr>
        <p:txBody>
          <a:bodyPr wrap="square" rtlCol="0">
            <a:spAutoFit/>
          </a:bodyPr>
          <a:lstStyle/>
          <a:p>
            <a:pPr>
              <a:lnSpc>
                <a:spcPct val="150000"/>
              </a:lnSpc>
            </a:pPr>
            <a:r>
              <a:rPr lang="en-US" sz="1323" dirty="0" smtClean="0">
                <a:solidFill>
                  <a:srgbClr val="579D1C"/>
                </a:solidFill>
                <a:cs typeface="Arial" panose="020B0604020202020204" pitchFamily="34" charset="0"/>
              </a:rPr>
              <a:t> p</a:t>
            </a:r>
            <a:r>
              <a:rPr lang="en-US" sz="1323" dirty="0">
                <a:solidFill>
                  <a:srgbClr val="579D1C"/>
                </a:solidFill>
                <a:cs typeface="Arial" panose="020B0604020202020204" pitchFamily="34" charset="0"/>
              </a:rPr>
              <a:t>: [SENTIMENT] [</a:t>
            </a:r>
            <a:r>
              <a:rPr lang="en-US" sz="1323" dirty="0" smtClean="0">
                <a:solidFill>
                  <a:srgbClr val="579D1C"/>
                </a:solidFill>
                <a:cs typeface="Arial" panose="020B0604020202020204" pitchFamily="34" charset="0"/>
              </a:rPr>
              <a:t>noun]	                        a</a:t>
            </a:r>
            <a:r>
              <a:rPr lang="en-US" sz="1323" dirty="0">
                <a:solidFill>
                  <a:srgbClr val="579D1C"/>
                </a:solidFill>
                <a:cs typeface="Arial" panose="020B0604020202020204" pitchFamily="34" charset="0"/>
              </a:rPr>
              <a:t>: obj</a:t>
            </a:r>
          </a:p>
          <a:p>
            <a:pPr>
              <a:lnSpc>
                <a:spcPct val="150000"/>
              </a:lnSpc>
            </a:pPr>
            <a:r>
              <a:rPr lang="en-US" sz="1323" dirty="0" smtClean="0">
                <a:solidFill>
                  <a:srgbClr val="579D1C"/>
                </a:solidFill>
                <a:cs typeface="Arial" panose="020B0604020202020204" pitchFamily="34" charset="0"/>
              </a:rPr>
              <a:t>	[</a:t>
            </a:r>
            <a:r>
              <a:rPr lang="en-US" sz="1323" dirty="0">
                <a:solidFill>
                  <a:srgbClr val="579D1C"/>
                </a:solidFill>
                <a:cs typeface="Arial" panose="020B0604020202020204" pitchFamily="34" charset="0"/>
              </a:rPr>
              <a:t>SENTIMENT] [noun] [obj]</a:t>
            </a:r>
          </a:p>
          <a:p>
            <a:pPr>
              <a:lnSpc>
                <a:spcPct val="150000"/>
              </a:lnSpc>
            </a:pPr>
            <a:r>
              <a:rPr lang="en-US" sz="1323" dirty="0" smtClean="0">
                <a:solidFill>
                  <a:srgbClr val="579D1C"/>
                </a:solidFill>
                <a:cs typeface="Arial" panose="020B0604020202020204" pitchFamily="34" charset="0"/>
              </a:rPr>
              <a:t>	[</a:t>
            </a:r>
            <a:r>
              <a:rPr lang="en-US" sz="1323" dirty="0">
                <a:solidFill>
                  <a:srgbClr val="579D1C"/>
                </a:solidFill>
                <a:cs typeface="Arial" panose="020B0604020202020204" pitchFamily="34" charset="0"/>
              </a:rPr>
              <a:t>SENTIMENT] [noun, obj]</a:t>
            </a:r>
          </a:p>
        </p:txBody>
      </p:sp>
    </p:spTree>
    <p:extLst>
      <p:ext uri="{BB962C8B-B14F-4D97-AF65-F5344CB8AC3E}">
        <p14:creationId xmlns:p14="http://schemas.microsoft.com/office/powerpoint/2010/main" val="389209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13"/>
          <p:cNvSpPr>
            <a:spLocks noChangeArrowheads="1"/>
          </p:cNvSpPr>
          <p:nvPr/>
        </p:nvSpPr>
        <p:spPr bwMode="auto">
          <a:xfrm>
            <a:off x="802541" y="4055332"/>
            <a:ext cx="679404" cy="275408"/>
          </a:xfrm>
          <a:prstGeom prst="roundRect">
            <a:avLst>
              <a:gd name="adj" fmla="val 431"/>
            </a:avLst>
          </a:prstGeom>
          <a:solidFill>
            <a:srgbClr val="F19027"/>
          </a:solidFill>
          <a:ln w="9360">
            <a:noFill/>
            <a:round/>
            <a:headEnd/>
            <a:tailEnd/>
          </a:ln>
          <a:effectLs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5" name="AutoShape 13"/>
          <p:cNvSpPr>
            <a:spLocks noChangeArrowheads="1"/>
          </p:cNvSpPr>
          <p:nvPr/>
        </p:nvSpPr>
        <p:spPr bwMode="auto">
          <a:xfrm>
            <a:off x="5119225" y="2416689"/>
            <a:ext cx="904286" cy="333244"/>
          </a:xfrm>
          <a:prstGeom prst="roundRect">
            <a:avLst>
              <a:gd name="adj" fmla="val 431"/>
            </a:avLst>
          </a:prstGeom>
          <a:solidFill>
            <a:srgbClr val="F19027"/>
          </a:solidFill>
          <a:ln w="9360">
            <a:noFill/>
            <a:round/>
            <a:headEnd/>
            <a:tailEnd/>
          </a:ln>
          <a:effectLs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4" name="AutoShape 13"/>
          <p:cNvSpPr>
            <a:spLocks noChangeArrowheads="1"/>
          </p:cNvSpPr>
          <p:nvPr/>
        </p:nvSpPr>
        <p:spPr bwMode="auto">
          <a:xfrm>
            <a:off x="5412511" y="1359414"/>
            <a:ext cx="1602000" cy="333244"/>
          </a:xfrm>
          <a:prstGeom prst="roundRect">
            <a:avLst>
              <a:gd name="adj" fmla="val 431"/>
            </a:avLst>
          </a:prstGeom>
          <a:solidFill>
            <a:srgbClr val="F19027"/>
          </a:solidFill>
          <a:ln w="9360">
            <a:noFill/>
            <a:round/>
            <a:headEnd/>
            <a:tailEnd/>
          </a:ln>
          <a:effectLs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0" name="AutoShape 7"/>
          <p:cNvSpPr>
            <a:spLocks noChangeArrowheads="1"/>
          </p:cNvSpPr>
          <p:nvPr/>
        </p:nvSpPr>
        <p:spPr bwMode="auto">
          <a:xfrm>
            <a:off x="530011" y="3731139"/>
            <a:ext cx="1306800" cy="333244"/>
          </a:xfrm>
          <a:prstGeom prst="roundRect">
            <a:avLst>
              <a:gd name="adj" fmla="val 431"/>
            </a:avLst>
          </a:prstGeom>
          <a:solidFill>
            <a:srgbClr val="FFD320"/>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1" name="AutoShape 10"/>
          <p:cNvSpPr>
            <a:spLocks noChangeArrowheads="1"/>
          </p:cNvSpPr>
          <p:nvPr/>
        </p:nvSpPr>
        <p:spPr bwMode="auto">
          <a:xfrm>
            <a:off x="1860191" y="3731139"/>
            <a:ext cx="659534" cy="333244"/>
          </a:xfrm>
          <a:prstGeom prst="roundRect">
            <a:avLst>
              <a:gd name="adj" fmla="val 431"/>
            </a:avLst>
          </a:prstGeom>
          <a:solidFill>
            <a:srgbClr val="0084D1"/>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2" name="AutoShape 13"/>
          <p:cNvSpPr>
            <a:spLocks noChangeArrowheads="1"/>
          </p:cNvSpPr>
          <p:nvPr/>
        </p:nvSpPr>
        <p:spPr bwMode="auto">
          <a:xfrm>
            <a:off x="3403602" y="3731139"/>
            <a:ext cx="1764000" cy="333244"/>
          </a:xfrm>
          <a:prstGeom prst="roundRect">
            <a:avLst>
              <a:gd name="adj" fmla="val 431"/>
            </a:avLst>
          </a:prstGeom>
          <a:solidFill>
            <a:srgbClr val="FF420E"/>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33" name="AutoShape 16"/>
          <p:cNvSpPr>
            <a:spLocks noChangeArrowheads="1"/>
          </p:cNvSpPr>
          <p:nvPr/>
        </p:nvSpPr>
        <p:spPr bwMode="auto">
          <a:xfrm>
            <a:off x="2550675" y="3731139"/>
            <a:ext cx="434267" cy="333244"/>
          </a:xfrm>
          <a:prstGeom prst="roundRect">
            <a:avLst>
              <a:gd name="adj" fmla="val 431"/>
            </a:avLst>
          </a:prstGeom>
          <a:solidFill>
            <a:srgbClr val="579D1C"/>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6" name="AutoShape 7"/>
          <p:cNvSpPr>
            <a:spLocks noChangeArrowheads="1"/>
          </p:cNvSpPr>
          <p:nvPr/>
        </p:nvSpPr>
        <p:spPr bwMode="auto">
          <a:xfrm>
            <a:off x="551311" y="2416689"/>
            <a:ext cx="1188000" cy="333244"/>
          </a:xfrm>
          <a:prstGeom prst="roundRect">
            <a:avLst>
              <a:gd name="adj" fmla="val 431"/>
            </a:avLst>
          </a:prstGeom>
          <a:solidFill>
            <a:srgbClr val="FFD320"/>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7" name="AutoShape 10"/>
          <p:cNvSpPr>
            <a:spLocks noChangeArrowheads="1"/>
          </p:cNvSpPr>
          <p:nvPr/>
        </p:nvSpPr>
        <p:spPr bwMode="auto">
          <a:xfrm>
            <a:off x="1754115" y="2416689"/>
            <a:ext cx="1062186" cy="333244"/>
          </a:xfrm>
          <a:prstGeom prst="roundRect">
            <a:avLst>
              <a:gd name="adj" fmla="val 431"/>
            </a:avLst>
          </a:prstGeom>
          <a:solidFill>
            <a:srgbClr val="0084D1"/>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8" name="AutoShape 13"/>
          <p:cNvSpPr>
            <a:spLocks noChangeArrowheads="1"/>
          </p:cNvSpPr>
          <p:nvPr/>
        </p:nvSpPr>
        <p:spPr bwMode="auto">
          <a:xfrm>
            <a:off x="3317877" y="2416689"/>
            <a:ext cx="1728000" cy="333244"/>
          </a:xfrm>
          <a:prstGeom prst="roundRect">
            <a:avLst>
              <a:gd name="adj" fmla="val 431"/>
            </a:avLst>
          </a:prstGeom>
          <a:solidFill>
            <a:srgbClr val="FF420E"/>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29" name="AutoShape 16"/>
          <p:cNvSpPr>
            <a:spLocks noChangeArrowheads="1"/>
          </p:cNvSpPr>
          <p:nvPr/>
        </p:nvSpPr>
        <p:spPr bwMode="auto">
          <a:xfrm>
            <a:off x="2845950" y="2416689"/>
            <a:ext cx="434267" cy="333244"/>
          </a:xfrm>
          <a:prstGeom prst="roundRect">
            <a:avLst>
              <a:gd name="adj" fmla="val 431"/>
            </a:avLst>
          </a:prstGeom>
          <a:solidFill>
            <a:srgbClr val="579D1C"/>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 name="AutoShape 7"/>
          <p:cNvSpPr>
            <a:spLocks noChangeArrowheads="1"/>
          </p:cNvSpPr>
          <p:nvPr/>
        </p:nvSpPr>
        <p:spPr bwMode="auto">
          <a:xfrm>
            <a:off x="541786" y="1349889"/>
            <a:ext cx="1188000" cy="333244"/>
          </a:xfrm>
          <a:prstGeom prst="roundRect">
            <a:avLst>
              <a:gd name="adj" fmla="val 431"/>
            </a:avLst>
          </a:prstGeom>
          <a:solidFill>
            <a:srgbClr val="FFD320"/>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9" name="AutoShape 10"/>
          <p:cNvSpPr>
            <a:spLocks noChangeArrowheads="1"/>
          </p:cNvSpPr>
          <p:nvPr/>
        </p:nvSpPr>
        <p:spPr bwMode="auto">
          <a:xfrm>
            <a:off x="2318795" y="1349889"/>
            <a:ext cx="599576" cy="333244"/>
          </a:xfrm>
          <a:prstGeom prst="roundRect">
            <a:avLst>
              <a:gd name="adj" fmla="val 431"/>
            </a:avLst>
          </a:prstGeom>
          <a:solidFill>
            <a:srgbClr val="0084D1"/>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2" name="AutoShape 13"/>
          <p:cNvSpPr>
            <a:spLocks noChangeArrowheads="1"/>
          </p:cNvSpPr>
          <p:nvPr/>
        </p:nvSpPr>
        <p:spPr bwMode="auto">
          <a:xfrm>
            <a:off x="3785547" y="1349889"/>
            <a:ext cx="1369711" cy="333244"/>
          </a:xfrm>
          <a:prstGeom prst="roundRect">
            <a:avLst>
              <a:gd name="adj" fmla="val 431"/>
            </a:avLst>
          </a:prstGeom>
          <a:solidFill>
            <a:srgbClr val="FF420E"/>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15" name="AutoShape 16"/>
          <p:cNvSpPr>
            <a:spLocks noChangeArrowheads="1"/>
          </p:cNvSpPr>
          <p:nvPr/>
        </p:nvSpPr>
        <p:spPr bwMode="auto">
          <a:xfrm>
            <a:off x="2960939" y="1349889"/>
            <a:ext cx="394788" cy="333244"/>
          </a:xfrm>
          <a:prstGeom prst="roundRect">
            <a:avLst>
              <a:gd name="adj" fmla="val 431"/>
            </a:avLst>
          </a:prstGeom>
          <a:solidFill>
            <a:srgbClr val="579D1C"/>
          </a:solidFill>
          <a:ln w="9360">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61442" name="Rectangle 2"/>
          <p:cNvSpPr>
            <a:spLocks noGrp="1" noChangeArrowheads="1"/>
          </p:cNvSpPr>
          <p:nvPr>
            <p:ph type="title"/>
          </p:nvPr>
        </p:nvSpPr>
        <p:spPr>
          <a:xfrm>
            <a:off x="328613" y="219076"/>
            <a:ext cx="8686800" cy="387798"/>
          </a:xfrm>
          <a:noFill/>
          <a:ln/>
        </p:spPr>
        <p:txBody>
          <a:bodyPr/>
          <a:lstStyle/>
          <a:p>
            <a:r>
              <a:rPr lang="en-US" altLang="en-US" dirty="0" smtClean="0"/>
              <a:t>Back to our example</a:t>
            </a:r>
            <a:endParaRPr lang="en-US" dirty="0"/>
          </a:p>
        </p:txBody>
      </p:sp>
      <p:sp>
        <p:nvSpPr>
          <p:cNvPr id="5" name="Slide Number Placeholder 4"/>
          <p:cNvSpPr>
            <a:spLocks noGrp="1"/>
          </p:cNvSpPr>
          <p:nvPr>
            <p:ph type="sldNum" sz="quarter" idx="10"/>
          </p:nvPr>
        </p:nvSpPr>
        <p:spPr>
          <a:xfrm>
            <a:off x="328614" y="4360069"/>
            <a:ext cx="2124075" cy="171450"/>
          </a:xfrm>
        </p:spPr>
        <p:txBody>
          <a:bodyPr/>
          <a:lstStyle/>
          <a:p>
            <a:fld id="{E98947E1-6E9C-4553-A175-053CB8F72200}" type="slidenum">
              <a:rPr lang="en-US" smtClean="0"/>
              <a:pPr/>
              <a:t>7</a:t>
            </a:fld>
            <a:endParaRPr lang="en-US" dirty="0"/>
          </a:p>
        </p:txBody>
      </p:sp>
      <p:sp>
        <p:nvSpPr>
          <p:cNvPr id="18" name="Rectangle 19"/>
          <p:cNvSpPr txBox="1">
            <a:spLocks noChangeArrowheads="1"/>
          </p:cNvSpPr>
          <p:nvPr/>
        </p:nvSpPr>
        <p:spPr bwMode="auto">
          <a:xfrm>
            <a:off x="557215" y="996950"/>
            <a:ext cx="7615236" cy="35131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kern="0" dirty="0">
                <a:solidFill>
                  <a:schemeClr val="bg1">
                    <a:lumMod val="50000"/>
                  </a:schemeClr>
                </a:solidFill>
              </a:rPr>
              <a:t>Topic:</a:t>
            </a:r>
            <a:r>
              <a:rPr lang="en-US" altLang="en-US" b="1" kern="0" dirty="0">
                <a:solidFill>
                  <a:schemeClr val="bg1">
                    <a:lumMod val="50000"/>
                  </a:schemeClr>
                </a:solidFill>
              </a:rPr>
              <a:t> Open Primaries</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1800" kern="0" dirty="0" smtClean="0">
                <a:solidFill>
                  <a:schemeClr val="tx2"/>
                </a:solidFill>
              </a:rPr>
              <a:t>Opponents often argue that the open primary is unconstitutional.</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altLang="en-US" sz="1200" b="1" kern="0" dirty="0" smtClean="0">
              <a:solidFill>
                <a:schemeClr val="tx2"/>
              </a:solidFill>
            </a:endParaRP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kern="0" dirty="0">
                <a:solidFill>
                  <a:schemeClr val="bg1">
                    <a:lumMod val="50000"/>
                  </a:schemeClr>
                </a:solidFill>
              </a:rPr>
              <a:t>Topic: </a:t>
            </a:r>
            <a:r>
              <a:rPr lang="en-US" altLang="en-US" b="1" kern="0" dirty="0">
                <a:solidFill>
                  <a:schemeClr val="bg1">
                    <a:lumMod val="50000"/>
                  </a:schemeClr>
                </a:solidFill>
              </a:rPr>
              <a:t>Affirmative Action</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1800" kern="0" dirty="0" smtClean="0">
                <a:solidFill>
                  <a:schemeClr val="tx2"/>
                </a:solidFill>
              </a:rPr>
              <a:t>Prof. Smith suggested that affirmative action devalues the accomplishments of the chosen.</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altLang="en-US" sz="1200" b="1" kern="0" dirty="0" smtClean="0">
              <a:solidFill>
                <a:schemeClr val="tx2"/>
              </a:solidFill>
            </a:endParaRP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kern="0" dirty="0">
                <a:solidFill>
                  <a:schemeClr val="bg1">
                    <a:lumMod val="50000"/>
                  </a:schemeClr>
                </a:solidFill>
              </a:rPr>
              <a:t>Topic: </a:t>
            </a:r>
            <a:r>
              <a:rPr lang="en-US" altLang="en-US" b="1" kern="0" dirty="0">
                <a:solidFill>
                  <a:schemeClr val="bg1">
                    <a:lumMod val="50000"/>
                  </a:schemeClr>
                </a:solidFill>
              </a:rPr>
              <a:t>Freedom of Speech</a:t>
            </a:r>
          </a:p>
          <a:p>
            <a:pPr marL="3175" indent="0">
              <a:lnSpc>
                <a:spcPct val="100000"/>
              </a:lnSpc>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en-US" sz="1800" kern="0" dirty="0" smtClean="0">
                <a:solidFill>
                  <a:schemeClr val="tx2"/>
                </a:solidFill>
              </a:rPr>
              <a:t>The majority stated that the First Amendment does not guarantee the right to offend others.</a:t>
            </a:r>
          </a:p>
        </p:txBody>
      </p:sp>
      <p:sp>
        <p:nvSpPr>
          <p:cNvPr id="24" name="Text Box 25"/>
          <p:cNvSpPr txBox="1">
            <a:spLocks noChangeArrowheads="1"/>
          </p:cNvSpPr>
          <p:nvPr/>
        </p:nvSpPr>
        <p:spPr bwMode="auto">
          <a:xfrm>
            <a:off x="1335650" y="954279"/>
            <a:ext cx="5560164" cy="1380331"/>
          </a:xfrm>
          <a:prstGeom prst="rect">
            <a:avLst/>
          </a:prstGeom>
          <a:solidFill>
            <a:srgbClr val="FFFFFF"/>
          </a:solidFill>
          <a:ln w="19050">
            <a:solidFill>
              <a:schemeClr val="tx2"/>
            </a:solidFill>
          </a:ln>
          <a:effectLst>
            <a:outerShdw blurRad="50800" dist="38100" dir="2700000" algn="tl" rotWithShape="0">
              <a:prstClr val="black">
                <a:alpha val="40000"/>
              </a:prstClr>
            </a:outerShdw>
          </a:effectLst>
          <a:extLst/>
        </p:spPr>
        <p:txBody>
          <a:bodyPr lIns="0" tIns="0" rIns="0" bIns="0" anchor="ctr"/>
          <a:lstStyle>
            <a:lvl1pPr marL="609600" indent="-606425">
              <a:lnSpc>
                <a:spcPct val="102000"/>
              </a:lnSpc>
              <a:spcAft>
                <a:spcPts val="142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30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6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4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9pPr>
          </a:lstStyle>
          <a:p>
            <a:pPr marL="0" indent="0" algn="ctr" eaLnBrk="1" hangingPunct="1">
              <a:lnSpc>
                <a:spcPts val="3500"/>
              </a:lnSpc>
              <a:spcAft>
                <a:spcPts val="0"/>
              </a:spcAft>
              <a:tabLst>
                <a:tab pos="0" algn="l"/>
                <a:tab pos="1524000" algn="l"/>
                <a:tab pos="2438400" algn="l"/>
                <a:tab pos="3352800" algn="l"/>
                <a:tab pos="4267200" algn="l"/>
                <a:tab pos="5181600" algn="l"/>
                <a:tab pos="6096000" algn="l"/>
                <a:tab pos="7010400" algn="l"/>
                <a:tab pos="7924800" algn="l"/>
                <a:tab pos="8839200" algn="l"/>
                <a:tab pos="9753600" algn="l"/>
                <a:tab pos="10668000" algn="l"/>
              </a:tabLst>
            </a:pPr>
            <a:r>
              <a:rPr lang="en-US" altLang="en-US" sz="2000" kern="0" dirty="0" smtClean="0">
                <a:solidFill>
                  <a:srgbClr val="D2AA00"/>
                </a:solidFill>
                <a:latin typeface="Arial" pitchFamily="34" charset="0"/>
                <a:ea typeface="+mn-ea"/>
                <a:cs typeface="Arial" pitchFamily="34" charset="0"/>
              </a:rPr>
              <a:t>[someone]</a:t>
            </a:r>
            <a:r>
              <a:rPr lang="en-US" altLang="en-US" sz="2000" kern="0" dirty="0" smtClean="0">
                <a:solidFill>
                  <a:srgbClr val="FFD320"/>
                </a:solidFill>
                <a:latin typeface="Arial" pitchFamily="34" charset="0"/>
                <a:ea typeface="+mn-ea"/>
                <a:cs typeface="Arial" pitchFamily="34" charset="0"/>
              </a:rPr>
              <a:t> </a:t>
            </a:r>
            <a:r>
              <a:rPr lang="en-US" altLang="en-US" sz="2000" kern="0" dirty="0">
                <a:solidFill>
                  <a:srgbClr val="0084D1"/>
                </a:solidFill>
                <a:latin typeface="Arial" pitchFamily="34" charset="0"/>
                <a:cs typeface="Arial" pitchFamily="34" charset="0"/>
              </a:rPr>
              <a:t>[</a:t>
            </a:r>
            <a:r>
              <a:rPr lang="en-US" altLang="en-US" sz="2000" kern="0" dirty="0" smtClean="0">
                <a:solidFill>
                  <a:srgbClr val="0084D1"/>
                </a:solidFill>
                <a:latin typeface="Arial" pitchFamily="34" charset="0"/>
                <a:ea typeface="+mn-ea"/>
                <a:cs typeface="Arial" pitchFamily="34" charset="0"/>
              </a:rPr>
              <a:t>argue/suggest/state] </a:t>
            </a:r>
            <a:r>
              <a:rPr lang="en-US" altLang="en-US" sz="2000" kern="0" dirty="0">
                <a:solidFill>
                  <a:srgbClr val="579D1C"/>
                </a:solidFill>
                <a:latin typeface="Arial" pitchFamily="34" charset="0"/>
                <a:cs typeface="Arial" pitchFamily="34" charset="0"/>
              </a:rPr>
              <a:t>[</a:t>
            </a:r>
            <a:r>
              <a:rPr lang="en-US" altLang="en-US" sz="2000" kern="0" dirty="0" smtClean="0">
                <a:solidFill>
                  <a:srgbClr val="579D1C"/>
                </a:solidFill>
                <a:latin typeface="Arial" pitchFamily="34" charset="0"/>
                <a:ea typeface="+mn-ea"/>
                <a:cs typeface="Arial" pitchFamily="34" charset="0"/>
              </a:rPr>
              <a:t>that] </a:t>
            </a:r>
          </a:p>
          <a:p>
            <a:pPr marL="0" indent="0" algn="ctr" eaLnBrk="1" hangingPunct="1">
              <a:lnSpc>
                <a:spcPts val="3500"/>
              </a:lnSpc>
              <a:spcAft>
                <a:spcPts val="0"/>
              </a:spcAft>
              <a:tabLst>
                <a:tab pos="0" algn="l"/>
                <a:tab pos="1524000" algn="l"/>
                <a:tab pos="2438400" algn="l"/>
                <a:tab pos="3352800" algn="l"/>
                <a:tab pos="4267200" algn="l"/>
                <a:tab pos="5181600" algn="l"/>
                <a:tab pos="6096000" algn="l"/>
                <a:tab pos="7010400" algn="l"/>
                <a:tab pos="7924800" algn="l"/>
                <a:tab pos="8839200" algn="l"/>
                <a:tab pos="9753600" algn="l"/>
                <a:tab pos="10668000" algn="l"/>
              </a:tabLst>
            </a:pPr>
            <a:r>
              <a:rPr lang="en-US" altLang="en-US" sz="2000" kern="0" dirty="0">
                <a:solidFill>
                  <a:srgbClr val="FF420E"/>
                </a:solidFill>
                <a:latin typeface="Arial" pitchFamily="34" charset="0"/>
                <a:cs typeface="Arial" pitchFamily="34" charset="0"/>
              </a:rPr>
              <a:t>[</a:t>
            </a:r>
            <a:r>
              <a:rPr lang="en-US" altLang="en-US" sz="2000" kern="0" dirty="0" smtClean="0">
                <a:solidFill>
                  <a:srgbClr val="FF420E"/>
                </a:solidFill>
                <a:latin typeface="Arial" pitchFamily="34" charset="0"/>
                <a:ea typeface="+mn-ea"/>
                <a:cs typeface="Arial" pitchFamily="34" charset="0"/>
              </a:rPr>
              <a:t>something related to the topic] </a:t>
            </a:r>
            <a:r>
              <a:rPr lang="en-US" altLang="en-US" sz="2000" kern="0" dirty="0">
                <a:solidFill>
                  <a:srgbClr val="F19027"/>
                </a:solidFill>
                <a:latin typeface="Arial" pitchFamily="34" charset="0"/>
                <a:cs typeface="Arial" pitchFamily="34" charset="0"/>
              </a:rPr>
              <a:t>[</a:t>
            </a:r>
            <a:r>
              <a:rPr lang="en-US" altLang="en-US" sz="2000" kern="0" dirty="0" smtClean="0">
                <a:solidFill>
                  <a:srgbClr val="F19027"/>
                </a:solidFill>
                <a:latin typeface="Arial" pitchFamily="34" charset="0"/>
                <a:ea typeface="+mn-ea"/>
                <a:cs typeface="Arial" pitchFamily="34" charset="0"/>
              </a:rPr>
              <a:t>emotional term]</a:t>
            </a:r>
            <a:endParaRPr lang="en-US" altLang="en-US" sz="2000" kern="0" dirty="0">
              <a:solidFill>
                <a:srgbClr val="F19027"/>
              </a:solidFill>
              <a:latin typeface="Arial" pitchFamily="34" charset="0"/>
              <a:ea typeface="+mn-ea"/>
              <a:cs typeface="Arial" pitchFamily="34" charset="0"/>
            </a:endParaRPr>
          </a:p>
        </p:txBody>
      </p:sp>
      <p:sp>
        <p:nvSpPr>
          <p:cNvPr id="22" name="Text Box 25"/>
          <p:cNvSpPr txBox="1">
            <a:spLocks noChangeArrowheads="1"/>
          </p:cNvSpPr>
          <p:nvPr/>
        </p:nvSpPr>
        <p:spPr bwMode="auto">
          <a:xfrm>
            <a:off x="420436" y="2777678"/>
            <a:ext cx="8171114" cy="942786"/>
          </a:xfrm>
          <a:prstGeom prst="rect">
            <a:avLst/>
          </a:prstGeom>
          <a:solidFill>
            <a:srgbClr val="FFFFFF"/>
          </a:solidFill>
          <a:ln w="19050">
            <a:solidFill>
              <a:schemeClr val="tx2"/>
            </a:solidFill>
          </a:ln>
          <a:effectLst>
            <a:outerShdw blurRad="50800" dist="38100" dir="2700000" algn="tl" rotWithShape="0">
              <a:prstClr val="black">
                <a:alpha val="40000"/>
              </a:prstClr>
            </a:outerShdw>
          </a:effectLst>
          <a:extLst/>
        </p:spPr>
        <p:txBody>
          <a:bodyPr lIns="0" tIns="0" rIns="0" bIns="0" anchor="ctr"/>
          <a:lstStyle>
            <a:lvl1pPr marL="609600" indent="-606425">
              <a:lnSpc>
                <a:spcPct val="102000"/>
              </a:lnSpc>
              <a:spcAft>
                <a:spcPts val="142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3000">
                <a:solidFill>
                  <a:srgbClr val="000000"/>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6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4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102000"/>
              </a:lnSpc>
              <a:spcBef>
                <a:spcPct val="0"/>
              </a:spcBef>
              <a:spcAft>
                <a:spcPts val="288"/>
              </a:spcAft>
              <a:buClr>
                <a:srgbClr val="000000"/>
              </a:buClr>
              <a:buSzPct val="100000"/>
              <a:buFont typeface="Times New Roman" panose="02020603050405020304" pitchFamily="18" charset="0"/>
              <a:tabLst>
                <a:tab pos="609600" algn="l"/>
                <a:tab pos="1524000" algn="l"/>
                <a:tab pos="2438400" algn="l"/>
                <a:tab pos="3352800" algn="l"/>
                <a:tab pos="4267200" algn="l"/>
                <a:tab pos="5181600" algn="l"/>
                <a:tab pos="6096000" algn="l"/>
                <a:tab pos="7010400" algn="l"/>
                <a:tab pos="7924800" algn="l"/>
                <a:tab pos="8839200" algn="l"/>
                <a:tab pos="9753600" algn="l"/>
                <a:tab pos="10668000" algn="l"/>
              </a:tabLst>
              <a:defRPr sz="2000">
                <a:solidFill>
                  <a:srgbClr val="000000"/>
                </a:solidFill>
                <a:latin typeface="Calibri" panose="020F0502020204030204" pitchFamily="34" charset="0"/>
                <a:ea typeface="Microsoft YaHei" panose="020B0503020204020204" pitchFamily="34" charset="-122"/>
              </a:defRPr>
            </a:lvl9pPr>
          </a:lstStyle>
          <a:p>
            <a:pPr marL="0" indent="0" algn="ctr" eaLnBrk="1" hangingPunct="1">
              <a:lnSpc>
                <a:spcPts val="3500"/>
              </a:lnSpc>
              <a:spcAft>
                <a:spcPts val="0"/>
              </a:spcAft>
              <a:tabLst>
                <a:tab pos="0" algn="l"/>
                <a:tab pos="1524000" algn="l"/>
                <a:tab pos="2438400" algn="l"/>
                <a:tab pos="3352800" algn="l"/>
                <a:tab pos="4267200" algn="l"/>
                <a:tab pos="5181600" algn="l"/>
                <a:tab pos="6096000" algn="l"/>
                <a:tab pos="7010400" algn="l"/>
                <a:tab pos="7924800" algn="l"/>
                <a:tab pos="8839200" algn="l"/>
                <a:tab pos="9753600" algn="l"/>
                <a:tab pos="10668000" algn="l"/>
              </a:tabLst>
            </a:pPr>
            <a:r>
              <a:rPr lang="en-US" altLang="en-US" sz="2000" kern="0" dirty="0" smtClean="0">
                <a:solidFill>
                  <a:srgbClr val="D2AA00"/>
                </a:solidFill>
                <a:latin typeface="Arial" pitchFamily="34" charset="0"/>
                <a:ea typeface="+mn-ea"/>
                <a:cs typeface="Arial" pitchFamily="34" charset="0"/>
              </a:rPr>
              <a:t>[</a:t>
            </a:r>
            <a:r>
              <a:rPr lang="en-US" altLang="en-US" sz="2000" i="1" kern="0" dirty="0" smtClean="0">
                <a:solidFill>
                  <a:srgbClr val="D2AA00"/>
                </a:solidFill>
                <a:latin typeface="Arial" pitchFamily="34" charset="0"/>
                <a:ea typeface="+mn-ea"/>
                <a:cs typeface="Arial" pitchFamily="34" charset="0"/>
              </a:rPr>
              <a:t>noun</a:t>
            </a:r>
            <a:r>
              <a:rPr lang="en-US" altLang="en-US" sz="2000" kern="0" dirty="0" smtClean="0">
                <a:solidFill>
                  <a:srgbClr val="D2AA00"/>
                </a:solidFill>
                <a:latin typeface="Arial" pitchFamily="34" charset="0"/>
                <a:ea typeface="+mn-ea"/>
                <a:cs typeface="Arial" pitchFamily="34" charset="0"/>
              </a:rPr>
              <a:t>]</a:t>
            </a:r>
            <a:r>
              <a:rPr lang="en-US" altLang="en-US" sz="2000" kern="0" dirty="0" smtClean="0">
                <a:solidFill>
                  <a:srgbClr val="FFD320"/>
                </a:solidFill>
                <a:latin typeface="Arial" pitchFamily="34" charset="0"/>
                <a:ea typeface="+mn-ea"/>
                <a:cs typeface="Arial" pitchFamily="34" charset="0"/>
              </a:rPr>
              <a:t> </a:t>
            </a:r>
            <a:r>
              <a:rPr lang="en-US" altLang="en-US" sz="2000" kern="0" dirty="0" smtClean="0">
                <a:solidFill>
                  <a:srgbClr val="0084D1"/>
                </a:solidFill>
                <a:latin typeface="Arial" pitchFamily="34" charset="0"/>
                <a:cs typeface="Arial" pitchFamily="34" charset="0"/>
              </a:rPr>
              <a:t>[hyponym of express</a:t>
            </a:r>
            <a:r>
              <a:rPr lang="en-US" altLang="en-US" sz="2000" kern="0" dirty="0" smtClean="0">
                <a:solidFill>
                  <a:srgbClr val="0084D1"/>
                </a:solidFill>
                <a:latin typeface="Arial" pitchFamily="34" charset="0"/>
                <a:ea typeface="+mn-ea"/>
                <a:cs typeface="Arial" pitchFamily="34" charset="0"/>
              </a:rPr>
              <a:t>] </a:t>
            </a:r>
            <a:r>
              <a:rPr lang="en-US" altLang="en-US" sz="2000" kern="0" dirty="0">
                <a:solidFill>
                  <a:srgbClr val="579D1C"/>
                </a:solidFill>
                <a:latin typeface="Arial" pitchFamily="34" charset="0"/>
                <a:cs typeface="Arial" pitchFamily="34" charset="0"/>
              </a:rPr>
              <a:t>[</a:t>
            </a:r>
            <a:r>
              <a:rPr lang="en-US" altLang="en-US" sz="2000" kern="0" dirty="0" smtClean="0">
                <a:solidFill>
                  <a:srgbClr val="579D1C"/>
                </a:solidFill>
                <a:latin typeface="Arial" pitchFamily="34" charset="0"/>
                <a:ea typeface="+mn-ea"/>
                <a:cs typeface="Arial" pitchFamily="34" charset="0"/>
              </a:rPr>
              <a:t>that] </a:t>
            </a:r>
            <a:r>
              <a:rPr lang="en-US" altLang="en-US" sz="2000" kern="0" dirty="0" smtClean="0">
                <a:solidFill>
                  <a:srgbClr val="FF420E"/>
                </a:solidFill>
                <a:latin typeface="Arial" pitchFamily="34" charset="0"/>
                <a:cs typeface="Arial" pitchFamily="34" charset="0"/>
              </a:rPr>
              <a:t>[</a:t>
            </a:r>
            <a:r>
              <a:rPr lang="en-US" altLang="en-US" sz="2000" i="1" kern="0" dirty="0" smtClean="0">
                <a:solidFill>
                  <a:srgbClr val="FF420E"/>
                </a:solidFill>
                <a:latin typeface="Arial" pitchFamily="34" charset="0"/>
                <a:cs typeface="Arial" pitchFamily="34" charset="0"/>
              </a:rPr>
              <a:t>noun</a:t>
            </a:r>
            <a:r>
              <a:rPr lang="en-US" altLang="en-US" sz="2000" kern="0" dirty="0" smtClean="0">
                <a:solidFill>
                  <a:srgbClr val="FF420E"/>
                </a:solidFill>
                <a:latin typeface="Arial" pitchFamily="34" charset="0"/>
                <a:cs typeface="Arial" pitchFamily="34" charset="0"/>
              </a:rPr>
              <a:t>, </a:t>
            </a:r>
            <a:r>
              <a:rPr lang="en-US" altLang="en-US" sz="2000" b="1" kern="0" dirty="0" smtClean="0">
                <a:solidFill>
                  <a:srgbClr val="FF420E"/>
                </a:solidFill>
                <a:latin typeface="Arial" pitchFamily="34" charset="0"/>
                <a:cs typeface="Arial" pitchFamily="34" charset="0"/>
              </a:rPr>
              <a:t>TOPIC</a:t>
            </a:r>
            <a:r>
              <a:rPr lang="en-US" altLang="en-US" sz="2000" kern="0" dirty="0" smtClean="0">
                <a:solidFill>
                  <a:srgbClr val="FF420E"/>
                </a:solidFill>
                <a:latin typeface="Arial" pitchFamily="34" charset="0"/>
                <a:ea typeface="+mn-ea"/>
                <a:cs typeface="Arial" pitchFamily="34" charset="0"/>
              </a:rPr>
              <a:t>] </a:t>
            </a:r>
            <a:r>
              <a:rPr lang="en-US" altLang="en-US" sz="2000" kern="0" dirty="0" smtClean="0">
                <a:solidFill>
                  <a:srgbClr val="F19027"/>
                </a:solidFill>
                <a:latin typeface="Arial" pitchFamily="34" charset="0"/>
                <a:cs typeface="Arial" pitchFamily="34" charset="0"/>
              </a:rPr>
              <a:t>[</a:t>
            </a:r>
            <a:r>
              <a:rPr lang="en-US" altLang="en-US" sz="2000" kern="0" dirty="0" smtClean="0">
                <a:solidFill>
                  <a:srgbClr val="F19027"/>
                </a:solidFill>
                <a:latin typeface="Arial" pitchFamily="34" charset="0"/>
                <a:ea typeface="+mn-ea"/>
                <a:cs typeface="Arial" pitchFamily="34" charset="0"/>
              </a:rPr>
              <a:t>SENTIMENT]</a:t>
            </a:r>
            <a:endParaRPr lang="en-US" altLang="en-US" sz="2000" kern="0" dirty="0">
              <a:solidFill>
                <a:srgbClr val="F19027"/>
              </a:solidFill>
              <a:latin typeface="Arial" pitchFamily="34" charset="0"/>
              <a:ea typeface="+mn-ea"/>
              <a:cs typeface="Arial" pitchFamily="34" charset="0"/>
            </a:endParaRPr>
          </a:p>
        </p:txBody>
      </p:sp>
    </p:spTree>
    <p:extLst>
      <p:ext uri="{BB962C8B-B14F-4D97-AF65-F5344CB8AC3E}">
        <p14:creationId xmlns:p14="http://schemas.microsoft.com/office/powerpoint/2010/main" val="418305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GASP characters</a:t>
            </a:r>
            <a:endParaRPr lang="en-US" dirty="0"/>
          </a:p>
        </p:txBody>
      </p:sp>
      <p:sp>
        <p:nvSpPr>
          <p:cNvPr id="3" name="Content Placeholder 2"/>
          <p:cNvSpPr>
            <a:spLocks noGrp="1"/>
          </p:cNvSpPr>
          <p:nvPr>
            <p:ph idx="1"/>
          </p:nvPr>
        </p:nvSpPr>
        <p:spPr/>
        <p:txBody>
          <a:bodyPr/>
          <a:lstStyle/>
          <a:p>
            <a:r>
              <a:rPr lang="en-US" dirty="0" smtClean="0"/>
              <a:t>Gaps </a:t>
            </a:r>
            <a:r>
              <a:rPr lang="en-US" dirty="0"/>
              <a:t>are </a:t>
            </a:r>
            <a:r>
              <a:rPr lang="en-US" dirty="0" smtClean="0"/>
              <a:t>allowed – pattern is match within a window</a:t>
            </a:r>
            <a:endParaRPr lang="en-US" dirty="0"/>
          </a:p>
          <a:p>
            <a:r>
              <a:rPr lang="en-US" dirty="0" smtClean="0"/>
              <a:t>Patterns for the negative </a:t>
            </a:r>
            <a:r>
              <a:rPr lang="en-US" dirty="0"/>
              <a:t>c</a:t>
            </a:r>
            <a:r>
              <a:rPr lang="en-US" dirty="0" smtClean="0"/>
              <a:t>lass</a:t>
            </a:r>
          </a:p>
          <a:p>
            <a:r>
              <a:rPr lang="en-US" dirty="0" smtClean="0"/>
              <a:t>Simultaneously </a:t>
            </a:r>
            <a:r>
              <a:rPr lang="en-US" dirty="0"/>
              <a:t>considers all layers for each word</a:t>
            </a:r>
          </a:p>
          <a:p>
            <a:r>
              <a:rPr lang="en-US" dirty="0" smtClean="0"/>
              <a:t>Generates </a:t>
            </a:r>
            <a:r>
              <a:rPr lang="en-US" dirty="0"/>
              <a:t>cross-layered patterns</a:t>
            </a:r>
          </a:p>
          <a:p>
            <a:pPr lvl="1"/>
            <a:r>
              <a:rPr lang="en-US" sz="1400" dirty="0"/>
              <a:t>Between words</a:t>
            </a:r>
          </a:p>
          <a:p>
            <a:pPr lvl="1"/>
            <a:r>
              <a:rPr lang="en-US" sz="1400" dirty="0"/>
              <a:t>And within a single word: can learn that the best generalization for it is to combine multiple </a:t>
            </a:r>
            <a:r>
              <a:rPr lang="en-US" sz="1400" dirty="0" smtClean="0"/>
              <a:t>layers</a:t>
            </a:r>
          </a:p>
          <a:p>
            <a:r>
              <a:rPr lang="en-GB" altLang="en-US" dirty="0"/>
              <a:t>GASP is a research tool that unveils common structures in your data</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98947E1-6E9C-4553-A175-053CB8F72200}" type="slidenum">
              <a:rPr lang="en-US" smtClean="0"/>
              <a:pPr/>
              <a:t>8</a:t>
            </a:fld>
            <a:endParaRPr lang="en-US" dirty="0"/>
          </a:p>
        </p:txBody>
      </p:sp>
    </p:spTree>
    <p:extLst>
      <p:ext uri="{BB962C8B-B14F-4D97-AF65-F5344CB8AC3E}">
        <p14:creationId xmlns:p14="http://schemas.microsoft.com/office/powerpoint/2010/main" val="1538301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Experimental results</a:t>
            </a:r>
            <a:endParaRPr lang="en-US" dirty="0"/>
          </a:p>
        </p:txBody>
      </p:sp>
    </p:spTree>
    <p:extLst>
      <p:ext uri="{BB962C8B-B14F-4D97-AF65-F5344CB8AC3E}">
        <p14:creationId xmlns:p14="http://schemas.microsoft.com/office/powerpoint/2010/main" val="2747536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0 September 2009">
  <a:themeElements>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fontScheme name="10 September 2009">
      <a:majorFont>
        <a:latin typeface="HelvNeue Light for IBM"/>
        <a:ea typeface=""/>
        <a:cs typeface=""/>
      </a:majorFont>
      <a:minorFont>
        <a:latin typeface="HelvNeue Light for IB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000" b="0" i="0" u="none" strike="noStrike" cap="none" normalizeH="0" baseline="0" smtClean="0">
            <a:ln>
              <a:noFill/>
            </a:ln>
            <a:solidFill>
              <a:srgbClr val="191919"/>
            </a:solidFill>
            <a:effectLst/>
            <a:latin typeface="HelvNeue Light for IBM" pitchFamily="34" charset="0"/>
          </a:defRPr>
        </a:defPPr>
      </a:lstStyle>
    </a:lnDef>
  </a:objectDefaults>
  <a:extraClrSchemeLst>
    <a:extraClrScheme>
      <a:clrScheme name="10 September 2009 1">
        <a:dk1>
          <a:srgbClr val="6D6E70"/>
        </a:dk1>
        <a:lt1>
          <a:srgbClr val="FFFFFF"/>
        </a:lt1>
        <a:dk2>
          <a:srgbClr val="191919"/>
        </a:dk2>
        <a:lt2>
          <a:srgbClr val="B2B2B2"/>
        </a:lt2>
        <a:accent1>
          <a:srgbClr val="00B0DA"/>
        </a:accent1>
        <a:accent2>
          <a:srgbClr val="00B0DA"/>
        </a:accent2>
        <a:accent3>
          <a:srgbClr val="FFFFFF"/>
        </a:accent3>
        <a:accent4>
          <a:srgbClr val="5C5D5F"/>
        </a:accent4>
        <a:accent5>
          <a:srgbClr val="AAD4EA"/>
        </a:accent5>
        <a:accent6>
          <a:srgbClr val="009FC5"/>
        </a:accent6>
        <a:hlink>
          <a:srgbClr val="00B0DA"/>
        </a:hlink>
        <a:folHlink>
          <a:srgbClr val="AB1A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18476</TotalTime>
  <Words>1978</Words>
  <Application>Microsoft Office PowerPoint</Application>
  <PresentationFormat>On-screen Show (16:9)</PresentationFormat>
  <Paragraphs>392</Paragraphs>
  <Slides>22</Slides>
  <Notes>13</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Microsoft YaHei</vt:lpstr>
      <vt:lpstr>Arial</vt:lpstr>
      <vt:lpstr>Calibri</vt:lpstr>
      <vt:lpstr>Cambria Math</vt:lpstr>
      <vt:lpstr>HelvNeue Light for IBM</vt:lpstr>
      <vt:lpstr>Times New Roman</vt:lpstr>
      <vt:lpstr>Wingdings</vt:lpstr>
      <vt:lpstr>10 September 2009</vt:lpstr>
      <vt:lpstr>GASP</vt:lpstr>
      <vt:lpstr>Complex tasks demand complex linguistic features</vt:lpstr>
      <vt:lpstr>Unveil the underlying common structure</vt:lpstr>
      <vt:lpstr>Augment term with multiple attributes</vt:lpstr>
      <vt:lpstr>The GASP algorithm</vt:lpstr>
      <vt:lpstr>The GASP algorithm</vt:lpstr>
      <vt:lpstr>Back to our example</vt:lpstr>
      <vt:lpstr>GASP characters</vt:lpstr>
      <vt:lpstr>PowerPoint Presentation</vt:lpstr>
      <vt:lpstr>Data sets</vt:lpstr>
      <vt:lpstr>Baselines</vt:lpstr>
      <vt:lpstr>Results </vt:lpstr>
      <vt:lpstr>Results </vt:lpstr>
      <vt:lpstr>Comparing to full-fledged argumentation mining systems</vt:lpstr>
      <vt:lpstr>PowerPoint Presentation</vt:lpstr>
      <vt:lpstr>Same GASP new task</vt:lpstr>
      <vt:lpstr>PowerPoint Presentation</vt:lpstr>
      <vt:lpstr>Patterns examples</vt:lpstr>
      <vt:lpstr>Diffs from prior pattern works</vt:lpstr>
      <vt:lpstr>Find a common pattern</vt:lpstr>
      <vt:lpstr>Find a common pattern</vt:lpstr>
      <vt:lpstr>The GASP algorithm</vt:lpstr>
    </vt:vector>
  </TitlesOfParts>
  <Company>IBM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Presentations: Smart Planet Template</dc:title>
  <dc:creator>krisbiron</dc:creator>
  <cp:lastModifiedBy>Eyal Shnarch</cp:lastModifiedBy>
  <cp:revision>420</cp:revision>
  <dcterms:created xsi:type="dcterms:W3CDTF">2014-12-08T21:56:56Z</dcterms:created>
  <dcterms:modified xsi:type="dcterms:W3CDTF">2016-09-08T08:14:32Z</dcterms:modified>
</cp:coreProperties>
</file>