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7"/>
  </p:notesMasterIdLst>
  <p:sldIdLst>
    <p:sldId id="256" r:id="rId2"/>
    <p:sldId id="291" r:id="rId3"/>
    <p:sldId id="307" r:id="rId4"/>
    <p:sldId id="314" r:id="rId5"/>
    <p:sldId id="302" r:id="rId6"/>
    <p:sldId id="303" r:id="rId7"/>
    <p:sldId id="304" r:id="rId8"/>
    <p:sldId id="308" r:id="rId9"/>
    <p:sldId id="309" r:id="rId10"/>
    <p:sldId id="310" r:id="rId11"/>
    <p:sldId id="311" r:id="rId12"/>
    <p:sldId id="312" r:id="rId13"/>
    <p:sldId id="313" r:id="rId14"/>
    <p:sldId id="289" r:id="rId15"/>
    <p:sldId id="29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1C17"/>
    <a:srgbClr val="E82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11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1BB40-57A3-4A09-BDD0-407C49A5F6F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3AE8B-F8E2-4773-A9AD-CA2BAA53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75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608C-10FC-4BCE-B88C-38B537FFEE5D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A0F7-5AFA-441E-BF5F-13730F90F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958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608C-10FC-4BCE-B88C-38B537FFEE5D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A0F7-5AFA-441E-BF5F-13730F90F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1424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608C-10FC-4BCE-B88C-38B537FFEE5D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A0F7-5AFA-441E-BF5F-13730F90F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175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608C-10FC-4BCE-B88C-38B537FFEE5D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A0F7-5AFA-441E-BF5F-13730F90FB8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045845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608C-10FC-4BCE-B88C-38B537FFEE5D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A0F7-5AFA-441E-BF5F-13730F90F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8406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608C-10FC-4BCE-B88C-38B537FFEE5D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A0F7-5AFA-441E-BF5F-13730F90F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064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608C-10FC-4BCE-B88C-38B537FFEE5D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A0F7-5AFA-441E-BF5F-13730F90F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9016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608C-10FC-4BCE-B88C-38B537FFEE5D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A0F7-5AFA-441E-BF5F-13730F90F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7098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608C-10FC-4BCE-B88C-38B537FFEE5D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A0F7-5AFA-441E-BF5F-13730F90F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4024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608C-10FC-4BCE-B88C-38B537FFEE5D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A0F7-5AFA-441E-BF5F-13730F90F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22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608C-10FC-4BCE-B88C-38B537FFEE5D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A0F7-5AFA-441E-BF5F-13730F90F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640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608C-10FC-4BCE-B88C-38B537FFEE5D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A0F7-5AFA-441E-BF5F-13730F90F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436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608C-10FC-4BCE-B88C-38B537FFEE5D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A0F7-5AFA-441E-BF5F-13730F90F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4896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608C-10FC-4BCE-B88C-38B537FFEE5D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A0F7-5AFA-441E-BF5F-13730F90F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8852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608C-10FC-4BCE-B88C-38B537FFEE5D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A0F7-5AFA-441E-BF5F-13730F90F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4707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608C-10FC-4BCE-B88C-38B537FFEE5D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A0F7-5AFA-441E-BF5F-13730F90F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5105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608C-10FC-4BCE-B88C-38B537FFEE5D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A0F7-5AFA-441E-BF5F-13730F90F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7448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A9608C-10FC-4BCE-B88C-38B537FFEE5D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5A0F7-5AFA-441E-BF5F-13730F90F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32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ransition>
    <p:fade/>
  </p:transition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943100"/>
            <a:ext cx="7305113" cy="2497186"/>
          </a:xfrm>
        </p:spPr>
        <p:txBody>
          <a:bodyPr/>
          <a:lstStyle/>
          <a:p>
            <a:r>
              <a:rPr lang="en-US" sz="4000" dirty="0">
                <a:latin typeface="Josefin Sans" pitchFamily="2" charset="0"/>
                <a:ea typeface="Source Sans Pro Light" panose="020B0403030403020204" pitchFamily="34" charset="0"/>
              </a:rPr>
              <a:t>A probabilistic generative grammar for semantic parsing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79"/>
            <a:ext cx="2970452" cy="1479985"/>
          </a:xfrm>
        </p:spPr>
        <p:txBody>
          <a:bodyPr>
            <a:noAutofit/>
          </a:bodyPr>
          <a:lstStyle/>
          <a:p>
            <a:r>
              <a:rPr lang="en-US" sz="2400" cap="none" dirty="0" err="1">
                <a:latin typeface="Josefin Sans" pitchFamily="2" charset="0"/>
              </a:rPr>
              <a:t>Abulhair</a:t>
            </a:r>
            <a:r>
              <a:rPr lang="en-US" sz="2400" cap="none" dirty="0">
                <a:latin typeface="Josefin Sans" pitchFamily="2" charset="0"/>
              </a:rPr>
              <a:t> </a:t>
            </a:r>
            <a:r>
              <a:rPr lang="en-US" sz="2400" cap="none" dirty="0" err="1">
                <a:latin typeface="Josefin Sans" pitchFamily="2" charset="0"/>
              </a:rPr>
              <a:t>Saparov</a:t>
            </a:r>
            <a:endParaRPr lang="en-US" sz="2400" cap="none" dirty="0">
              <a:latin typeface="Josefin Sans" pitchFamily="2" charset="0"/>
            </a:endParaRPr>
          </a:p>
          <a:p>
            <a:r>
              <a:rPr lang="en-US" sz="2400" cap="none" dirty="0">
                <a:latin typeface="Josefin Sans" pitchFamily="2" charset="0"/>
              </a:rPr>
              <a:t>Vijay </a:t>
            </a:r>
            <a:r>
              <a:rPr lang="en-US" sz="2400" cap="none" dirty="0" err="1">
                <a:latin typeface="Josefin Sans" pitchFamily="2" charset="0"/>
              </a:rPr>
              <a:t>Saraswat</a:t>
            </a:r>
            <a:endParaRPr lang="en-US" sz="2400" cap="none" dirty="0">
              <a:latin typeface="Josefin Sans" pitchFamily="2" charset="0"/>
            </a:endParaRPr>
          </a:p>
          <a:p>
            <a:r>
              <a:rPr lang="en-US" sz="2400" cap="none" dirty="0">
                <a:latin typeface="Josefin Sans" pitchFamily="2" charset="0"/>
              </a:rPr>
              <a:t>Tom Mitchell</a:t>
            </a:r>
          </a:p>
        </p:txBody>
      </p:sp>
    </p:spTree>
    <p:extLst>
      <p:ext uri="{BB962C8B-B14F-4D97-AF65-F5344CB8AC3E}">
        <p14:creationId xmlns:p14="http://schemas.microsoft.com/office/powerpoint/2010/main" val="115329534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13627"/>
          </a:xfrm>
        </p:spPr>
        <p:txBody>
          <a:bodyPr/>
          <a:lstStyle/>
          <a:p>
            <a:r>
              <a:rPr lang="en-US" sz="3600" dirty="0">
                <a:latin typeface="Josefin Sans" pitchFamily="2" charset="0"/>
              </a:rPr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829" y="1366345"/>
            <a:ext cx="7554416" cy="4882061"/>
          </a:xfrm>
        </p:spPr>
        <p:txBody>
          <a:bodyPr>
            <a:normAutofit/>
          </a:bodyPr>
          <a:lstStyle/>
          <a:p>
            <a:r>
              <a:rPr lang="en-US" sz="2800" b="0" dirty="0">
                <a:latin typeface="Josefin Sans" pitchFamily="2" charset="0"/>
              </a:rPr>
              <a:t>But this Markov chain can be slow to mix, so we integrate out </a:t>
            </a:r>
            <a:r>
              <a:rPr lang="el-GR" sz="2800" i="1" dirty="0">
                <a:solidFill>
                  <a:schemeClr val="accent4"/>
                </a:solidFill>
                <a:latin typeface="Josefin Sans" pitchFamily="2" charset="0"/>
              </a:rPr>
              <a:t>θ</a:t>
            </a:r>
            <a:r>
              <a:rPr lang="en-US" sz="2800" b="0" dirty="0">
                <a:latin typeface="Josefin Sans" pitchFamily="2" charset="0"/>
              </a:rPr>
              <a:t> and derive a </a:t>
            </a:r>
            <a:r>
              <a:rPr lang="en-US" sz="2800" b="0" i="1" dirty="0">
                <a:latin typeface="Josefin Sans" pitchFamily="2" charset="0"/>
              </a:rPr>
              <a:t>collapsed Gibbs sampler.</a:t>
            </a:r>
          </a:p>
          <a:p>
            <a:r>
              <a:rPr lang="en-US" sz="2800" dirty="0">
                <a:latin typeface="Josefin Sans" pitchFamily="2" charset="0"/>
              </a:rPr>
              <a:t>Repeat:</a:t>
            </a:r>
            <a:r>
              <a:rPr lang="en-US" sz="2400" dirty="0">
                <a:latin typeface="Josefin Sans" pitchFamily="2" charset="0"/>
              </a:rPr>
              <a:t> For </a:t>
            </a:r>
            <a:r>
              <a:rPr lang="en-US" sz="2400" dirty="0" err="1">
                <a:latin typeface="Josefin Sans" pitchFamily="2" charset="0"/>
              </a:rPr>
              <a:t>i</a:t>
            </a:r>
            <a:r>
              <a:rPr lang="en-US" sz="2400" dirty="0">
                <a:latin typeface="Josefin Sans" pitchFamily="2" charset="0"/>
              </a:rPr>
              <a:t> = 1,…,n, sample </a:t>
            </a:r>
            <a:r>
              <a:rPr lang="en-US" sz="2400" dirty="0" err="1">
                <a:solidFill>
                  <a:schemeClr val="accent4"/>
                </a:solidFill>
                <a:latin typeface="Josefin Sans" pitchFamily="2" charset="0"/>
              </a:rPr>
              <a:t>t</a:t>
            </a:r>
            <a:r>
              <a:rPr lang="en-US" sz="2400" baseline="-25000" dirty="0" err="1">
                <a:solidFill>
                  <a:schemeClr val="accent4"/>
                </a:solidFill>
                <a:latin typeface="Josefin Sans" pitchFamily="2" charset="0"/>
              </a:rPr>
              <a:t>i</a:t>
            </a:r>
            <a:r>
              <a:rPr lang="en-US" sz="2400" dirty="0">
                <a:solidFill>
                  <a:prstClr val="white"/>
                </a:solidFill>
                <a:latin typeface="Josefin Sans" pitchFamily="2" charset="0"/>
              </a:rPr>
              <a:t> </a:t>
            </a:r>
            <a:r>
              <a:rPr lang="en-US" sz="2400" dirty="0">
                <a:latin typeface="Josefin Sans" pitchFamily="2" charset="0"/>
              </a:rPr>
              <a:t>| </a:t>
            </a:r>
            <a:r>
              <a:rPr lang="en-US" sz="2400" b="1" dirty="0">
                <a:solidFill>
                  <a:schemeClr val="accent4"/>
                </a:solidFill>
                <a:latin typeface="Josefin Sans" pitchFamily="2" charset="0"/>
              </a:rPr>
              <a:t>t</a:t>
            </a:r>
            <a:r>
              <a:rPr lang="en-US" sz="2400" baseline="-25000" dirty="0">
                <a:solidFill>
                  <a:schemeClr val="accent4"/>
                </a:solidFill>
                <a:latin typeface="Josefin Sans" pitchFamily="2" charset="0"/>
              </a:rPr>
              <a:t>-</a:t>
            </a:r>
            <a:r>
              <a:rPr lang="en-US" sz="2400" baseline="-25000" dirty="0" err="1">
                <a:solidFill>
                  <a:schemeClr val="accent4"/>
                </a:solidFill>
                <a:latin typeface="Josefin Sans" pitchFamily="2" charset="0"/>
              </a:rPr>
              <a:t>i</a:t>
            </a:r>
            <a:r>
              <a:rPr lang="en-US" sz="2400" dirty="0" err="1">
                <a:latin typeface="Josefin Sans" pitchFamily="2" charset="0"/>
              </a:rPr>
              <a:t>,</a:t>
            </a:r>
            <a:r>
              <a:rPr lang="en-US" sz="2400" dirty="0" err="1">
                <a:solidFill>
                  <a:srgbClr val="E82D28"/>
                </a:solidFill>
                <a:latin typeface="Josefin Sans" pitchFamily="2" charset="0"/>
              </a:rPr>
              <a:t>x</a:t>
            </a:r>
            <a:r>
              <a:rPr lang="en-US" sz="2400" baseline="-25000" dirty="0" err="1">
                <a:solidFill>
                  <a:srgbClr val="E82D28"/>
                </a:solidFill>
                <a:latin typeface="Josefin Sans" pitchFamily="2" charset="0"/>
              </a:rPr>
              <a:t>i</a:t>
            </a:r>
            <a:r>
              <a:rPr lang="en-US" sz="2400" dirty="0" err="1">
                <a:latin typeface="Josefin Sans" pitchFamily="2" charset="0"/>
              </a:rPr>
              <a:t>,</a:t>
            </a:r>
            <a:r>
              <a:rPr lang="en-US" sz="2400" dirty="0" err="1">
                <a:solidFill>
                  <a:schemeClr val="accent3"/>
                </a:solidFill>
                <a:latin typeface="Josefin Sans" pitchFamily="2" charset="0"/>
              </a:rPr>
              <a:t>y</a:t>
            </a:r>
            <a:r>
              <a:rPr lang="en-US" sz="2400" baseline="-25000" dirty="0" err="1">
                <a:solidFill>
                  <a:schemeClr val="accent3"/>
                </a:solidFill>
                <a:latin typeface="Josefin Sans" pitchFamily="2" charset="0"/>
              </a:rPr>
              <a:t>i</a:t>
            </a:r>
            <a:r>
              <a:rPr lang="en-US" sz="2400" dirty="0">
                <a:latin typeface="Josefin Sans" pitchFamily="2" charset="0"/>
              </a:rPr>
              <a:t>.</a:t>
            </a:r>
          </a:p>
          <a:p>
            <a:r>
              <a:rPr lang="en-US" sz="2800" dirty="0">
                <a:latin typeface="Josefin Sans" pitchFamily="2" charset="0"/>
              </a:rPr>
              <a:t>But the distribution </a:t>
            </a:r>
            <a:r>
              <a:rPr lang="en-US" sz="2800" dirty="0" err="1">
                <a:solidFill>
                  <a:schemeClr val="accent4"/>
                </a:solidFill>
                <a:latin typeface="Josefin Sans" pitchFamily="2" charset="0"/>
              </a:rPr>
              <a:t>t</a:t>
            </a:r>
            <a:r>
              <a:rPr lang="en-US" sz="2800" baseline="-25000" dirty="0" err="1">
                <a:solidFill>
                  <a:schemeClr val="accent4"/>
                </a:solidFill>
                <a:latin typeface="Josefin Sans" pitchFamily="2" charset="0"/>
              </a:rPr>
              <a:t>i</a:t>
            </a:r>
            <a:r>
              <a:rPr lang="en-US" sz="2800" dirty="0">
                <a:solidFill>
                  <a:prstClr val="white"/>
                </a:solidFill>
                <a:latin typeface="Josefin Sans" pitchFamily="2" charset="0"/>
              </a:rPr>
              <a:t> </a:t>
            </a:r>
            <a:r>
              <a:rPr lang="en-US" sz="2800" dirty="0">
                <a:latin typeface="Josefin Sans" pitchFamily="2" charset="0"/>
              </a:rPr>
              <a:t>| </a:t>
            </a:r>
            <a:r>
              <a:rPr lang="en-US" sz="2800" b="1" dirty="0">
                <a:solidFill>
                  <a:schemeClr val="accent4"/>
                </a:solidFill>
                <a:latin typeface="Josefin Sans" pitchFamily="2" charset="0"/>
              </a:rPr>
              <a:t>t</a:t>
            </a:r>
            <a:r>
              <a:rPr lang="en-US" sz="2800" baseline="-25000" dirty="0">
                <a:solidFill>
                  <a:schemeClr val="accent4"/>
                </a:solidFill>
                <a:latin typeface="Josefin Sans" pitchFamily="2" charset="0"/>
              </a:rPr>
              <a:t>-</a:t>
            </a:r>
            <a:r>
              <a:rPr lang="en-US" sz="2800" baseline="-25000" dirty="0" err="1">
                <a:solidFill>
                  <a:schemeClr val="accent4"/>
                </a:solidFill>
                <a:latin typeface="Josefin Sans" pitchFamily="2" charset="0"/>
              </a:rPr>
              <a:t>i</a:t>
            </a:r>
            <a:r>
              <a:rPr lang="en-US" sz="2800" dirty="0" err="1">
                <a:latin typeface="Josefin Sans" pitchFamily="2" charset="0"/>
              </a:rPr>
              <a:t>,</a:t>
            </a:r>
            <a:r>
              <a:rPr lang="en-US" sz="2800" dirty="0" err="1">
                <a:solidFill>
                  <a:srgbClr val="E82D28"/>
                </a:solidFill>
                <a:latin typeface="Josefin Sans" pitchFamily="2" charset="0"/>
              </a:rPr>
              <a:t>x</a:t>
            </a:r>
            <a:r>
              <a:rPr lang="en-US" sz="2800" baseline="-25000" dirty="0" err="1">
                <a:solidFill>
                  <a:srgbClr val="E82D28"/>
                </a:solidFill>
                <a:latin typeface="Josefin Sans" pitchFamily="2" charset="0"/>
              </a:rPr>
              <a:t>i</a:t>
            </a:r>
            <a:r>
              <a:rPr lang="en-US" sz="2800" dirty="0" err="1">
                <a:latin typeface="Josefin Sans" pitchFamily="2" charset="0"/>
              </a:rPr>
              <a:t>,</a:t>
            </a:r>
            <a:r>
              <a:rPr lang="en-US" sz="2800" dirty="0" err="1">
                <a:solidFill>
                  <a:schemeClr val="accent3"/>
                </a:solidFill>
                <a:latin typeface="Josefin Sans" pitchFamily="2" charset="0"/>
              </a:rPr>
              <a:t>y</a:t>
            </a:r>
            <a:r>
              <a:rPr lang="en-US" sz="2800" baseline="-25000" dirty="0" err="1">
                <a:solidFill>
                  <a:schemeClr val="accent3"/>
                </a:solidFill>
                <a:latin typeface="Josefin Sans" pitchFamily="2" charset="0"/>
              </a:rPr>
              <a:t>i</a:t>
            </a:r>
            <a:r>
              <a:rPr lang="en-US" sz="2800" dirty="0">
                <a:latin typeface="Josefin Sans" pitchFamily="2" charset="0"/>
              </a:rPr>
              <a:t> does not necessarily factorize.</a:t>
            </a:r>
          </a:p>
          <a:p>
            <a:r>
              <a:rPr lang="en-US" sz="2800" dirty="0">
                <a:latin typeface="Josefin Sans" pitchFamily="2" charset="0"/>
              </a:rPr>
              <a:t>Instead, we draw samples from the earlier fully factorized distribution, and use a Metropolis-Hastings step to accept or reject the samples.</a:t>
            </a:r>
          </a:p>
          <a:p>
            <a:r>
              <a:rPr lang="en-US" sz="2800" dirty="0">
                <a:latin typeface="Josefin Sans" pitchFamily="2" charset="0"/>
              </a:rPr>
              <a:t>In practice, samples are almost always accepted.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A0F7-5AFA-441E-BF5F-13730F90FB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7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13627"/>
          </a:xfrm>
        </p:spPr>
        <p:txBody>
          <a:bodyPr/>
          <a:lstStyle/>
          <a:p>
            <a:r>
              <a:rPr lang="en-US" sz="3600" dirty="0">
                <a:latin typeface="Josefin Sans" pitchFamily="2" charset="0"/>
              </a:rPr>
              <a:t>Parsing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0829" y="1366345"/>
                <a:ext cx="7554416" cy="488206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600" b="0" dirty="0">
                    <a:latin typeface="Josefin Sans" pitchFamily="2" charset="0"/>
                  </a:rPr>
                  <a:t>During parsing, we want to compute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1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𝟙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>
                              <a:latin typeface="Josefin Sans" pitchFamily="2" charset="0"/>
                            </a:rPr>
                            <m:t>yield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2400" b="1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m:rPr>
                          <m:nor/>
                        </m:rPr>
                        <a:rPr lang="en-US" sz="2400"/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600" dirty="0">
                    <a:latin typeface="Josefin Sans" pitchFamily="2" charset="0"/>
                  </a:rPr>
                  <a:t>for a new sentence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sz="2800" dirty="0">
                    <a:latin typeface="Josefin Sans" pitchFamily="2" charset="0"/>
                  </a:rPr>
                  <a:t>.</a:t>
                </a:r>
              </a:p>
              <a:p>
                <a:r>
                  <a:rPr lang="en-US" sz="2800" dirty="0">
                    <a:latin typeface="Josefin Sans" pitchFamily="2" charset="0"/>
                  </a:rPr>
                  <a:t>We again use dynamic programming to perform this combinatorial optimization.</a:t>
                </a:r>
              </a:p>
              <a:p>
                <a:r>
                  <a:rPr lang="en-US" sz="2800" dirty="0">
                    <a:latin typeface="Josefin Sans" pitchFamily="2" charset="0"/>
                  </a:rPr>
                  <a:t>Algorithm is an agenda-driven chart parser, and has structure similar to the inside step in sampling.</a:t>
                </a:r>
              </a:p>
              <a:p>
                <a:r>
                  <a:rPr lang="en-US" sz="2800" dirty="0">
                    <a:latin typeface="Josefin Sans" pitchFamily="2" charset="0"/>
                  </a:rPr>
                  <a:t>We show that our algorithm is monotonic: the probability of the state at each iteration does not increase </a:t>
                </a:r>
                <a:r>
                  <a:rPr lang="en-US" sz="2800" dirty="0">
                    <a:latin typeface="Josefin Sans" pitchFamily="2" charset="0"/>
                    <a:sym typeface="Wingdings" panose="05000000000000000000" pitchFamily="2" charset="2"/>
                  </a:rPr>
                  <a:t> guarantees optimality.</a:t>
                </a:r>
                <a:endParaRPr lang="en-US" sz="2800" dirty="0">
                  <a:latin typeface="Josefin Sans" pitchFamily="2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0829" y="1366345"/>
                <a:ext cx="7554416" cy="4882061"/>
              </a:xfrm>
              <a:blipFill>
                <a:blip r:embed="rId2"/>
                <a:stretch>
                  <a:fillRect l="-1291" t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A0F7-5AFA-441E-BF5F-13730F90FB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9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13627"/>
          </a:xfrm>
        </p:spPr>
        <p:txBody>
          <a:bodyPr/>
          <a:lstStyle/>
          <a:p>
            <a:r>
              <a:rPr lang="en-US" sz="3600" dirty="0">
                <a:latin typeface="Josefin Sans" pitchFamily="2" charset="0"/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828" y="1366345"/>
            <a:ext cx="7859419" cy="529721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Josefin Sans" pitchFamily="2" charset="0"/>
              </a:rPr>
              <a:t>To demonstrate that state-of-the-art semantic parsers can be built with our model, we evaluate on </a:t>
            </a:r>
            <a:r>
              <a:rPr lang="en-US" sz="2400" dirty="0" err="1">
                <a:solidFill>
                  <a:schemeClr val="accent2"/>
                </a:solidFill>
                <a:latin typeface="Josefin Sans" pitchFamily="2" charset="0"/>
              </a:rPr>
              <a:t>GeoQuery</a:t>
            </a:r>
            <a:r>
              <a:rPr lang="en-US" sz="2400" dirty="0">
                <a:latin typeface="Josefin Sans" pitchFamily="2" charset="0"/>
              </a:rPr>
              <a:t> and </a:t>
            </a:r>
            <a:r>
              <a:rPr lang="en-US" sz="2400" dirty="0">
                <a:solidFill>
                  <a:schemeClr val="accent2"/>
                </a:solidFill>
                <a:latin typeface="Josefin Sans" pitchFamily="2" charset="0"/>
              </a:rPr>
              <a:t>Jobs</a:t>
            </a:r>
            <a:r>
              <a:rPr lang="en-US" sz="2400" dirty="0">
                <a:latin typeface="Josefin Sans" pitchFamily="2" charset="0"/>
              </a:rPr>
              <a:t>.</a:t>
            </a:r>
          </a:p>
          <a:p>
            <a:r>
              <a:rPr lang="en-US" sz="2400" dirty="0">
                <a:latin typeface="Josefin Sans" pitchFamily="2" charset="0"/>
              </a:rPr>
              <a:t>For fairer comparison, we also include results with domain-specific supervision:</a:t>
            </a:r>
          </a:p>
          <a:p>
            <a:pPr lvl="1"/>
            <a:r>
              <a:rPr lang="en-US" sz="2000" dirty="0">
                <a:latin typeface="Josefin Sans" pitchFamily="2" charset="0"/>
              </a:rPr>
              <a:t>Lexicon mapping lexemes such as state/city names to entities.</a:t>
            </a:r>
          </a:p>
          <a:p>
            <a:pPr lvl="1"/>
            <a:r>
              <a:rPr lang="en-US" sz="2000" dirty="0">
                <a:latin typeface="Josefin Sans" pitchFamily="2" charset="0"/>
              </a:rPr>
              <a:t>Type-checking: assign zero prior probability to logical forms that are not type-correct.</a:t>
            </a:r>
          </a:p>
          <a:p>
            <a:r>
              <a:rPr lang="en-US" sz="2400" dirty="0">
                <a:latin typeface="Josefin Sans" pitchFamily="2" charset="0"/>
              </a:rPr>
              <a:t>Even without domain-specific supervision, our parser performs competitively.</a:t>
            </a:r>
          </a:p>
          <a:p>
            <a:r>
              <a:rPr lang="en-US" sz="2400" dirty="0">
                <a:latin typeface="Josefin Sans" pitchFamily="2" charset="0"/>
              </a:rPr>
              <a:t>All code available at: </a:t>
            </a:r>
            <a:r>
              <a:rPr lang="en-US" dirty="0">
                <a:solidFill>
                  <a:schemeClr val="accent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github.com/asaparov/parser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A0F7-5AFA-441E-BF5F-13730F90FB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3583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13627"/>
          </a:xfrm>
        </p:spPr>
        <p:txBody>
          <a:bodyPr/>
          <a:lstStyle/>
          <a:p>
            <a:r>
              <a:rPr lang="en-US" sz="3600" dirty="0">
                <a:latin typeface="Josefin Sans" pitchFamily="2" charset="0"/>
              </a:rPr>
              <a:t>Results</a:t>
            </a:r>
            <a:endParaRPr lang="en-US" sz="3200" dirty="0">
              <a:latin typeface="Josefin Sans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A0F7-5AFA-441E-BF5F-13730F90FB88}" type="slidenum">
              <a:rPr lang="en-US" smtClean="0"/>
              <a:t>13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73E5D3-B5FB-46A9-8DF0-22983A316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63287"/>
            <a:ext cx="9144000" cy="4511718"/>
          </a:xfrm>
        </p:spPr>
      </p:pic>
    </p:spTree>
    <p:extLst>
      <p:ext uri="{BB962C8B-B14F-4D97-AF65-F5344CB8AC3E}">
        <p14:creationId xmlns:p14="http://schemas.microsoft.com/office/powerpoint/2010/main" val="172295685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13627"/>
          </a:xfrm>
        </p:spPr>
        <p:txBody>
          <a:bodyPr/>
          <a:lstStyle/>
          <a:p>
            <a:r>
              <a:rPr lang="en-US" sz="3600" dirty="0">
                <a:latin typeface="Josefin Sans" pitchFamily="2" charset="0"/>
              </a:rPr>
              <a:t>Future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0828" y="1366345"/>
                <a:ext cx="7756633" cy="529721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Josefin Sans" pitchFamily="2" charset="0"/>
                  </a:rPr>
                  <a:t>Consider semi-supervised/unsupervised settings, where sentences are paired with denotations, rather than full logical forms.</a:t>
                </a:r>
              </a:p>
              <a:p>
                <a:r>
                  <a:rPr lang="en-US" sz="2400" dirty="0">
                    <a:latin typeface="Josefin Sans" pitchFamily="2" charset="0"/>
                  </a:rPr>
                  <a:t>Our model is generative, so we can use it for generation.</a:t>
                </a:r>
              </a:p>
              <a:p>
                <a:pPr lvl="1"/>
                <a:r>
                  <a:rPr lang="en-US" sz="2000" dirty="0">
                    <a:latin typeface="Josefin Sans" pitchFamily="2" charset="0"/>
                  </a:rPr>
                  <a:t>Either sample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sz="2000" dirty="0">
                    <a:latin typeface="Josefin Sans" pitchFamily="2" charset="0"/>
                  </a:rPr>
                  <a:t> or compute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  <m:e>
                            <m: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sz="2000" dirty="0">
                    <a:latin typeface="Josefin Sans" pitchFamily="2" charset="0"/>
                  </a:rPr>
                  <a:t>Interactive learning?</a:t>
                </a:r>
              </a:p>
              <a:p>
                <a:r>
                  <a:rPr lang="en-US" sz="2400" dirty="0">
                    <a:latin typeface="Josefin Sans" pitchFamily="2" charset="0"/>
                  </a:rPr>
                  <a:t>We can place richer priors on the logical form:</a:t>
                </a:r>
              </a:p>
              <a:p>
                <a:pPr lvl="1"/>
                <a:r>
                  <a:rPr lang="en-US" sz="2000" dirty="0">
                    <a:latin typeface="Josefin Sans" pitchFamily="2" charset="0"/>
                  </a:rPr>
                  <a:t>ontology learning,</a:t>
                </a:r>
              </a:p>
              <a:p>
                <a:pPr lvl="1"/>
                <a:r>
                  <a:rPr lang="en-US" sz="2000" dirty="0">
                    <a:latin typeface="Josefin Sans" pitchFamily="2" charset="0"/>
                  </a:rPr>
                  <a:t>relation extraction,</a:t>
                </a:r>
              </a:p>
              <a:p>
                <a:pPr lvl="1"/>
                <a:r>
                  <a:rPr lang="en-US" sz="2000" dirty="0">
                    <a:latin typeface="Josefin Sans" pitchFamily="2" charset="0"/>
                  </a:rPr>
                  <a:t>modeling context.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0828" y="1366345"/>
                <a:ext cx="7756633" cy="5297214"/>
              </a:xfrm>
              <a:blipFill>
                <a:blip r:embed="rId2"/>
                <a:stretch>
                  <a:fillRect l="-629" t="-921" r="-1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A0F7-5AFA-441E-BF5F-13730F90FB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6929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247" y="2909356"/>
            <a:ext cx="4788082" cy="913627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rgbClr val="D71C17"/>
                </a:solidFill>
                <a:latin typeface="Josefin Sans" pitchFamily="2" charset="0"/>
              </a:rPr>
              <a:t>Questions?</a:t>
            </a:r>
            <a:br>
              <a:rPr lang="en-US" sz="4000" dirty="0">
                <a:solidFill>
                  <a:srgbClr val="D71C17"/>
                </a:solidFill>
              </a:rPr>
            </a:br>
            <a:br>
              <a:rPr lang="en-US" sz="4000" dirty="0">
                <a:solidFill>
                  <a:srgbClr val="D71C17"/>
                </a:solidFill>
              </a:rPr>
            </a:br>
            <a:r>
              <a:rPr lang="en-US" sz="2000" dirty="0">
                <a:solidFill>
                  <a:srgbClr val="6AAC9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github.com/asaparov/parser</a:t>
            </a:r>
            <a:endParaRPr lang="en-US" sz="4000" dirty="0">
              <a:solidFill>
                <a:srgbClr val="D71C1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A0F7-5AFA-441E-BF5F-13730F90FB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2495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452718"/>
            <a:ext cx="7283823" cy="913627"/>
          </a:xfrm>
        </p:spPr>
        <p:txBody>
          <a:bodyPr/>
          <a:lstStyle/>
          <a:p>
            <a:r>
              <a:rPr lang="en-US" sz="3600" dirty="0">
                <a:latin typeface="Josefin Sans" pitchFamily="2" charset="0"/>
              </a:rPr>
              <a:t>Background</a:t>
            </a:r>
            <a:endParaRPr lang="en-US" sz="3200" dirty="0">
              <a:latin typeface="Josefin Sans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50123"/>
            <a:ext cx="7785644" cy="49210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Josefin Sans" pitchFamily="2" charset="0"/>
              </a:rPr>
              <a:t>In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Josefin Sans" pitchFamily="2" charset="0"/>
              </a:rPr>
              <a:t>semantic parsing</a:t>
            </a:r>
            <a:r>
              <a:rPr lang="en-US" sz="2400" dirty="0">
                <a:latin typeface="Josefin Sans" pitchFamily="2" charset="0"/>
              </a:rPr>
              <a:t>, we convert natural text into a logical form that represents its meaning.</a:t>
            </a:r>
          </a:p>
          <a:p>
            <a:r>
              <a:rPr lang="en-US" sz="2400" dirty="0">
                <a:latin typeface="Josefin Sans" pitchFamily="2" charset="0"/>
              </a:rPr>
              <a:t>We have developed good semantic parsers for </a:t>
            </a:r>
            <a:r>
              <a:rPr lang="en-US" sz="2400" i="1" dirty="0">
                <a:latin typeface="Josefin Sans" pitchFamily="2" charset="0"/>
              </a:rPr>
              <a:t>specific domains</a:t>
            </a:r>
            <a:r>
              <a:rPr lang="en-US" sz="2400" dirty="0">
                <a:latin typeface="Josefin Sans" pitchFamily="2" charset="0"/>
              </a:rPr>
              <a:t>, such as geography, airline ticketing, …</a:t>
            </a:r>
          </a:p>
          <a:p>
            <a:r>
              <a:rPr lang="en-US" sz="2400" dirty="0">
                <a:latin typeface="Josefin Sans" pitchFamily="2" charset="0"/>
              </a:rPr>
              <a:t>Most approaches rely on </a:t>
            </a:r>
            <a:r>
              <a:rPr lang="en-US" sz="2400" dirty="0">
                <a:solidFill>
                  <a:schemeClr val="accent2"/>
                </a:solidFill>
                <a:latin typeface="Josefin Sans" pitchFamily="2" charset="0"/>
              </a:rPr>
              <a:t>domain-specific supervision</a:t>
            </a:r>
            <a:r>
              <a:rPr lang="en-US" sz="2400" dirty="0">
                <a:latin typeface="Josefin Sans" pitchFamily="2" charset="0"/>
              </a:rPr>
              <a:t>, such a lexicon, an ontology of types, …</a:t>
            </a:r>
          </a:p>
          <a:p>
            <a:r>
              <a:rPr lang="en-US" sz="2400" dirty="0">
                <a:latin typeface="Josefin Sans" pitchFamily="2" charset="0"/>
              </a:rPr>
              <a:t>To move toward </a:t>
            </a:r>
            <a:r>
              <a:rPr lang="en-US" sz="2400" dirty="0">
                <a:solidFill>
                  <a:schemeClr val="accent3"/>
                </a:solidFill>
                <a:latin typeface="Josefin Sans" pitchFamily="2" charset="0"/>
              </a:rPr>
              <a:t>open-domain parsing</a:t>
            </a:r>
            <a:r>
              <a:rPr lang="en-US" sz="2400" dirty="0">
                <a:latin typeface="Josefin Sans" pitchFamily="2" charset="0"/>
              </a:rPr>
              <a:t>, we can trade off language generality for more domain-independent supervision.</a:t>
            </a:r>
          </a:p>
          <a:p>
            <a:r>
              <a:rPr lang="en-US" sz="2400" dirty="0">
                <a:latin typeface="Josefin Sans" pitchFamily="2" charset="0"/>
              </a:rPr>
              <a:t>We don’t claim to build an open-domain semantic parser, but we hope our model will help lead to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A0F7-5AFA-441E-BF5F-13730F90FB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772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452718"/>
            <a:ext cx="7283823" cy="913627"/>
          </a:xfrm>
        </p:spPr>
        <p:txBody>
          <a:bodyPr/>
          <a:lstStyle/>
          <a:p>
            <a:r>
              <a:rPr lang="en-US" sz="3600" dirty="0">
                <a:latin typeface="Josefin Sans" pitchFamily="2" charset="0"/>
              </a:rPr>
              <a:t>Background</a:t>
            </a:r>
            <a:endParaRPr lang="en-US" sz="3200" dirty="0">
              <a:latin typeface="Josefin Sans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50123"/>
            <a:ext cx="7785644" cy="492100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Josefin Sans" pitchFamily="2" charset="0"/>
              </a:rPr>
              <a:t>We propose a generative model of natural language utterances.</a:t>
            </a:r>
          </a:p>
          <a:p>
            <a:pPr marL="800107" lvl="1" indent="-342900">
              <a:buFont typeface="+mj-lt"/>
              <a:buAutoNum type="arabicPeriod"/>
            </a:pPr>
            <a:r>
              <a:rPr lang="en-US" sz="2000" dirty="0">
                <a:latin typeface="Josefin Sans" pitchFamily="2" charset="0"/>
              </a:rPr>
              <a:t>The logical form is drawn from a “</a:t>
            </a:r>
            <a:r>
              <a:rPr lang="en-US" sz="2000" dirty="0">
                <a:solidFill>
                  <a:schemeClr val="accent3"/>
                </a:solidFill>
                <a:latin typeface="Josefin Sans" pitchFamily="2" charset="0"/>
              </a:rPr>
              <a:t>semantic prior</a:t>
            </a:r>
            <a:r>
              <a:rPr lang="en-US" sz="2000" dirty="0">
                <a:latin typeface="Josefin Sans" pitchFamily="2" charset="0"/>
              </a:rPr>
              <a:t>.”</a:t>
            </a:r>
          </a:p>
          <a:p>
            <a:pPr marL="800107" lvl="1" indent="-342900">
              <a:buFont typeface="+mj-lt"/>
              <a:buAutoNum type="arabicPeriod"/>
            </a:pPr>
            <a:r>
              <a:rPr lang="en-US" sz="2000" dirty="0">
                <a:latin typeface="Josefin Sans" pitchFamily="2" charset="0"/>
              </a:rPr>
              <a:t>Our model of grammar generates a derivation tree top-down, given the logical form.</a:t>
            </a:r>
          </a:p>
          <a:p>
            <a:pPr marL="800107" lvl="1" indent="-342900">
              <a:buFont typeface="+mj-lt"/>
              <a:buAutoNum type="arabicPeriod"/>
            </a:pPr>
            <a:r>
              <a:rPr lang="en-US" sz="2000" dirty="0">
                <a:latin typeface="Josefin Sans" pitchFamily="2" charset="0"/>
              </a:rPr>
              <a:t>The leaves of this derivation tree form the output utterance.</a:t>
            </a:r>
          </a:p>
          <a:p>
            <a:pPr marL="400051" indent="-342900"/>
            <a:r>
              <a:rPr lang="en-US" sz="2400" dirty="0">
                <a:latin typeface="Josefin Sans" pitchFamily="2" charset="0"/>
              </a:rPr>
              <a:t>Background knowledge can be incorporated easily via the semantic prior.</a:t>
            </a:r>
          </a:p>
          <a:p>
            <a:pPr marL="400051" indent="-342900"/>
            <a:r>
              <a:rPr lang="en-US" sz="2400" dirty="0">
                <a:latin typeface="Josefin Sans" pitchFamily="2" charset="0"/>
              </a:rPr>
              <a:t>We can provide domain-independent (and domain-specific) supervision by restricting the set of rules in the grammar.</a:t>
            </a:r>
          </a:p>
          <a:p>
            <a:pPr marL="400051" indent="-342900"/>
            <a:r>
              <a:rPr lang="en-US" sz="2400" dirty="0">
                <a:latin typeface="Josefin Sans" pitchFamily="2" charset="0"/>
              </a:rPr>
              <a:t>The joint distribution factorizes, which enables efficient and exact inference.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A0F7-5AFA-441E-BF5F-13730F90FB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903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452718"/>
            <a:ext cx="7283823" cy="913627"/>
          </a:xfrm>
        </p:spPr>
        <p:txBody>
          <a:bodyPr/>
          <a:lstStyle/>
          <a:p>
            <a:r>
              <a:rPr lang="en-US" sz="3600" dirty="0">
                <a:latin typeface="Josefin Sans" pitchFamily="2" charset="0"/>
              </a:rPr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50123"/>
            <a:ext cx="7785644" cy="492100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Josefin Sans" pitchFamily="2" charset="0"/>
              </a:rPr>
              <a:t>A generative model of natural language.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Josefin Sans" pitchFamily="2" charset="0"/>
              </a:rPr>
              <a:t>An MCMC algorithm to efficiently train the model on pairs of sentences and logical forms.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Josefin Sans" pitchFamily="2" charset="0"/>
              </a:rPr>
              <a:t>A dynamic programming algorithm to efficiently parse a new sentence, given the trained model.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Josefin Sans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Josefin Sans" pitchFamily="2" charset="0"/>
              </a:rPr>
              <a:t>All code available at:</a:t>
            </a:r>
            <a:r>
              <a:rPr lang="en-US" dirty="0"/>
              <a:t> </a:t>
            </a:r>
            <a:r>
              <a:rPr lang="en-US" dirty="0">
                <a:solidFill>
                  <a:srgbClr val="6AAC9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github.com/asaparov/parser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A0F7-5AFA-441E-BF5F-13730F90FB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19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13627"/>
          </a:xfrm>
        </p:spPr>
        <p:txBody>
          <a:bodyPr/>
          <a:lstStyle/>
          <a:p>
            <a:r>
              <a:rPr lang="en-US" sz="3600" dirty="0">
                <a:latin typeface="Josefin Sans" pitchFamily="2" charset="0"/>
              </a:rPr>
              <a:t>Semantic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50124"/>
            <a:ext cx="7785644" cy="89337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Josefin Sans" pitchFamily="2" charset="0"/>
              </a:rPr>
              <a:t>To enable context-free grammars (CFGs) to understand semantics, we modify the production rules.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A0F7-5AFA-441E-BF5F-13730F90FB88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115" y="2543503"/>
            <a:ext cx="10699531" cy="132343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000" dirty="0">
                <a:latin typeface="Josefin Sans" pitchFamily="2" charset="0"/>
              </a:rPr>
              <a:t>S </a:t>
            </a:r>
            <a:r>
              <a:rPr lang="en-US" sz="2000" dirty="0">
                <a:solidFill>
                  <a:schemeClr val="accent5"/>
                </a:solidFill>
                <a:latin typeface="Josefin Sans" pitchFamily="2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 N  VP</a:t>
            </a:r>
            <a:endParaRPr lang="en-US" sz="2000" i="1" dirty="0">
              <a:solidFill>
                <a:schemeClr val="accent3"/>
              </a:solidFill>
              <a:latin typeface="Josefin Sans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VP </a:t>
            </a:r>
            <a:r>
              <a:rPr lang="en-US" sz="2000" dirty="0">
                <a:solidFill>
                  <a:schemeClr val="accent5"/>
                </a:solidFill>
                <a:latin typeface="Josefin Sans" pitchFamily="2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 V  N</a:t>
            </a:r>
            <a:endParaRPr lang="en-US" sz="2000" i="1" dirty="0">
              <a:solidFill>
                <a:schemeClr val="accent3"/>
              </a:solidFill>
              <a:latin typeface="Josefin Sans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N </a:t>
            </a:r>
            <a:r>
              <a:rPr lang="en-US" sz="2000" dirty="0">
                <a:solidFill>
                  <a:schemeClr val="accent5"/>
                </a:solidFill>
                <a:latin typeface="Josefin Sans" pitchFamily="2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latin typeface="Book Antiqua" panose="02040602050305030304" pitchFamily="18" charset="0"/>
                <a:sym typeface="Wingdings" panose="05000000000000000000" pitchFamily="2" charset="2"/>
              </a:rPr>
              <a:t>“Chopin”</a:t>
            </a:r>
          </a:p>
          <a:p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N </a:t>
            </a:r>
            <a:r>
              <a:rPr lang="en-US" sz="2000" dirty="0">
                <a:solidFill>
                  <a:schemeClr val="accent5"/>
                </a:solidFill>
                <a:latin typeface="Josefin Sans" pitchFamily="2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latin typeface="Book Antiqua" panose="02040602050305030304" pitchFamily="18" charset="0"/>
                <a:sym typeface="Wingdings" panose="05000000000000000000" pitchFamily="2" charset="2"/>
              </a:rPr>
              <a:t>“Michael Phelps”</a:t>
            </a:r>
          </a:p>
          <a:p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N </a:t>
            </a:r>
            <a:r>
              <a:rPr lang="en-US" sz="2000" dirty="0">
                <a:solidFill>
                  <a:schemeClr val="accent5"/>
                </a:solidFill>
                <a:latin typeface="Josefin Sans" pitchFamily="2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latin typeface="Book Antiqua" panose="02040602050305030304" pitchFamily="18" charset="0"/>
                <a:sym typeface="Wingdings" panose="05000000000000000000" pitchFamily="2" charset="2"/>
              </a:rPr>
              <a:t>“tennis”</a:t>
            </a:r>
          </a:p>
          <a:p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N </a:t>
            </a:r>
            <a:r>
              <a:rPr lang="en-US" sz="2000" dirty="0">
                <a:solidFill>
                  <a:schemeClr val="accent5"/>
                </a:solidFill>
                <a:latin typeface="Josefin Sans" pitchFamily="2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latin typeface="Book Antiqua" panose="02040602050305030304" pitchFamily="18" charset="0"/>
                <a:sym typeface="Wingdings" panose="05000000000000000000" pitchFamily="2" charset="2"/>
              </a:rPr>
              <a:t>“piano”</a:t>
            </a:r>
          </a:p>
          <a:p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V </a:t>
            </a:r>
            <a:r>
              <a:rPr lang="en-US" sz="2000" dirty="0">
                <a:solidFill>
                  <a:schemeClr val="accent5"/>
                </a:solidFill>
                <a:latin typeface="Josefin Sans" pitchFamily="2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latin typeface="Book Antiqua" panose="02040602050305030304" pitchFamily="18" charset="0"/>
                <a:sym typeface="Wingdings" panose="05000000000000000000" pitchFamily="2" charset="2"/>
              </a:rPr>
              <a:t>“plays”</a:t>
            </a:r>
          </a:p>
          <a:p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V </a:t>
            </a:r>
            <a:r>
              <a:rPr lang="en-US" sz="2000" dirty="0">
                <a:solidFill>
                  <a:schemeClr val="accent5"/>
                </a:solidFill>
                <a:latin typeface="Josefin Sans" pitchFamily="2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latin typeface="Book Antiqua" panose="02040602050305030304" pitchFamily="18" charset="0"/>
                <a:sym typeface="Wingdings" panose="05000000000000000000" pitchFamily="2" charset="2"/>
              </a:rPr>
              <a:t>“swims</a:t>
            </a:r>
            <a:r>
              <a:rPr lang="en-US" dirty="0">
                <a:latin typeface="Book Antiqua" panose="02040602050305030304" pitchFamily="18" charset="0"/>
                <a:sym typeface="Wingdings" panose="05000000000000000000" pitchFamily="2" charset="2"/>
              </a:rPr>
              <a:t>”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2" y="4006544"/>
            <a:ext cx="7785642" cy="470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>
                <a:latin typeface="Josefin Sans" pitchFamily="2" charset="0"/>
              </a:rPr>
              <a:t>Example of simple context-free grammar.</a:t>
            </a:r>
          </a:p>
          <a:p>
            <a:endParaRPr lang="en-US" sz="2400" dirty="0">
              <a:latin typeface="Josefi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76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13627"/>
          </a:xfrm>
        </p:spPr>
        <p:txBody>
          <a:bodyPr/>
          <a:lstStyle/>
          <a:p>
            <a:r>
              <a:rPr lang="en-US" sz="3600" dirty="0">
                <a:latin typeface="Josefin Sans" pitchFamily="2" charset="0"/>
              </a:rPr>
              <a:t>Semantic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1650124"/>
            <a:ext cx="7567545" cy="89337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Josefin Sans" pitchFamily="2" charset="0"/>
              </a:rPr>
              <a:t>To enable context-free grammars (CFGs) to understand semantics, we modify the production rules.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A0F7-5AFA-441E-BF5F-13730F90FB88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115" y="2543503"/>
            <a:ext cx="10699531" cy="132343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000" dirty="0">
                <a:latin typeface="Josefin Sans" pitchFamily="2" charset="0"/>
              </a:rPr>
              <a:t>S </a:t>
            </a:r>
            <a:r>
              <a:rPr lang="en-US" sz="2000" dirty="0">
                <a:solidFill>
                  <a:schemeClr val="accent5"/>
                </a:solidFill>
                <a:latin typeface="Josefin Sans" pitchFamily="2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 N : </a:t>
            </a:r>
            <a:r>
              <a:rPr lang="en-US" sz="2000" dirty="0">
                <a:solidFill>
                  <a:schemeClr val="accent3"/>
                </a:solidFill>
                <a:latin typeface="Josefin Sans" pitchFamily="2" charset="0"/>
                <a:sym typeface="Wingdings" panose="05000000000000000000" pitchFamily="2" charset="2"/>
              </a:rPr>
              <a:t>select_arg1</a:t>
            </a:r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    VP : </a:t>
            </a:r>
            <a:r>
              <a:rPr lang="en-US" sz="2000" dirty="0">
                <a:solidFill>
                  <a:schemeClr val="accent3"/>
                </a:solidFill>
                <a:latin typeface="Josefin Sans" pitchFamily="2" charset="0"/>
                <a:sym typeface="Wingdings" panose="05000000000000000000" pitchFamily="2" charset="2"/>
              </a:rPr>
              <a:t>delete_arg1</a:t>
            </a:r>
          </a:p>
          <a:p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VP </a:t>
            </a:r>
            <a:r>
              <a:rPr lang="en-US" sz="2000" dirty="0">
                <a:solidFill>
                  <a:schemeClr val="accent5"/>
                </a:solidFill>
                <a:latin typeface="Josefin Sans" pitchFamily="2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 V : </a:t>
            </a:r>
            <a:r>
              <a:rPr lang="en-US" sz="2000" dirty="0">
                <a:solidFill>
                  <a:schemeClr val="accent3"/>
                </a:solidFill>
                <a:latin typeface="Josefin Sans" pitchFamily="2" charset="0"/>
                <a:sym typeface="Wingdings" panose="05000000000000000000" pitchFamily="2" charset="2"/>
              </a:rPr>
              <a:t>identity</a:t>
            </a:r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    N : </a:t>
            </a:r>
            <a:r>
              <a:rPr lang="en-US" sz="2000" dirty="0">
                <a:solidFill>
                  <a:schemeClr val="accent3"/>
                </a:solidFill>
                <a:latin typeface="Josefin Sans" pitchFamily="2" charset="0"/>
                <a:sym typeface="Wingdings" panose="05000000000000000000" pitchFamily="2" charset="2"/>
              </a:rPr>
              <a:t>select_arg2</a:t>
            </a:r>
          </a:p>
          <a:p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N </a:t>
            </a:r>
            <a:r>
              <a:rPr lang="en-US" sz="2000" dirty="0">
                <a:solidFill>
                  <a:schemeClr val="accent5"/>
                </a:solidFill>
                <a:latin typeface="Josefin Sans" pitchFamily="2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latin typeface="Book Antiqua" panose="02040602050305030304" pitchFamily="18" charset="0"/>
                <a:sym typeface="Wingdings" panose="05000000000000000000" pitchFamily="2" charset="2"/>
              </a:rPr>
              <a:t>“Chopin”</a:t>
            </a:r>
          </a:p>
          <a:p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N </a:t>
            </a:r>
            <a:r>
              <a:rPr lang="en-US" sz="2000" dirty="0">
                <a:solidFill>
                  <a:schemeClr val="accent5"/>
                </a:solidFill>
                <a:latin typeface="Josefin Sans" pitchFamily="2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latin typeface="Book Antiqua" panose="02040602050305030304" pitchFamily="18" charset="0"/>
                <a:sym typeface="Wingdings" panose="05000000000000000000" pitchFamily="2" charset="2"/>
              </a:rPr>
              <a:t>“Michael Phelps”</a:t>
            </a:r>
          </a:p>
          <a:p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N </a:t>
            </a:r>
            <a:r>
              <a:rPr lang="en-US" sz="2000" dirty="0">
                <a:solidFill>
                  <a:schemeClr val="accent5"/>
                </a:solidFill>
                <a:latin typeface="Josefin Sans" pitchFamily="2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latin typeface="Book Antiqua" panose="02040602050305030304" pitchFamily="18" charset="0"/>
                <a:sym typeface="Wingdings" panose="05000000000000000000" pitchFamily="2" charset="2"/>
              </a:rPr>
              <a:t>“tennis”</a:t>
            </a:r>
          </a:p>
          <a:p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N </a:t>
            </a:r>
            <a:r>
              <a:rPr lang="en-US" sz="2000" dirty="0">
                <a:solidFill>
                  <a:schemeClr val="accent5"/>
                </a:solidFill>
                <a:latin typeface="Josefin Sans" pitchFamily="2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latin typeface="Book Antiqua" panose="02040602050305030304" pitchFamily="18" charset="0"/>
                <a:sym typeface="Wingdings" panose="05000000000000000000" pitchFamily="2" charset="2"/>
              </a:rPr>
              <a:t>“piano”</a:t>
            </a:r>
          </a:p>
          <a:p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V </a:t>
            </a:r>
            <a:r>
              <a:rPr lang="en-US" sz="2000" dirty="0">
                <a:solidFill>
                  <a:schemeClr val="accent5"/>
                </a:solidFill>
                <a:latin typeface="Josefin Sans" pitchFamily="2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latin typeface="Book Antiqua" panose="02040602050305030304" pitchFamily="18" charset="0"/>
                <a:sym typeface="Wingdings" panose="05000000000000000000" pitchFamily="2" charset="2"/>
              </a:rPr>
              <a:t>“plays”</a:t>
            </a:r>
          </a:p>
          <a:p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V </a:t>
            </a:r>
            <a:r>
              <a:rPr lang="en-US" sz="2000" dirty="0">
                <a:solidFill>
                  <a:schemeClr val="accent5"/>
                </a:solidFill>
                <a:latin typeface="Josefin Sans" pitchFamily="2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latin typeface="Book Antiqua" panose="02040602050305030304" pitchFamily="18" charset="0"/>
                <a:sym typeface="Wingdings" panose="05000000000000000000" pitchFamily="2" charset="2"/>
              </a:rPr>
              <a:t>“swims</a:t>
            </a:r>
            <a:r>
              <a:rPr lang="en-US" dirty="0">
                <a:latin typeface="Book Antiqua" panose="02040602050305030304" pitchFamily="18" charset="0"/>
                <a:sym typeface="Wingdings" panose="05000000000000000000" pitchFamily="2" charset="2"/>
              </a:rPr>
              <a:t>”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7699" y="4346027"/>
            <a:ext cx="7567545" cy="1792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>
                <a:latin typeface="Josefin Sans" pitchFamily="2" charset="0"/>
              </a:rPr>
              <a:t>For every rule, associate every right-hand nonterminal symbol with a </a:t>
            </a:r>
            <a:r>
              <a:rPr lang="en-US" sz="2400" dirty="0">
                <a:solidFill>
                  <a:schemeClr val="accent2"/>
                </a:solidFill>
                <a:latin typeface="Josefin Sans" pitchFamily="2" charset="0"/>
              </a:rPr>
              <a:t>semantic transformation function</a:t>
            </a:r>
            <a:r>
              <a:rPr lang="en-US" sz="2400" dirty="0">
                <a:latin typeface="Josefin Sans" pitchFamily="2" charset="0"/>
              </a:rPr>
              <a:t>.</a:t>
            </a:r>
          </a:p>
          <a:p>
            <a:r>
              <a:rPr lang="en-US" sz="2400" dirty="0">
                <a:latin typeface="Josefin Sans" pitchFamily="2" charset="0"/>
              </a:rPr>
              <a:t>This is a function that takes a semantic statement as input, and outputs another (usually simpler) semantic statement.</a:t>
            </a:r>
          </a:p>
        </p:txBody>
      </p:sp>
    </p:spTree>
    <p:extLst>
      <p:ext uri="{BB962C8B-B14F-4D97-AF65-F5344CB8AC3E}">
        <p14:creationId xmlns:p14="http://schemas.microsoft.com/office/powerpoint/2010/main" val="300636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807027" y="4239506"/>
            <a:ext cx="5243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Josefin Sans" pitchFamily="2" charset="0"/>
              </a:rPr>
              <a:t>Recursively: </a:t>
            </a:r>
            <a:r>
              <a:rPr lang="en-US" sz="2400" dirty="0">
                <a:latin typeface="Josefin Sans" pitchFamily="2" charset="0"/>
              </a:rPr>
              <a:t>apply the transformation functions on the right-hand side to the semantic statement.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13627"/>
          </a:xfrm>
        </p:spPr>
        <p:txBody>
          <a:bodyPr/>
          <a:lstStyle/>
          <a:p>
            <a:r>
              <a:rPr lang="en-US" sz="3600" dirty="0">
                <a:latin typeface="Josefin Sans" pitchFamily="2" charset="0"/>
              </a:rPr>
              <a:t>How do we generate a sentence?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1163125"/>
            <a:ext cx="7567545" cy="47701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Josefin Sans" pitchFamily="2" charset="0"/>
              </a:rPr>
              <a:t>Example: generate a sentence for the logical form</a:t>
            </a:r>
            <a:endParaRPr lang="en-US" sz="1400" dirty="0">
              <a:latin typeface="Josefin Sans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A0F7-5AFA-441E-BF5F-13730F90FB88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0309" y="1657427"/>
            <a:ext cx="7820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athlete_plays_sport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concept:phelps</a:t>
            </a: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z="2000" dirty="0" err="1">
                <a:solidFill>
                  <a:schemeClr val="accent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concept:tennis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  <p:sp>
        <p:nvSpPr>
          <p:cNvPr id="6" name="Oval 5"/>
          <p:cNvSpPr/>
          <p:nvPr/>
        </p:nvSpPr>
        <p:spPr>
          <a:xfrm>
            <a:off x="4029908" y="2182510"/>
            <a:ext cx="680813" cy="68081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4710" y="5394960"/>
            <a:ext cx="10699531" cy="132343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000" dirty="0">
                <a:latin typeface="Josefin Sans" pitchFamily="2" charset="0"/>
              </a:rPr>
              <a:t>S </a:t>
            </a:r>
            <a:r>
              <a:rPr lang="en-US" sz="2000" dirty="0">
                <a:solidFill>
                  <a:schemeClr val="accent5"/>
                </a:solidFill>
                <a:latin typeface="Josefin Sans" pitchFamily="2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 N : </a:t>
            </a:r>
            <a:r>
              <a:rPr lang="en-US" sz="2000" dirty="0">
                <a:solidFill>
                  <a:schemeClr val="accent3"/>
                </a:solidFill>
                <a:latin typeface="Josefin Sans" pitchFamily="2" charset="0"/>
                <a:sym typeface="Wingdings" panose="05000000000000000000" pitchFamily="2" charset="2"/>
              </a:rPr>
              <a:t>select_arg1</a:t>
            </a:r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    VP : </a:t>
            </a:r>
            <a:r>
              <a:rPr lang="en-US" sz="2000" dirty="0">
                <a:solidFill>
                  <a:schemeClr val="accent3"/>
                </a:solidFill>
                <a:latin typeface="Josefin Sans" pitchFamily="2" charset="0"/>
                <a:sym typeface="Wingdings" panose="05000000000000000000" pitchFamily="2" charset="2"/>
              </a:rPr>
              <a:t>delete_arg1</a:t>
            </a:r>
          </a:p>
          <a:p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VP </a:t>
            </a:r>
            <a:r>
              <a:rPr lang="en-US" sz="2000" dirty="0">
                <a:solidFill>
                  <a:schemeClr val="accent5"/>
                </a:solidFill>
                <a:latin typeface="Josefin Sans" pitchFamily="2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 V : </a:t>
            </a:r>
            <a:r>
              <a:rPr lang="en-US" sz="2000" dirty="0">
                <a:solidFill>
                  <a:schemeClr val="accent3"/>
                </a:solidFill>
                <a:latin typeface="Josefin Sans" pitchFamily="2" charset="0"/>
                <a:sym typeface="Wingdings" panose="05000000000000000000" pitchFamily="2" charset="2"/>
              </a:rPr>
              <a:t>identity</a:t>
            </a:r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    N : </a:t>
            </a:r>
            <a:r>
              <a:rPr lang="en-US" sz="2000" dirty="0">
                <a:solidFill>
                  <a:schemeClr val="accent3"/>
                </a:solidFill>
                <a:latin typeface="Josefin Sans" pitchFamily="2" charset="0"/>
                <a:sym typeface="Wingdings" panose="05000000000000000000" pitchFamily="2" charset="2"/>
              </a:rPr>
              <a:t>select_arg2</a:t>
            </a:r>
          </a:p>
          <a:p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N </a:t>
            </a:r>
            <a:r>
              <a:rPr lang="en-US" sz="2000" dirty="0">
                <a:solidFill>
                  <a:schemeClr val="accent5"/>
                </a:solidFill>
                <a:latin typeface="Josefin Sans" pitchFamily="2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latin typeface="Book Antiqua" panose="02040602050305030304" pitchFamily="18" charset="0"/>
                <a:sym typeface="Wingdings" panose="05000000000000000000" pitchFamily="2" charset="2"/>
              </a:rPr>
              <a:t>“Chopin”</a:t>
            </a:r>
          </a:p>
          <a:p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N </a:t>
            </a:r>
            <a:r>
              <a:rPr lang="en-US" sz="2000" dirty="0">
                <a:solidFill>
                  <a:schemeClr val="accent5"/>
                </a:solidFill>
                <a:latin typeface="Josefin Sans" pitchFamily="2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latin typeface="Book Antiqua" panose="02040602050305030304" pitchFamily="18" charset="0"/>
                <a:sym typeface="Wingdings" panose="05000000000000000000" pitchFamily="2" charset="2"/>
              </a:rPr>
              <a:t>“Michael Phelps”</a:t>
            </a:r>
          </a:p>
          <a:p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N </a:t>
            </a:r>
            <a:r>
              <a:rPr lang="en-US" sz="2000" dirty="0">
                <a:solidFill>
                  <a:schemeClr val="accent5"/>
                </a:solidFill>
                <a:latin typeface="Josefin Sans" pitchFamily="2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latin typeface="Book Antiqua" panose="02040602050305030304" pitchFamily="18" charset="0"/>
                <a:sym typeface="Wingdings" panose="05000000000000000000" pitchFamily="2" charset="2"/>
              </a:rPr>
              <a:t>“tennis”</a:t>
            </a:r>
          </a:p>
          <a:p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N </a:t>
            </a:r>
            <a:r>
              <a:rPr lang="en-US" sz="2000" dirty="0">
                <a:solidFill>
                  <a:schemeClr val="accent5"/>
                </a:solidFill>
                <a:latin typeface="Josefin Sans" pitchFamily="2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latin typeface="Book Antiqua" panose="02040602050305030304" pitchFamily="18" charset="0"/>
                <a:sym typeface="Wingdings" panose="05000000000000000000" pitchFamily="2" charset="2"/>
              </a:rPr>
              <a:t>“piano”</a:t>
            </a:r>
          </a:p>
          <a:p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V </a:t>
            </a:r>
            <a:r>
              <a:rPr lang="en-US" sz="2000" dirty="0">
                <a:solidFill>
                  <a:schemeClr val="accent5"/>
                </a:solidFill>
                <a:latin typeface="Josefin Sans" pitchFamily="2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latin typeface="Book Antiqua" panose="02040602050305030304" pitchFamily="18" charset="0"/>
                <a:sym typeface="Wingdings" panose="05000000000000000000" pitchFamily="2" charset="2"/>
              </a:rPr>
              <a:t>“plays”</a:t>
            </a:r>
          </a:p>
          <a:p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V </a:t>
            </a:r>
            <a:r>
              <a:rPr lang="en-US" sz="2000" dirty="0">
                <a:solidFill>
                  <a:schemeClr val="accent5"/>
                </a:solidFill>
                <a:latin typeface="Josefin Sans" pitchFamily="2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Josefin Sans" pitchFamily="2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latin typeface="Book Antiqua" panose="02040602050305030304" pitchFamily="18" charset="0"/>
                <a:sym typeface="Wingdings" panose="05000000000000000000" pitchFamily="2" charset="2"/>
              </a:rPr>
              <a:t>“swims</a:t>
            </a:r>
            <a:r>
              <a:rPr lang="en-US" dirty="0">
                <a:latin typeface="Book Antiqua" panose="02040602050305030304" pitchFamily="18" charset="0"/>
                <a:sym typeface="Wingdings" panose="05000000000000000000" pitchFamily="2" charset="2"/>
              </a:rPr>
              <a:t>”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46250" y="2815777"/>
            <a:ext cx="680813" cy="68081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N</a:t>
            </a:r>
          </a:p>
        </p:txBody>
      </p:sp>
      <p:sp>
        <p:nvSpPr>
          <p:cNvPr id="9" name="Oval 8"/>
          <p:cNvSpPr/>
          <p:nvPr/>
        </p:nvSpPr>
        <p:spPr>
          <a:xfrm>
            <a:off x="5434218" y="2815777"/>
            <a:ext cx="680813" cy="68081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VP</a:t>
            </a:r>
          </a:p>
        </p:txBody>
      </p:sp>
      <p:cxnSp>
        <p:nvCxnSpPr>
          <p:cNvPr id="11" name="Straight Connector 10"/>
          <p:cNvCxnSpPr>
            <a:stCxn id="6" idx="3"/>
            <a:endCxn id="8" idx="7"/>
          </p:cNvCxnSpPr>
          <p:nvPr/>
        </p:nvCxnSpPr>
        <p:spPr>
          <a:xfrm flipH="1">
            <a:off x="3127360" y="2763620"/>
            <a:ext cx="1002251" cy="15186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5"/>
            <a:endCxn id="9" idx="1"/>
          </p:cNvCxnSpPr>
          <p:nvPr/>
        </p:nvCxnSpPr>
        <p:spPr>
          <a:xfrm>
            <a:off x="4611018" y="2763620"/>
            <a:ext cx="922903" cy="15186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6189" y="2915479"/>
            <a:ext cx="2340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concept:phelps</a:t>
            </a:r>
            <a:endParaRPr lang="en-US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2799" y="3396887"/>
            <a:ext cx="5679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athlete_plays_sport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(,</a:t>
            </a:r>
            <a:r>
              <a:rPr lang="en-US" sz="2000" dirty="0" err="1">
                <a:solidFill>
                  <a:schemeClr val="accent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concept:tennis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  <p:sp>
        <p:nvSpPr>
          <p:cNvPr id="16" name="Oval 15"/>
          <p:cNvSpPr/>
          <p:nvPr/>
        </p:nvSpPr>
        <p:spPr>
          <a:xfrm>
            <a:off x="3689501" y="3562459"/>
            <a:ext cx="680813" cy="68081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V</a:t>
            </a:r>
          </a:p>
        </p:txBody>
      </p:sp>
      <p:cxnSp>
        <p:nvCxnSpPr>
          <p:cNvPr id="17" name="Straight Connector 16"/>
          <p:cNvCxnSpPr>
            <a:stCxn id="9" idx="3"/>
            <a:endCxn id="16" idx="7"/>
          </p:cNvCxnSpPr>
          <p:nvPr/>
        </p:nvCxnSpPr>
        <p:spPr>
          <a:xfrm flipH="1">
            <a:off x="4270611" y="3396887"/>
            <a:ext cx="1263310" cy="2652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5"/>
            <a:endCxn id="15" idx="1"/>
          </p:cNvCxnSpPr>
          <p:nvPr/>
        </p:nvCxnSpPr>
        <p:spPr>
          <a:xfrm>
            <a:off x="6015328" y="3396887"/>
            <a:ext cx="1169993" cy="26932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1285" y="4175944"/>
            <a:ext cx="597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athlete_plays_sport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(,</a:t>
            </a:r>
            <a:r>
              <a:rPr lang="en-US" sz="2000" dirty="0" err="1">
                <a:solidFill>
                  <a:schemeClr val="accent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concept:tennis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60909" y="4155299"/>
            <a:ext cx="2362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concept:tennis</a:t>
            </a:r>
            <a:endParaRPr lang="en-US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4667" y="4731000"/>
            <a:ext cx="26325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Book Antiqua" panose="02040602050305030304" pitchFamily="18" charset="0"/>
              </a:rPr>
              <a:t>“Michael Phelps”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29291" y="4731000"/>
            <a:ext cx="1201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Book Antiqua" panose="02040602050305030304" pitchFamily="18" charset="0"/>
              </a:rPr>
              <a:t>“plays”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94532" y="4731000"/>
            <a:ext cx="1261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Book Antiqua" panose="02040602050305030304" pitchFamily="18" charset="0"/>
              </a:rPr>
              <a:t>“tennis”</a:t>
            </a:r>
          </a:p>
        </p:txBody>
      </p:sp>
      <p:cxnSp>
        <p:nvCxnSpPr>
          <p:cNvPr id="35" name="Straight Connector 34"/>
          <p:cNvCxnSpPr>
            <a:stCxn id="8" idx="3"/>
            <a:endCxn id="31" idx="0"/>
          </p:cNvCxnSpPr>
          <p:nvPr/>
        </p:nvCxnSpPr>
        <p:spPr>
          <a:xfrm flipH="1">
            <a:off x="1980932" y="3396887"/>
            <a:ext cx="665021" cy="133411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2" idx="0"/>
          </p:cNvCxnSpPr>
          <p:nvPr/>
        </p:nvCxnSpPr>
        <p:spPr>
          <a:xfrm>
            <a:off x="4029907" y="4243272"/>
            <a:ext cx="0" cy="48772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4"/>
            <a:endCxn id="33" idx="0"/>
          </p:cNvCxnSpPr>
          <p:nvPr/>
        </p:nvCxnSpPr>
        <p:spPr>
          <a:xfrm flipH="1">
            <a:off x="7425153" y="4247320"/>
            <a:ext cx="872" cy="48368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5618" y="3566507"/>
            <a:ext cx="680813" cy="68081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48812" y="2271973"/>
            <a:ext cx="5243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Josefin Sans" pitchFamily="2" charset="0"/>
              </a:rPr>
              <a:t>First step:</a:t>
            </a:r>
            <a:r>
              <a:rPr lang="en-US" sz="2400" dirty="0">
                <a:latin typeface="Josefin Sans" pitchFamily="2" charset="0"/>
              </a:rPr>
              <a:t> Draw a semantic statement from a prior, such as a knowledge base.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48812" y="3269242"/>
            <a:ext cx="5243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Josefin Sans" pitchFamily="2" charset="0"/>
              </a:rPr>
              <a:t>Recursively: </a:t>
            </a:r>
            <a:r>
              <a:rPr lang="en-US" sz="2400" dirty="0">
                <a:latin typeface="Josefin Sans" pitchFamily="2" charset="0"/>
              </a:rPr>
              <a:t>expand the nonterminal node by selecting a production rule.</a:t>
            </a:r>
          </a:p>
        </p:txBody>
      </p:sp>
    </p:spTree>
    <p:extLst>
      <p:ext uri="{BB962C8B-B14F-4D97-AF65-F5344CB8AC3E}">
        <p14:creationId xmlns:p14="http://schemas.microsoft.com/office/powerpoint/2010/main" val="3964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5654"/>
                                      </p:to>
                                    </p:animClr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9C9D"/>
                                      </p:to>
                                    </p:animClr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5654"/>
                                      </p:to>
                                    </p:animClr>
                                    <p:set>
                                      <p:cBhvr>
                                        <p:cTn id="5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9C9D"/>
                                      </p:to>
                                    </p:animClr>
                                    <p:set>
                                      <p:cBhvr>
                                        <p:cTn id="6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5654"/>
                                      </p:to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9C9D"/>
                                      </p:to>
                                    </p:animClr>
                                    <p:set>
                                      <p:cBhvr>
                                        <p:cTn id="10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5654"/>
                                      </p:to>
                                    </p:animClr>
                                    <p:set>
                                      <p:cBhvr>
                                        <p:cTn id="11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9C9D"/>
                                      </p:to>
                                    </p:animClr>
                                    <p:set>
                                      <p:cBhvr>
                                        <p:cTn id="12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5654"/>
                                      </p:to>
                                    </p:animClr>
                                    <p:set>
                                      <p:cBhvr>
                                        <p:cTn id="1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9C9D"/>
                                      </p:to>
                                    </p:animClr>
                                    <p:set>
                                      <p:cBhvr>
                                        <p:cTn id="14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6" grpId="0" animBg="1"/>
      <p:bldP spid="6" grpId="1" animBg="1"/>
      <p:bldP spid="8" grpId="0" animBg="1"/>
      <p:bldP spid="9" grpId="0" animBg="1"/>
      <p:bldP spid="13" grpId="0"/>
      <p:bldP spid="13" grpId="1"/>
      <p:bldP spid="14" grpId="0"/>
      <p:bldP spid="14" grpId="1"/>
      <p:bldP spid="16" grpId="0" animBg="1"/>
      <p:bldP spid="23" grpId="0"/>
      <p:bldP spid="23" grpId="1"/>
      <p:bldP spid="24" grpId="0"/>
      <p:bldP spid="24" grpId="1"/>
      <p:bldP spid="31" grpId="0"/>
      <p:bldP spid="32" grpId="0"/>
      <p:bldP spid="33" grpId="0"/>
      <p:bldP spid="15" grpId="0" animBg="1"/>
      <p:bldP spid="26" grpId="0"/>
      <p:bldP spid="27" grpId="0"/>
      <p:bldP spid="2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13627"/>
          </a:xfrm>
        </p:spPr>
        <p:txBody>
          <a:bodyPr/>
          <a:lstStyle/>
          <a:p>
            <a:r>
              <a:rPr lang="en-US" sz="3600" dirty="0">
                <a:latin typeface="Josefin Sans" pitchFamily="2" charset="0"/>
              </a:rPr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165" y="1366345"/>
            <a:ext cx="6692925" cy="488206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Josefin Sans" pitchFamily="2" charset="0"/>
              </a:rPr>
              <a:t>Let</a:t>
            </a:r>
          </a:p>
          <a:p>
            <a:pPr lvl="1"/>
            <a:r>
              <a:rPr lang="en-US" sz="2400" b="1" i="1" dirty="0">
                <a:solidFill>
                  <a:srgbClr val="E82D28"/>
                </a:solidFill>
                <a:latin typeface="Josefin Sans" pitchFamily="2" charset="0"/>
              </a:rPr>
              <a:t>x</a:t>
            </a:r>
            <a:r>
              <a:rPr lang="en-US" sz="2400" dirty="0">
                <a:latin typeface="Josefin Sans" pitchFamily="2" charset="0"/>
              </a:rPr>
              <a:t> = {</a:t>
            </a:r>
            <a:r>
              <a:rPr lang="en-US" sz="2400" dirty="0">
                <a:solidFill>
                  <a:srgbClr val="E82D28"/>
                </a:solidFill>
                <a:latin typeface="Josefin Sans" pitchFamily="2" charset="0"/>
              </a:rPr>
              <a:t>x</a:t>
            </a:r>
            <a:r>
              <a:rPr lang="en-US" sz="2400" baseline="-25000" dirty="0">
                <a:solidFill>
                  <a:srgbClr val="E82D28"/>
                </a:solidFill>
                <a:latin typeface="Josefin Sans" pitchFamily="2" charset="0"/>
              </a:rPr>
              <a:t>1</a:t>
            </a:r>
            <a:r>
              <a:rPr lang="en-US" sz="2400" dirty="0">
                <a:latin typeface="Josefin Sans" pitchFamily="2" charset="0"/>
              </a:rPr>
              <a:t>,…,</a:t>
            </a:r>
            <a:r>
              <a:rPr lang="en-US" sz="2400" dirty="0" err="1">
                <a:solidFill>
                  <a:srgbClr val="E82D28"/>
                </a:solidFill>
                <a:latin typeface="Josefin Sans" pitchFamily="2" charset="0"/>
              </a:rPr>
              <a:t>x</a:t>
            </a:r>
            <a:r>
              <a:rPr lang="en-US" sz="2400" baseline="-25000" dirty="0" err="1">
                <a:solidFill>
                  <a:srgbClr val="E82D28"/>
                </a:solidFill>
                <a:latin typeface="Josefin Sans" pitchFamily="2" charset="0"/>
              </a:rPr>
              <a:t>n</a:t>
            </a:r>
            <a:r>
              <a:rPr lang="en-US" sz="2400" dirty="0">
                <a:latin typeface="Josefin Sans" pitchFamily="2" charset="0"/>
              </a:rPr>
              <a:t>} be </a:t>
            </a:r>
            <a:r>
              <a:rPr lang="en-US" sz="2400" dirty="0">
                <a:solidFill>
                  <a:schemeClr val="accent2"/>
                </a:solidFill>
                <a:latin typeface="Josefin Sans" pitchFamily="2" charset="0"/>
              </a:rPr>
              <a:t>n</a:t>
            </a:r>
            <a:r>
              <a:rPr lang="en-US" sz="2400" dirty="0">
                <a:latin typeface="Josefin Sans" pitchFamily="2" charset="0"/>
              </a:rPr>
              <a:t> logical forms with </a:t>
            </a:r>
          </a:p>
          <a:p>
            <a:pPr lvl="1"/>
            <a:r>
              <a:rPr lang="en-US" sz="2400" b="1" i="1" dirty="0">
                <a:solidFill>
                  <a:schemeClr val="accent3"/>
                </a:solidFill>
                <a:latin typeface="Josefin Sans" pitchFamily="2" charset="0"/>
              </a:rPr>
              <a:t>y</a:t>
            </a:r>
            <a:r>
              <a:rPr lang="en-US" sz="2400" dirty="0">
                <a:latin typeface="Josefin Sans" pitchFamily="2" charset="0"/>
              </a:rPr>
              <a:t> = {</a:t>
            </a:r>
            <a:r>
              <a:rPr lang="en-US" sz="2400" dirty="0">
                <a:solidFill>
                  <a:schemeClr val="accent3"/>
                </a:solidFill>
                <a:latin typeface="Josefin Sans" pitchFamily="2" charset="0"/>
              </a:rPr>
              <a:t>y</a:t>
            </a:r>
            <a:r>
              <a:rPr lang="en-US" sz="2400" baseline="-25000" dirty="0">
                <a:solidFill>
                  <a:schemeClr val="accent3"/>
                </a:solidFill>
                <a:latin typeface="Josefin Sans" pitchFamily="2" charset="0"/>
              </a:rPr>
              <a:t>1</a:t>
            </a:r>
            <a:r>
              <a:rPr lang="en-US" sz="2400" dirty="0">
                <a:latin typeface="Josefin Sans" pitchFamily="2" charset="0"/>
              </a:rPr>
              <a:t>,…,</a:t>
            </a:r>
            <a:r>
              <a:rPr lang="en-US" sz="2400" dirty="0" err="1">
                <a:solidFill>
                  <a:schemeClr val="accent3"/>
                </a:solidFill>
                <a:latin typeface="Josefin Sans" pitchFamily="2" charset="0"/>
              </a:rPr>
              <a:t>y</a:t>
            </a:r>
            <a:r>
              <a:rPr lang="en-US" sz="2400" baseline="-25000" dirty="0" err="1">
                <a:solidFill>
                  <a:schemeClr val="accent3"/>
                </a:solidFill>
                <a:latin typeface="Josefin Sans" pitchFamily="2" charset="0"/>
              </a:rPr>
              <a:t>n</a:t>
            </a:r>
            <a:r>
              <a:rPr lang="en-US" sz="2400" dirty="0">
                <a:latin typeface="Josefin Sans" pitchFamily="2" charset="0"/>
              </a:rPr>
              <a:t>} sentences.</a:t>
            </a:r>
          </a:p>
          <a:p>
            <a:r>
              <a:rPr lang="en-US" sz="2800" dirty="0">
                <a:latin typeface="Josefin Sans" pitchFamily="2" charset="0"/>
              </a:rPr>
              <a:t>We want to learn the latent derivation trees </a:t>
            </a:r>
            <a:r>
              <a:rPr lang="en-US" sz="2800" b="1" i="1" dirty="0">
                <a:solidFill>
                  <a:schemeClr val="accent4"/>
                </a:solidFill>
                <a:latin typeface="Josefin Sans" pitchFamily="2" charset="0"/>
              </a:rPr>
              <a:t>t </a:t>
            </a:r>
            <a:r>
              <a:rPr lang="en-US" sz="2800" dirty="0">
                <a:latin typeface="Josefin Sans" pitchFamily="2" charset="0"/>
              </a:rPr>
              <a:t>= {</a:t>
            </a:r>
            <a:r>
              <a:rPr lang="en-US" sz="2800" dirty="0">
                <a:solidFill>
                  <a:schemeClr val="accent4"/>
                </a:solidFill>
                <a:latin typeface="Josefin Sans" pitchFamily="2" charset="0"/>
              </a:rPr>
              <a:t>t</a:t>
            </a:r>
            <a:r>
              <a:rPr lang="en-US" sz="2800" baseline="-25000" dirty="0">
                <a:solidFill>
                  <a:schemeClr val="accent4"/>
                </a:solidFill>
                <a:latin typeface="Josefin Sans" pitchFamily="2" charset="0"/>
              </a:rPr>
              <a:t>1</a:t>
            </a:r>
            <a:r>
              <a:rPr lang="en-US" sz="2800" dirty="0">
                <a:latin typeface="Josefin Sans" pitchFamily="2" charset="0"/>
              </a:rPr>
              <a:t>,…,</a:t>
            </a:r>
            <a:r>
              <a:rPr lang="en-US" sz="2800" dirty="0" err="1">
                <a:solidFill>
                  <a:schemeClr val="accent4"/>
                </a:solidFill>
                <a:latin typeface="Josefin Sans" pitchFamily="2" charset="0"/>
              </a:rPr>
              <a:t>t</a:t>
            </a:r>
            <a:r>
              <a:rPr lang="en-US" sz="2800" baseline="-25000" dirty="0" err="1">
                <a:solidFill>
                  <a:schemeClr val="accent4"/>
                </a:solidFill>
                <a:latin typeface="Josefin Sans" pitchFamily="2" charset="0"/>
              </a:rPr>
              <a:t>n</a:t>
            </a:r>
            <a:r>
              <a:rPr lang="en-US" sz="2800" dirty="0">
                <a:latin typeface="Josefin Sans" pitchFamily="2" charset="0"/>
              </a:rPr>
              <a:t>} and any other latent variables in the grammar </a:t>
            </a:r>
            <a:r>
              <a:rPr lang="el-GR" sz="2800" i="1" dirty="0">
                <a:solidFill>
                  <a:schemeClr val="accent4"/>
                </a:solidFill>
                <a:latin typeface="Josefin Sans" pitchFamily="2" charset="0"/>
              </a:rPr>
              <a:t>θ</a:t>
            </a:r>
            <a:r>
              <a:rPr lang="en-US" sz="2800" i="1" dirty="0">
                <a:latin typeface="Josefin Sans" pitchFamily="2" charset="0"/>
              </a:rPr>
              <a:t>.</a:t>
            </a:r>
          </a:p>
          <a:p>
            <a:r>
              <a:rPr lang="en-US" sz="2800" dirty="0">
                <a:latin typeface="Josefin Sans" pitchFamily="2" charset="0"/>
              </a:rPr>
              <a:t>To do so, we use MCMC. Repeat:</a:t>
            </a:r>
          </a:p>
          <a:p>
            <a:pPr lvl="1"/>
            <a:r>
              <a:rPr lang="en-US" sz="2400" dirty="0">
                <a:latin typeface="Josefin Sans" pitchFamily="2" charset="0"/>
              </a:rPr>
              <a:t>For </a:t>
            </a:r>
            <a:r>
              <a:rPr lang="en-US" sz="2400" dirty="0" err="1">
                <a:latin typeface="Josefin Sans" pitchFamily="2" charset="0"/>
              </a:rPr>
              <a:t>i</a:t>
            </a:r>
            <a:r>
              <a:rPr lang="en-US" sz="2400" dirty="0">
                <a:latin typeface="Josefin Sans" pitchFamily="2" charset="0"/>
              </a:rPr>
              <a:t> = 1,…,n,</a:t>
            </a:r>
            <a:r>
              <a:rPr lang="en-US" sz="2400" i="1" dirty="0">
                <a:latin typeface="Josefin Sans" pitchFamily="2" charset="0"/>
              </a:rPr>
              <a:t> </a:t>
            </a:r>
            <a:r>
              <a:rPr lang="en-US" sz="2400" dirty="0">
                <a:latin typeface="Josefin Sans" pitchFamily="2" charset="0"/>
              </a:rPr>
              <a:t>sample </a:t>
            </a:r>
            <a:r>
              <a:rPr lang="en-US" sz="2400" dirty="0" err="1">
                <a:solidFill>
                  <a:schemeClr val="accent4"/>
                </a:solidFill>
                <a:latin typeface="Josefin Sans" pitchFamily="2" charset="0"/>
              </a:rPr>
              <a:t>t</a:t>
            </a:r>
            <a:r>
              <a:rPr lang="en-US" sz="2400" baseline="-25000" dirty="0" err="1">
                <a:solidFill>
                  <a:schemeClr val="accent4"/>
                </a:solidFill>
                <a:latin typeface="Josefin Sans" pitchFamily="2" charset="0"/>
              </a:rPr>
              <a:t>i</a:t>
            </a:r>
            <a:r>
              <a:rPr lang="en-US" sz="2400" dirty="0">
                <a:solidFill>
                  <a:prstClr val="white"/>
                </a:solidFill>
                <a:latin typeface="Josefin Sans" pitchFamily="2" charset="0"/>
              </a:rPr>
              <a:t> </a:t>
            </a:r>
            <a:r>
              <a:rPr lang="en-US" sz="2400" dirty="0">
                <a:latin typeface="Josefin Sans" pitchFamily="2" charset="0"/>
              </a:rPr>
              <a:t>| </a:t>
            </a:r>
            <a:r>
              <a:rPr lang="el-GR" sz="2400" i="1" dirty="0">
                <a:solidFill>
                  <a:schemeClr val="accent4"/>
                </a:solidFill>
                <a:latin typeface="Josefin Sans" pitchFamily="2" charset="0"/>
              </a:rPr>
              <a:t>θ</a:t>
            </a:r>
            <a:r>
              <a:rPr lang="en-US" sz="2400" dirty="0">
                <a:latin typeface="Josefin Sans" pitchFamily="2" charset="0"/>
              </a:rPr>
              <a:t>,</a:t>
            </a:r>
            <a:r>
              <a:rPr lang="en-US" sz="2400" i="1" dirty="0" err="1">
                <a:solidFill>
                  <a:srgbClr val="E82D28"/>
                </a:solidFill>
                <a:latin typeface="Josefin Sans" pitchFamily="2" charset="0"/>
              </a:rPr>
              <a:t>x</a:t>
            </a:r>
            <a:r>
              <a:rPr lang="en-US" sz="2400" i="1" baseline="-25000" dirty="0" err="1">
                <a:solidFill>
                  <a:srgbClr val="E82D28"/>
                </a:solidFill>
                <a:latin typeface="Josefin Sans" pitchFamily="2" charset="0"/>
              </a:rPr>
              <a:t>i</a:t>
            </a:r>
            <a:r>
              <a:rPr lang="en-US" sz="2400" dirty="0" err="1">
                <a:latin typeface="Josefin Sans" pitchFamily="2" charset="0"/>
              </a:rPr>
              <a:t>,</a:t>
            </a:r>
            <a:r>
              <a:rPr lang="en-US" sz="2400" i="1" dirty="0" err="1">
                <a:solidFill>
                  <a:schemeClr val="accent3"/>
                </a:solidFill>
                <a:latin typeface="Josefin Sans" pitchFamily="2" charset="0"/>
              </a:rPr>
              <a:t>y</a:t>
            </a:r>
            <a:r>
              <a:rPr lang="en-US" sz="2400" i="1" baseline="-25000" dirty="0" err="1">
                <a:solidFill>
                  <a:schemeClr val="accent3"/>
                </a:solidFill>
                <a:latin typeface="Josefin Sans" pitchFamily="2" charset="0"/>
              </a:rPr>
              <a:t>i</a:t>
            </a:r>
            <a:r>
              <a:rPr lang="en-US" sz="2400" dirty="0">
                <a:latin typeface="Josefin Sans" pitchFamily="2" charset="0"/>
              </a:rPr>
              <a:t>.</a:t>
            </a:r>
          </a:p>
          <a:p>
            <a:pPr lvl="1"/>
            <a:r>
              <a:rPr lang="en-US" sz="2400" dirty="0">
                <a:latin typeface="Josefin Sans" pitchFamily="2" charset="0"/>
              </a:rPr>
              <a:t>Sample </a:t>
            </a:r>
            <a:r>
              <a:rPr lang="el-GR" sz="2800" i="1" dirty="0">
                <a:solidFill>
                  <a:schemeClr val="accent4"/>
                </a:solidFill>
                <a:latin typeface="Josefin Sans" pitchFamily="2" charset="0"/>
              </a:rPr>
              <a:t>θ</a:t>
            </a:r>
            <a:r>
              <a:rPr lang="en-US" sz="2800" i="1" dirty="0">
                <a:solidFill>
                  <a:schemeClr val="accent4"/>
                </a:solidFill>
                <a:latin typeface="Josefin Sans" pitchFamily="2" charset="0"/>
              </a:rPr>
              <a:t> </a:t>
            </a:r>
            <a:r>
              <a:rPr lang="en-US" sz="2400" dirty="0">
                <a:latin typeface="Josefin Sans" pitchFamily="2" charset="0"/>
              </a:rPr>
              <a:t>| </a:t>
            </a:r>
            <a:r>
              <a:rPr lang="en-US" sz="2800" b="1" i="1" dirty="0">
                <a:solidFill>
                  <a:schemeClr val="accent4"/>
                </a:solidFill>
                <a:latin typeface="Josefin Sans" pitchFamily="2" charset="0"/>
              </a:rPr>
              <a:t>t</a:t>
            </a:r>
            <a:r>
              <a:rPr lang="en-US" sz="2400" dirty="0">
                <a:latin typeface="Josefin Sans" pitchFamily="2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A0F7-5AFA-441E-BF5F-13730F90FB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8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13627"/>
          </a:xfrm>
        </p:spPr>
        <p:txBody>
          <a:bodyPr/>
          <a:lstStyle/>
          <a:p>
            <a:r>
              <a:rPr lang="en-US" sz="3600" dirty="0">
                <a:latin typeface="Josefin Sans" pitchFamily="2" charset="0"/>
              </a:rPr>
              <a:t>Training</a:t>
            </a:r>
            <a:endParaRPr lang="en-US" sz="3200" dirty="0">
              <a:latin typeface="Josefin San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0829" y="1366345"/>
                <a:ext cx="7554416" cy="4882061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latin typeface="Josefin Sans" pitchFamily="2" charset="0"/>
                  </a:rPr>
                  <a:t>The distribution of </a:t>
                </a:r>
                <a:r>
                  <a:rPr lang="en-US" sz="2800" dirty="0" err="1">
                    <a:solidFill>
                      <a:schemeClr val="accent4"/>
                    </a:solidFill>
                    <a:latin typeface="Josefin Sans" pitchFamily="2" charset="0"/>
                  </a:rPr>
                  <a:t>t</a:t>
                </a:r>
                <a:r>
                  <a:rPr lang="en-US" sz="2800" baseline="-25000" dirty="0" err="1">
                    <a:solidFill>
                      <a:schemeClr val="accent4"/>
                    </a:solidFill>
                    <a:latin typeface="Josefin Sans" pitchFamily="2" charset="0"/>
                  </a:rPr>
                  <a:t>i</a:t>
                </a:r>
                <a:r>
                  <a:rPr lang="en-US" sz="2800" dirty="0">
                    <a:solidFill>
                      <a:prstClr val="white"/>
                    </a:solidFill>
                    <a:latin typeface="Josefin Sans" pitchFamily="2" charset="0"/>
                  </a:rPr>
                  <a:t> </a:t>
                </a:r>
                <a:r>
                  <a:rPr lang="en-US" sz="2800" dirty="0">
                    <a:latin typeface="Josefin Sans" pitchFamily="2" charset="0"/>
                  </a:rPr>
                  <a:t>| </a:t>
                </a:r>
                <a:r>
                  <a:rPr lang="el-GR" sz="2800" i="1" dirty="0">
                    <a:solidFill>
                      <a:schemeClr val="accent4"/>
                    </a:solidFill>
                    <a:latin typeface="Josefin Sans" pitchFamily="2" charset="0"/>
                  </a:rPr>
                  <a:t>θ</a:t>
                </a:r>
                <a:r>
                  <a:rPr lang="en-US" sz="2800" dirty="0">
                    <a:latin typeface="Josefin Sans" pitchFamily="2" charset="0"/>
                  </a:rPr>
                  <a:t>,</a:t>
                </a:r>
                <a:r>
                  <a:rPr lang="en-US" sz="2800" dirty="0" err="1">
                    <a:solidFill>
                      <a:srgbClr val="E82D28"/>
                    </a:solidFill>
                    <a:latin typeface="Josefin Sans" pitchFamily="2" charset="0"/>
                  </a:rPr>
                  <a:t>x</a:t>
                </a:r>
                <a:r>
                  <a:rPr lang="en-US" sz="2800" baseline="-25000" dirty="0" err="1">
                    <a:solidFill>
                      <a:srgbClr val="E82D28"/>
                    </a:solidFill>
                    <a:latin typeface="Josefin Sans" pitchFamily="2" charset="0"/>
                  </a:rPr>
                  <a:t>i</a:t>
                </a:r>
                <a:r>
                  <a:rPr lang="en-US" sz="2800" dirty="0" err="1">
                    <a:latin typeface="Josefin Sans" pitchFamily="2" charset="0"/>
                  </a:rPr>
                  <a:t>,</a:t>
                </a:r>
                <a:r>
                  <a:rPr lang="en-US" sz="2800" dirty="0" err="1">
                    <a:solidFill>
                      <a:schemeClr val="accent3"/>
                    </a:solidFill>
                    <a:latin typeface="Josefin Sans" pitchFamily="2" charset="0"/>
                  </a:rPr>
                  <a:t>y</a:t>
                </a:r>
                <a:r>
                  <a:rPr lang="en-US" sz="2800" baseline="-25000" dirty="0" err="1">
                    <a:solidFill>
                      <a:schemeClr val="accent3"/>
                    </a:solidFill>
                    <a:latin typeface="Josefin Sans" pitchFamily="2" charset="0"/>
                  </a:rPr>
                  <a:t>i</a:t>
                </a:r>
                <a:r>
                  <a:rPr lang="en-US" sz="2800" dirty="0">
                    <a:latin typeface="Josefin Sans" pitchFamily="2" charset="0"/>
                  </a:rPr>
                  <a:t> fully factorizes: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400" b="1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𝟙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latin typeface="Josefin Sans" pitchFamily="2" charset="0"/>
                            </a:rPr>
                            <m:t>yield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2400" b="1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m:rPr>
                          <m:nor/>
                        </m:rPr>
                        <a:rPr lang="en-US" sz="2400" b="0" i="0" smtClean="0"/>
                        <m:t>.</m:t>
                      </m:r>
                    </m:oMath>
                  </m:oMathPara>
                </a14:m>
                <a:endParaRPr lang="en-US" sz="2400" b="0" dirty="0"/>
              </a:p>
              <a:p>
                <a:r>
                  <a:rPr lang="en-US" sz="2800" dirty="0">
                    <a:latin typeface="Josefin Sans" pitchFamily="2" charset="0"/>
                    <a:ea typeface="Source Sans Pro" panose="020B0503030403020204" pitchFamily="34" charset="0"/>
                  </a:rPr>
                  <a:t>Due to the complete factorization, we can apply the inside-outside algorithm, a classical dynamic programming method, to sample from this distribution.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0829" y="1366345"/>
                <a:ext cx="7554416" cy="4882061"/>
              </a:xfrm>
              <a:blipFill>
                <a:blip r:embed="rId2"/>
                <a:stretch>
                  <a:fillRect l="-1049" t="-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A0F7-5AFA-441E-BF5F-13730F90FB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6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840F0E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3298</TotalTime>
  <Words>1039</Words>
  <Application>Microsoft Office PowerPoint</Application>
  <PresentationFormat>On-screen Show (4:3)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Book Antiqua</vt:lpstr>
      <vt:lpstr>Calibri</vt:lpstr>
      <vt:lpstr>Cambria Math</vt:lpstr>
      <vt:lpstr>Century Gothic</vt:lpstr>
      <vt:lpstr>Josefin Sans</vt:lpstr>
      <vt:lpstr>Source Code Pro</vt:lpstr>
      <vt:lpstr>Source Sans Pro</vt:lpstr>
      <vt:lpstr>Source Sans Pro Light</vt:lpstr>
      <vt:lpstr>Wingdings</vt:lpstr>
      <vt:lpstr>Wingdings 3</vt:lpstr>
      <vt:lpstr>Ion</vt:lpstr>
      <vt:lpstr>A probabilistic generative grammar for semantic parsing</vt:lpstr>
      <vt:lpstr>Background</vt:lpstr>
      <vt:lpstr>Background</vt:lpstr>
      <vt:lpstr>Contributions</vt:lpstr>
      <vt:lpstr>Semantic grammar</vt:lpstr>
      <vt:lpstr>Semantic grammar</vt:lpstr>
      <vt:lpstr>How do we generate a sentence?</vt:lpstr>
      <vt:lpstr>Training</vt:lpstr>
      <vt:lpstr>Training</vt:lpstr>
      <vt:lpstr>Training</vt:lpstr>
      <vt:lpstr>Parsing</vt:lpstr>
      <vt:lpstr>Results</vt:lpstr>
      <vt:lpstr>Results</vt:lpstr>
      <vt:lpstr>Future work</vt:lpstr>
      <vt:lpstr>Questions?  github.com/asaparov/parser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generative grammar for semantic parsing</dc:title>
  <dc:creator>SCS</dc:creator>
  <cp:lastModifiedBy>asaparov</cp:lastModifiedBy>
  <cp:revision>358</cp:revision>
  <dcterms:created xsi:type="dcterms:W3CDTF">2015-11-28T18:57:42Z</dcterms:created>
  <dcterms:modified xsi:type="dcterms:W3CDTF">2017-08-03T23:04:09Z</dcterms:modified>
</cp:coreProperties>
</file>