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7" r:id="rId12"/>
    <p:sldId id="268" r:id="rId13"/>
    <p:sldId id="264" r:id="rId14"/>
  </p:sldIdLst>
  <p:sldSz cx="18288000" cy="10287000"/>
  <p:notesSz cx="6858000" cy="9144000"/>
  <p:embeddedFontLst>
    <p:embeddedFont>
      <p:font typeface="Arimo Bold"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Times New Roman Bold" panose="02020803070505020304" pitchFamily="18" charset="0"/>
      <p:regular r:id="rId18"/>
      <p:bold r:id="rId19"/>
    </p:embeddedFont>
    <p:embeddedFont>
      <p:font typeface="TT Rounds Condense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upta" userId="f9ca8872723318ce" providerId="LiveId" clId="{DFB59B6A-BAB5-42CE-8B77-F86DF5B41E59}"/>
    <pc:docChg chg="undo redo custSel addSld delSld modSld sldOrd">
      <pc:chgData name="Aman Gupta" userId="f9ca8872723318ce" providerId="LiveId" clId="{DFB59B6A-BAB5-42CE-8B77-F86DF5B41E59}" dt="2024-05-10T04:25:53.903" v="388" actId="5793"/>
      <pc:docMkLst>
        <pc:docMk/>
      </pc:docMkLst>
      <pc:sldChg chg="modSp mod ord">
        <pc:chgData name="Aman Gupta" userId="f9ca8872723318ce" providerId="LiveId" clId="{DFB59B6A-BAB5-42CE-8B77-F86DF5B41E59}" dt="2024-05-10T04:24:22.823" v="376"/>
        <pc:sldMkLst>
          <pc:docMk/>
          <pc:sldMk cId="0" sldId="264"/>
        </pc:sldMkLst>
        <pc:spChg chg="mod">
          <ac:chgData name="Aman Gupta" userId="f9ca8872723318ce" providerId="LiveId" clId="{DFB59B6A-BAB5-42CE-8B77-F86DF5B41E59}" dt="2024-05-10T04:22:55.361" v="366" actId="20577"/>
          <ac:spMkLst>
            <pc:docMk/>
            <pc:sldMk cId="0" sldId="264"/>
            <ac:spMk id="5" creationId="{00000000-0000-0000-0000-000000000000}"/>
          </ac:spMkLst>
        </pc:spChg>
        <pc:spChg chg="mod">
          <ac:chgData name="Aman Gupta" userId="f9ca8872723318ce" providerId="LiveId" clId="{DFB59B6A-BAB5-42CE-8B77-F86DF5B41E59}" dt="2024-05-10T04:23:32.968" v="372" actId="20577"/>
          <ac:spMkLst>
            <pc:docMk/>
            <pc:sldMk cId="0" sldId="264"/>
            <ac:spMk id="7" creationId="{1D2442A7-B21C-4C77-7599-0CE069864E61}"/>
          </ac:spMkLst>
        </pc:spChg>
      </pc:sldChg>
      <pc:sldChg chg="del">
        <pc:chgData name="Aman Gupta" userId="f9ca8872723318ce" providerId="LiveId" clId="{DFB59B6A-BAB5-42CE-8B77-F86DF5B41E59}" dt="2024-05-10T04:22:23.650" v="341" actId="2696"/>
        <pc:sldMkLst>
          <pc:docMk/>
          <pc:sldMk cId="0" sldId="265"/>
        </pc:sldMkLst>
      </pc:sldChg>
      <pc:sldChg chg="modSp mod">
        <pc:chgData name="Aman Gupta" userId="f9ca8872723318ce" providerId="LiveId" clId="{DFB59B6A-BAB5-42CE-8B77-F86DF5B41E59}" dt="2024-05-10T04:22:12.083" v="340" actId="20577"/>
        <pc:sldMkLst>
          <pc:docMk/>
          <pc:sldMk cId="0" sldId="267"/>
        </pc:sldMkLst>
        <pc:spChg chg="mod">
          <ac:chgData name="Aman Gupta" userId="f9ca8872723318ce" providerId="LiveId" clId="{DFB59B6A-BAB5-42CE-8B77-F86DF5B41E59}" dt="2024-05-10T04:13:41.161" v="22" actId="20577"/>
          <ac:spMkLst>
            <pc:docMk/>
            <pc:sldMk cId="0" sldId="267"/>
            <ac:spMk id="5" creationId="{00000000-0000-0000-0000-000000000000}"/>
          </ac:spMkLst>
        </pc:spChg>
        <pc:spChg chg="mod">
          <ac:chgData name="Aman Gupta" userId="f9ca8872723318ce" providerId="LiveId" clId="{DFB59B6A-BAB5-42CE-8B77-F86DF5B41E59}" dt="2024-05-10T04:22:12.083" v="340" actId="20577"/>
          <ac:spMkLst>
            <pc:docMk/>
            <pc:sldMk cId="0" sldId="267"/>
            <ac:spMk id="7" creationId="{780E8195-5CFA-25A5-6BE0-D10193271515}"/>
          </ac:spMkLst>
        </pc:spChg>
      </pc:sldChg>
      <pc:sldChg chg="modSp mod">
        <pc:chgData name="Aman Gupta" userId="f9ca8872723318ce" providerId="LiveId" clId="{DFB59B6A-BAB5-42CE-8B77-F86DF5B41E59}" dt="2024-05-10T04:25:53.903" v="388" actId="5793"/>
        <pc:sldMkLst>
          <pc:docMk/>
          <pc:sldMk cId="0" sldId="268"/>
        </pc:sldMkLst>
        <pc:spChg chg="mod">
          <ac:chgData name="Aman Gupta" userId="f9ca8872723318ce" providerId="LiveId" clId="{DFB59B6A-BAB5-42CE-8B77-F86DF5B41E59}" dt="2024-05-10T04:25:53.903" v="388" actId="5793"/>
          <ac:spMkLst>
            <pc:docMk/>
            <pc:sldMk cId="0" sldId="268"/>
            <ac:spMk id="6" creationId="{00000000-0000-0000-0000-000000000000}"/>
          </ac:spMkLst>
        </pc:spChg>
      </pc:sldChg>
      <pc:sldChg chg="add del">
        <pc:chgData name="Aman Gupta" userId="f9ca8872723318ce" providerId="LiveId" clId="{DFB59B6A-BAB5-42CE-8B77-F86DF5B41E59}" dt="2024-05-10T04:24:12.458" v="374" actId="2696"/>
        <pc:sldMkLst>
          <pc:docMk/>
          <pc:sldMk cId="3925692521"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docs.python.org/3/" TargetMode="External"/><Relationship Id="rId3" Type="http://schemas.openxmlformats.org/officeDocument/2006/relationships/image" Target="../media/image2.jpeg"/><Relationship Id="rId7" Type="http://schemas.openxmlformats.org/officeDocument/2006/relationships/hyperlink" Target="https://arno.uvt.nl/show.cgi?fid=159847"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abstract/document/10502550" TargetMode="External"/><Relationship Id="rId5" Type="http://schemas.openxmlformats.org/officeDocument/2006/relationships/hyperlink" Target="https://d1wqtxts1xzle7.cloudfront.net/78949753/Website_Development_Technologies-libre.pdf?1642410104=&amp;response-content-disposition=inline%3B+filename%3DWebsite_Developmemt_Technologies_A_Revie.pdf&amp;Expires=1715260770&amp;Signature=AcM~TqQBN8F4jH4XrkO6yw3CMVmp3kQ1cQsAqgmNW8cuwI3mTf7t4bfTNppDBo3CMywufZckhS3ZmXnztfJI91on9x3P5mgXIfVz8dAs4F6NQtQdb8i1Fq~57llOY9TCp-kSfqox-AL9mKhIVdJ9bx5XZGHBDQCJwAyxsqlmO3MCixBj5TOyxi4e5BR9I7QUevMIO49~zPzPbLPyPskRmfNZoFdu6ozIJgf4RvhKZbFHHbGgqmbm1ZVQ9rN2C3iG2o4OvCz-ilSWTeIhadQxq9WJUBtR7QY~GKCbzHBC1JeED8M2u-1UAR4MhqU6Epvt5cviRx4P6rdo9XMLqHtuSw__&amp;Key-Pair-Id=APKAJLOHF5GGSLRBV4ZA" TargetMode="External"/><Relationship Id="rId4" Type="http://schemas.openxmlformats.org/officeDocument/2006/relationships/image" Target="../media/image3.png"/><Relationship Id="rId9" Type="http://schemas.openxmlformats.org/officeDocument/2006/relationships/hyperlink" Target="https://realpython.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457200" y="2019300"/>
            <a:ext cx="17609820" cy="2467911"/>
            <a:chOff x="0" y="0"/>
            <a:chExt cx="23479760" cy="3290548"/>
          </a:xfrm>
        </p:grpSpPr>
        <p:sp>
          <p:nvSpPr>
            <p:cNvPr id="4" name="Freeform 4"/>
            <p:cNvSpPr/>
            <p:nvPr/>
          </p:nvSpPr>
          <p:spPr>
            <a:xfrm>
              <a:off x="76200" y="76200"/>
              <a:ext cx="23327361" cy="3138170"/>
            </a:xfrm>
            <a:custGeom>
              <a:avLst/>
              <a:gdLst/>
              <a:ahLst/>
              <a:cxnLst/>
              <a:rect l="l" t="t" r="r" b="b"/>
              <a:pathLst>
                <a:path w="23327361" h="3138170">
                  <a:moveTo>
                    <a:pt x="0" y="0"/>
                  </a:moveTo>
                  <a:lnTo>
                    <a:pt x="23327361" y="0"/>
                  </a:lnTo>
                  <a:lnTo>
                    <a:pt x="23327361" y="3138170"/>
                  </a:lnTo>
                  <a:lnTo>
                    <a:pt x="0" y="3138170"/>
                  </a:lnTo>
                  <a:close/>
                </a:path>
              </a:pathLst>
            </a:custGeom>
            <a:solidFill>
              <a:srgbClr val="EDEDED"/>
            </a:solidFill>
          </p:spPr>
        </p:sp>
        <p:sp>
          <p:nvSpPr>
            <p:cNvPr id="5" name="Freeform 5"/>
            <p:cNvSpPr/>
            <p:nvPr/>
          </p:nvSpPr>
          <p:spPr>
            <a:xfrm>
              <a:off x="0" y="0"/>
              <a:ext cx="23479761" cy="3290570"/>
            </a:xfrm>
            <a:custGeom>
              <a:avLst/>
              <a:gdLst/>
              <a:ahLst/>
              <a:cxnLst/>
              <a:rect l="l" t="t" r="r" b="b"/>
              <a:pathLst>
                <a:path w="23479761" h="3290570">
                  <a:moveTo>
                    <a:pt x="76200" y="0"/>
                  </a:moveTo>
                  <a:lnTo>
                    <a:pt x="23403561" y="0"/>
                  </a:lnTo>
                  <a:cubicBezTo>
                    <a:pt x="23445598" y="0"/>
                    <a:pt x="23479761" y="34163"/>
                    <a:pt x="23479761" y="76200"/>
                  </a:cubicBezTo>
                  <a:lnTo>
                    <a:pt x="23479761" y="3214370"/>
                  </a:lnTo>
                  <a:cubicBezTo>
                    <a:pt x="23479761" y="3256407"/>
                    <a:pt x="23445598" y="3290570"/>
                    <a:pt x="23403561" y="3290570"/>
                  </a:cubicBezTo>
                  <a:lnTo>
                    <a:pt x="76200" y="3290570"/>
                  </a:lnTo>
                  <a:cubicBezTo>
                    <a:pt x="34163" y="3290570"/>
                    <a:pt x="0" y="3256407"/>
                    <a:pt x="0" y="3214370"/>
                  </a:cubicBezTo>
                  <a:lnTo>
                    <a:pt x="0" y="76200"/>
                  </a:lnTo>
                  <a:cubicBezTo>
                    <a:pt x="0" y="34163"/>
                    <a:pt x="34163" y="0"/>
                    <a:pt x="76200" y="0"/>
                  </a:cubicBezTo>
                  <a:moveTo>
                    <a:pt x="76200" y="152400"/>
                  </a:moveTo>
                  <a:lnTo>
                    <a:pt x="76200" y="76200"/>
                  </a:lnTo>
                  <a:lnTo>
                    <a:pt x="152400" y="76200"/>
                  </a:lnTo>
                  <a:lnTo>
                    <a:pt x="152400" y="3214370"/>
                  </a:lnTo>
                  <a:lnTo>
                    <a:pt x="76200" y="3214370"/>
                  </a:lnTo>
                  <a:lnTo>
                    <a:pt x="76200" y="3138170"/>
                  </a:lnTo>
                  <a:lnTo>
                    <a:pt x="23403561" y="3138170"/>
                  </a:lnTo>
                  <a:lnTo>
                    <a:pt x="23403561" y="3214370"/>
                  </a:lnTo>
                  <a:lnTo>
                    <a:pt x="23327361" y="3214370"/>
                  </a:lnTo>
                  <a:lnTo>
                    <a:pt x="23327361" y="76200"/>
                  </a:lnTo>
                  <a:lnTo>
                    <a:pt x="23403561" y="76200"/>
                  </a:lnTo>
                  <a:lnTo>
                    <a:pt x="23403561" y="152400"/>
                  </a:lnTo>
                  <a:lnTo>
                    <a:pt x="76200" y="152400"/>
                  </a:lnTo>
                  <a:close/>
                </a:path>
              </a:pathLst>
            </a:custGeom>
            <a:solidFill>
              <a:srgbClr val="000000"/>
            </a:solidFill>
          </p:spPr>
        </p:sp>
        <p:sp>
          <p:nvSpPr>
            <p:cNvPr id="6" name="TextBox 6"/>
            <p:cNvSpPr txBox="1"/>
            <p:nvPr/>
          </p:nvSpPr>
          <p:spPr>
            <a:xfrm>
              <a:off x="0" y="47625"/>
              <a:ext cx="23479760" cy="3242923"/>
            </a:xfrm>
            <a:prstGeom prst="rect">
              <a:avLst/>
            </a:prstGeom>
          </p:spPr>
          <p:txBody>
            <a:bodyPr lIns="50800" tIns="50800" rIns="50800" bIns="50800" rtlCol="0" anchor="b"/>
            <a:lstStyle/>
            <a:p>
              <a:pPr algn="ctr">
                <a:lnSpc>
                  <a:spcPts val="7727"/>
                </a:lnSpc>
              </a:pPr>
              <a:endParaRPr dirty="0"/>
            </a:p>
            <a:p>
              <a:pPr algn="ctr">
                <a:lnSpc>
                  <a:spcPts val="7727"/>
                </a:lnSpc>
              </a:pPr>
              <a:endParaRPr dirty="0"/>
            </a:p>
            <a:p>
              <a:pPr algn="ctr">
                <a:lnSpc>
                  <a:spcPts val="7727"/>
                </a:lnSpc>
              </a:pPr>
              <a:r>
                <a:rPr lang="en-US" sz="7155" dirty="0">
                  <a:solidFill>
                    <a:srgbClr val="1F3864"/>
                  </a:solidFill>
                  <a:latin typeface="Arimo Bold"/>
                </a:rPr>
                <a:t>	Practicum </a:t>
              </a:r>
              <a:r>
                <a:rPr lang="en-US" sz="7155" dirty="0" err="1">
                  <a:solidFill>
                    <a:srgbClr val="1F3864"/>
                  </a:solidFill>
                  <a:latin typeface="Arimo Bold"/>
                </a:rPr>
                <a:t>Presentation:Final</a:t>
              </a:r>
              <a:r>
                <a:rPr lang="en-US" sz="7155" dirty="0">
                  <a:solidFill>
                    <a:srgbClr val="1F3864"/>
                  </a:solidFill>
                  <a:latin typeface="Arimo Bold"/>
                </a:rPr>
                <a:t> Defense</a:t>
              </a:r>
            </a:p>
            <a:p>
              <a:pPr algn="ctr">
                <a:lnSpc>
                  <a:spcPts val="7727"/>
                </a:lnSpc>
              </a:pPr>
              <a:r>
                <a:rPr lang="en-US" sz="7155" dirty="0">
                  <a:solidFill>
                    <a:srgbClr val="1F3864"/>
                  </a:solidFill>
                  <a:latin typeface="Arimo Bold"/>
                </a:rPr>
                <a:t>Topic: “ </a:t>
              </a:r>
              <a:r>
                <a:rPr lang="en-US" sz="7155" dirty="0" err="1">
                  <a:solidFill>
                    <a:srgbClr val="1F3864"/>
                  </a:solidFill>
                  <a:latin typeface="Arimo Bold"/>
                </a:rPr>
                <a:t>AdvoAdvice</a:t>
              </a:r>
              <a:r>
                <a:rPr lang="en-US" sz="7155" dirty="0">
                  <a:solidFill>
                    <a:srgbClr val="1F3864"/>
                  </a:solidFill>
                  <a:latin typeface="Arimo Bold"/>
                </a:rPr>
                <a:t>”</a:t>
              </a:r>
            </a:p>
          </p:txBody>
        </p:sp>
      </p:grpSp>
      <p:grpSp>
        <p:nvGrpSpPr>
          <p:cNvPr id="7" name="Group 7"/>
          <p:cNvGrpSpPr/>
          <p:nvPr/>
        </p:nvGrpSpPr>
        <p:grpSpPr>
          <a:xfrm>
            <a:off x="2057400" y="4689651"/>
            <a:ext cx="13988136" cy="5188302"/>
            <a:chOff x="-339691" y="0"/>
            <a:chExt cx="14899029" cy="8590419"/>
          </a:xfrm>
        </p:grpSpPr>
        <p:sp>
          <p:nvSpPr>
            <p:cNvPr id="8" name="Freeform 8"/>
            <p:cNvSpPr/>
            <p:nvPr/>
          </p:nvSpPr>
          <p:spPr>
            <a:xfrm>
              <a:off x="0" y="0"/>
              <a:ext cx="14559338" cy="8516239"/>
            </a:xfrm>
            <a:custGeom>
              <a:avLst/>
              <a:gdLst/>
              <a:ahLst/>
              <a:cxnLst/>
              <a:rect l="l" t="t" r="r" b="b"/>
              <a:pathLst>
                <a:path w="14559338" h="8516239">
                  <a:moveTo>
                    <a:pt x="0" y="0"/>
                  </a:moveTo>
                  <a:lnTo>
                    <a:pt x="14559338" y="0"/>
                  </a:lnTo>
                  <a:lnTo>
                    <a:pt x="14559338" y="8516239"/>
                  </a:lnTo>
                  <a:lnTo>
                    <a:pt x="0" y="8516239"/>
                  </a:lnTo>
                  <a:close/>
                </a:path>
              </a:pathLst>
            </a:custGeom>
            <a:solidFill>
              <a:srgbClr val="DAE3F3"/>
            </a:solidFill>
          </p:spPr>
        </p:sp>
        <p:sp>
          <p:nvSpPr>
            <p:cNvPr id="9" name="TextBox 9"/>
            <p:cNvSpPr txBox="1"/>
            <p:nvPr/>
          </p:nvSpPr>
          <p:spPr>
            <a:xfrm>
              <a:off x="-339691" y="36080"/>
              <a:ext cx="14559389" cy="8554339"/>
            </a:xfrm>
            <a:prstGeom prst="rect">
              <a:avLst/>
            </a:prstGeom>
          </p:spPr>
          <p:txBody>
            <a:bodyPr lIns="50800" tIns="50800" rIns="50800" bIns="50800" rtlCol="0" anchor="t"/>
            <a:lstStyle/>
            <a:p>
              <a:pPr algn="ctr">
                <a:lnSpc>
                  <a:spcPts val="4374"/>
                </a:lnSpc>
              </a:pPr>
              <a:r>
                <a:rPr lang="en-US" sz="4050" dirty="0">
                  <a:solidFill>
                    <a:srgbClr val="002060"/>
                  </a:solidFill>
                  <a:latin typeface="Times New Roman Bold"/>
                </a:rPr>
                <a:t>Students Name, Enrollment No. Branch &amp; Section:</a:t>
              </a:r>
            </a:p>
            <a:p>
              <a:pPr algn="ctr">
                <a:lnSpc>
                  <a:spcPts val="4374"/>
                </a:lnSpc>
              </a:pPr>
              <a:endParaRPr lang="en-US" sz="4050" dirty="0">
                <a:solidFill>
                  <a:srgbClr val="002060"/>
                </a:solidFill>
                <a:latin typeface="Times New Roman Bold"/>
              </a:endParaRPr>
            </a:p>
            <a:p>
              <a:pPr algn="ctr">
                <a:lnSpc>
                  <a:spcPts val="4374"/>
                </a:lnSpc>
              </a:pPr>
              <a:r>
                <a:rPr lang="en-US" sz="4050" dirty="0">
                  <a:solidFill>
                    <a:srgbClr val="002060"/>
                  </a:solidFill>
                  <a:latin typeface="Times New Roman Bold"/>
                </a:rPr>
                <a:t>Aryan Gupta [04517711922]. [AIDS-A]</a:t>
              </a:r>
            </a:p>
            <a:p>
              <a:pPr algn="ctr">
                <a:lnSpc>
                  <a:spcPts val="4374"/>
                </a:lnSpc>
              </a:pPr>
              <a:r>
                <a:rPr lang="en-US" sz="4050" dirty="0">
                  <a:solidFill>
                    <a:srgbClr val="002060"/>
                  </a:solidFill>
                  <a:latin typeface="Times New Roman Bold"/>
                </a:rPr>
                <a:t>Akanksha Sharma [01117708423].[AIDS-B]</a:t>
              </a:r>
            </a:p>
            <a:p>
              <a:pPr algn="ctr">
                <a:lnSpc>
                  <a:spcPts val="4374"/>
                </a:lnSpc>
              </a:pPr>
              <a:r>
                <a:rPr lang="en-US" sz="4050" dirty="0">
                  <a:solidFill>
                    <a:srgbClr val="002060"/>
                  </a:solidFill>
                  <a:latin typeface="Times New Roman Bold"/>
                </a:rPr>
                <a:t>Saumya Giri [0091770843]. [AIDS-B]</a:t>
              </a:r>
            </a:p>
            <a:p>
              <a:pPr algn="ctr">
                <a:lnSpc>
                  <a:spcPts val="4374"/>
                </a:lnSpc>
              </a:pPr>
              <a:r>
                <a:rPr lang="en-US" sz="4050" dirty="0">
                  <a:solidFill>
                    <a:srgbClr val="002060"/>
                  </a:solidFill>
                  <a:latin typeface="Times New Roman Bold"/>
                </a:rPr>
                <a:t>Harsh Sharma[00717708423].[AIDS-B]</a:t>
              </a:r>
            </a:p>
            <a:p>
              <a:pPr algn="ctr">
                <a:lnSpc>
                  <a:spcPts val="4374"/>
                </a:lnSpc>
              </a:pPr>
              <a:endParaRPr lang="en-US" sz="4050" dirty="0">
                <a:solidFill>
                  <a:srgbClr val="002060"/>
                </a:solidFill>
                <a:latin typeface="Times New Roman Bold"/>
              </a:endParaRPr>
            </a:p>
            <a:p>
              <a:pPr algn="ctr">
                <a:lnSpc>
                  <a:spcPts val="4374"/>
                </a:lnSpc>
              </a:pPr>
              <a:r>
                <a:rPr lang="en-US" sz="4050" dirty="0">
                  <a:solidFill>
                    <a:srgbClr val="002060"/>
                  </a:solidFill>
                  <a:latin typeface="Times New Roman Bold"/>
                </a:rPr>
                <a:t>Supervisor:</a:t>
              </a:r>
            </a:p>
            <a:p>
              <a:pPr algn="ctr">
                <a:lnSpc>
                  <a:spcPts val="4374"/>
                </a:lnSpc>
              </a:pPr>
              <a:r>
                <a:rPr lang="en-US" sz="4050" dirty="0">
                  <a:solidFill>
                    <a:srgbClr val="002060"/>
                  </a:solidFill>
                  <a:latin typeface="Times New Roman Bold"/>
                </a:rPr>
                <a:t>Dr. Deepti Chopra</a:t>
              </a:r>
            </a:p>
            <a:p>
              <a:pPr algn="ctr">
                <a:lnSpc>
                  <a:spcPts val="4374"/>
                </a:lnSpc>
              </a:pPr>
              <a:endParaRPr lang="en-US" sz="4050" dirty="0">
                <a:solidFill>
                  <a:srgbClr val="002060"/>
                </a:solidFill>
                <a:latin typeface="Times New Roman Bold"/>
              </a:endParaRPr>
            </a:p>
            <a:p>
              <a:pPr algn="ctr">
                <a:lnSpc>
                  <a:spcPts val="4374"/>
                </a:lnSpc>
              </a:pPr>
              <a:endParaRPr lang="en-US" sz="4050" dirty="0">
                <a:solidFill>
                  <a:srgbClr val="002060"/>
                </a:solidFill>
                <a:latin typeface="Times New Roman Bold"/>
              </a:endParaRPr>
            </a:p>
            <a:p>
              <a:pPr algn="ctr">
                <a:lnSpc>
                  <a:spcPts val="4374"/>
                </a:lnSpc>
              </a:pPr>
              <a:endParaRPr lang="en-US" sz="4050" dirty="0">
                <a:solidFill>
                  <a:srgbClr val="002060"/>
                </a:solidFill>
                <a:latin typeface="Times New Roman Bol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387764" y="541601"/>
            <a:ext cx="9531764" cy="1179357"/>
          </a:xfrm>
          <a:prstGeom prst="rect">
            <a:avLst/>
          </a:prstGeom>
        </p:spPr>
        <p:txBody>
          <a:bodyPr lIns="0" tIns="0" rIns="0" bIns="0" rtlCol="0" anchor="t">
            <a:spAutoFit/>
          </a:bodyPr>
          <a:lstStyle/>
          <a:p>
            <a:pPr algn="ctr">
              <a:lnSpc>
                <a:spcPts val="9546"/>
              </a:lnSpc>
            </a:pPr>
            <a:r>
              <a:rPr lang="en-US" sz="6818">
                <a:solidFill>
                  <a:srgbClr val="000000"/>
                </a:solidFill>
                <a:latin typeface="Canva Sans Bold"/>
              </a:rPr>
              <a:t>Technology Stack</a:t>
            </a:r>
          </a:p>
        </p:txBody>
      </p:sp>
      <p:sp>
        <p:nvSpPr>
          <p:cNvPr id="6" name="TextBox 6"/>
          <p:cNvSpPr txBox="1"/>
          <p:nvPr/>
        </p:nvSpPr>
        <p:spPr>
          <a:xfrm>
            <a:off x="274320" y="1663807"/>
            <a:ext cx="17451105" cy="2968505"/>
          </a:xfrm>
          <a:prstGeom prst="rect">
            <a:avLst/>
          </a:prstGeom>
        </p:spPr>
        <p:txBody>
          <a:bodyPr wrap="square" lIns="0" tIns="0" rIns="0" bIns="0" rtlCol="0" anchor="t">
            <a:spAutoFit/>
          </a:bodyPr>
          <a:lstStyle/>
          <a:p>
            <a:pPr algn="just">
              <a:lnSpc>
                <a:spcPts val="3920"/>
              </a:lnSpc>
            </a:pPr>
            <a:r>
              <a:rPr lang="en-US" sz="2800" b="1" dirty="0">
                <a:solidFill>
                  <a:srgbClr val="000000"/>
                </a:solidFill>
                <a:latin typeface="Canva Sans"/>
              </a:rPr>
              <a:t>4. Git</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Used for version control and collaboration among team members</a:t>
            </a:r>
          </a:p>
          <a:p>
            <a:pPr algn="just">
              <a:lnSpc>
                <a:spcPts val="3920"/>
              </a:lnSpc>
            </a:pPr>
            <a:endParaRPr lang="en-US" sz="2800" dirty="0">
              <a:solidFill>
                <a:srgbClr val="000000"/>
              </a:solidFill>
              <a:latin typeface="Canva Sans"/>
            </a:endParaRPr>
          </a:p>
          <a:p>
            <a:pPr algn="just">
              <a:lnSpc>
                <a:spcPts val="3920"/>
              </a:lnSpc>
            </a:pPr>
            <a:r>
              <a:rPr lang="en-US" sz="2800" b="1" dirty="0">
                <a:solidFill>
                  <a:srgbClr val="000000"/>
                </a:solidFill>
                <a:latin typeface="Canva Sans"/>
              </a:rPr>
              <a:t>5. ChatGPT API</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Provides answers to the legal inquiries.</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Used to convert the legal document to the layman terms</a:t>
            </a:r>
          </a:p>
        </p:txBody>
      </p:sp>
    </p:spTree>
    <p:extLst>
      <p:ext uri="{BB962C8B-B14F-4D97-AF65-F5344CB8AC3E}">
        <p14:creationId xmlns:p14="http://schemas.microsoft.com/office/powerpoint/2010/main" val="342835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521589" y="537527"/>
            <a:ext cx="11976418"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rPr>
              <a:t>Future Scope</a:t>
            </a:r>
          </a:p>
        </p:txBody>
      </p:sp>
      <p:sp>
        <p:nvSpPr>
          <p:cNvPr id="7" name="Subtitle 6">
            <a:extLst>
              <a:ext uri="{FF2B5EF4-FFF2-40B4-BE49-F238E27FC236}">
                <a16:creationId xmlns:a16="http://schemas.microsoft.com/office/drawing/2014/main" id="{780E8195-5CFA-25A5-6BE0-D10193271515}"/>
              </a:ext>
            </a:extLst>
          </p:cNvPr>
          <p:cNvSpPr>
            <a:spLocks noGrp="1"/>
          </p:cNvSpPr>
          <p:nvPr>
            <p:ph type="subTitle" idx="1"/>
          </p:nvPr>
        </p:nvSpPr>
        <p:spPr>
          <a:xfrm>
            <a:off x="2362200" y="1979236"/>
            <a:ext cx="14173200" cy="7162800"/>
          </a:xfrm>
        </p:spPr>
        <p:txBody>
          <a:bodyPr>
            <a:normAutofit/>
          </a:bodyPr>
          <a:lstStyle/>
          <a:p>
            <a:pPr marL="514350" indent="-514350" algn="just">
              <a:buAutoNum type="arabicPeriod"/>
            </a:pPr>
            <a:r>
              <a:rPr lang="en-US" sz="4400" b="1" dirty="0">
                <a:effectLst/>
                <a:latin typeface="Times New Roman" panose="02020603050405020304" pitchFamily="18" charset="0"/>
                <a:ea typeface="Times New Roman" panose="02020603050405020304" pitchFamily="18" charset="0"/>
              </a:rPr>
              <a:t>Expansion of Features</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Integration of Emerging Technologies</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Collaboration with legal experts and organizations.</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Localization and Multilingual support</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Community Engagement and Advocacy </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Research and Development Initiative </a:t>
            </a:r>
          </a:p>
          <a:p>
            <a:pPr marL="514350" indent="-514350" algn="just">
              <a:buAutoNum type="arabicPeriod"/>
            </a:pPr>
            <a:r>
              <a:rPr lang="en-US" sz="4400" b="1" dirty="0">
                <a:latin typeface="Times New Roman" panose="02020603050405020304" pitchFamily="18" charset="0"/>
                <a:cs typeface="Times New Roman" panose="02020603050405020304" pitchFamily="18" charset="0"/>
              </a:rPr>
              <a:t>Scalability and Sustainability</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0" y="499427"/>
            <a:ext cx="7291676" cy="1160781"/>
          </a:xfrm>
          <a:prstGeom prst="rect">
            <a:avLst/>
          </a:prstGeom>
        </p:spPr>
        <p:txBody>
          <a:bodyPr lIns="0" tIns="0" rIns="0" bIns="0" rtlCol="0" anchor="t">
            <a:spAutoFit/>
          </a:bodyPr>
          <a:lstStyle/>
          <a:p>
            <a:pPr algn="ctr">
              <a:lnSpc>
                <a:spcPts val="9519"/>
              </a:lnSpc>
            </a:pPr>
            <a:r>
              <a:rPr lang="en-US" sz="6799">
                <a:solidFill>
                  <a:srgbClr val="000000"/>
                </a:solidFill>
                <a:latin typeface="Canva Sans Bold"/>
              </a:rPr>
              <a:t>References</a:t>
            </a:r>
          </a:p>
        </p:txBody>
      </p:sp>
      <p:sp>
        <p:nvSpPr>
          <p:cNvPr id="6" name="TextBox 6"/>
          <p:cNvSpPr txBox="1"/>
          <p:nvPr/>
        </p:nvSpPr>
        <p:spPr>
          <a:xfrm>
            <a:off x="169037" y="1821062"/>
            <a:ext cx="17583192" cy="7186711"/>
          </a:xfrm>
          <a:prstGeom prst="rect">
            <a:avLst/>
          </a:prstGeom>
        </p:spPr>
        <p:txBody>
          <a:bodyPr lIns="0" tIns="0" rIns="0" bIns="0" rtlCol="0" anchor="t">
            <a:spAutoFit/>
          </a:bodyPr>
          <a:lstStyle/>
          <a:p>
            <a:pPr lvl="0" algn="just">
              <a:lnSpc>
                <a:spcPct val="150000"/>
              </a:lnSpc>
            </a:pPr>
            <a:r>
              <a:rPr lang="en-US" b="1" dirty="0">
                <a:effectLst/>
                <a:latin typeface="Times New Roman" panose="02020603050405020304" pitchFamily="18" charset="0"/>
                <a:ea typeface="Times New Roman" panose="02020603050405020304" pitchFamily="18" charset="0"/>
              </a:rPr>
              <a:t>Research Paper: 	Website Development Technologies: A Review</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u="sng" dirty="0">
                <a:solidFill>
                  <a:srgbClr val="0000FF"/>
                </a:solidFill>
                <a:effectLst/>
                <a:latin typeface="Times New Roman" panose="02020603050405020304" pitchFamily="18" charset="0"/>
                <a:ea typeface="Times New Roman" panose="02020603050405020304" pitchFamily="18" charset="0"/>
                <a:hlinkClick r:id="rId5"/>
              </a:rPr>
              <a:t>https://d1wqtxts1xzle7.cloudfront.net/78949753/Website_Development_Technologies-libre.pdf?1642410104=&amp;response-content-disposition=inline%3B+filename%3DWebsite_Developmemt_Technologies_A_Revie.pdf&amp;Expires=1715260770&amp;Signature=AcM~TqQBN8F4jH4XrkO6yw3CMVmp3kQ1cQsAqgmNW8cuwI3mTf7t4bfTNppDBo3CMywufZckhS3ZmXnztfJI91on9x3P5mgXIfVz8dAs4F6NQtQdb8i1Fq~57llOY9TCp-kSfqox-AL9mKhIVdJ9bx5XZGHBDQCJwAyxsqlmO3MCixBj5TOyxi4e5BR9I7QUevMIO49~zPzPbLPyPskRmfNZoFdu6ozIJgf4RvhKZbFHHbGgqmbm1ZVQ9rN2C3iG2o4OvCz-ilSWTeIhadQxq9WJUBtR7QY~GKCbzHBC1JeED8M2u-1UAR4MhqU6Epvt5cviRx4P6rdo9XMLqHtuSw__&amp;Key-Pair-Id=APKAJLOHF5GGSLRBV4ZA</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u="none" strike="noStrike"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lvl="0" algn="just">
              <a:lnSpc>
                <a:spcPct val="150000"/>
              </a:lnSpc>
            </a:pPr>
            <a:r>
              <a:rPr lang="en-US" b="1" dirty="0">
                <a:effectLst/>
                <a:latin typeface="Times New Roman" panose="02020603050405020304" pitchFamily="18" charset="0"/>
                <a:ea typeface="Times New Roman" panose="02020603050405020304" pitchFamily="18" charset="0"/>
              </a:rPr>
              <a:t>Research Paper:	Generative vs Intent-based Chatbot for Judicial Advice</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u="sng" dirty="0">
                <a:solidFill>
                  <a:srgbClr val="0000FF"/>
                </a:solidFill>
                <a:effectLst/>
                <a:latin typeface="Times New Roman" panose="02020603050405020304" pitchFamily="18" charset="0"/>
                <a:ea typeface="Times New Roman" panose="02020603050405020304" pitchFamily="18" charset="0"/>
                <a:hlinkClick r:id="rId6"/>
              </a:rPr>
              <a:t>https://ieeexplore.ieee.org/abstract/document/10502550</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lvl="0" algn="just">
              <a:lnSpc>
                <a:spcPct val="150000"/>
              </a:lnSpc>
            </a:pPr>
            <a:r>
              <a:rPr lang="en-US" b="1" dirty="0">
                <a:effectLst/>
                <a:latin typeface="Times New Roman" panose="02020603050405020304" pitchFamily="18" charset="0"/>
                <a:ea typeface="Times New Roman" panose="02020603050405020304" pitchFamily="18" charset="0"/>
              </a:rPr>
              <a:t> Research Paper:	The potential Legal </a:t>
            </a:r>
            <a:r>
              <a:rPr lang="en-US" b="1" dirty="0" err="1">
                <a:effectLst/>
                <a:latin typeface="Times New Roman" panose="02020603050405020304" pitchFamily="18" charset="0"/>
                <a:ea typeface="Times New Roman" panose="02020603050405020304" pitchFamily="18" charset="0"/>
              </a:rPr>
              <a:t>ChatBots</a:t>
            </a:r>
            <a:r>
              <a:rPr lang="en-US" b="1" dirty="0">
                <a:effectLst/>
                <a:latin typeface="Times New Roman" panose="02020603050405020304" pitchFamily="18" charset="0"/>
                <a:ea typeface="Times New Roman" panose="02020603050405020304" pitchFamily="18" charset="0"/>
              </a:rPr>
              <a:t> have in the context of Access to Justice</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b="1" u="sng" dirty="0">
                <a:solidFill>
                  <a:srgbClr val="0000FF"/>
                </a:solidFill>
                <a:effectLst/>
                <a:latin typeface="Times New Roman" panose="02020603050405020304" pitchFamily="18" charset="0"/>
                <a:ea typeface="Times New Roman" panose="02020603050405020304" pitchFamily="18" charset="0"/>
                <a:hlinkClick r:id="rId7"/>
              </a:rPr>
              <a:t>https://arno.uvt.nl/show.cgi?fid=159847</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b="1" dirty="0">
                <a:effectLst/>
                <a:latin typeface="Times New Roman" panose="02020603050405020304" pitchFamily="18" charset="0"/>
                <a:ea typeface="Times New Roman" panose="02020603050405020304" pitchFamily="18" charset="0"/>
              </a:rPr>
              <a:t> </a:t>
            </a:r>
          </a:p>
          <a:p>
            <a:pPr marL="138430" algn="just">
              <a:lnSpc>
                <a:spcPct val="150000"/>
              </a:lnSpc>
            </a:pPr>
            <a:r>
              <a:rPr lang="en-US" b="1" dirty="0">
                <a:effectLst/>
                <a:latin typeface="Times New Roman" panose="02020603050405020304" pitchFamily="18" charset="0"/>
                <a:ea typeface="Calibri" panose="020F0502020204030204" pitchFamily="34" charset="0"/>
              </a:rPr>
              <a:t>For Python</a:t>
            </a:r>
            <a:endParaRPr lang="en-IN" dirty="0">
              <a:effectLst/>
              <a:latin typeface="Times New Roman" panose="02020603050405020304" pitchFamily="18" charset="0"/>
              <a:ea typeface="Times New Roman" panose="02020603050405020304" pitchFamily="18" charset="0"/>
            </a:endParaRPr>
          </a:p>
          <a:p>
            <a:pPr marL="180340" algn="just">
              <a:lnSpc>
                <a:spcPct val="150000"/>
              </a:lnSpc>
            </a:pPr>
            <a:r>
              <a:rPr lang="en-US" u="sng" dirty="0">
                <a:solidFill>
                  <a:srgbClr val="0000FF"/>
                </a:solidFill>
                <a:effectLst/>
                <a:latin typeface="Times New Roman" panose="02020603050405020304" pitchFamily="18" charset="0"/>
                <a:ea typeface="Calibri" panose="020F0502020204030204" pitchFamily="34" charset="0"/>
                <a:hlinkClick r:id="rId8"/>
              </a:rPr>
              <a:t>https://docs.python.org/3/</a:t>
            </a:r>
            <a:r>
              <a:rPr lang="en-US" b="1" dirty="0">
                <a:effectLst/>
                <a:latin typeface="Times New Roman" panose="02020603050405020304" pitchFamily="18" charset="0"/>
                <a:ea typeface="Calibri" panose="020F0502020204030204" pitchFamily="34" charset="0"/>
              </a:rPr>
              <a:t> </a:t>
            </a:r>
            <a:endParaRPr lang="en-IN" dirty="0">
              <a:effectLst/>
              <a:latin typeface="Times New Roman" panose="02020603050405020304" pitchFamily="18" charset="0"/>
              <a:ea typeface="Times New Roman" panose="02020603050405020304" pitchFamily="18" charset="0"/>
            </a:endParaRPr>
          </a:p>
          <a:p>
            <a:pPr marL="180340" algn="just">
              <a:lnSpc>
                <a:spcPct val="150000"/>
              </a:lnSpc>
            </a:pPr>
            <a:r>
              <a:rPr lang="en-US" u="sng" dirty="0">
                <a:solidFill>
                  <a:srgbClr val="0000FF"/>
                </a:solidFill>
                <a:effectLst/>
                <a:latin typeface="Times New Roman" panose="02020603050405020304" pitchFamily="18" charset="0"/>
                <a:ea typeface="Calibri" panose="020F0502020204030204" pitchFamily="34" charset="0"/>
                <a:hlinkClick r:id="rId9"/>
              </a:rPr>
              <a:t>https://realpython.com/</a:t>
            </a:r>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gn="ctr">
              <a:lnSpc>
                <a:spcPts val="4480"/>
              </a:lnSpc>
            </a:pPr>
            <a:endParaRPr lang="en-US" sz="3200" dirty="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571939" y="599430"/>
            <a:ext cx="6712121" cy="1101726"/>
          </a:xfrm>
          <a:prstGeom prst="rect">
            <a:avLst/>
          </a:prstGeom>
        </p:spPr>
        <p:txBody>
          <a:bodyPr lIns="0" tIns="0" rIns="0" bIns="0" rtlCol="0" anchor="t">
            <a:spAutoFit/>
          </a:bodyPr>
          <a:lstStyle/>
          <a:p>
            <a:pPr algn="ctr">
              <a:lnSpc>
                <a:spcPts val="9099"/>
              </a:lnSpc>
            </a:pPr>
            <a:r>
              <a:rPr lang="en-US" sz="6499" dirty="0">
                <a:solidFill>
                  <a:srgbClr val="000000"/>
                </a:solidFill>
                <a:latin typeface="Canva Sans Bold"/>
              </a:rPr>
              <a:t>Conclusion</a:t>
            </a:r>
          </a:p>
        </p:txBody>
      </p:sp>
      <p:sp>
        <p:nvSpPr>
          <p:cNvPr id="7" name="Subtitle 6">
            <a:extLst>
              <a:ext uri="{FF2B5EF4-FFF2-40B4-BE49-F238E27FC236}">
                <a16:creationId xmlns:a16="http://schemas.microsoft.com/office/drawing/2014/main" id="{1D2442A7-B21C-4C77-7599-0CE069864E61}"/>
              </a:ext>
            </a:extLst>
          </p:cNvPr>
          <p:cNvSpPr>
            <a:spLocks noGrp="1"/>
          </p:cNvSpPr>
          <p:nvPr>
            <p:ph type="subTitle" idx="1"/>
          </p:nvPr>
        </p:nvSpPr>
        <p:spPr>
          <a:xfrm>
            <a:off x="571939" y="1878213"/>
            <a:ext cx="17030261" cy="7684888"/>
          </a:xfrm>
        </p:spPr>
        <p:txBody>
          <a:bodyPr>
            <a:noAutofit/>
          </a:bodyPr>
          <a:lstStyle/>
          <a:p>
            <a:pPr marL="138430" algn="just">
              <a:lnSpc>
                <a:spcPct val="150000"/>
              </a:lnSpc>
            </a:pPr>
            <a:r>
              <a:rPr lang="en-US" dirty="0">
                <a:effectLst/>
                <a:latin typeface="Times New Roman" panose="02020603050405020304" pitchFamily="18" charset="0"/>
                <a:ea typeface="Times New Roman" panose="02020603050405020304" pitchFamily="18" charset="0"/>
              </a:rPr>
              <a:t>The </a:t>
            </a:r>
            <a:r>
              <a:rPr lang="en-US" dirty="0" err="1">
                <a:effectLst/>
                <a:latin typeface="Times New Roman" panose="02020603050405020304" pitchFamily="18" charset="0"/>
                <a:ea typeface="Times New Roman" panose="02020603050405020304" pitchFamily="18" charset="0"/>
              </a:rPr>
              <a:t>AdvoAdvice</a:t>
            </a:r>
            <a:r>
              <a:rPr lang="en-US" dirty="0">
                <a:effectLst/>
                <a:latin typeface="Times New Roman" panose="02020603050405020304" pitchFamily="18" charset="0"/>
                <a:ea typeface="Times New Roman" panose="02020603050405020304" pitchFamily="18" charset="0"/>
              </a:rPr>
              <a:t> project has culminated in the development of a transformative web-based platform that significantly enhances legal accessibility and comprehension. Throughout the project journey, our team has endeavored to address the pervasive challenges individuals face when navigating the legal system, particularly concerning complex legal documents and the lack of accessible resources for legal guidance. </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dirty="0">
                <a:effectLst/>
                <a:latin typeface="Times New Roman" panose="02020603050405020304" pitchFamily="18" charset="0"/>
                <a:ea typeface="Times New Roman" panose="02020603050405020304" pitchFamily="18" charset="0"/>
              </a:rPr>
              <a:t>Our platform stands as a testament to the power of innovation and user-centric design in democratizing access to legal information and services. By leveraging intuitive interfaces, sophisticated natural language processing algorithms, and interactive chatbot functionality, </a:t>
            </a:r>
            <a:r>
              <a:rPr lang="en-US" dirty="0" err="1">
                <a:effectLst/>
                <a:latin typeface="Times New Roman" panose="02020603050405020304" pitchFamily="18" charset="0"/>
                <a:ea typeface="Times New Roman" panose="02020603050405020304" pitchFamily="18" charset="0"/>
              </a:rPr>
              <a:t>AdvoAdvice</a:t>
            </a:r>
            <a:r>
              <a:rPr lang="en-US" dirty="0">
                <a:effectLst/>
                <a:latin typeface="Times New Roman" panose="02020603050405020304" pitchFamily="18" charset="0"/>
                <a:ea typeface="Times New Roman" panose="02020603050405020304" pitchFamily="18" charset="0"/>
              </a:rPr>
              <a:t> has successfully bridged the gap between legal expertise and everyday users. </a:t>
            </a:r>
            <a:endParaRPr lang="en-IN" dirty="0">
              <a:effectLst/>
              <a:latin typeface="Times New Roman" panose="02020603050405020304" pitchFamily="18" charset="0"/>
              <a:ea typeface="Times New Roman" panose="02020603050405020304" pitchFamily="18" charset="0"/>
            </a:endParaRPr>
          </a:p>
          <a:p>
            <a:pPr marL="138430" algn="just">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251430" y="569161"/>
            <a:ext cx="15590550" cy="1811219"/>
          </a:xfrm>
          <a:prstGeom prst="rect">
            <a:avLst/>
          </a:prstGeom>
        </p:spPr>
        <p:txBody>
          <a:bodyPr lIns="0" tIns="0" rIns="0" bIns="0" rtlCol="0" anchor="t">
            <a:spAutoFit/>
          </a:bodyPr>
          <a:lstStyle/>
          <a:p>
            <a:pPr algn="l">
              <a:lnSpc>
                <a:spcPts val="8748"/>
              </a:lnSpc>
            </a:pPr>
            <a:r>
              <a:rPr lang="en-US" sz="8100" spc="75">
                <a:solidFill>
                  <a:srgbClr val="000000"/>
                </a:solidFill>
                <a:latin typeface="TT Rounds Condensed Bold"/>
              </a:rPr>
              <a:t>Index of Contents</a:t>
            </a:r>
          </a:p>
        </p:txBody>
      </p:sp>
      <p:sp>
        <p:nvSpPr>
          <p:cNvPr id="4" name="Freeform 4"/>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5" name="Freeform 5"/>
          <p:cNvSpPr/>
          <p:nvPr/>
        </p:nvSpPr>
        <p:spPr>
          <a:xfrm>
            <a:off x="13147833" y="9281160"/>
            <a:ext cx="5140167" cy="751070"/>
          </a:xfrm>
          <a:custGeom>
            <a:avLst/>
            <a:gdLst/>
            <a:ahLst/>
            <a:cxnLst/>
            <a:rect l="l" t="t" r="r" b="b"/>
            <a:pathLst>
              <a:path w="5140167" h="751070">
                <a:moveTo>
                  <a:pt x="0" y="0"/>
                </a:moveTo>
                <a:lnTo>
                  <a:pt x="5140167" y="0"/>
                </a:lnTo>
                <a:lnTo>
                  <a:pt x="5140167" y="751070"/>
                </a:lnTo>
                <a:lnTo>
                  <a:pt x="0" y="751070"/>
                </a:lnTo>
                <a:lnTo>
                  <a:pt x="0" y="0"/>
                </a:lnTo>
                <a:close/>
              </a:path>
            </a:pathLst>
          </a:custGeom>
          <a:blipFill>
            <a:blip r:embed="rId4"/>
            <a:stretch>
              <a:fillRect t="-28066" b="-28066"/>
            </a:stretch>
          </a:blipFill>
        </p:spPr>
      </p:sp>
      <p:sp>
        <p:nvSpPr>
          <p:cNvPr id="6" name="TextBox 6"/>
          <p:cNvSpPr txBox="1"/>
          <p:nvPr/>
        </p:nvSpPr>
        <p:spPr>
          <a:xfrm>
            <a:off x="1351106" y="2100799"/>
            <a:ext cx="15590548" cy="5473582"/>
          </a:xfrm>
          <a:prstGeom prst="rect">
            <a:avLst/>
          </a:prstGeom>
        </p:spPr>
        <p:txBody>
          <a:bodyPr lIns="0" tIns="0" rIns="0" bIns="0" rtlCol="0" anchor="t">
            <a:spAutoFit/>
          </a:bodyPr>
          <a:lstStyle/>
          <a:p>
            <a:pPr marL="1067276" lvl="1" indent="-533638" algn="just">
              <a:lnSpc>
                <a:spcPts val="5346"/>
              </a:lnSpc>
              <a:buAutoNum type="arabicPeriod"/>
            </a:pPr>
            <a:r>
              <a:rPr lang="en-US" sz="4950" dirty="0">
                <a:solidFill>
                  <a:srgbClr val="000000"/>
                </a:solidFill>
                <a:latin typeface="Times New Roman"/>
              </a:rPr>
              <a:t>Introduction &amp; Motivation</a:t>
            </a:r>
          </a:p>
          <a:p>
            <a:pPr marL="1067276" lvl="1" indent="-533638" algn="just">
              <a:lnSpc>
                <a:spcPts val="5346"/>
              </a:lnSpc>
              <a:buAutoNum type="arabicPeriod"/>
            </a:pPr>
            <a:r>
              <a:rPr lang="en-US" sz="4950" dirty="0">
                <a:solidFill>
                  <a:srgbClr val="000000"/>
                </a:solidFill>
                <a:latin typeface="Times New Roman"/>
              </a:rPr>
              <a:t>Problem Statement</a:t>
            </a:r>
          </a:p>
          <a:p>
            <a:pPr marL="1067276" lvl="1" indent="-533638" algn="just">
              <a:lnSpc>
                <a:spcPts val="5346"/>
              </a:lnSpc>
              <a:buAutoNum type="arabicPeriod"/>
            </a:pPr>
            <a:r>
              <a:rPr lang="en-US" sz="4950" dirty="0">
                <a:solidFill>
                  <a:srgbClr val="000000"/>
                </a:solidFill>
                <a:latin typeface="Times New Roman"/>
              </a:rPr>
              <a:t>Background Study</a:t>
            </a:r>
          </a:p>
          <a:p>
            <a:pPr marL="1067276" lvl="1" indent="-533638" algn="just">
              <a:lnSpc>
                <a:spcPts val="5346"/>
              </a:lnSpc>
              <a:buAutoNum type="arabicPeriod"/>
            </a:pPr>
            <a:r>
              <a:rPr lang="en-US" sz="4950" dirty="0">
                <a:solidFill>
                  <a:srgbClr val="000000"/>
                </a:solidFill>
                <a:latin typeface="Times New Roman"/>
              </a:rPr>
              <a:t>Technology Stack</a:t>
            </a:r>
          </a:p>
          <a:p>
            <a:pPr marL="1067276" lvl="1" indent="-533638" algn="just">
              <a:lnSpc>
                <a:spcPts val="5346"/>
              </a:lnSpc>
              <a:buAutoNum type="arabicPeriod"/>
            </a:pPr>
            <a:r>
              <a:rPr lang="en-US" sz="4950" dirty="0">
                <a:solidFill>
                  <a:srgbClr val="000000"/>
                </a:solidFill>
                <a:latin typeface="Times New Roman"/>
              </a:rPr>
              <a:t>Project Progress/Implementation</a:t>
            </a:r>
          </a:p>
          <a:p>
            <a:pPr marL="1067276" lvl="1" indent="-533638" algn="just">
              <a:lnSpc>
                <a:spcPts val="5346"/>
              </a:lnSpc>
              <a:buAutoNum type="arabicPeriod"/>
            </a:pPr>
            <a:r>
              <a:rPr lang="en-US" sz="4950" dirty="0">
                <a:solidFill>
                  <a:srgbClr val="000000"/>
                </a:solidFill>
                <a:latin typeface="Times New Roman"/>
              </a:rPr>
              <a:t>Aim for the coming weeks</a:t>
            </a:r>
          </a:p>
          <a:p>
            <a:pPr marL="1067276" lvl="1" indent="-533638" algn="just">
              <a:lnSpc>
                <a:spcPts val="5346"/>
              </a:lnSpc>
              <a:buAutoNum type="arabicPeriod"/>
            </a:pPr>
            <a:r>
              <a:rPr lang="en-US" sz="4950" dirty="0">
                <a:solidFill>
                  <a:srgbClr val="000000"/>
                </a:solidFill>
                <a:latin typeface="Times New Roman"/>
              </a:rPr>
              <a:t>References </a:t>
            </a:r>
          </a:p>
          <a:p>
            <a:pPr marL="1067276" lvl="1" indent="-533638" algn="just">
              <a:lnSpc>
                <a:spcPts val="5346"/>
              </a:lnSpc>
            </a:pPr>
            <a:endParaRPr lang="en-US" sz="4950"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0" y="462779"/>
            <a:ext cx="12571300" cy="979183"/>
          </a:xfrm>
          <a:prstGeom prst="rect">
            <a:avLst/>
          </a:prstGeom>
        </p:spPr>
        <p:txBody>
          <a:bodyPr lIns="0" tIns="0" rIns="0" bIns="0" rtlCol="0" anchor="t">
            <a:spAutoFit/>
          </a:bodyPr>
          <a:lstStyle/>
          <a:p>
            <a:pPr algn="ctr">
              <a:lnSpc>
                <a:spcPts val="7979"/>
              </a:lnSpc>
            </a:pPr>
            <a:r>
              <a:rPr lang="en-US" sz="5699">
                <a:solidFill>
                  <a:srgbClr val="000000"/>
                </a:solidFill>
                <a:latin typeface="Canva Sans Bold"/>
              </a:rPr>
              <a:t>Introduction and Motive</a:t>
            </a:r>
          </a:p>
        </p:txBody>
      </p:sp>
      <p:sp>
        <p:nvSpPr>
          <p:cNvPr id="6" name="TextBox 6"/>
          <p:cNvSpPr txBox="1"/>
          <p:nvPr/>
        </p:nvSpPr>
        <p:spPr>
          <a:xfrm>
            <a:off x="533400" y="1863481"/>
            <a:ext cx="17068800" cy="7630294"/>
          </a:xfrm>
          <a:prstGeom prst="rect">
            <a:avLst/>
          </a:prstGeom>
        </p:spPr>
        <p:txBody>
          <a:bodyPr wrap="square" lIns="0" tIns="0" rIns="0" bIns="0" rtlCol="0" anchor="t">
            <a:spAutoFit/>
          </a:bodyPr>
          <a:lstStyle/>
          <a:p>
            <a:pPr algn="just">
              <a:lnSpc>
                <a:spcPts val="3509"/>
              </a:lnSpc>
              <a:spcBef>
                <a:spcPct val="0"/>
              </a:spcBef>
            </a:pPr>
            <a:r>
              <a:rPr lang="en-US" sz="3249" dirty="0" err="1">
                <a:solidFill>
                  <a:srgbClr val="000000"/>
                </a:solidFill>
                <a:latin typeface="Times New Roman"/>
              </a:rPr>
              <a:t>AdvoAdvice</a:t>
            </a:r>
            <a:r>
              <a:rPr lang="en-US" sz="3249" dirty="0">
                <a:solidFill>
                  <a:srgbClr val="000000"/>
                </a:solidFill>
                <a:latin typeface="Times New Roman"/>
              </a:rPr>
              <a:t> is an innovative web-based platform designed to streamline legal processes and make legal services more accessible. Through this online platform, users have </a:t>
            </a:r>
            <a:r>
              <a:rPr lang="en-US" sz="3249" b="1" dirty="0">
                <a:solidFill>
                  <a:srgbClr val="000000"/>
                </a:solidFill>
                <a:latin typeface="Times New Roman"/>
              </a:rPr>
              <a:t>the ability to transform complex legal documents into easily understandable language </a:t>
            </a:r>
            <a:r>
              <a:rPr lang="en-US" sz="3249" dirty="0">
                <a:solidFill>
                  <a:srgbClr val="000000"/>
                </a:solidFill>
                <a:latin typeface="Times New Roman"/>
              </a:rPr>
              <a:t>that caters to the needs of the general public. Additionally, </a:t>
            </a:r>
            <a:r>
              <a:rPr lang="en-US" sz="3249" b="1" dirty="0">
                <a:solidFill>
                  <a:srgbClr val="000000"/>
                </a:solidFill>
                <a:latin typeface="Times New Roman"/>
              </a:rPr>
              <a:t>users can seek clarification on legal matters and constitutional questions through interactive chatbot functionality</a:t>
            </a:r>
            <a:r>
              <a:rPr lang="en-US" sz="3249" dirty="0">
                <a:solidFill>
                  <a:srgbClr val="000000"/>
                </a:solidFill>
                <a:latin typeface="Times New Roman"/>
              </a:rPr>
              <a:t>. This technology revolutionizes the way individuals interact with legal documentation, offering a simplified approach to understanding complex legal jargon. By providing a user-friendly interface, </a:t>
            </a:r>
            <a:r>
              <a:rPr lang="en-US" sz="3249" dirty="0" err="1">
                <a:solidFill>
                  <a:srgbClr val="000000"/>
                </a:solidFill>
                <a:latin typeface="Times New Roman"/>
              </a:rPr>
              <a:t>AdvoAdvice</a:t>
            </a:r>
            <a:r>
              <a:rPr lang="en-US" sz="3249" dirty="0">
                <a:solidFill>
                  <a:srgbClr val="000000"/>
                </a:solidFill>
                <a:latin typeface="Times New Roman"/>
              </a:rPr>
              <a:t> empowers users to navigate legal processes with confidence and clarity. Whether converting intricate legal documents into layman's terms or seeking answers to legal inquiries, the platform's comprehensive features cater to a wide range of legal needs. Furthermore, the incorporation of a chatbot enhances user experience by offering real-time responses to questions related to law and constitution. This interactive feature serves as a valuable resource for users seeking immediate guidance on legal matters, ensuring timely and accurate assistance. In essence, </a:t>
            </a:r>
            <a:r>
              <a:rPr lang="en-US" sz="3249" dirty="0" err="1">
                <a:solidFill>
                  <a:srgbClr val="000000"/>
                </a:solidFill>
                <a:latin typeface="Times New Roman"/>
              </a:rPr>
              <a:t>AdvoAdvice</a:t>
            </a:r>
            <a:r>
              <a:rPr lang="en-US" sz="3249" dirty="0">
                <a:solidFill>
                  <a:srgbClr val="000000"/>
                </a:solidFill>
                <a:latin typeface="Times New Roman"/>
              </a:rPr>
              <a:t> represents a transformative solution in the legal technology landscape, bridging the gap between legal expertise and everyday users. By leveraging the power of web-based technology and intuitive design, the platform facilitates greater accessibility and understanding of legal processes, empowering individuals to navigate the complexities of the legal system with 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0" y="501761"/>
            <a:ext cx="12722007" cy="1286912"/>
          </a:xfrm>
          <a:prstGeom prst="rect">
            <a:avLst/>
          </a:prstGeom>
        </p:spPr>
        <p:txBody>
          <a:bodyPr lIns="0" tIns="0" rIns="0" bIns="0" rtlCol="0" anchor="t">
            <a:spAutoFit/>
          </a:bodyPr>
          <a:lstStyle/>
          <a:p>
            <a:pPr algn="ctr">
              <a:lnSpc>
                <a:spcPts val="10442"/>
              </a:lnSpc>
            </a:pPr>
            <a:r>
              <a:rPr lang="en-US" sz="7459">
                <a:solidFill>
                  <a:srgbClr val="000000"/>
                </a:solidFill>
                <a:latin typeface="Canva Sans Bold"/>
              </a:rPr>
              <a:t>Problem Statement   </a:t>
            </a:r>
          </a:p>
        </p:txBody>
      </p:sp>
      <p:sp>
        <p:nvSpPr>
          <p:cNvPr id="6" name="TextBox 6"/>
          <p:cNvSpPr txBox="1"/>
          <p:nvPr/>
        </p:nvSpPr>
        <p:spPr>
          <a:xfrm>
            <a:off x="1524000" y="3086100"/>
            <a:ext cx="14706600" cy="5168081"/>
          </a:xfrm>
          <a:prstGeom prst="rect">
            <a:avLst/>
          </a:prstGeom>
        </p:spPr>
        <p:txBody>
          <a:bodyPr wrap="square" lIns="0" tIns="0" rIns="0" bIns="0" rtlCol="0" anchor="t">
            <a:spAutoFit/>
          </a:bodyPr>
          <a:lstStyle/>
          <a:p>
            <a:pPr algn="just">
              <a:lnSpc>
                <a:spcPts val="3076"/>
              </a:lnSpc>
            </a:pPr>
            <a:r>
              <a:rPr lang="en-US" sz="3600" b="1" dirty="0">
                <a:solidFill>
                  <a:schemeClr val="tx2"/>
                </a:solidFill>
                <a:latin typeface="Times New Roman"/>
              </a:rPr>
              <a:t>Developing a website that facilitates a platform from where the users can convert their legal documents to layman language and also, they can get solution to the question that are related to law and constitution.</a:t>
            </a:r>
          </a:p>
          <a:p>
            <a:pPr algn="just">
              <a:lnSpc>
                <a:spcPts val="3076"/>
              </a:lnSpc>
            </a:pPr>
            <a:endParaRPr lang="en-US" sz="2848" b="1" dirty="0">
              <a:solidFill>
                <a:schemeClr val="tx2"/>
              </a:solidFill>
              <a:latin typeface="Times New Roman"/>
            </a:endParaRPr>
          </a:p>
          <a:p>
            <a:pPr algn="just">
              <a:lnSpc>
                <a:spcPts val="3076"/>
              </a:lnSpc>
            </a:pPr>
            <a:endParaRPr lang="en-US" sz="2848" b="1" dirty="0">
              <a:solidFill>
                <a:schemeClr val="tx2"/>
              </a:solidFill>
              <a:latin typeface="Times New Roman"/>
            </a:endParaRPr>
          </a:p>
          <a:p>
            <a:pPr algn="just">
              <a:lnSpc>
                <a:spcPts val="3076"/>
              </a:lnSpc>
            </a:pPr>
            <a:r>
              <a:rPr lang="en-US" sz="3200" dirty="0">
                <a:latin typeface="Times New Roman"/>
              </a:rPr>
              <a:t>Accessing and understanding legal information poses significant challenges due to complex language and procedures, hindering justice for many. Costly legal advice exacerbates the issue, especially for marginalized groups. Innovative solutions are imperative to simplify processes and increase accessibility. </a:t>
            </a:r>
            <a:r>
              <a:rPr lang="en-US" sz="3200" dirty="0" err="1">
                <a:latin typeface="Times New Roman"/>
              </a:rPr>
              <a:t>AdvoAdvice</a:t>
            </a:r>
            <a:r>
              <a:rPr lang="en-US" sz="3200" dirty="0">
                <a:latin typeface="Times New Roman"/>
              </a:rPr>
              <a:t> addresses this by offering a web platform converting legal jargon into layman's terms and providing real-time clarification through a chatbot. By prioritizing user needs, </a:t>
            </a:r>
            <a:r>
              <a:rPr lang="en-US" sz="3200" dirty="0" err="1">
                <a:latin typeface="Times New Roman"/>
              </a:rPr>
              <a:t>AdvoAdvice</a:t>
            </a:r>
            <a:r>
              <a:rPr lang="en-US" sz="3200" dirty="0">
                <a:latin typeface="Times New Roman"/>
              </a:rPr>
              <a:t> aims to empower individuals to confidently navigate the legal system. Its goal is to bridge the gap between legal complexity, accessibility, and affordability through user-centric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0" y="697129"/>
            <a:ext cx="6849393" cy="979170"/>
          </a:xfrm>
          <a:prstGeom prst="rect">
            <a:avLst/>
          </a:prstGeom>
        </p:spPr>
        <p:txBody>
          <a:bodyPr lIns="0" tIns="0" rIns="0" bIns="0" rtlCol="0" anchor="t">
            <a:spAutoFit/>
          </a:bodyPr>
          <a:lstStyle/>
          <a:p>
            <a:pPr algn="ctr">
              <a:lnSpc>
                <a:spcPts val="7979"/>
              </a:lnSpc>
            </a:pPr>
            <a:r>
              <a:rPr lang="en-US" sz="5699">
                <a:solidFill>
                  <a:srgbClr val="000000"/>
                </a:solidFill>
                <a:latin typeface="Canva Sans Bold"/>
              </a:rPr>
              <a:t>Background Study</a:t>
            </a:r>
          </a:p>
        </p:txBody>
      </p:sp>
      <p:sp>
        <p:nvSpPr>
          <p:cNvPr id="6" name="TextBox 6"/>
          <p:cNvSpPr txBox="1"/>
          <p:nvPr/>
        </p:nvSpPr>
        <p:spPr>
          <a:xfrm>
            <a:off x="990600" y="1676299"/>
            <a:ext cx="16611600" cy="8037763"/>
          </a:xfrm>
          <a:prstGeom prst="rect">
            <a:avLst/>
          </a:prstGeom>
        </p:spPr>
        <p:txBody>
          <a:bodyPr wrap="square" lIns="0" tIns="0" rIns="0" bIns="0" rtlCol="0" anchor="t">
            <a:spAutoFit/>
          </a:bodyPr>
          <a:lstStyle/>
          <a:p>
            <a:pPr algn="ctr">
              <a:lnSpc>
                <a:spcPts val="4374"/>
              </a:lnSpc>
            </a:pPr>
            <a:endParaRPr lang="en-US" sz="4050" dirty="0">
              <a:solidFill>
                <a:srgbClr val="000000"/>
              </a:solidFill>
              <a:latin typeface="Times New Roman Bold"/>
            </a:endParaRPr>
          </a:p>
          <a:p>
            <a:pPr algn="just">
              <a:lnSpc>
                <a:spcPts val="2970"/>
              </a:lnSpc>
            </a:pPr>
            <a:r>
              <a:rPr lang="en-US" sz="2750" dirty="0">
                <a:solidFill>
                  <a:srgbClr val="000000"/>
                </a:solidFill>
                <a:latin typeface="Times New Roman Bold"/>
              </a:rPr>
              <a:t>1</a:t>
            </a:r>
            <a:r>
              <a:rPr lang="en-US" sz="2750" dirty="0">
                <a:solidFill>
                  <a:srgbClr val="000000"/>
                </a:solidFill>
                <a:latin typeface="Times New Roman"/>
              </a:rPr>
              <a:t>. </a:t>
            </a:r>
            <a:r>
              <a:rPr lang="en-US" sz="2750" b="1" dirty="0">
                <a:solidFill>
                  <a:srgbClr val="000000"/>
                </a:solidFill>
                <a:latin typeface="Times New Roman"/>
              </a:rPr>
              <a:t>Legal Landscape Analysis: </a:t>
            </a:r>
            <a:r>
              <a:rPr lang="en-US" sz="2750" dirty="0">
                <a:solidFill>
                  <a:srgbClr val="000000"/>
                </a:solidFill>
                <a:latin typeface="Times New Roman"/>
              </a:rPr>
              <a:t>Conduct an in-depth analysis of the current legal landscape to understand the challenges faced by individuals in accessing legal services. Identify common pain points such as complex legal language, lack of clarity in legal documents, and difficulty in obtaining timely legal advice.</a:t>
            </a:r>
          </a:p>
          <a:p>
            <a:pPr algn="just">
              <a:lnSpc>
                <a:spcPts val="2970"/>
              </a:lnSpc>
            </a:pPr>
            <a:endParaRPr lang="en-US" sz="2750" dirty="0">
              <a:solidFill>
                <a:srgbClr val="000000"/>
              </a:solidFill>
              <a:latin typeface="Times New Roman"/>
            </a:endParaRPr>
          </a:p>
          <a:p>
            <a:pPr algn="just">
              <a:lnSpc>
                <a:spcPts val="2970"/>
              </a:lnSpc>
            </a:pPr>
            <a:r>
              <a:rPr lang="en-US" sz="2750" dirty="0">
                <a:solidFill>
                  <a:srgbClr val="000000"/>
                </a:solidFill>
                <a:latin typeface="Times New Roman"/>
              </a:rPr>
              <a:t>2. </a:t>
            </a:r>
            <a:r>
              <a:rPr lang="en-US" sz="2750" b="1" dirty="0">
                <a:solidFill>
                  <a:srgbClr val="000000"/>
                </a:solidFill>
                <a:latin typeface="Times New Roman"/>
              </a:rPr>
              <a:t>User Research: </a:t>
            </a:r>
            <a:r>
              <a:rPr lang="en-US" sz="2750" dirty="0">
                <a:solidFill>
                  <a:srgbClr val="000000"/>
                </a:solidFill>
                <a:latin typeface="Times New Roman"/>
              </a:rPr>
              <a:t>Conduct surveys, interviews, and focus groups with target users to gather insights into their experiences, needs, and preferences regarding legal services. Explore their understanding of legal documents, their willingness to seek legal advice, and their expectations from an online legal platform.</a:t>
            </a:r>
          </a:p>
          <a:p>
            <a:pPr algn="just">
              <a:lnSpc>
                <a:spcPts val="2970"/>
              </a:lnSpc>
            </a:pPr>
            <a:endParaRPr lang="en-US" sz="2750" dirty="0">
              <a:solidFill>
                <a:srgbClr val="000000"/>
              </a:solidFill>
              <a:latin typeface="Times New Roman"/>
            </a:endParaRPr>
          </a:p>
          <a:p>
            <a:pPr algn="just">
              <a:lnSpc>
                <a:spcPts val="2970"/>
              </a:lnSpc>
            </a:pPr>
            <a:r>
              <a:rPr lang="en-US" sz="2750" dirty="0">
                <a:solidFill>
                  <a:srgbClr val="000000"/>
                </a:solidFill>
                <a:latin typeface="Times New Roman"/>
              </a:rPr>
              <a:t>3. </a:t>
            </a:r>
            <a:r>
              <a:rPr lang="en-US" sz="2750" b="1" dirty="0">
                <a:solidFill>
                  <a:srgbClr val="000000"/>
                </a:solidFill>
                <a:latin typeface="Times New Roman"/>
              </a:rPr>
              <a:t>Technology Assessment: </a:t>
            </a:r>
            <a:r>
              <a:rPr lang="en-US" sz="2750" dirty="0">
                <a:solidFill>
                  <a:srgbClr val="000000"/>
                </a:solidFill>
                <a:latin typeface="Times New Roman"/>
              </a:rPr>
              <a:t>Evaluate existing technologies and tools in the legal tech space to identify best practices, trends, and opportunities for innovation. Explore advancements in natural language processing, machine learning, and chatbot technology that can be leveraged to simplify legal processes and enhance user experience.</a:t>
            </a:r>
          </a:p>
          <a:p>
            <a:pPr algn="just">
              <a:lnSpc>
                <a:spcPts val="2970"/>
              </a:lnSpc>
            </a:pPr>
            <a:endParaRPr lang="en-US" sz="2750" dirty="0">
              <a:solidFill>
                <a:srgbClr val="000000"/>
              </a:solidFill>
              <a:latin typeface="Times New Roman"/>
            </a:endParaRPr>
          </a:p>
          <a:p>
            <a:pPr algn="just">
              <a:lnSpc>
                <a:spcPts val="2970"/>
              </a:lnSpc>
            </a:pPr>
            <a:r>
              <a:rPr lang="en-US" sz="2750" dirty="0">
                <a:solidFill>
                  <a:srgbClr val="000000"/>
                </a:solidFill>
                <a:latin typeface="Times New Roman"/>
              </a:rPr>
              <a:t>4.</a:t>
            </a:r>
            <a:r>
              <a:rPr lang="en-US" sz="2750" b="1" dirty="0">
                <a:solidFill>
                  <a:srgbClr val="000000"/>
                </a:solidFill>
                <a:latin typeface="Times New Roman"/>
              </a:rPr>
              <a:t> Regulatory Considerations: </a:t>
            </a:r>
            <a:r>
              <a:rPr lang="en-US" sz="2750" dirty="0">
                <a:solidFill>
                  <a:srgbClr val="000000"/>
                </a:solidFill>
                <a:latin typeface="Times New Roman"/>
              </a:rPr>
              <a:t>Investigate regulatory frameworks governing the provision of legal services online, including compliance requirements, privacy regulations, and ethical considerations. Ensure that the platform adheres to legal standards and safeguards user data privacy and security.</a:t>
            </a:r>
          </a:p>
          <a:p>
            <a:pPr algn="just">
              <a:lnSpc>
                <a:spcPts val="2970"/>
              </a:lnSpc>
            </a:pPr>
            <a:endParaRPr lang="en-US" sz="2750" dirty="0">
              <a:solidFill>
                <a:srgbClr val="000000"/>
              </a:solidFill>
              <a:latin typeface="Times New Roman"/>
            </a:endParaRPr>
          </a:p>
          <a:p>
            <a:pPr algn="just">
              <a:lnSpc>
                <a:spcPts val="2970"/>
              </a:lnSpc>
              <a:spcBef>
                <a:spcPct val="0"/>
              </a:spcBef>
            </a:pPr>
            <a:r>
              <a:rPr lang="en-US" sz="2750" dirty="0">
                <a:solidFill>
                  <a:srgbClr val="000000"/>
                </a:solidFill>
                <a:latin typeface="Times New Roman"/>
              </a:rPr>
              <a:t>5. </a:t>
            </a:r>
            <a:r>
              <a:rPr lang="en-US" sz="2750" b="1" dirty="0">
                <a:solidFill>
                  <a:srgbClr val="000000"/>
                </a:solidFill>
                <a:latin typeface="Times New Roman"/>
              </a:rPr>
              <a:t>Competitive Analysis: </a:t>
            </a:r>
            <a:r>
              <a:rPr lang="en-US" sz="2750" dirty="0">
                <a:solidFill>
                  <a:srgbClr val="000000"/>
                </a:solidFill>
                <a:latin typeface="Times New Roman"/>
              </a:rPr>
              <a:t>Analyze competitors offering similar online legal platforms or services. Identify their strengths, weaknesses, unique selling points, pricing models, and target demographics to inform strategic positioning and differentiation strategies for </a:t>
            </a:r>
            <a:r>
              <a:rPr lang="en-US" sz="2750" dirty="0" err="1">
                <a:solidFill>
                  <a:srgbClr val="000000"/>
                </a:solidFill>
                <a:latin typeface="Times New Roman"/>
              </a:rPr>
              <a:t>AdvoAdvice</a:t>
            </a:r>
            <a:r>
              <a:rPr lang="en-US" sz="2750" dirty="0">
                <a:solidFill>
                  <a:srgbClr val="000000"/>
                </a:solidFill>
                <a:latin typeface="Times New Roma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0" y="697129"/>
            <a:ext cx="6849393" cy="979170"/>
          </a:xfrm>
          <a:prstGeom prst="rect">
            <a:avLst/>
          </a:prstGeom>
        </p:spPr>
        <p:txBody>
          <a:bodyPr lIns="0" tIns="0" rIns="0" bIns="0" rtlCol="0" anchor="t">
            <a:spAutoFit/>
          </a:bodyPr>
          <a:lstStyle/>
          <a:p>
            <a:pPr algn="ctr">
              <a:lnSpc>
                <a:spcPts val="7979"/>
              </a:lnSpc>
            </a:pPr>
            <a:r>
              <a:rPr lang="en-US" sz="5699">
                <a:solidFill>
                  <a:srgbClr val="000000"/>
                </a:solidFill>
                <a:latin typeface="Canva Sans Bold"/>
              </a:rPr>
              <a:t>Background Study</a:t>
            </a:r>
          </a:p>
        </p:txBody>
      </p:sp>
      <p:sp>
        <p:nvSpPr>
          <p:cNvPr id="6" name="TextBox 6"/>
          <p:cNvSpPr txBox="1"/>
          <p:nvPr/>
        </p:nvSpPr>
        <p:spPr>
          <a:xfrm>
            <a:off x="762000" y="2247900"/>
            <a:ext cx="16687800" cy="4689574"/>
          </a:xfrm>
          <a:prstGeom prst="rect">
            <a:avLst/>
          </a:prstGeom>
        </p:spPr>
        <p:txBody>
          <a:bodyPr wrap="square" lIns="0" tIns="0" rIns="0" bIns="0" rtlCol="0" anchor="t">
            <a:spAutoFit/>
          </a:bodyPr>
          <a:lstStyle/>
          <a:p>
            <a:pPr algn="just">
              <a:lnSpc>
                <a:spcPts val="2970"/>
              </a:lnSpc>
            </a:pPr>
            <a:r>
              <a:rPr lang="en-US" sz="2750" dirty="0">
                <a:solidFill>
                  <a:srgbClr val="000000"/>
                </a:solidFill>
                <a:latin typeface="Times New Roman Bold"/>
              </a:rPr>
              <a:t>6.</a:t>
            </a:r>
            <a:r>
              <a:rPr lang="en-US" sz="2750" dirty="0">
                <a:solidFill>
                  <a:srgbClr val="000000"/>
                </a:solidFill>
                <a:latin typeface="Times New Roman"/>
              </a:rPr>
              <a:t> </a:t>
            </a:r>
            <a:r>
              <a:rPr lang="en-US" sz="2750" b="1" dirty="0">
                <a:solidFill>
                  <a:srgbClr val="000000"/>
                </a:solidFill>
                <a:latin typeface="Times New Roman"/>
              </a:rPr>
              <a:t>Collaborations and Partnerships: </a:t>
            </a:r>
            <a:r>
              <a:rPr lang="en-US" sz="2750" dirty="0">
                <a:solidFill>
                  <a:srgbClr val="000000"/>
                </a:solidFill>
                <a:latin typeface="Times New Roman"/>
              </a:rPr>
              <a:t>Explore potential collaborations with legal experts, law firms, bar associations, and academic institutions to enhance the credibility and expertise of the platform. Partnering with legal professionals can provide valuable insights, content contributions, and endorsement for </a:t>
            </a:r>
            <a:r>
              <a:rPr lang="en-US" sz="2750" dirty="0" err="1">
                <a:solidFill>
                  <a:srgbClr val="000000"/>
                </a:solidFill>
                <a:latin typeface="Times New Roman"/>
              </a:rPr>
              <a:t>AdvoAdvice</a:t>
            </a:r>
            <a:r>
              <a:rPr lang="en-US" sz="2750" dirty="0">
                <a:solidFill>
                  <a:srgbClr val="000000"/>
                </a:solidFill>
                <a:latin typeface="Times New Roman"/>
              </a:rPr>
              <a:t>.</a:t>
            </a:r>
          </a:p>
          <a:p>
            <a:pPr algn="just">
              <a:lnSpc>
                <a:spcPts val="2970"/>
              </a:lnSpc>
            </a:pPr>
            <a:endParaRPr lang="en-US" sz="2750" dirty="0">
              <a:solidFill>
                <a:srgbClr val="000000"/>
              </a:solidFill>
              <a:latin typeface="Times New Roman"/>
            </a:endParaRPr>
          </a:p>
          <a:p>
            <a:pPr algn="just">
              <a:lnSpc>
                <a:spcPts val="2970"/>
              </a:lnSpc>
            </a:pPr>
            <a:r>
              <a:rPr lang="en-US" sz="2750" dirty="0">
                <a:solidFill>
                  <a:srgbClr val="000000"/>
                </a:solidFill>
                <a:latin typeface="Times New Roman"/>
              </a:rPr>
              <a:t>7. </a:t>
            </a:r>
            <a:r>
              <a:rPr lang="en-US" sz="2750" b="1" dirty="0">
                <a:solidFill>
                  <a:srgbClr val="000000"/>
                </a:solidFill>
                <a:latin typeface="Times New Roman"/>
              </a:rPr>
              <a:t>Prototype Development and Testing: </a:t>
            </a:r>
            <a:r>
              <a:rPr lang="en-US" sz="2750" dirty="0">
                <a:solidFill>
                  <a:srgbClr val="000000"/>
                </a:solidFill>
                <a:latin typeface="Times New Roman"/>
              </a:rPr>
              <a:t>Develop a prototype of the </a:t>
            </a:r>
            <a:r>
              <a:rPr lang="en-US" sz="2750" dirty="0" err="1">
                <a:solidFill>
                  <a:srgbClr val="000000"/>
                </a:solidFill>
                <a:latin typeface="Times New Roman"/>
              </a:rPr>
              <a:t>AdvoAdvice</a:t>
            </a:r>
            <a:r>
              <a:rPr lang="en-US" sz="2750" dirty="0">
                <a:solidFill>
                  <a:srgbClr val="000000"/>
                </a:solidFill>
                <a:latin typeface="Times New Roman"/>
              </a:rPr>
              <a:t> platform incorporating key features such as document conversion, chatbot functionality, and user-friendly interface design. Conduct usability testing and gather feedback from beta users to iterate and refine the platform before its official launch.</a:t>
            </a:r>
          </a:p>
          <a:p>
            <a:pPr algn="just">
              <a:lnSpc>
                <a:spcPts val="2970"/>
              </a:lnSpc>
            </a:pPr>
            <a:endParaRPr lang="en-US" sz="2750" dirty="0">
              <a:solidFill>
                <a:srgbClr val="000000"/>
              </a:solidFill>
              <a:latin typeface="Times New Roman"/>
            </a:endParaRPr>
          </a:p>
          <a:p>
            <a:pPr algn="just">
              <a:lnSpc>
                <a:spcPts val="2970"/>
              </a:lnSpc>
            </a:pPr>
            <a:r>
              <a:rPr lang="en-US" sz="2750" dirty="0">
                <a:solidFill>
                  <a:srgbClr val="000000"/>
                </a:solidFill>
                <a:latin typeface="Times New Roman"/>
              </a:rPr>
              <a:t>8. </a:t>
            </a:r>
            <a:r>
              <a:rPr lang="en-US" sz="2750" b="1" dirty="0">
                <a:solidFill>
                  <a:srgbClr val="000000"/>
                </a:solidFill>
                <a:latin typeface="Times New Roman"/>
              </a:rPr>
              <a:t>Marketing and Outreach Strategy: </a:t>
            </a:r>
            <a:r>
              <a:rPr lang="en-US" sz="2750" dirty="0">
                <a:solidFill>
                  <a:srgbClr val="000000"/>
                </a:solidFill>
                <a:latin typeface="Times New Roman"/>
              </a:rPr>
              <a:t>Develop a comprehensive marketing and outreach strategy to promote awareness and adoption of </a:t>
            </a:r>
            <a:r>
              <a:rPr lang="en-US" sz="2750" dirty="0" err="1">
                <a:solidFill>
                  <a:srgbClr val="000000"/>
                </a:solidFill>
                <a:latin typeface="Times New Roman"/>
              </a:rPr>
              <a:t>AdvoAdvice</a:t>
            </a:r>
            <a:r>
              <a:rPr lang="en-US" sz="2750" dirty="0">
                <a:solidFill>
                  <a:srgbClr val="000000"/>
                </a:solidFill>
                <a:latin typeface="Times New Roman"/>
              </a:rPr>
              <a:t>. Utilize digital marketing channels, content marketing, social media engagement, and partnerships with relevant organizations to reach and engage the target audience effectively.</a:t>
            </a:r>
          </a:p>
          <a:p>
            <a:pPr algn="ctr">
              <a:lnSpc>
                <a:spcPts val="2970"/>
              </a:lnSpc>
              <a:spcBef>
                <a:spcPct val="0"/>
              </a:spcBef>
            </a:pPr>
            <a:endParaRPr lang="en-US" sz="2750"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217333" y="644405"/>
            <a:ext cx="9531764" cy="1179357"/>
          </a:xfrm>
          <a:prstGeom prst="rect">
            <a:avLst/>
          </a:prstGeom>
        </p:spPr>
        <p:txBody>
          <a:bodyPr lIns="0" tIns="0" rIns="0" bIns="0" rtlCol="0" anchor="t">
            <a:spAutoFit/>
          </a:bodyPr>
          <a:lstStyle/>
          <a:p>
            <a:pPr algn="ctr">
              <a:lnSpc>
                <a:spcPts val="9546"/>
              </a:lnSpc>
            </a:pPr>
            <a:r>
              <a:rPr lang="en-US" sz="6818">
                <a:solidFill>
                  <a:srgbClr val="000000"/>
                </a:solidFill>
                <a:latin typeface="Canva Sans Bold"/>
              </a:rPr>
              <a:t>Technology Stack</a:t>
            </a:r>
          </a:p>
        </p:txBody>
      </p:sp>
      <p:sp>
        <p:nvSpPr>
          <p:cNvPr id="6" name="TextBox 6"/>
          <p:cNvSpPr txBox="1"/>
          <p:nvPr/>
        </p:nvSpPr>
        <p:spPr>
          <a:xfrm>
            <a:off x="182137" y="1821062"/>
            <a:ext cx="17822018" cy="9470285"/>
          </a:xfrm>
          <a:prstGeom prst="rect">
            <a:avLst/>
          </a:prstGeom>
        </p:spPr>
        <p:txBody>
          <a:bodyPr lIns="0" tIns="0" rIns="0" bIns="0" rtlCol="0" anchor="t">
            <a:spAutoFit/>
          </a:bodyPr>
          <a:lstStyle/>
          <a:p>
            <a:pPr algn="just">
              <a:lnSpc>
                <a:spcPts val="3920"/>
              </a:lnSpc>
            </a:pPr>
            <a:r>
              <a:rPr lang="en-US" sz="2800" dirty="0">
                <a:solidFill>
                  <a:srgbClr val="000000"/>
                </a:solidFill>
                <a:latin typeface="Canva Sans Bold"/>
              </a:rPr>
              <a:t>Front End:-</a:t>
            </a:r>
            <a:r>
              <a:rPr lang="en-US" sz="2800" dirty="0">
                <a:solidFill>
                  <a:srgbClr val="000000"/>
                </a:solidFill>
                <a:latin typeface="Canva Sans"/>
              </a:rPr>
              <a:t> “The layer above the back end is the front end and it includes all software or hardware that is part of a user interface Human or digital users interact directly with various aspects of the front end of a program, including user-entered data, buttons, programs, websites and other features </a:t>
            </a:r>
            <a:r>
              <a:rPr lang="en-US" sz="2800" dirty="0">
                <a:solidFill>
                  <a:srgbClr val="000000"/>
                </a:solidFill>
                <a:latin typeface="Canva Sans Bold"/>
              </a:rPr>
              <a:t>[1].</a:t>
            </a:r>
          </a:p>
          <a:p>
            <a:pPr algn="just">
              <a:lnSpc>
                <a:spcPts val="3920"/>
              </a:lnSpc>
            </a:pPr>
            <a:endParaRPr lang="en-US" sz="2800" dirty="0">
              <a:solidFill>
                <a:srgbClr val="000000"/>
              </a:solidFill>
              <a:latin typeface="Canva Sans Bold"/>
            </a:endParaRPr>
          </a:p>
          <a:p>
            <a:pPr algn="just">
              <a:lnSpc>
                <a:spcPts val="3920"/>
              </a:lnSpc>
            </a:pPr>
            <a:r>
              <a:rPr lang="en-US" sz="2800" dirty="0">
                <a:solidFill>
                  <a:srgbClr val="000000"/>
                </a:solidFill>
                <a:latin typeface="Canva Sans"/>
              </a:rPr>
              <a:t>For developing the front end of the website, we are using the following software’s:</a:t>
            </a:r>
          </a:p>
          <a:p>
            <a:pPr algn="just">
              <a:lnSpc>
                <a:spcPts val="3920"/>
              </a:lnSpc>
            </a:pPr>
            <a:endParaRPr lang="en-US" sz="2800" dirty="0">
              <a:solidFill>
                <a:srgbClr val="000000"/>
              </a:solidFill>
              <a:latin typeface="Canva Sans"/>
            </a:endParaRPr>
          </a:p>
          <a:p>
            <a:pPr algn="just">
              <a:lnSpc>
                <a:spcPts val="3920"/>
              </a:lnSpc>
            </a:pPr>
            <a:r>
              <a:rPr lang="en-US" sz="2800" b="1" dirty="0">
                <a:solidFill>
                  <a:srgbClr val="000000"/>
                </a:solidFill>
                <a:latin typeface="Canva Sans"/>
              </a:rPr>
              <a:t> </a:t>
            </a:r>
            <a:r>
              <a:rPr lang="en-US" sz="2800" b="1" dirty="0">
                <a:solidFill>
                  <a:srgbClr val="000000"/>
                </a:solidFill>
                <a:latin typeface="Canva Sans Bold"/>
              </a:rPr>
              <a:t>1. </a:t>
            </a:r>
            <a:r>
              <a:rPr lang="en-US" sz="2800" b="1" dirty="0">
                <a:solidFill>
                  <a:srgbClr val="000000"/>
                </a:solidFill>
                <a:latin typeface="Canva Sans"/>
                <a:sym typeface="Canva Sans"/>
              </a:rPr>
              <a:t>HTML - </a:t>
            </a:r>
            <a:r>
              <a:rPr lang="en-US" sz="2800" dirty="0">
                <a:solidFill>
                  <a:srgbClr val="000000"/>
                </a:solidFill>
                <a:latin typeface="Canva Sans"/>
                <a:sym typeface="Canva Sans"/>
              </a:rPr>
              <a:t>“The </a:t>
            </a:r>
            <a:r>
              <a:rPr lang="en-US" sz="2800" dirty="0" err="1">
                <a:solidFill>
                  <a:srgbClr val="000000"/>
                </a:solidFill>
                <a:latin typeface="Canva Sans"/>
                <a:sym typeface="Canva Sans"/>
              </a:rPr>
              <a:t>HyperText</a:t>
            </a:r>
            <a:r>
              <a:rPr lang="en-US" sz="2800" dirty="0">
                <a:solidFill>
                  <a:srgbClr val="000000"/>
                </a:solidFill>
                <a:latin typeface="Canva Sans"/>
                <a:sym typeface="Canva Sans"/>
              </a:rPr>
              <a:t> Markup Language or HTML is the standard markup language for documents designed to be displayed in a web browser. It can be assisted by technologies such as Cascading Style Sheets (CSS) and scripting languages such as JavaScript.”</a:t>
            </a:r>
            <a:r>
              <a:rPr lang="en-US" sz="2800" dirty="0">
                <a:solidFill>
                  <a:srgbClr val="000000"/>
                </a:solidFill>
                <a:latin typeface="Canva Sans Bold"/>
              </a:rPr>
              <a:t>[2]</a:t>
            </a:r>
          </a:p>
          <a:p>
            <a:pPr algn="just">
              <a:lnSpc>
                <a:spcPts val="3920"/>
              </a:lnSpc>
            </a:pPr>
            <a:endParaRPr lang="en-US" sz="2800" dirty="0">
              <a:solidFill>
                <a:srgbClr val="000000"/>
              </a:solidFill>
              <a:latin typeface="Canva Sans Bold"/>
            </a:endParaRP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 Here, we are using HTML to describe the structure of our webpages.</a:t>
            </a:r>
          </a:p>
          <a:p>
            <a:pPr marL="457200" indent="-457200" algn="just">
              <a:lnSpc>
                <a:spcPts val="3920"/>
              </a:lnSpc>
              <a:buFont typeface="Wingdings" panose="05000000000000000000" pitchFamily="2" charset="2"/>
              <a:buChar char="Ø"/>
            </a:pPr>
            <a:endParaRPr lang="en-US" sz="2800" dirty="0">
              <a:solidFill>
                <a:srgbClr val="000000"/>
              </a:solidFill>
              <a:latin typeface="Canva Sans"/>
              <a:sym typeface="Canva Sans"/>
            </a:endParaRPr>
          </a:p>
          <a:p>
            <a:pPr algn="just">
              <a:lnSpc>
                <a:spcPts val="3920"/>
              </a:lnSpc>
            </a:pPr>
            <a:r>
              <a:rPr lang="en-US" sz="2800" b="1" dirty="0">
                <a:solidFill>
                  <a:srgbClr val="000000"/>
                </a:solidFill>
                <a:latin typeface="Canva Sans"/>
                <a:sym typeface="Canva Sans"/>
              </a:rPr>
              <a:t>2. CSS - </a:t>
            </a:r>
            <a:r>
              <a:rPr lang="en-US" sz="2800" dirty="0">
                <a:solidFill>
                  <a:srgbClr val="000000"/>
                </a:solidFill>
                <a:latin typeface="Canva Sans"/>
                <a:sym typeface="Canva Sans"/>
              </a:rPr>
              <a:t>“Cascading Style Sheets (CSS) is a style sheet language used for describing the presentation of a document written in a markup language such as HTML or XML”[3]</a:t>
            </a:r>
          </a:p>
          <a:p>
            <a:pPr algn="just">
              <a:lnSpc>
                <a:spcPts val="3920"/>
              </a:lnSpc>
            </a:pPr>
            <a:endParaRPr lang="en-US" sz="2800" dirty="0">
              <a:solidFill>
                <a:srgbClr val="000000"/>
              </a:solidFill>
              <a:latin typeface="Canva Sans"/>
              <a:sym typeface="Canva Sans"/>
            </a:endParaRP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Here, we are using HTML to style our webpage, layout in display for different screen sizes of the devices.</a:t>
            </a:r>
          </a:p>
          <a:p>
            <a:pPr algn="just">
              <a:lnSpc>
                <a:spcPts val="3920"/>
              </a:lnSpc>
            </a:pPr>
            <a:endParaRPr lang="en-US" sz="2800" dirty="0">
              <a:solidFill>
                <a:srgbClr val="000000"/>
              </a:solidFill>
              <a:latin typeface="Canva Sans"/>
              <a:sym typeface="Canva Sans"/>
            </a:endParaRPr>
          </a:p>
          <a:p>
            <a:pPr algn="just">
              <a:lnSpc>
                <a:spcPts val="3920"/>
              </a:lnSpc>
            </a:pPr>
            <a:r>
              <a:rPr lang="en-US" sz="2800" dirty="0">
                <a:solidFill>
                  <a:srgbClr val="000000"/>
                </a:solidFill>
                <a:latin typeface="Canva San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387764" y="541601"/>
            <a:ext cx="9531764" cy="1179357"/>
          </a:xfrm>
          <a:prstGeom prst="rect">
            <a:avLst/>
          </a:prstGeom>
        </p:spPr>
        <p:txBody>
          <a:bodyPr lIns="0" tIns="0" rIns="0" bIns="0" rtlCol="0" anchor="t">
            <a:spAutoFit/>
          </a:bodyPr>
          <a:lstStyle/>
          <a:p>
            <a:pPr algn="ctr">
              <a:lnSpc>
                <a:spcPts val="9546"/>
              </a:lnSpc>
            </a:pPr>
            <a:r>
              <a:rPr lang="en-US" sz="6818">
                <a:solidFill>
                  <a:srgbClr val="000000"/>
                </a:solidFill>
                <a:latin typeface="Canva Sans Bold"/>
              </a:rPr>
              <a:t>Technology Stack</a:t>
            </a:r>
          </a:p>
        </p:txBody>
      </p:sp>
      <p:sp>
        <p:nvSpPr>
          <p:cNvPr id="8" name="Subtitle 7">
            <a:extLst>
              <a:ext uri="{FF2B5EF4-FFF2-40B4-BE49-F238E27FC236}">
                <a16:creationId xmlns:a16="http://schemas.microsoft.com/office/drawing/2014/main" id="{FC02F4F3-D344-0240-FAAB-3BE15150F44E}"/>
              </a:ext>
            </a:extLst>
          </p:cNvPr>
          <p:cNvSpPr>
            <a:spLocks noGrp="1"/>
          </p:cNvSpPr>
          <p:nvPr>
            <p:ph type="subTitle" idx="1"/>
          </p:nvPr>
        </p:nvSpPr>
        <p:spPr>
          <a:xfrm>
            <a:off x="838200" y="2419813"/>
            <a:ext cx="14173200" cy="6838487"/>
          </a:xfrm>
        </p:spPr>
        <p:txBody>
          <a:bodyPr>
            <a:normAutofit lnSpcReduction="10000"/>
          </a:bodyPr>
          <a:lstStyle/>
          <a:p>
            <a:pPr marL="514350" indent="-514350" algn="just">
              <a:lnSpc>
                <a:spcPts val="3920"/>
              </a:lnSpc>
              <a:buAutoNum type="arabicPeriod" startAt="3"/>
            </a:pPr>
            <a:r>
              <a:rPr lang="en-US" sz="3200" b="1" dirty="0" err="1">
                <a:solidFill>
                  <a:srgbClr val="000000"/>
                </a:solidFill>
                <a:latin typeface="Canva Sans"/>
                <a:sym typeface="Canva Sans"/>
              </a:rPr>
              <a:t>Javascript</a:t>
            </a:r>
            <a:r>
              <a:rPr lang="en-US" sz="3200" b="1" dirty="0">
                <a:solidFill>
                  <a:srgbClr val="000000"/>
                </a:solidFill>
                <a:latin typeface="Canva Sans"/>
                <a:sym typeface="Canva Sans"/>
              </a:rPr>
              <a:t> - </a:t>
            </a:r>
            <a:r>
              <a:rPr lang="en-US" sz="3200" dirty="0">
                <a:solidFill>
                  <a:srgbClr val="000000"/>
                </a:solidFill>
                <a:latin typeface="Canva Sans"/>
                <a:sym typeface="Canva Sans"/>
              </a:rPr>
              <a:t>“JavaScript is a dynamic programming language that's used for web development, in web applications. It allows you to implement dynamic features on web pages that cannot be done with only HTML and CSS.”[8] </a:t>
            </a:r>
          </a:p>
          <a:p>
            <a:pPr algn="just">
              <a:lnSpc>
                <a:spcPts val="3920"/>
              </a:lnSpc>
            </a:pPr>
            <a:endParaRPr lang="en-US" sz="3200" dirty="0">
              <a:solidFill>
                <a:srgbClr val="000000"/>
              </a:solidFill>
              <a:latin typeface="Canva Sans"/>
              <a:sym typeface="Canva Sans"/>
            </a:endParaRPr>
          </a:p>
          <a:p>
            <a:pPr marL="457200" indent="-457200" algn="just">
              <a:lnSpc>
                <a:spcPts val="3920"/>
              </a:lnSpc>
              <a:buFont typeface="Wingdings" panose="05000000000000000000" pitchFamily="2" charset="2"/>
              <a:buChar char="Ø"/>
            </a:pPr>
            <a:r>
              <a:rPr lang="en-US" sz="3200" dirty="0">
                <a:solidFill>
                  <a:srgbClr val="000000"/>
                </a:solidFill>
                <a:latin typeface="Canva Sans"/>
                <a:sym typeface="Canva Sans"/>
              </a:rPr>
              <a:t>Here in this website we are using JavaScript to enable the dynamic interactivity on the websites when it is applied to HTML document.</a:t>
            </a:r>
          </a:p>
          <a:p>
            <a:pPr marL="457200" indent="-457200" algn="just">
              <a:lnSpc>
                <a:spcPts val="3920"/>
              </a:lnSpc>
              <a:buFont typeface="Wingdings" panose="05000000000000000000" pitchFamily="2" charset="2"/>
              <a:buChar char="Ø"/>
            </a:pPr>
            <a:endParaRPr lang="en-US" sz="3200" dirty="0">
              <a:solidFill>
                <a:srgbClr val="000000"/>
              </a:solidFill>
              <a:latin typeface="Canva Sans"/>
              <a:sym typeface="Canva Sans"/>
            </a:endParaRPr>
          </a:p>
          <a:p>
            <a:pPr algn="just"/>
            <a:r>
              <a:rPr lang="en-US" sz="3200" dirty="0">
                <a:solidFill>
                  <a:srgbClr val="000000"/>
                </a:solidFill>
                <a:latin typeface="Canva Sans Bold"/>
              </a:rPr>
              <a:t>Back End :“</a:t>
            </a:r>
            <a:r>
              <a:rPr lang="en-US" sz="3200" dirty="0">
                <a:solidFill>
                  <a:srgbClr val="000000"/>
                </a:solidFill>
                <a:latin typeface="Canva Sans"/>
              </a:rPr>
              <a:t>The back- end of a website consists of a server, an application, and a database.”[4]</a:t>
            </a:r>
            <a:endParaRPr lang="en-IN" sz="3200" dirty="0">
              <a:solidFill>
                <a:srgbClr val="000000"/>
              </a:solidFill>
              <a:latin typeface="Canva Sans"/>
            </a:endParaRPr>
          </a:p>
          <a:p>
            <a:pPr algn="just"/>
            <a:endParaRPr lang="en-IN" dirty="0">
              <a:solidFill>
                <a:srgbClr val="000000"/>
              </a:solidFill>
              <a:latin typeface="Canva Sans"/>
            </a:endParaRPr>
          </a:p>
          <a:p>
            <a:pPr algn="just"/>
            <a:r>
              <a:rPr lang="en-US" sz="3200" dirty="0">
                <a:solidFill>
                  <a:srgbClr val="000000"/>
                </a:solidFill>
                <a:latin typeface="Canva Sans"/>
              </a:rPr>
              <a:t>For developing the back end of the website, we are using the following software’s:</a:t>
            </a:r>
          </a:p>
          <a:p>
            <a:pPr algn="just"/>
            <a:endParaRPr lang="en-US" sz="3200" dirty="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sp>
        <p:nvSpPr>
          <p:cNvPr id="3" name="Freeform 3"/>
          <p:cNvSpPr/>
          <p:nvPr/>
        </p:nvSpPr>
        <p:spPr>
          <a:xfrm>
            <a:off x="13670280" y="140852"/>
            <a:ext cx="4343400" cy="1737360"/>
          </a:xfrm>
          <a:custGeom>
            <a:avLst/>
            <a:gdLst/>
            <a:ahLst/>
            <a:cxnLst/>
            <a:rect l="l" t="t" r="r" b="b"/>
            <a:pathLst>
              <a:path w="4343400" h="1737360">
                <a:moveTo>
                  <a:pt x="0" y="0"/>
                </a:moveTo>
                <a:lnTo>
                  <a:pt x="4343400" y="0"/>
                </a:lnTo>
                <a:lnTo>
                  <a:pt x="4343400" y="1737360"/>
                </a:lnTo>
                <a:lnTo>
                  <a:pt x="0" y="1737360"/>
                </a:lnTo>
                <a:lnTo>
                  <a:pt x="0" y="0"/>
                </a:lnTo>
                <a:close/>
              </a:path>
            </a:pathLst>
          </a:custGeom>
          <a:blipFill>
            <a:blip r:embed="rId3"/>
            <a:stretch>
              <a:fillRect l="-12927" t="-28371" r="-9770" b="-46793"/>
            </a:stretch>
          </a:blipFill>
        </p:spPr>
      </p:sp>
      <p:sp>
        <p:nvSpPr>
          <p:cNvPr id="4" name="Freeform 4"/>
          <p:cNvSpPr/>
          <p:nvPr/>
        </p:nvSpPr>
        <p:spPr>
          <a:xfrm>
            <a:off x="13147833" y="9258300"/>
            <a:ext cx="5140167" cy="773930"/>
          </a:xfrm>
          <a:custGeom>
            <a:avLst/>
            <a:gdLst/>
            <a:ahLst/>
            <a:cxnLst/>
            <a:rect l="l" t="t" r="r" b="b"/>
            <a:pathLst>
              <a:path w="5140167" h="773930">
                <a:moveTo>
                  <a:pt x="0" y="0"/>
                </a:moveTo>
                <a:lnTo>
                  <a:pt x="5140167" y="0"/>
                </a:lnTo>
                <a:lnTo>
                  <a:pt x="5140167" y="773930"/>
                </a:lnTo>
                <a:lnTo>
                  <a:pt x="0" y="773930"/>
                </a:lnTo>
                <a:lnTo>
                  <a:pt x="0" y="0"/>
                </a:lnTo>
                <a:close/>
              </a:path>
            </a:pathLst>
          </a:custGeom>
          <a:blipFill>
            <a:blip r:embed="rId4"/>
            <a:stretch>
              <a:fillRect t="-24283" b="-27237"/>
            </a:stretch>
          </a:blipFill>
        </p:spPr>
      </p:sp>
      <p:sp>
        <p:nvSpPr>
          <p:cNvPr id="5" name="TextBox 5"/>
          <p:cNvSpPr txBox="1"/>
          <p:nvPr/>
        </p:nvSpPr>
        <p:spPr>
          <a:xfrm>
            <a:off x="-387764" y="541601"/>
            <a:ext cx="9531764" cy="1179357"/>
          </a:xfrm>
          <a:prstGeom prst="rect">
            <a:avLst/>
          </a:prstGeom>
        </p:spPr>
        <p:txBody>
          <a:bodyPr lIns="0" tIns="0" rIns="0" bIns="0" rtlCol="0" anchor="t">
            <a:spAutoFit/>
          </a:bodyPr>
          <a:lstStyle/>
          <a:p>
            <a:pPr algn="ctr">
              <a:lnSpc>
                <a:spcPts val="9546"/>
              </a:lnSpc>
            </a:pPr>
            <a:r>
              <a:rPr lang="en-US" sz="6818">
                <a:solidFill>
                  <a:srgbClr val="000000"/>
                </a:solidFill>
                <a:latin typeface="Canva Sans Bold"/>
              </a:rPr>
              <a:t>Technology Stack</a:t>
            </a:r>
          </a:p>
        </p:txBody>
      </p:sp>
      <p:sp>
        <p:nvSpPr>
          <p:cNvPr id="6" name="TextBox 6"/>
          <p:cNvSpPr txBox="1"/>
          <p:nvPr/>
        </p:nvSpPr>
        <p:spPr>
          <a:xfrm>
            <a:off x="274320" y="1663807"/>
            <a:ext cx="17451105" cy="7469737"/>
          </a:xfrm>
          <a:prstGeom prst="rect">
            <a:avLst/>
          </a:prstGeom>
        </p:spPr>
        <p:txBody>
          <a:bodyPr wrap="square" lIns="0" tIns="0" rIns="0" bIns="0" rtlCol="0" anchor="t">
            <a:spAutoFit/>
          </a:bodyPr>
          <a:lstStyle/>
          <a:p>
            <a:pPr marL="514350" indent="-514350" algn="just">
              <a:lnSpc>
                <a:spcPts val="3920"/>
              </a:lnSpc>
              <a:buAutoNum type="arabicPeriod"/>
            </a:pPr>
            <a:r>
              <a:rPr lang="en-US" sz="2800" b="1" dirty="0">
                <a:solidFill>
                  <a:srgbClr val="000000"/>
                </a:solidFill>
                <a:latin typeface="Canva Sans"/>
                <a:sym typeface="Canva Sans"/>
              </a:rPr>
              <a:t>Python</a:t>
            </a: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Integration with API</a:t>
            </a: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User Interface(UI) Enhancement </a:t>
            </a: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Data Management </a:t>
            </a:r>
          </a:p>
          <a:p>
            <a:pPr marL="457200" indent="-457200" algn="just">
              <a:lnSpc>
                <a:spcPts val="3920"/>
              </a:lnSpc>
              <a:buFont typeface="Wingdings" panose="05000000000000000000" pitchFamily="2" charset="2"/>
              <a:buChar char="Ø"/>
            </a:pPr>
            <a:r>
              <a:rPr lang="en-US" sz="2800" dirty="0">
                <a:solidFill>
                  <a:srgbClr val="000000"/>
                </a:solidFill>
                <a:latin typeface="Canva Sans"/>
                <a:sym typeface="Canva Sans"/>
              </a:rPr>
              <a:t>Error Handling and Logging </a:t>
            </a:r>
          </a:p>
          <a:p>
            <a:pPr marL="457200" indent="-457200" algn="just">
              <a:lnSpc>
                <a:spcPts val="3920"/>
              </a:lnSpc>
              <a:buFont typeface="Wingdings" panose="05000000000000000000" pitchFamily="2" charset="2"/>
              <a:buChar char="Ø"/>
            </a:pPr>
            <a:endParaRPr lang="en-US" sz="2800" dirty="0">
              <a:solidFill>
                <a:srgbClr val="000000"/>
              </a:solidFill>
              <a:latin typeface="Canva Sans"/>
              <a:sym typeface="Canva Sans"/>
            </a:endParaRPr>
          </a:p>
          <a:p>
            <a:pPr algn="just">
              <a:lnSpc>
                <a:spcPts val="3920"/>
              </a:lnSpc>
            </a:pPr>
            <a:r>
              <a:rPr lang="en-US" sz="2800" b="1" dirty="0">
                <a:solidFill>
                  <a:srgbClr val="000000"/>
                </a:solidFill>
                <a:latin typeface="Canva Sans"/>
                <a:sym typeface="Canva Sans"/>
              </a:rPr>
              <a:t>2.  Django </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Robust Web Development Framework</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Scalability and Maintainability </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Built-in Admin Interface</a:t>
            </a:r>
          </a:p>
          <a:p>
            <a:pPr algn="just">
              <a:lnSpc>
                <a:spcPts val="3920"/>
              </a:lnSpc>
            </a:pPr>
            <a:endParaRPr lang="en-US" sz="2800" b="1" dirty="0">
              <a:solidFill>
                <a:srgbClr val="000000"/>
              </a:solidFill>
              <a:latin typeface="Canva Sans"/>
              <a:sym typeface="Canva Sans"/>
            </a:endParaRPr>
          </a:p>
          <a:p>
            <a:pPr algn="just">
              <a:lnSpc>
                <a:spcPts val="3920"/>
              </a:lnSpc>
            </a:pPr>
            <a:r>
              <a:rPr lang="en-US" sz="2800" b="1" dirty="0">
                <a:solidFill>
                  <a:srgbClr val="000000"/>
                </a:solidFill>
                <a:latin typeface="Canva Sans"/>
                <a:sym typeface="Canva Sans"/>
              </a:rPr>
              <a:t>3. SQLITE</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It doesn’t have a separate server process.</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The entire database is contained in a single disk file.</a:t>
            </a:r>
          </a:p>
          <a:p>
            <a:pPr marL="457200" indent="-457200" algn="just">
              <a:lnSpc>
                <a:spcPts val="3920"/>
              </a:lnSpc>
              <a:buFont typeface="Wingdings" panose="05000000000000000000" pitchFamily="2" charset="2"/>
              <a:buChar char="Ø"/>
            </a:pPr>
            <a:r>
              <a:rPr lang="en-US" sz="2800" dirty="0">
                <a:solidFill>
                  <a:srgbClr val="000000"/>
                </a:solidFill>
                <a:latin typeface="Canva Sans"/>
              </a:rPr>
              <a:t>It is cross platform.</a:t>
            </a:r>
          </a:p>
        </p:txBody>
      </p:sp>
    </p:spTree>
    <p:extLst>
      <p:ext uri="{BB962C8B-B14F-4D97-AF65-F5344CB8AC3E}">
        <p14:creationId xmlns:p14="http://schemas.microsoft.com/office/powerpoint/2010/main" val="1771412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1542</Words>
  <Application>Microsoft Office PowerPoint</Application>
  <PresentationFormat>Custom</PresentationFormat>
  <Paragraphs>116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Canva Sans Bold</vt:lpstr>
      <vt:lpstr>Calibri</vt:lpstr>
      <vt:lpstr>Arial</vt:lpstr>
      <vt:lpstr>Wingdings</vt:lpstr>
      <vt:lpstr>Times New Roman</vt:lpstr>
      <vt:lpstr>Arimo Bold</vt:lpstr>
      <vt:lpstr>Times New Roman Bold</vt:lpstr>
      <vt:lpstr>TT Rounds Condensed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Presentation:1ˢᵗ Defense Topic: “ xxxxxxxxxxx”</dc:title>
  <cp:lastModifiedBy>Aman Gupta</cp:lastModifiedBy>
  <cp:revision>4</cp:revision>
  <dcterms:created xsi:type="dcterms:W3CDTF">2006-08-16T00:00:00Z</dcterms:created>
  <dcterms:modified xsi:type="dcterms:W3CDTF">2024-05-10T04:25:55Z</dcterms:modified>
  <dc:identifier>DAGCyElS4mU</dc:identifier>
</cp:coreProperties>
</file>