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>
      <p:cViewPr varScale="1">
        <p:scale>
          <a:sx n="123" d="100"/>
          <a:sy n="123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089d84c3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089d84c3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0908da9ba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0908da9ba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0908da9ba_3_4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0908da9ba_3_4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0908da9ba_3_4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0908da9ba_3_4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fb91afd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fb91afd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fb91af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fb91af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0908da9ba_3_4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0908da9ba_3_4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0908da9ba_3_4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0908da9ba_3_4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3436a727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03436a727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b91afd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fb91afd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b91afd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b91afd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0908da9b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0908da9b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tedstateszipcodes.org/zip-code-databa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.census.gov/table/ACSST5Y2022.S1901?t=Income%20(Households,%20Families,%20Individuals)&amp;g=040XX00US06$8600000&amp;moe=tr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Verdana"/>
                <a:ea typeface="Verdana"/>
                <a:cs typeface="Verdana"/>
                <a:sym typeface="Verdana"/>
              </a:rPr>
              <a:t>Residential Housing Analysis for Bay Area</a:t>
            </a:r>
            <a:endParaRPr sz="4500"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213350"/>
            <a:ext cx="8520600" cy="4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SQFT vs Price &amp; Distribution of SQFT in Listings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0" y="807850"/>
            <a:ext cx="6020100" cy="36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6261200" y="1044775"/>
            <a:ext cx="25710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scatter plot shows the overall listing price vs sqft distribution. Sqft and list price shows linear correlation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Almost 90% of the properties are less than 3000 sqft.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of the listed properties are 1500-2000 sqft; shows single family or condo listing concentration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32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7808383" y="4455915"/>
            <a:ext cx="5805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erdana"/>
                <a:ea typeface="Verdana"/>
                <a:cs typeface="Verdana"/>
                <a:sym typeface="Verdana"/>
              </a:rPr>
              <a:t>11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5632317" y="1227875"/>
            <a:ext cx="3305700" cy="3483050"/>
            <a:chOff x="5632317" y="1189775"/>
            <a:chExt cx="3305700" cy="3483050"/>
          </a:xfrm>
        </p:grpSpPr>
        <p:sp>
          <p:nvSpPr>
            <p:cNvPr id="147" name="Google Shape;147;p2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      Unsustainable to Own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6167075" y="2057125"/>
              <a:ext cx="2665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Verdana"/>
                  <a:ea typeface="Verdana"/>
                  <a:cs typeface="Verdana"/>
                  <a:sym typeface="Verdana"/>
                </a:rPr>
                <a:t>Almost all the Bay Area</a:t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Verdana"/>
                  <a:ea typeface="Verdana"/>
                  <a:cs typeface="Verdana"/>
                  <a:sym typeface="Verdana"/>
                </a:rPr>
                <a:t>prominent cities with a few exceptions of Brentwood, Concord, Vacaville, Antioch, and Vallejo</a:t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49" name="Google Shape;149;p23"/>
          <p:cNvGrpSpPr/>
          <p:nvPr/>
        </p:nvGrpSpPr>
        <p:grpSpPr>
          <a:xfrm>
            <a:off x="0" y="1228089"/>
            <a:ext cx="3546900" cy="3482836"/>
            <a:chOff x="0" y="1189989"/>
            <a:chExt cx="3546900" cy="3482836"/>
          </a:xfrm>
        </p:grpSpPr>
        <p:sp>
          <p:nvSpPr>
            <p:cNvPr id="150" name="Google Shape;150;p2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Good Deals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Verdana"/>
                  <a:ea typeface="Verdana"/>
                  <a:cs typeface="Verdana"/>
                  <a:sym typeface="Verdana"/>
                </a:rPr>
                <a:t>Available in major hustling cities like San Francisco, San Jose, Oakland, &amp; Santa Rosa </a:t>
              </a:r>
              <a:br>
                <a:rPr lang="en" sz="1300">
                  <a:latin typeface="Verdana"/>
                  <a:ea typeface="Verdana"/>
                  <a:cs typeface="Verdana"/>
                  <a:sym typeface="Verdana"/>
                </a:rPr>
              </a:b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52" name="Google Shape;152;p23"/>
          <p:cNvGrpSpPr/>
          <p:nvPr/>
        </p:nvGrpSpPr>
        <p:grpSpPr>
          <a:xfrm>
            <a:off x="2944204" y="1227875"/>
            <a:ext cx="3305700" cy="3483050"/>
            <a:chOff x="2944204" y="1189775"/>
            <a:chExt cx="3305700" cy="3483050"/>
          </a:xfrm>
        </p:grpSpPr>
        <p:sp>
          <p:nvSpPr>
            <p:cNvPr id="153" name="Google Shape;153;p2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High-Priced Properties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4" name="Google Shape;154;p23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Verdana"/>
                  <a:ea typeface="Verdana"/>
                  <a:cs typeface="Verdana"/>
                  <a:sym typeface="Verdana"/>
                </a:rPr>
                <a:t>Cities like Fremont, Hayward, Fairfield, Walnut Creek </a:t>
              </a:r>
              <a:endParaRPr sz="13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32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24"/>
          <p:cNvGrpSpPr/>
          <p:nvPr/>
        </p:nvGrpSpPr>
        <p:grpSpPr>
          <a:xfrm>
            <a:off x="0" y="1228089"/>
            <a:ext cx="3546900" cy="3482836"/>
            <a:chOff x="0" y="1189989"/>
            <a:chExt cx="3546900" cy="3482836"/>
          </a:xfrm>
        </p:grpSpPr>
        <p:sp>
          <p:nvSpPr>
            <p:cNvPr id="162" name="Google Shape;162;p2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Price Affordability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3" name="Google Shape;163;p24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Verdana"/>
                  <a:ea typeface="Verdana"/>
                  <a:cs typeface="Verdana"/>
                  <a:sym typeface="Verdana"/>
                </a:rPr>
                <a:t>Market catering to the needs by listing single family homes &amp; condos with ~80% of the total listings </a:t>
              </a:r>
              <a:endParaRPr sz="11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64" name="Google Shape;164;p24"/>
          <p:cNvGrpSpPr/>
          <p:nvPr/>
        </p:nvGrpSpPr>
        <p:grpSpPr>
          <a:xfrm>
            <a:off x="2944204" y="1227875"/>
            <a:ext cx="3305700" cy="3483050"/>
            <a:chOff x="2944204" y="1189775"/>
            <a:chExt cx="3305700" cy="3483050"/>
          </a:xfrm>
        </p:grpSpPr>
        <p:sp>
          <p:nvSpPr>
            <p:cNvPr id="165" name="Google Shape;165;p2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Recommendation</a:t>
              </a:r>
              <a:endParaRPr sz="13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6" name="Google Shape;166;p24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Verdana"/>
                  <a:ea typeface="Verdana"/>
                  <a:cs typeface="Verdana"/>
                  <a:sym typeface="Verdana"/>
                </a:rPr>
                <a:t>Cities such as Fremont with its close proximity to major hubs and high median household income</a:t>
              </a:r>
              <a:endParaRPr sz="11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613425" y="1199825"/>
            <a:ext cx="48579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51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450" y="1786175"/>
            <a:ext cx="3725851" cy="27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b="1">
                <a:latin typeface="Verdana"/>
                <a:ea typeface="Verdana"/>
                <a:cs typeface="Verdana"/>
                <a:sym typeface="Verdana"/>
              </a:rPr>
              <a:t>Objective</a:t>
            </a:r>
            <a:endParaRPr sz="262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13525"/>
            <a:ext cx="8520600" cy="325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Analyze the current real estate listings data for Bay area counties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Understand the current housing market dynamics to answer questions as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listed real estate class in Bay area*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most households affords those listings based on current financial situation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eriod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Cities where real estate listings are showing downward financial trend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11325" y="4454725"/>
            <a:ext cx="8301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*Santa Clara County, San Mateo County, Alameda County, Contra Costa County, Marin County, Napa County, San Francisco County, Solano County and Sonoma County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390650"/>
            <a:ext cx="8520600" cy="69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Verdana"/>
                <a:ea typeface="Verdana"/>
                <a:cs typeface="Verdana"/>
                <a:sym typeface="Verdana"/>
              </a:rPr>
              <a:t>Approach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44350"/>
            <a:ext cx="8476800" cy="36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zip code data from government website (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https://www.unitedstateszipcodes.org/zip-code-database/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Property listings data from realtor.com (approx 900 listings with 500+ in cities of interest)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Household data from government census data website*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Load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Zipcode - manual one time download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Property Listings - scrape the realtor.com for the properties listed for zip codes in the counties of Bay area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Income Data - Government census data website.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Remove the listings where the information is corrupt based on the json parsing.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the median household income only for analysis.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Analyze on top 20 cities based on the number of listings we could get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57025" y="4689450"/>
            <a:ext cx="84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8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https://data.census.gov/table/ACSST5Y2022.S1901?t=Income%20(Households,%20Families,%20Individuals)&amp;g=040XX00US06$8600000&amp;moe=true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5" y="1412050"/>
            <a:ext cx="4217224" cy="32511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90650"/>
            <a:ext cx="8520600" cy="69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Distribution Of Property Types In Top 20 Cities of Bay Area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736850" y="1288575"/>
            <a:ext cx="40413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matplotlib.pyplot for better visualization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Grouping the data by city and property type and plot barh chart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Analysis💡: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San Francisco, almost 50% of the property type is condo &amp; 30% is single family home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San Jose, around 40% are single family &amp; 20% are condo properties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Almost every other city has approximately higher percentage of single-family homes as property type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0" y="1828800"/>
            <a:ext cx="903300" cy="372150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250" y="2252750"/>
            <a:ext cx="903300" cy="532725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75" y="1828800"/>
            <a:ext cx="3631749" cy="2514350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5112" y="2111950"/>
            <a:ext cx="1005597" cy="1100300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390650"/>
            <a:ext cx="8520600" cy="69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Most Popular Home Type In Bay Area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736850" y="1288575"/>
            <a:ext cx="40413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 count on home type column and plot pie chart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Analysis💡: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family is the most popular home type in the Bay Area with 53.6%</a:t>
            </a:r>
            <a:b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Around 80% of the properties listed on the market are single family and condos together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reinforces for the fact that the current market needs are categorizing to more nuclear families in the top 20 cities based on the listing count of the data.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736850" y="1288575"/>
            <a:ext cx="40413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Investigate the condos distribution and understand the price ranges and cities</a:t>
            </a:r>
            <a:b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Analysis💡:</a:t>
            </a:r>
            <a:endParaRPr sz="1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we can notice San Francisco itself have 43% of the condos listed in bay area along with San Jose and Walnut Creek which makes it around 65% of condos listed for sale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288565"/>
            <a:ext cx="4175700" cy="3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20" y="1623465"/>
            <a:ext cx="12382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90650"/>
            <a:ext cx="8520600" cy="69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City Wise Property Distribution For Condos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593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Listing Prices for 1 Bed Homes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5535125" y="1292800"/>
            <a:ext cx="3335400" cy="30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SF, Mountain View, San Jose: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Condo median price: $600K for 1 bed. 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 Listings: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Not enough data on 1 bed townhouses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Fremont Median Prices: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 bed Single family is $650K and condos: $425K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SF, Fremont, Affordability: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Costly requiring significant investment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955751" cy="28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0" y="1017725"/>
            <a:ext cx="5179251" cy="28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50" y="1017725"/>
            <a:ext cx="5620250" cy="30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Affordability of Housing in Bay Area Cities</a:t>
            </a:r>
            <a:endParaRPr sz="2400" b="1"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5464225" y="985700"/>
            <a:ext cx="33681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1 Bed : Most Bay area cities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affordable</a:t>
            </a: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 due to high median income </a:t>
            </a:r>
            <a:endParaRPr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2 Beds :  Still affordable with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SF, Berkeley, Napa</a:t>
            </a: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 being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exceptions</a:t>
            </a:r>
            <a:endParaRPr b="1"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3 Beds: Still accessible for those further from the bay area</a:t>
            </a:r>
            <a:endParaRPr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4 Beds: Exclusive to HNI’s, ultra rich with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Brentwood</a:t>
            </a:r>
            <a:r>
              <a:rPr lang="en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 still an </a:t>
            </a:r>
            <a:r>
              <a:rPr lang="en" b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exception</a:t>
            </a:r>
            <a:endParaRPr b="1"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159425" cy="3861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8050"/>
            <a:ext cx="5111750" cy="371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75" y="1017725"/>
            <a:ext cx="5313025" cy="38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5" y="1015975"/>
            <a:ext cx="5374524" cy="386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0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>
                <a:latin typeface="Verdana"/>
                <a:ea typeface="Verdana"/>
                <a:cs typeface="Verdana"/>
                <a:sym typeface="Verdana"/>
              </a:rPr>
              <a:t>Properties Listed at Discounts</a:t>
            </a:r>
            <a:endParaRPr sz="24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4756200" y="1152475"/>
            <a:ext cx="3999900" cy="351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San Francisco: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Over 40 listings below previous sale prices, indicating motivated sellers or market corrections.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San Jose: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Nearly 30 listings at a loss compared to prior sales, suggesting pricing adjustments to match market dynamics.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Other Cities (e.g., Oakland, Fremont, Walnut Creek):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Notable counts of discounted listings.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Berkeley, Richmond, Hayward, Pittsburg: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Few or no properties listed below prior sale prices.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Prevalence of listings at loss values varies across Bay Area cities, with major hubs like San Francisco and San Jose offering more opportunities for discounted properties</a:t>
            </a:r>
            <a:endParaRPr sz="12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1170125"/>
            <a:ext cx="43115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Macintosh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Verdana</vt:lpstr>
      <vt:lpstr>Simple Light</vt:lpstr>
      <vt:lpstr>Residential Housing Analysis for Bay Area</vt:lpstr>
      <vt:lpstr>Objective</vt:lpstr>
      <vt:lpstr>Approach</vt:lpstr>
      <vt:lpstr>Distribution Of Property Types In Top 20 Cities of Bay Area</vt:lpstr>
      <vt:lpstr>Most Popular Home Type In Bay Area</vt:lpstr>
      <vt:lpstr>City Wise Property Distribution For Condos</vt:lpstr>
      <vt:lpstr>Listing Prices for 1 Bed Homes</vt:lpstr>
      <vt:lpstr>Affordability of Housing in Bay Area Cities</vt:lpstr>
      <vt:lpstr>Properties Listed at Discounts</vt:lpstr>
      <vt:lpstr>PowerPoint Presentation</vt:lpstr>
      <vt:lpstr>Summary </vt:lpstr>
      <vt:lpstr>Summary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Dinesh Saraswat</cp:lastModifiedBy>
  <cp:revision>1</cp:revision>
  <dcterms:modified xsi:type="dcterms:W3CDTF">2024-10-03T18:25:52Z</dcterms:modified>
</cp:coreProperties>
</file>