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70" r:id="rId3"/>
    <p:sldId id="257" r:id="rId4"/>
    <p:sldId id="258" r:id="rId5"/>
    <p:sldId id="259" r:id="rId6"/>
    <p:sldId id="263" r:id="rId7"/>
    <p:sldId id="264" r:id="rId8"/>
    <p:sldId id="268" r:id="rId9"/>
  </p:sldIdLst>
  <p:sldSz cx="14630400" cy="8229600"/>
  <p:notesSz cx="8229600" cy="14630400"/>
  <p:embeddedFontLst>
    <p:embeddedFont>
      <p:font typeface="Cabin" panose="020B0604020202020204" charset="0"/>
      <p:regular r:id="rId11"/>
    </p:embeddedFont>
    <p:embeddedFont>
      <p:font typeface="Unbounde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0EA003-C57C-40E1-90EC-EA2A42675C04}" v="9" dt="2025-06-09T04:12:44.970"/>
    <p1510:client id="{29431DB7-49AD-469D-83EA-7AC89531D74F}" v="24" dt="2025-06-10T03:17:08.4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26" d="100"/>
          <a:sy n="126" d="100"/>
        </p:scale>
        <p:origin x="628"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39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1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extLst>
      <p:ext uri="{BB962C8B-B14F-4D97-AF65-F5344CB8AC3E}">
        <p14:creationId xmlns:p14="http://schemas.microsoft.com/office/powerpoint/2010/main" val="1634230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24124" y="1291613"/>
            <a:ext cx="7468553" cy="2816066"/>
          </a:xfrm>
          <a:prstGeom prst="rect">
            <a:avLst/>
          </a:prstGeom>
          <a:noFill/>
          <a:ln/>
        </p:spPr>
        <p:txBody>
          <a:bodyPr wrap="square" lIns="0" tIns="0" rIns="0" bIns="0" rtlCol="0" anchor="t"/>
          <a:lstStyle/>
          <a:p>
            <a:pPr marL="0" indent="0" algn="l">
              <a:lnSpc>
                <a:spcPts val="5500"/>
              </a:lnSpc>
              <a:buNone/>
            </a:pPr>
            <a:r>
              <a:rPr lang="en-US" sz="4400" dirty="0" err="1">
                <a:solidFill>
                  <a:srgbClr val="FFFFFF"/>
                </a:solidFill>
                <a:latin typeface="Unbounded" pitchFamily="34" charset="0"/>
                <a:ea typeface="Unbounded" pitchFamily="34" charset="-122"/>
                <a:cs typeface="Unbounded" pitchFamily="34" charset="-120"/>
              </a:rPr>
              <a:t>StreamFlix</a:t>
            </a:r>
            <a:endParaRPr lang="en-US" sz="4400" dirty="0">
              <a:solidFill>
                <a:srgbClr val="FFFFFF"/>
              </a:solidFill>
              <a:latin typeface="Unbounded" pitchFamily="34" charset="0"/>
              <a:ea typeface="Unbounded" pitchFamily="34" charset="-122"/>
              <a:cs typeface="Unbounded" pitchFamily="34" charset="-120"/>
            </a:endParaRPr>
          </a:p>
        </p:txBody>
      </p:sp>
      <p:sp>
        <p:nvSpPr>
          <p:cNvPr id="8" name="TextBox 7">
            <a:extLst>
              <a:ext uri="{FF2B5EF4-FFF2-40B4-BE49-F238E27FC236}">
                <a16:creationId xmlns:a16="http://schemas.microsoft.com/office/drawing/2014/main" id="{5EC58320-B0F2-01F6-CD65-6F2A07FC0013}"/>
              </a:ext>
            </a:extLst>
          </p:cNvPr>
          <p:cNvSpPr txBox="1"/>
          <p:nvPr/>
        </p:nvSpPr>
        <p:spPr>
          <a:xfrm>
            <a:off x="6235830" y="1875930"/>
            <a:ext cx="6361037" cy="369332"/>
          </a:xfrm>
          <a:prstGeom prst="rect">
            <a:avLst/>
          </a:prstGeom>
          <a:noFill/>
        </p:spPr>
        <p:txBody>
          <a:bodyPr wrap="none" rtlCol="0">
            <a:spAutoFit/>
          </a:bodyPr>
          <a:lstStyle/>
          <a:p>
            <a:r>
              <a:rPr lang="en-US" dirty="0">
                <a:solidFill>
                  <a:srgbClr val="FFFFFF"/>
                </a:solidFill>
                <a:latin typeface="Unbounded" pitchFamily="34" charset="0"/>
                <a:ea typeface="Unbounded" pitchFamily="34" charset="-122"/>
                <a:cs typeface="Unbounded" pitchFamily="34" charset="-120"/>
              </a:rPr>
              <a:t>Transitioning to a  Subscription-based model</a:t>
            </a:r>
            <a:endParaRPr lang="en-US" dirty="0"/>
          </a:p>
        </p:txBody>
      </p:sp>
      <p:sp>
        <p:nvSpPr>
          <p:cNvPr id="9" name="Subtitle 2">
            <a:extLst>
              <a:ext uri="{FF2B5EF4-FFF2-40B4-BE49-F238E27FC236}">
                <a16:creationId xmlns:a16="http://schemas.microsoft.com/office/drawing/2014/main" id="{5E483F81-E7CC-1184-8DEE-73B145E3E32D}"/>
              </a:ext>
            </a:extLst>
          </p:cNvPr>
          <p:cNvSpPr txBox="1">
            <a:spLocks/>
          </p:cNvSpPr>
          <p:nvPr/>
        </p:nvSpPr>
        <p:spPr>
          <a:xfrm>
            <a:off x="4784104" y="5704630"/>
            <a:ext cx="9144000" cy="1691640"/>
          </a:xfrm>
          <a:prstGeom prst="rect">
            <a:avLst/>
          </a:prstGeom>
        </p:spPr>
        <p:txBody>
          <a:bodyPr>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600" b="1" dirty="0">
                <a:solidFill>
                  <a:schemeClr val="bg1"/>
                </a:solidFill>
              </a:rPr>
              <a:t>Team Members</a:t>
            </a:r>
          </a:p>
          <a:p>
            <a:pPr algn="ctr"/>
            <a:r>
              <a:rPr lang="en-AU" sz="2900" dirty="0">
                <a:solidFill>
                  <a:schemeClr val="bg1"/>
                </a:solidFill>
                <a:latin typeface="Cabin" panose="020B0604020202020204" charset="0"/>
              </a:rPr>
              <a:t>Kurt Iriart</a:t>
            </a:r>
            <a:endParaRPr lang="en-US" sz="2900" dirty="0">
              <a:solidFill>
                <a:schemeClr val="bg1"/>
              </a:solidFill>
              <a:latin typeface="Cabin" panose="020B0604020202020204" charset="0"/>
            </a:endParaRPr>
          </a:p>
          <a:p>
            <a:pPr algn="ctr"/>
            <a:r>
              <a:rPr lang="en-US" sz="2900" dirty="0">
                <a:solidFill>
                  <a:schemeClr val="bg1"/>
                </a:solidFill>
                <a:latin typeface="Cabin" panose="020B0604020202020204" charset="0"/>
              </a:rPr>
              <a:t>Kalai Yuvaraj</a:t>
            </a:r>
          </a:p>
          <a:p>
            <a:pPr algn="ctr"/>
            <a:r>
              <a:rPr lang="en-US" sz="2900" dirty="0">
                <a:solidFill>
                  <a:schemeClr val="bg1"/>
                </a:solidFill>
                <a:latin typeface="Cabin" panose="020B0604020202020204" charset="0"/>
              </a:rPr>
              <a:t>Saraswathi</a:t>
            </a:r>
          </a:p>
          <a:p>
            <a:pPr algn="ctr"/>
            <a:r>
              <a:rPr lang="en-US" sz="2900" dirty="0">
                <a:solidFill>
                  <a:schemeClr val="bg1"/>
                </a:solidFill>
                <a:latin typeface="Cabin" panose="020B0604020202020204" charset="0"/>
              </a:rPr>
              <a:t>Cyndi Li Shan</a:t>
            </a:r>
          </a:p>
          <a:p>
            <a:pPr algn="ctr"/>
            <a:r>
              <a:rPr lang="en-US" sz="2900" dirty="0">
                <a:solidFill>
                  <a:schemeClr val="bg1"/>
                </a:solidFill>
                <a:latin typeface="Cabin" panose="020B0604020202020204" charset="0"/>
              </a:rPr>
              <a:t>Cliff Asmussen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791096" y="773014"/>
            <a:ext cx="8298180" cy="624245"/>
          </a:xfrm>
          <a:prstGeom prst="rect">
            <a:avLst/>
          </a:prstGeom>
          <a:noFill/>
          <a:ln/>
        </p:spPr>
        <p:txBody>
          <a:bodyPr wrap="none" lIns="0" tIns="0" rIns="0" bIns="0" rtlCol="0" anchor="t"/>
          <a:lstStyle/>
          <a:p>
            <a:pPr marL="0" indent="0">
              <a:lnSpc>
                <a:spcPts val="4900"/>
              </a:lnSpc>
              <a:buNone/>
            </a:pPr>
            <a:r>
              <a:rPr lang="en-US" sz="3900" dirty="0">
                <a:solidFill>
                  <a:srgbClr val="FFFFFF"/>
                </a:solidFill>
                <a:latin typeface="Unbounded" pitchFamily="34" charset="0"/>
                <a:ea typeface="Unbounded" pitchFamily="34" charset="-122"/>
                <a:cs typeface="Unbounded" pitchFamily="34" charset="-120"/>
              </a:rPr>
              <a:t>Overview</a:t>
            </a:r>
            <a:endParaRPr lang="en-US" sz="3900" dirty="0"/>
          </a:p>
        </p:txBody>
      </p:sp>
      <p:sp>
        <p:nvSpPr>
          <p:cNvPr id="3" name="Text 1"/>
          <p:cNvSpPr/>
          <p:nvPr/>
        </p:nvSpPr>
        <p:spPr>
          <a:xfrm>
            <a:off x="1791096" y="2462738"/>
            <a:ext cx="10496746" cy="2773851"/>
          </a:xfrm>
          <a:prstGeom prst="rect">
            <a:avLst/>
          </a:prstGeom>
          <a:noFill/>
          <a:ln/>
        </p:spPr>
        <p:txBody>
          <a:bodyPr wrap="square" lIns="0" tIns="0" rIns="0" bIns="0" rtlCol="0" anchor="t"/>
          <a:lstStyle/>
          <a:p>
            <a:pPr marL="342900" indent="-342900" algn="just">
              <a:buFont typeface="Arial" panose="020B0604020202020204" pitchFamily="34" charset="0"/>
              <a:buChar char="•"/>
            </a:pPr>
            <a:r>
              <a:rPr lang="en-US" dirty="0">
                <a:solidFill>
                  <a:srgbClr val="CAD6DE"/>
                </a:solidFill>
                <a:latin typeface="Cabin" panose="020B0604020202020204" charset="0"/>
              </a:rPr>
              <a:t>This presentation outlines </a:t>
            </a:r>
            <a:r>
              <a:rPr lang="en-US" dirty="0" err="1">
                <a:solidFill>
                  <a:srgbClr val="CAD6DE"/>
                </a:solidFill>
                <a:latin typeface="Cabin" panose="020B0604020202020204" charset="0"/>
              </a:rPr>
              <a:t>StreamFlix’s</a:t>
            </a:r>
            <a:r>
              <a:rPr lang="en-US" dirty="0">
                <a:solidFill>
                  <a:srgbClr val="CAD6DE"/>
                </a:solidFill>
                <a:latin typeface="Cabin" panose="020B0604020202020204" charset="0"/>
              </a:rPr>
              <a:t> transition to a subscription-based platform.</a:t>
            </a:r>
          </a:p>
          <a:p>
            <a:pPr algn="just"/>
            <a:endParaRPr lang="en-US" dirty="0">
              <a:solidFill>
                <a:srgbClr val="CAD6DE"/>
              </a:solidFill>
              <a:latin typeface="Cabin" panose="020B0604020202020204" charset="0"/>
            </a:endParaRPr>
          </a:p>
          <a:p>
            <a:pPr marL="342900" indent="-342900" algn="just">
              <a:buFont typeface="Arial" panose="020B0604020202020204" pitchFamily="34" charset="0"/>
              <a:buChar char="•"/>
            </a:pPr>
            <a:r>
              <a:rPr lang="en-US" dirty="0">
                <a:solidFill>
                  <a:srgbClr val="CAD6DE"/>
                </a:solidFill>
                <a:latin typeface="Cabin" panose="020B0604020202020204" charset="0"/>
              </a:rPr>
              <a:t>Using data-driven insights, we will guide key decisions, optimize audience engagement, and refine content acquisition strategies.</a:t>
            </a:r>
          </a:p>
          <a:p>
            <a:pPr marL="342900" indent="-342900" algn="just">
              <a:buFont typeface="Arial" panose="020B0604020202020204" pitchFamily="34" charset="0"/>
              <a:buChar char="•"/>
            </a:pPr>
            <a:endParaRPr lang="en-US" dirty="0">
              <a:solidFill>
                <a:srgbClr val="CAD6DE"/>
              </a:solidFill>
              <a:latin typeface="Cabin" panose="020B0604020202020204" charset="0"/>
            </a:endParaRPr>
          </a:p>
          <a:p>
            <a:pPr marL="342900" indent="-342900" algn="just">
              <a:buFont typeface="Arial" panose="020B0604020202020204" pitchFamily="34" charset="0"/>
              <a:buChar char="•"/>
            </a:pPr>
            <a:r>
              <a:rPr lang="en-US" dirty="0">
                <a:solidFill>
                  <a:srgbClr val="CAD6DE"/>
                </a:solidFill>
                <a:latin typeface="Cabin" panose="020B0604020202020204" charset="0"/>
              </a:rPr>
              <a:t>Dynamic dashboards will highlight critical trends and provide actionable recommendations for future success.</a:t>
            </a:r>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1689003" y="769739"/>
            <a:ext cx="7575947" cy="1317546"/>
          </a:xfrm>
          <a:prstGeom prst="rect">
            <a:avLst/>
          </a:prstGeom>
          <a:noFill/>
          <a:ln/>
        </p:spPr>
        <p:txBody>
          <a:bodyPr wrap="square" lIns="0" tIns="0" rIns="0" bIns="0" rtlCol="0" anchor="t"/>
          <a:lstStyle/>
          <a:p>
            <a:pPr marL="0" indent="0" algn="l">
              <a:lnSpc>
                <a:spcPts val="5150"/>
              </a:lnSpc>
              <a:buNone/>
            </a:pPr>
            <a:r>
              <a:rPr lang="en-US" sz="4150" dirty="0">
                <a:solidFill>
                  <a:srgbClr val="FFFFFF"/>
                </a:solidFill>
                <a:latin typeface="Unbounded" pitchFamily="34" charset="0"/>
                <a:ea typeface="Unbounded" pitchFamily="34" charset="-122"/>
                <a:cs typeface="Unbounded" pitchFamily="34" charset="-120"/>
              </a:rPr>
              <a:t>Transition Goals</a:t>
            </a:r>
            <a:endParaRPr lang="en-US" sz="4150" dirty="0"/>
          </a:p>
        </p:txBody>
      </p:sp>
      <p:pic>
        <p:nvPicPr>
          <p:cNvPr id="4" name="Image 1" descr="preencoded.png"/>
          <p:cNvPicPr>
            <a:picLocks noChangeAspect="1"/>
          </p:cNvPicPr>
          <p:nvPr/>
        </p:nvPicPr>
        <p:blipFill>
          <a:blip r:embed="rId3"/>
          <a:stretch>
            <a:fillRect/>
          </a:stretch>
        </p:blipFill>
        <p:spPr>
          <a:xfrm>
            <a:off x="1689003" y="2423279"/>
            <a:ext cx="560070" cy="560070"/>
          </a:xfrm>
          <a:prstGeom prst="rect">
            <a:avLst/>
          </a:prstGeom>
        </p:spPr>
      </p:pic>
      <p:sp>
        <p:nvSpPr>
          <p:cNvPr id="5" name="Text 1"/>
          <p:cNvSpPr/>
          <p:nvPr/>
        </p:nvSpPr>
        <p:spPr>
          <a:xfrm>
            <a:off x="1689003" y="3207306"/>
            <a:ext cx="2338626" cy="658892"/>
          </a:xfrm>
          <a:prstGeom prst="rect">
            <a:avLst/>
          </a:prstGeom>
          <a:noFill/>
          <a:ln/>
        </p:spPr>
        <p:txBody>
          <a:bodyPr wrap="square" lIns="0" tIns="0" rIns="0" bIns="0" rtlCol="0" anchor="t"/>
          <a:lstStyle/>
          <a:p>
            <a:pPr marL="0" indent="0" algn="l">
              <a:lnSpc>
                <a:spcPts val="2550"/>
              </a:lnSpc>
              <a:buNone/>
            </a:pPr>
            <a:r>
              <a:rPr lang="en-US" sz="2050" dirty="0">
                <a:solidFill>
                  <a:srgbClr val="CAD6DE"/>
                </a:solidFill>
                <a:latin typeface="Unbounded" pitchFamily="34" charset="0"/>
                <a:ea typeface="Unbounded" pitchFamily="34" charset="-122"/>
                <a:cs typeface="Unbounded" pitchFamily="34" charset="-120"/>
              </a:rPr>
              <a:t>Revenue Growth</a:t>
            </a:r>
            <a:endParaRPr lang="en-US" sz="2050" dirty="0"/>
          </a:p>
        </p:txBody>
      </p:sp>
      <p:sp>
        <p:nvSpPr>
          <p:cNvPr id="6" name="Text 2"/>
          <p:cNvSpPr/>
          <p:nvPr/>
        </p:nvSpPr>
        <p:spPr>
          <a:xfrm>
            <a:off x="1689003" y="4000500"/>
            <a:ext cx="2338626" cy="716994"/>
          </a:xfrm>
          <a:prstGeom prst="rect">
            <a:avLst/>
          </a:prstGeom>
          <a:noFill/>
          <a:ln/>
        </p:spPr>
        <p:txBody>
          <a:bodyPr wrap="square" lIns="0" tIns="0" rIns="0" bIns="0" rtlCol="0" anchor="t"/>
          <a:lstStyle/>
          <a:p>
            <a:pPr marL="0" indent="0" algn="l">
              <a:lnSpc>
                <a:spcPts val="2800"/>
              </a:lnSpc>
              <a:buNone/>
            </a:pPr>
            <a:r>
              <a:rPr lang="en-US" sz="1750" dirty="0">
                <a:solidFill>
                  <a:srgbClr val="CAD6DE"/>
                </a:solidFill>
                <a:latin typeface="Cabin" pitchFamily="34" charset="0"/>
                <a:ea typeface="Cabin" pitchFamily="34" charset="-122"/>
                <a:cs typeface="Cabin" pitchFamily="34" charset="-120"/>
              </a:rPr>
              <a:t>Increase subscription revenue streams.</a:t>
            </a:r>
            <a:endParaRPr lang="en-US" sz="1750" dirty="0"/>
          </a:p>
        </p:txBody>
      </p:sp>
      <p:pic>
        <p:nvPicPr>
          <p:cNvPr id="7" name="Image 2" descr="preencoded.png"/>
          <p:cNvPicPr>
            <a:picLocks noChangeAspect="1"/>
          </p:cNvPicPr>
          <p:nvPr/>
        </p:nvPicPr>
        <p:blipFill>
          <a:blip r:embed="rId4"/>
          <a:stretch>
            <a:fillRect/>
          </a:stretch>
        </p:blipFill>
        <p:spPr>
          <a:xfrm>
            <a:off x="4307663" y="2423279"/>
            <a:ext cx="560070" cy="560070"/>
          </a:xfrm>
          <a:prstGeom prst="rect">
            <a:avLst/>
          </a:prstGeom>
        </p:spPr>
      </p:pic>
      <p:sp>
        <p:nvSpPr>
          <p:cNvPr id="8" name="Text 3"/>
          <p:cNvSpPr/>
          <p:nvPr/>
        </p:nvSpPr>
        <p:spPr>
          <a:xfrm>
            <a:off x="4307663" y="3207306"/>
            <a:ext cx="2338626" cy="329446"/>
          </a:xfrm>
          <a:prstGeom prst="rect">
            <a:avLst/>
          </a:prstGeom>
          <a:noFill/>
          <a:ln/>
        </p:spPr>
        <p:txBody>
          <a:bodyPr wrap="none" lIns="0" tIns="0" rIns="0" bIns="0" rtlCol="0" anchor="t"/>
          <a:lstStyle/>
          <a:p>
            <a:pPr marL="0" indent="0" algn="l">
              <a:lnSpc>
                <a:spcPts val="2550"/>
              </a:lnSpc>
              <a:buNone/>
            </a:pPr>
            <a:r>
              <a:rPr lang="en-US" sz="2050" dirty="0">
                <a:solidFill>
                  <a:srgbClr val="CAD6DE"/>
                </a:solidFill>
                <a:latin typeface="Unbounded" pitchFamily="34" charset="0"/>
                <a:ea typeface="Unbounded" pitchFamily="34" charset="-122"/>
                <a:cs typeface="Unbounded" pitchFamily="34" charset="-120"/>
              </a:rPr>
              <a:t>User Retention</a:t>
            </a:r>
            <a:endParaRPr lang="en-US" sz="2050" dirty="0"/>
          </a:p>
        </p:txBody>
      </p:sp>
      <p:sp>
        <p:nvSpPr>
          <p:cNvPr id="9" name="Text 4"/>
          <p:cNvSpPr/>
          <p:nvPr/>
        </p:nvSpPr>
        <p:spPr>
          <a:xfrm>
            <a:off x="4307663" y="3671054"/>
            <a:ext cx="2338626" cy="716994"/>
          </a:xfrm>
          <a:prstGeom prst="rect">
            <a:avLst/>
          </a:prstGeom>
          <a:noFill/>
          <a:ln/>
        </p:spPr>
        <p:txBody>
          <a:bodyPr wrap="square" lIns="0" tIns="0" rIns="0" bIns="0" rtlCol="0" anchor="t"/>
          <a:lstStyle/>
          <a:p>
            <a:pPr marL="0" indent="0" algn="l">
              <a:lnSpc>
                <a:spcPts val="2800"/>
              </a:lnSpc>
              <a:buNone/>
            </a:pPr>
            <a:r>
              <a:rPr lang="en-US" sz="1750" dirty="0">
                <a:solidFill>
                  <a:srgbClr val="CAD6DE"/>
                </a:solidFill>
                <a:latin typeface="Cabin" pitchFamily="34" charset="0"/>
                <a:ea typeface="Cabin" pitchFamily="34" charset="-122"/>
                <a:cs typeface="Cabin" pitchFamily="34" charset="-120"/>
              </a:rPr>
              <a:t>Maximise existing user conversion.</a:t>
            </a:r>
            <a:endParaRPr lang="en-US" sz="1750" dirty="0"/>
          </a:p>
        </p:txBody>
      </p:sp>
      <p:pic>
        <p:nvPicPr>
          <p:cNvPr id="10" name="Image 3" descr="preencoded.png"/>
          <p:cNvPicPr>
            <a:picLocks noChangeAspect="1"/>
          </p:cNvPicPr>
          <p:nvPr/>
        </p:nvPicPr>
        <p:blipFill>
          <a:blip r:embed="rId5"/>
          <a:stretch>
            <a:fillRect/>
          </a:stretch>
        </p:blipFill>
        <p:spPr>
          <a:xfrm>
            <a:off x="6926324" y="2423279"/>
            <a:ext cx="560070" cy="560070"/>
          </a:xfrm>
          <a:prstGeom prst="rect">
            <a:avLst/>
          </a:prstGeom>
        </p:spPr>
      </p:pic>
      <p:sp>
        <p:nvSpPr>
          <p:cNvPr id="11" name="Text 5"/>
          <p:cNvSpPr/>
          <p:nvPr/>
        </p:nvSpPr>
        <p:spPr>
          <a:xfrm>
            <a:off x="6926324" y="3207306"/>
            <a:ext cx="2338626" cy="658892"/>
          </a:xfrm>
          <a:prstGeom prst="rect">
            <a:avLst/>
          </a:prstGeom>
          <a:noFill/>
          <a:ln/>
        </p:spPr>
        <p:txBody>
          <a:bodyPr wrap="square" lIns="0" tIns="0" rIns="0" bIns="0" rtlCol="0" anchor="t"/>
          <a:lstStyle/>
          <a:p>
            <a:pPr marL="0" indent="0" algn="l">
              <a:lnSpc>
                <a:spcPts val="2550"/>
              </a:lnSpc>
              <a:buNone/>
            </a:pPr>
            <a:r>
              <a:rPr lang="en-US" sz="2050" dirty="0">
                <a:solidFill>
                  <a:srgbClr val="CAD6DE"/>
                </a:solidFill>
                <a:latin typeface="Unbounded" pitchFamily="34" charset="0"/>
                <a:ea typeface="Unbounded" pitchFamily="34" charset="-122"/>
                <a:cs typeface="Unbounded" pitchFamily="34" charset="-120"/>
              </a:rPr>
              <a:t>Content Optimisation</a:t>
            </a:r>
            <a:endParaRPr lang="en-US" sz="2050" dirty="0"/>
          </a:p>
        </p:txBody>
      </p:sp>
      <p:sp>
        <p:nvSpPr>
          <p:cNvPr id="12" name="Text 6"/>
          <p:cNvSpPr/>
          <p:nvPr/>
        </p:nvSpPr>
        <p:spPr>
          <a:xfrm>
            <a:off x="6926324" y="4000500"/>
            <a:ext cx="2338626" cy="716994"/>
          </a:xfrm>
          <a:prstGeom prst="rect">
            <a:avLst/>
          </a:prstGeom>
          <a:noFill/>
          <a:ln/>
        </p:spPr>
        <p:txBody>
          <a:bodyPr wrap="square" lIns="0" tIns="0" rIns="0" bIns="0" rtlCol="0" anchor="t"/>
          <a:lstStyle/>
          <a:p>
            <a:pPr marL="0" indent="0" algn="l">
              <a:lnSpc>
                <a:spcPts val="2800"/>
              </a:lnSpc>
              <a:buNone/>
            </a:pPr>
            <a:r>
              <a:rPr lang="en-US" sz="1750" dirty="0">
                <a:solidFill>
                  <a:srgbClr val="CAD6DE"/>
                </a:solidFill>
                <a:latin typeface="Cabin" pitchFamily="34" charset="0"/>
                <a:ea typeface="Cabin" pitchFamily="34" charset="-122"/>
                <a:cs typeface="Cabin" pitchFamily="34" charset="-120"/>
              </a:rPr>
              <a:t>Align content with subscriber preferences.</a:t>
            </a:r>
            <a:endParaRPr lang="en-US" sz="1750" dirty="0"/>
          </a:p>
        </p:txBody>
      </p:sp>
      <p:pic>
        <p:nvPicPr>
          <p:cNvPr id="13" name="Image 4" descr="preencoded.png"/>
          <p:cNvPicPr>
            <a:picLocks noChangeAspect="1"/>
          </p:cNvPicPr>
          <p:nvPr/>
        </p:nvPicPr>
        <p:blipFill>
          <a:blip r:embed="rId6"/>
          <a:stretch>
            <a:fillRect/>
          </a:stretch>
        </p:blipFill>
        <p:spPr>
          <a:xfrm>
            <a:off x="9565092" y="2408198"/>
            <a:ext cx="560070" cy="560070"/>
          </a:xfrm>
          <a:prstGeom prst="rect">
            <a:avLst/>
          </a:prstGeom>
        </p:spPr>
      </p:pic>
      <p:sp>
        <p:nvSpPr>
          <p:cNvPr id="14" name="Text 7"/>
          <p:cNvSpPr/>
          <p:nvPr/>
        </p:nvSpPr>
        <p:spPr>
          <a:xfrm>
            <a:off x="9565092" y="3192224"/>
            <a:ext cx="2338626" cy="658892"/>
          </a:xfrm>
          <a:prstGeom prst="rect">
            <a:avLst/>
          </a:prstGeom>
          <a:noFill/>
          <a:ln/>
        </p:spPr>
        <p:txBody>
          <a:bodyPr wrap="square" lIns="0" tIns="0" rIns="0" bIns="0" rtlCol="0" anchor="t"/>
          <a:lstStyle/>
          <a:p>
            <a:pPr marL="0" indent="0" algn="l">
              <a:lnSpc>
                <a:spcPts val="2550"/>
              </a:lnSpc>
              <a:buNone/>
            </a:pPr>
            <a:r>
              <a:rPr lang="en-US" sz="2050" dirty="0">
                <a:solidFill>
                  <a:srgbClr val="CAD6DE"/>
                </a:solidFill>
                <a:latin typeface="Unbounded" pitchFamily="34" charset="0"/>
                <a:ea typeface="Unbounded" pitchFamily="34" charset="-122"/>
                <a:cs typeface="Unbounded" pitchFamily="34" charset="-120"/>
              </a:rPr>
              <a:t>Enhanced Experience</a:t>
            </a:r>
            <a:endParaRPr lang="en-US" sz="2050" dirty="0"/>
          </a:p>
        </p:txBody>
      </p:sp>
      <p:sp>
        <p:nvSpPr>
          <p:cNvPr id="15" name="Text 8"/>
          <p:cNvSpPr/>
          <p:nvPr/>
        </p:nvSpPr>
        <p:spPr>
          <a:xfrm>
            <a:off x="9565092" y="3985419"/>
            <a:ext cx="2338626" cy="716994"/>
          </a:xfrm>
          <a:prstGeom prst="rect">
            <a:avLst/>
          </a:prstGeom>
          <a:noFill/>
          <a:ln/>
        </p:spPr>
        <p:txBody>
          <a:bodyPr wrap="square" lIns="0" tIns="0" rIns="0" bIns="0" rtlCol="0" anchor="t"/>
          <a:lstStyle/>
          <a:p>
            <a:pPr marL="0" indent="0" algn="l">
              <a:lnSpc>
                <a:spcPts val="2800"/>
              </a:lnSpc>
              <a:buNone/>
            </a:pPr>
            <a:r>
              <a:rPr lang="en-US" sz="1750" dirty="0">
                <a:solidFill>
                  <a:srgbClr val="CAD6DE"/>
                </a:solidFill>
                <a:latin typeface="Cabin" pitchFamily="34" charset="0"/>
                <a:ea typeface="Cabin" pitchFamily="34" charset="-122"/>
                <a:cs typeface="Cabin" pitchFamily="34" charset="-120"/>
              </a:rPr>
              <a:t>Deliver a premium, ad-free viewing.</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1766789" y="773863"/>
            <a:ext cx="9795153" cy="704017"/>
          </a:xfrm>
          <a:prstGeom prst="rect">
            <a:avLst/>
          </a:prstGeom>
          <a:noFill/>
          <a:ln/>
        </p:spPr>
        <p:txBody>
          <a:bodyPr wrap="none" lIns="0" tIns="0" rIns="0" bIns="0" rtlCol="0" anchor="t"/>
          <a:lstStyle/>
          <a:p>
            <a:pPr marL="0" indent="0" algn="l">
              <a:lnSpc>
                <a:spcPts val="5500"/>
              </a:lnSpc>
              <a:buNone/>
            </a:pPr>
            <a:r>
              <a:rPr lang="en-US" sz="4150" dirty="0">
                <a:solidFill>
                  <a:srgbClr val="FFFFFF"/>
                </a:solidFill>
                <a:latin typeface="Unbounded" pitchFamily="34" charset="0"/>
                <a:ea typeface="Unbounded" pitchFamily="34" charset="-122"/>
                <a:cs typeface="Unbounded" pitchFamily="34" charset="-120"/>
              </a:rPr>
              <a:t>Key Insights</a:t>
            </a:r>
            <a:endParaRPr lang="en-US" sz="4150" dirty="0"/>
          </a:p>
        </p:txBody>
      </p:sp>
      <p:sp>
        <p:nvSpPr>
          <p:cNvPr id="3" name="Shape 1"/>
          <p:cNvSpPr/>
          <p:nvPr/>
        </p:nvSpPr>
        <p:spPr>
          <a:xfrm>
            <a:off x="1521155" y="2366689"/>
            <a:ext cx="538520" cy="538520"/>
          </a:xfrm>
          <a:prstGeom prst="roundRect">
            <a:avLst>
              <a:gd name="adj" fmla="val 6668"/>
            </a:avLst>
          </a:prstGeom>
          <a:solidFill>
            <a:srgbClr val="304755"/>
          </a:solidFill>
          <a:ln/>
        </p:spPr>
        <p:txBody>
          <a:bodyPr/>
          <a:lstStyle/>
          <a:p>
            <a:endParaRPr lang="en-AU"/>
          </a:p>
        </p:txBody>
      </p:sp>
      <p:sp>
        <p:nvSpPr>
          <p:cNvPr id="4" name="Text 2"/>
          <p:cNvSpPr/>
          <p:nvPr/>
        </p:nvSpPr>
        <p:spPr>
          <a:xfrm>
            <a:off x="1621405" y="2424672"/>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1</a:t>
            </a:r>
            <a:endParaRPr lang="en-US" sz="2650" dirty="0"/>
          </a:p>
        </p:txBody>
      </p:sp>
      <p:sp>
        <p:nvSpPr>
          <p:cNvPr id="5" name="Text 3"/>
          <p:cNvSpPr/>
          <p:nvPr/>
        </p:nvSpPr>
        <p:spPr>
          <a:xfrm>
            <a:off x="2298990" y="2448961"/>
            <a:ext cx="2816185" cy="351949"/>
          </a:xfrm>
          <a:prstGeom prst="rect">
            <a:avLst/>
          </a:prstGeom>
          <a:noFill/>
          <a:ln/>
        </p:spPr>
        <p:txBody>
          <a:bodyPr wrap="none" lIns="0" tIns="0" rIns="0" bIns="0" rtlCol="0" anchor="t"/>
          <a:lstStyle/>
          <a:p>
            <a:pPr marL="0" indent="0" algn="l">
              <a:lnSpc>
                <a:spcPts val="2750"/>
              </a:lnSpc>
              <a:buNone/>
            </a:pPr>
            <a:r>
              <a:rPr lang="en-US" sz="1600" dirty="0">
                <a:solidFill>
                  <a:srgbClr val="CAD6DE"/>
                </a:solidFill>
                <a:latin typeface="Unbounded" pitchFamily="34" charset="0"/>
                <a:ea typeface="Unbounded" pitchFamily="34" charset="-122"/>
                <a:cs typeface="Unbounded" pitchFamily="34" charset="-120"/>
              </a:rPr>
              <a:t>Top 10 Movies</a:t>
            </a:r>
            <a:endParaRPr lang="en-US" sz="1600" dirty="0"/>
          </a:p>
        </p:txBody>
      </p:sp>
      <p:sp>
        <p:nvSpPr>
          <p:cNvPr id="6" name="Text 4"/>
          <p:cNvSpPr/>
          <p:nvPr/>
        </p:nvSpPr>
        <p:spPr>
          <a:xfrm>
            <a:off x="2298990" y="2944499"/>
            <a:ext cx="5550098" cy="383024"/>
          </a:xfrm>
          <a:prstGeom prst="rect">
            <a:avLst/>
          </a:prstGeom>
          <a:noFill/>
          <a:ln/>
        </p:spPr>
        <p:txBody>
          <a:bodyPr wrap="none" lIns="0" tIns="0" rIns="0" bIns="0" rtlCol="0" anchor="t"/>
          <a:lstStyle/>
          <a:p>
            <a:pPr marL="0" indent="0" algn="l">
              <a:lnSpc>
                <a:spcPts val="3000"/>
              </a:lnSpc>
              <a:buNone/>
            </a:pPr>
            <a:r>
              <a:rPr lang="en-US" sz="1600" dirty="0">
                <a:solidFill>
                  <a:srgbClr val="CAD6DE"/>
                </a:solidFill>
                <a:latin typeface="Cabin" pitchFamily="34" charset="0"/>
                <a:ea typeface="Cabin" pitchFamily="34" charset="-122"/>
                <a:cs typeface="Cabin" pitchFamily="34" charset="-120"/>
              </a:rPr>
              <a:t>Identify highly-rated content for acquisition.</a:t>
            </a:r>
            <a:endParaRPr lang="en-US" sz="1600" dirty="0"/>
          </a:p>
        </p:txBody>
      </p:sp>
      <p:sp>
        <p:nvSpPr>
          <p:cNvPr id="7" name="Shape 5"/>
          <p:cNvSpPr/>
          <p:nvPr/>
        </p:nvSpPr>
        <p:spPr>
          <a:xfrm>
            <a:off x="7672241" y="2366689"/>
            <a:ext cx="538520" cy="538520"/>
          </a:xfrm>
          <a:prstGeom prst="roundRect">
            <a:avLst>
              <a:gd name="adj" fmla="val 6668"/>
            </a:avLst>
          </a:prstGeom>
          <a:solidFill>
            <a:srgbClr val="304755"/>
          </a:solidFill>
          <a:ln/>
        </p:spPr>
        <p:txBody>
          <a:bodyPr/>
          <a:lstStyle/>
          <a:p>
            <a:endParaRPr lang="en-AU"/>
          </a:p>
        </p:txBody>
      </p:sp>
      <p:sp>
        <p:nvSpPr>
          <p:cNvPr id="8" name="Text 6"/>
          <p:cNvSpPr/>
          <p:nvPr/>
        </p:nvSpPr>
        <p:spPr>
          <a:xfrm>
            <a:off x="7772491" y="2424672"/>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2</a:t>
            </a:r>
            <a:endParaRPr lang="en-US" sz="2650" dirty="0"/>
          </a:p>
        </p:txBody>
      </p:sp>
      <p:sp>
        <p:nvSpPr>
          <p:cNvPr id="9" name="Text 7"/>
          <p:cNvSpPr/>
          <p:nvPr/>
        </p:nvSpPr>
        <p:spPr>
          <a:xfrm>
            <a:off x="8450076" y="2448961"/>
            <a:ext cx="2816185" cy="351949"/>
          </a:xfrm>
          <a:prstGeom prst="rect">
            <a:avLst/>
          </a:prstGeom>
          <a:noFill/>
          <a:ln/>
        </p:spPr>
        <p:txBody>
          <a:bodyPr wrap="none" lIns="0" tIns="0" rIns="0" bIns="0" rtlCol="0" anchor="t"/>
          <a:lstStyle/>
          <a:p>
            <a:pPr marL="0" indent="0" algn="l">
              <a:lnSpc>
                <a:spcPts val="2750"/>
              </a:lnSpc>
              <a:buNone/>
            </a:pPr>
            <a:r>
              <a:rPr lang="en-US" sz="1600" dirty="0">
                <a:solidFill>
                  <a:srgbClr val="CAD6DE"/>
                </a:solidFill>
                <a:latin typeface="Unbounded" pitchFamily="34" charset="0"/>
                <a:ea typeface="Unbounded" pitchFamily="34" charset="-122"/>
                <a:cs typeface="Unbounded" pitchFamily="34" charset="-120"/>
              </a:rPr>
              <a:t>Most Popular Genres</a:t>
            </a:r>
            <a:endParaRPr lang="en-US" sz="1600" dirty="0"/>
          </a:p>
        </p:txBody>
      </p:sp>
      <p:sp>
        <p:nvSpPr>
          <p:cNvPr id="10" name="Text 8"/>
          <p:cNvSpPr/>
          <p:nvPr/>
        </p:nvSpPr>
        <p:spPr>
          <a:xfrm>
            <a:off x="8450076" y="2944499"/>
            <a:ext cx="5550098" cy="383024"/>
          </a:xfrm>
          <a:prstGeom prst="rect">
            <a:avLst/>
          </a:prstGeom>
          <a:noFill/>
          <a:ln/>
        </p:spPr>
        <p:txBody>
          <a:bodyPr wrap="none" lIns="0" tIns="0" rIns="0" bIns="0" rtlCol="0" anchor="t"/>
          <a:lstStyle/>
          <a:p>
            <a:pPr marL="0" indent="0" algn="l">
              <a:lnSpc>
                <a:spcPts val="3000"/>
              </a:lnSpc>
              <a:buNone/>
            </a:pPr>
            <a:r>
              <a:rPr lang="en-US" sz="1600" dirty="0">
                <a:solidFill>
                  <a:srgbClr val="CAD6DE"/>
                </a:solidFill>
                <a:latin typeface="Cabin" pitchFamily="34" charset="0"/>
                <a:ea typeface="Cabin" pitchFamily="34" charset="-122"/>
                <a:cs typeface="Cabin" pitchFamily="34" charset="-120"/>
              </a:rPr>
              <a:t>Understand audience content preferences.</a:t>
            </a:r>
            <a:endParaRPr lang="en-US" sz="1600" dirty="0"/>
          </a:p>
        </p:txBody>
      </p:sp>
      <p:sp>
        <p:nvSpPr>
          <p:cNvPr id="11" name="Shape 9"/>
          <p:cNvSpPr/>
          <p:nvPr/>
        </p:nvSpPr>
        <p:spPr>
          <a:xfrm>
            <a:off x="1521155" y="3806273"/>
            <a:ext cx="538520" cy="538520"/>
          </a:xfrm>
          <a:prstGeom prst="roundRect">
            <a:avLst>
              <a:gd name="adj" fmla="val 6668"/>
            </a:avLst>
          </a:prstGeom>
          <a:solidFill>
            <a:srgbClr val="304755"/>
          </a:solidFill>
          <a:ln/>
        </p:spPr>
        <p:txBody>
          <a:bodyPr/>
          <a:lstStyle/>
          <a:p>
            <a:endParaRPr lang="en-AU"/>
          </a:p>
        </p:txBody>
      </p:sp>
      <p:sp>
        <p:nvSpPr>
          <p:cNvPr id="12" name="Text 10"/>
          <p:cNvSpPr/>
          <p:nvPr/>
        </p:nvSpPr>
        <p:spPr>
          <a:xfrm>
            <a:off x="1621405" y="3864257"/>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3</a:t>
            </a:r>
            <a:endParaRPr lang="en-US" sz="2650" dirty="0"/>
          </a:p>
        </p:txBody>
      </p:sp>
      <p:sp>
        <p:nvSpPr>
          <p:cNvPr id="13" name="Text 11"/>
          <p:cNvSpPr/>
          <p:nvPr/>
        </p:nvSpPr>
        <p:spPr>
          <a:xfrm>
            <a:off x="2298990" y="3888545"/>
            <a:ext cx="2816185" cy="351949"/>
          </a:xfrm>
          <a:prstGeom prst="rect">
            <a:avLst/>
          </a:prstGeom>
          <a:noFill/>
          <a:ln/>
        </p:spPr>
        <p:txBody>
          <a:bodyPr wrap="none" lIns="0" tIns="0" rIns="0" bIns="0" rtlCol="0" anchor="t"/>
          <a:lstStyle/>
          <a:p>
            <a:pPr marL="0" indent="0" algn="l">
              <a:lnSpc>
                <a:spcPts val="2750"/>
              </a:lnSpc>
              <a:buNone/>
            </a:pPr>
            <a:r>
              <a:rPr lang="en-US" dirty="0">
                <a:solidFill>
                  <a:srgbClr val="CAD6DE"/>
                </a:solidFill>
                <a:latin typeface="Unbounded" pitchFamily="34" charset="0"/>
                <a:ea typeface="Unbounded" pitchFamily="34" charset="-122"/>
                <a:cs typeface="Unbounded" pitchFamily="34" charset="-120"/>
              </a:rPr>
              <a:t>Age-Based User Distribution</a:t>
            </a:r>
            <a:endParaRPr lang="en-US" dirty="0"/>
          </a:p>
        </p:txBody>
      </p:sp>
      <p:sp>
        <p:nvSpPr>
          <p:cNvPr id="14" name="Text 12"/>
          <p:cNvSpPr/>
          <p:nvPr/>
        </p:nvSpPr>
        <p:spPr>
          <a:xfrm>
            <a:off x="2298990" y="4384084"/>
            <a:ext cx="5550098" cy="383024"/>
          </a:xfrm>
          <a:prstGeom prst="rect">
            <a:avLst/>
          </a:prstGeom>
          <a:noFill/>
          <a:ln/>
        </p:spPr>
        <p:txBody>
          <a:bodyPr wrap="none" lIns="0" tIns="0" rIns="0" bIns="0" rtlCol="0" anchor="t"/>
          <a:lstStyle/>
          <a:p>
            <a:pPr marL="0" indent="0" algn="l">
              <a:lnSpc>
                <a:spcPts val="3000"/>
              </a:lnSpc>
              <a:buNone/>
            </a:pPr>
            <a:r>
              <a:rPr lang="en-US" sz="1600" dirty="0">
                <a:solidFill>
                  <a:srgbClr val="CAD6DE"/>
                </a:solidFill>
                <a:latin typeface="Cabin" pitchFamily="34" charset="0"/>
                <a:ea typeface="Cabin" pitchFamily="34" charset="-122"/>
                <a:cs typeface="Cabin" pitchFamily="34" charset="-120"/>
              </a:rPr>
              <a:t>Segment users by </a:t>
            </a:r>
            <a:r>
              <a:rPr lang="en-US" sz="1600" dirty="0">
                <a:solidFill>
                  <a:srgbClr val="CAD6DE"/>
                </a:solidFill>
                <a:latin typeface="Cabin" pitchFamily="34" charset="0"/>
              </a:rPr>
              <a:t>demographics</a:t>
            </a:r>
            <a:r>
              <a:rPr lang="en-US" sz="1600" dirty="0">
                <a:solidFill>
                  <a:srgbClr val="CAD6DE"/>
                </a:solidFill>
                <a:latin typeface="Cabin" pitchFamily="34" charset="0"/>
                <a:ea typeface="Cabin" pitchFamily="34" charset="-122"/>
                <a:cs typeface="Cabin" pitchFamily="34" charset="-120"/>
              </a:rPr>
              <a:t>.</a:t>
            </a:r>
            <a:endParaRPr lang="en-US" sz="1600" dirty="0"/>
          </a:p>
        </p:txBody>
      </p:sp>
      <p:sp>
        <p:nvSpPr>
          <p:cNvPr id="15" name="Shape 13"/>
          <p:cNvSpPr/>
          <p:nvPr/>
        </p:nvSpPr>
        <p:spPr>
          <a:xfrm>
            <a:off x="7672241" y="3806273"/>
            <a:ext cx="538520" cy="538520"/>
          </a:xfrm>
          <a:prstGeom prst="roundRect">
            <a:avLst>
              <a:gd name="adj" fmla="val 6668"/>
            </a:avLst>
          </a:prstGeom>
          <a:solidFill>
            <a:srgbClr val="304755"/>
          </a:solidFill>
          <a:ln/>
        </p:spPr>
        <p:txBody>
          <a:bodyPr/>
          <a:lstStyle/>
          <a:p>
            <a:endParaRPr lang="en-AU"/>
          </a:p>
        </p:txBody>
      </p:sp>
      <p:sp>
        <p:nvSpPr>
          <p:cNvPr id="16" name="Text 14"/>
          <p:cNvSpPr/>
          <p:nvPr/>
        </p:nvSpPr>
        <p:spPr>
          <a:xfrm>
            <a:off x="7772491" y="3864257"/>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4</a:t>
            </a:r>
            <a:endParaRPr lang="en-US" sz="2650" dirty="0"/>
          </a:p>
        </p:txBody>
      </p:sp>
      <p:sp>
        <p:nvSpPr>
          <p:cNvPr id="17" name="Text 15"/>
          <p:cNvSpPr/>
          <p:nvPr/>
        </p:nvSpPr>
        <p:spPr>
          <a:xfrm>
            <a:off x="8450076" y="3888545"/>
            <a:ext cx="3373398" cy="351949"/>
          </a:xfrm>
          <a:prstGeom prst="rect">
            <a:avLst/>
          </a:prstGeom>
          <a:noFill/>
          <a:ln/>
        </p:spPr>
        <p:txBody>
          <a:bodyPr wrap="none" lIns="0" tIns="0" rIns="0" bIns="0" rtlCol="0" anchor="t"/>
          <a:lstStyle/>
          <a:p>
            <a:pPr marL="0" indent="0" algn="l">
              <a:lnSpc>
                <a:spcPts val="2750"/>
              </a:lnSpc>
              <a:buNone/>
            </a:pPr>
            <a:r>
              <a:rPr lang="en-US" dirty="0">
                <a:solidFill>
                  <a:srgbClr val="CAD6DE"/>
                </a:solidFill>
                <a:latin typeface="Unbounded" pitchFamily="34" charset="0"/>
                <a:ea typeface="Unbounded" pitchFamily="34" charset="-122"/>
                <a:cs typeface="Unbounded" pitchFamily="34" charset="-120"/>
              </a:rPr>
              <a:t>User Subscription Distribution</a:t>
            </a:r>
            <a:endParaRPr lang="en-US" dirty="0"/>
          </a:p>
        </p:txBody>
      </p:sp>
      <p:sp>
        <p:nvSpPr>
          <p:cNvPr id="18" name="Text 16"/>
          <p:cNvSpPr/>
          <p:nvPr/>
        </p:nvSpPr>
        <p:spPr>
          <a:xfrm>
            <a:off x="8450076" y="4384084"/>
            <a:ext cx="5550098" cy="383024"/>
          </a:xfrm>
          <a:prstGeom prst="rect">
            <a:avLst/>
          </a:prstGeom>
          <a:noFill/>
          <a:ln/>
        </p:spPr>
        <p:txBody>
          <a:bodyPr wrap="none" lIns="0" tIns="0" rIns="0" bIns="0" rtlCol="0" anchor="t"/>
          <a:lstStyle/>
          <a:p>
            <a:pPr marL="0" indent="0" algn="l">
              <a:lnSpc>
                <a:spcPts val="3000"/>
              </a:lnSpc>
              <a:buNone/>
            </a:pPr>
            <a:r>
              <a:rPr lang="en-US" sz="1600" dirty="0">
                <a:solidFill>
                  <a:srgbClr val="CAD6DE"/>
                </a:solidFill>
                <a:latin typeface="Cabin" pitchFamily="34" charset="0"/>
                <a:ea typeface="Cabin" pitchFamily="34" charset="-122"/>
                <a:cs typeface="Cabin" pitchFamily="34" charset="-120"/>
              </a:rPr>
              <a:t>Monitor conversion and retention rates.</a:t>
            </a:r>
            <a:endParaRPr lang="en-US" sz="1600" dirty="0"/>
          </a:p>
        </p:txBody>
      </p:sp>
      <p:sp>
        <p:nvSpPr>
          <p:cNvPr id="19" name="Shape 17"/>
          <p:cNvSpPr/>
          <p:nvPr/>
        </p:nvSpPr>
        <p:spPr>
          <a:xfrm>
            <a:off x="1521155" y="5245858"/>
            <a:ext cx="538520" cy="538520"/>
          </a:xfrm>
          <a:prstGeom prst="roundRect">
            <a:avLst>
              <a:gd name="adj" fmla="val 6668"/>
            </a:avLst>
          </a:prstGeom>
          <a:solidFill>
            <a:srgbClr val="304755"/>
          </a:solidFill>
          <a:ln/>
        </p:spPr>
        <p:txBody>
          <a:bodyPr/>
          <a:lstStyle/>
          <a:p>
            <a:endParaRPr lang="en-AU"/>
          </a:p>
        </p:txBody>
      </p:sp>
      <p:sp>
        <p:nvSpPr>
          <p:cNvPr id="20" name="Text 18"/>
          <p:cNvSpPr/>
          <p:nvPr/>
        </p:nvSpPr>
        <p:spPr>
          <a:xfrm>
            <a:off x="1621405" y="5303841"/>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5</a:t>
            </a:r>
            <a:endParaRPr lang="en-US" sz="2650" dirty="0"/>
          </a:p>
        </p:txBody>
      </p:sp>
      <p:sp>
        <p:nvSpPr>
          <p:cNvPr id="21" name="Text 19"/>
          <p:cNvSpPr/>
          <p:nvPr/>
        </p:nvSpPr>
        <p:spPr>
          <a:xfrm>
            <a:off x="2298990" y="5328130"/>
            <a:ext cx="2816185" cy="351949"/>
          </a:xfrm>
          <a:prstGeom prst="rect">
            <a:avLst/>
          </a:prstGeom>
          <a:noFill/>
          <a:ln/>
        </p:spPr>
        <p:txBody>
          <a:bodyPr wrap="none" lIns="0" tIns="0" rIns="0" bIns="0" rtlCol="0" anchor="t"/>
          <a:lstStyle/>
          <a:p>
            <a:pPr marL="0" indent="0" algn="l">
              <a:lnSpc>
                <a:spcPts val="2750"/>
              </a:lnSpc>
              <a:buNone/>
            </a:pPr>
            <a:r>
              <a:rPr lang="en-US" dirty="0">
                <a:solidFill>
                  <a:srgbClr val="CAD6DE"/>
                </a:solidFill>
                <a:latin typeface="Unbounded" pitchFamily="34" charset="0"/>
                <a:ea typeface="Unbounded" pitchFamily="34" charset="-122"/>
                <a:cs typeface="Unbounded" pitchFamily="34" charset="-120"/>
              </a:rPr>
              <a:t>User Distribution by Country</a:t>
            </a:r>
            <a:endParaRPr lang="en-US" dirty="0"/>
          </a:p>
        </p:txBody>
      </p:sp>
      <p:sp>
        <p:nvSpPr>
          <p:cNvPr id="22" name="Text 20"/>
          <p:cNvSpPr/>
          <p:nvPr/>
        </p:nvSpPr>
        <p:spPr>
          <a:xfrm>
            <a:off x="2298990" y="5823668"/>
            <a:ext cx="5550098" cy="383024"/>
          </a:xfrm>
          <a:prstGeom prst="rect">
            <a:avLst/>
          </a:prstGeom>
          <a:noFill/>
          <a:ln/>
        </p:spPr>
        <p:txBody>
          <a:bodyPr wrap="none" lIns="0" tIns="0" rIns="0" bIns="0" rtlCol="0" anchor="t"/>
          <a:lstStyle/>
          <a:p>
            <a:pPr marL="0" indent="0" algn="l">
              <a:lnSpc>
                <a:spcPts val="3000"/>
              </a:lnSpc>
              <a:buNone/>
            </a:pPr>
            <a:r>
              <a:rPr lang="en-US" sz="1600" dirty="0">
                <a:solidFill>
                  <a:srgbClr val="CAD6DE"/>
                </a:solidFill>
                <a:latin typeface="Cabin" pitchFamily="34" charset="0"/>
                <a:ea typeface="Cabin" pitchFamily="34" charset="-122"/>
                <a:cs typeface="Cabin" pitchFamily="34" charset="-120"/>
              </a:rPr>
              <a:t>Analyse geographic audience distribution.</a:t>
            </a:r>
            <a:endParaRPr lang="en-US" sz="1600" dirty="0"/>
          </a:p>
        </p:txBody>
      </p:sp>
      <p:sp>
        <p:nvSpPr>
          <p:cNvPr id="23" name="Shape 21"/>
          <p:cNvSpPr/>
          <p:nvPr/>
        </p:nvSpPr>
        <p:spPr>
          <a:xfrm>
            <a:off x="7672241" y="5245858"/>
            <a:ext cx="538520" cy="538520"/>
          </a:xfrm>
          <a:prstGeom prst="roundRect">
            <a:avLst>
              <a:gd name="adj" fmla="val 6668"/>
            </a:avLst>
          </a:prstGeom>
          <a:solidFill>
            <a:srgbClr val="304755"/>
          </a:solidFill>
          <a:ln/>
        </p:spPr>
        <p:txBody>
          <a:bodyPr/>
          <a:lstStyle/>
          <a:p>
            <a:endParaRPr lang="en-AU"/>
          </a:p>
        </p:txBody>
      </p:sp>
      <p:sp>
        <p:nvSpPr>
          <p:cNvPr id="24" name="Text 22"/>
          <p:cNvSpPr/>
          <p:nvPr/>
        </p:nvSpPr>
        <p:spPr>
          <a:xfrm>
            <a:off x="7772491" y="5303841"/>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6</a:t>
            </a:r>
            <a:endParaRPr lang="en-US" sz="2650" dirty="0"/>
          </a:p>
        </p:txBody>
      </p:sp>
      <p:sp>
        <p:nvSpPr>
          <p:cNvPr id="25" name="Text 23"/>
          <p:cNvSpPr/>
          <p:nvPr/>
        </p:nvSpPr>
        <p:spPr>
          <a:xfrm>
            <a:off x="8450076" y="5328130"/>
            <a:ext cx="2816185" cy="351949"/>
          </a:xfrm>
          <a:prstGeom prst="rect">
            <a:avLst/>
          </a:prstGeom>
          <a:noFill/>
          <a:ln/>
        </p:spPr>
        <p:txBody>
          <a:bodyPr wrap="none" lIns="0" tIns="0" rIns="0" bIns="0" rtlCol="0" anchor="t"/>
          <a:lstStyle/>
          <a:p>
            <a:pPr marL="0" indent="0" algn="l">
              <a:lnSpc>
                <a:spcPts val="2750"/>
              </a:lnSpc>
              <a:buNone/>
            </a:pPr>
            <a:r>
              <a:rPr lang="en-US" dirty="0">
                <a:solidFill>
                  <a:srgbClr val="CAD6DE"/>
                </a:solidFill>
                <a:latin typeface="Unbounded" pitchFamily="34" charset="0"/>
                <a:ea typeface="Unbounded" pitchFamily="34" charset="-122"/>
                <a:cs typeface="Unbounded" pitchFamily="34" charset="-120"/>
              </a:rPr>
              <a:t>Device Usage by User</a:t>
            </a:r>
            <a:endParaRPr lang="en-US" dirty="0"/>
          </a:p>
        </p:txBody>
      </p:sp>
      <p:sp>
        <p:nvSpPr>
          <p:cNvPr id="26" name="Text 24"/>
          <p:cNvSpPr/>
          <p:nvPr/>
        </p:nvSpPr>
        <p:spPr>
          <a:xfrm>
            <a:off x="8450076" y="5823668"/>
            <a:ext cx="5550098" cy="383024"/>
          </a:xfrm>
          <a:prstGeom prst="rect">
            <a:avLst/>
          </a:prstGeom>
          <a:noFill/>
          <a:ln/>
        </p:spPr>
        <p:txBody>
          <a:bodyPr wrap="none" lIns="0" tIns="0" rIns="0" bIns="0" rtlCol="0" anchor="t"/>
          <a:lstStyle/>
          <a:p>
            <a:pPr marL="0" indent="0" algn="l">
              <a:lnSpc>
                <a:spcPts val="3000"/>
              </a:lnSpc>
              <a:buNone/>
            </a:pPr>
            <a:r>
              <a:rPr lang="en-US" sz="1600" dirty="0">
                <a:solidFill>
                  <a:srgbClr val="CAD6DE"/>
                </a:solidFill>
                <a:latin typeface="Cabin" pitchFamily="34" charset="0"/>
                <a:ea typeface="Cabin" pitchFamily="34" charset="-122"/>
                <a:cs typeface="Cabin" pitchFamily="34" charset="-120"/>
              </a:rPr>
              <a:t>Optimise platform across devices.</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37724" y="3762732"/>
            <a:ext cx="5632490" cy="704017"/>
          </a:xfrm>
          <a:prstGeom prst="rect">
            <a:avLst/>
          </a:prstGeom>
          <a:noFill/>
          <a:ln/>
        </p:spPr>
        <p:txBody>
          <a:bodyPr wrap="none" lIns="0" tIns="0" rIns="0" bIns="0" rtlCol="0" anchor="t"/>
          <a:lstStyle/>
          <a:p>
            <a:pPr marL="0" indent="0" algn="l">
              <a:lnSpc>
                <a:spcPts val="5500"/>
              </a:lnSpc>
              <a:buNone/>
            </a:pPr>
            <a:endParaRPr lang="en-US" sz="4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23662" y="734973"/>
            <a:ext cx="8391882" cy="608052"/>
          </a:xfrm>
          <a:prstGeom prst="rect">
            <a:avLst/>
          </a:prstGeom>
          <a:noFill/>
          <a:ln/>
        </p:spPr>
        <p:txBody>
          <a:bodyPr wrap="none" lIns="0" tIns="0" rIns="0" bIns="0" rtlCol="0" anchor="t"/>
          <a:lstStyle/>
          <a:p>
            <a:pPr marL="0" indent="0" algn="l">
              <a:lnSpc>
                <a:spcPts val="4750"/>
              </a:lnSpc>
              <a:buNone/>
            </a:pPr>
            <a:r>
              <a:rPr lang="en-US" sz="3800" dirty="0">
                <a:solidFill>
                  <a:srgbClr val="FFFFFF"/>
                </a:solidFill>
                <a:latin typeface="Unbounded" pitchFamily="34" charset="0"/>
                <a:ea typeface="Unbounded" pitchFamily="34" charset="-122"/>
                <a:cs typeface="Unbounded" pitchFamily="34" charset="-120"/>
              </a:rPr>
              <a:t>Strategic Recommendations</a:t>
            </a:r>
            <a:endParaRPr lang="en-US" sz="3800" dirty="0"/>
          </a:p>
        </p:txBody>
      </p:sp>
      <p:pic>
        <p:nvPicPr>
          <p:cNvPr id="3" name="Image 0" descr="preencoded.png"/>
          <p:cNvPicPr>
            <a:picLocks noChangeAspect="1"/>
          </p:cNvPicPr>
          <p:nvPr/>
        </p:nvPicPr>
        <p:blipFill>
          <a:blip r:embed="rId3"/>
          <a:stretch>
            <a:fillRect/>
          </a:stretch>
        </p:blipFill>
        <p:spPr>
          <a:xfrm>
            <a:off x="3203615" y="1756529"/>
            <a:ext cx="1631394" cy="1172170"/>
          </a:xfrm>
          <a:prstGeom prst="rect">
            <a:avLst/>
          </a:prstGeom>
        </p:spPr>
      </p:pic>
      <p:sp>
        <p:nvSpPr>
          <p:cNvPr id="4" name="Text 1"/>
          <p:cNvSpPr/>
          <p:nvPr/>
        </p:nvSpPr>
        <p:spPr>
          <a:xfrm>
            <a:off x="3873818" y="2305645"/>
            <a:ext cx="290751" cy="363379"/>
          </a:xfrm>
          <a:prstGeom prst="rect">
            <a:avLst/>
          </a:prstGeom>
          <a:noFill/>
          <a:ln/>
        </p:spPr>
        <p:txBody>
          <a:bodyPr wrap="none" lIns="0" tIns="0" rIns="0" bIns="0" rtlCol="0" anchor="t"/>
          <a:lstStyle/>
          <a:p>
            <a:pPr marL="0" indent="0" algn="ctr">
              <a:lnSpc>
                <a:spcPts val="3650"/>
              </a:lnSpc>
              <a:buNone/>
            </a:pPr>
            <a:r>
              <a:rPr lang="en-US" sz="2250" dirty="0">
                <a:solidFill>
                  <a:srgbClr val="CAD6DE"/>
                </a:solidFill>
                <a:latin typeface="Unbounded" pitchFamily="34" charset="0"/>
                <a:ea typeface="Unbounded" pitchFamily="34" charset="-122"/>
                <a:cs typeface="Unbounded" pitchFamily="34" charset="-120"/>
              </a:rPr>
              <a:t>1</a:t>
            </a:r>
            <a:endParaRPr lang="en-US" sz="2250" dirty="0"/>
          </a:p>
        </p:txBody>
      </p:sp>
      <p:sp>
        <p:nvSpPr>
          <p:cNvPr id="5" name="Text 2"/>
          <p:cNvSpPr/>
          <p:nvPr/>
        </p:nvSpPr>
        <p:spPr>
          <a:xfrm>
            <a:off x="5041702" y="1963222"/>
            <a:ext cx="3696533" cy="303967"/>
          </a:xfrm>
          <a:prstGeom prst="rect">
            <a:avLst/>
          </a:prstGeom>
          <a:noFill/>
          <a:ln/>
        </p:spPr>
        <p:txBody>
          <a:bodyPr wrap="none" lIns="0" tIns="0" rIns="0" bIns="0" rtlCol="0" anchor="t"/>
          <a:lstStyle/>
          <a:p>
            <a:pPr marL="0" indent="0" algn="l">
              <a:lnSpc>
                <a:spcPts val="2350"/>
              </a:lnSpc>
              <a:buNone/>
            </a:pPr>
            <a:r>
              <a:rPr lang="en-US" sz="1900" dirty="0">
                <a:solidFill>
                  <a:srgbClr val="CAD6DE"/>
                </a:solidFill>
                <a:latin typeface="Unbounded" pitchFamily="34" charset="0"/>
              </a:rPr>
              <a:t>Targeted Content Acquisition</a:t>
            </a:r>
            <a:endParaRPr lang="en-US" sz="1900" dirty="0"/>
          </a:p>
        </p:txBody>
      </p:sp>
      <p:sp>
        <p:nvSpPr>
          <p:cNvPr id="6" name="Text 3"/>
          <p:cNvSpPr/>
          <p:nvPr/>
        </p:nvSpPr>
        <p:spPr>
          <a:xfrm>
            <a:off x="5041702" y="2391132"/>
            <a:ext cx="4637127" cy="330875"/>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rPr>
              <a:t>Prioritize high-demand genres and top-rated titles to maximize subscriber engagement and retention.</a:t>
            </a:r>
            <a:endParaRPr lang="en-US" sz="1600" dirty="0"/>
          </a:p>
        </p:txBody>
      </p:sp>
      <p:sp>
        <p:nvSpPr>
          <p:cNvPr id="7" name="Shape 4"/>
          <p:cNvSpPr/>
          <p:nvPr/>
        </p:nvSpPr>
        <p:spPr>
          <a:xfrm>
            <a:off x="4886682" y="2945011"/>
            <a:ext cx="8968383" cy="11430"/>
          </a:xfrm>
          <a:prstGeom prst="roundRect">
            <a:avLst>
              <a:gd name="adj" fmla="val 271345"/>
            </a:avLst>
          </a:prstGeom>
          <a:solidFill>
            <a:srgbClr val="49606E"/>
          </a:solidFill>
          <a:ln/>
        </p:spPr>
        <p:txBody>
          <a:bodyPr/>
          <a:lstStyle/>
          <a:p>
            <a:endParaRPr lang="en-AU"/>
          </a:p>
        </p:txBody>
      </p:sp>
      <p:pic>
        <p:nvPicPr>
          <p:cNvPr id="8" name="Image 1" descr="preencoded.png"/>
          <p:cNvPicPr>
            <a:picLocks noChangeAspect="1"/>
          </p:cNvPicPr>
          <p:nvPr/>
        </p:nvPicPr>
        <p:blipFill>
          <a:blip r:embed="rId4"/>
          <a:stretch>
            <a:fillRect/>
          </a:stretch>
        </p:blipFill>
        <p:spPr>
          <a:xfrm>
            <a:off x="2387918" y="2980373"/>
            <a:ext cx="3262789" cy="1172170"/>
          </a:xfrm>
          <a:prstGeom prst="rect">
            <a:avLst/>
          </a:prstGeom>
        </p:spPr>
      </p:pic>
      <p:sp>
        <p:nvSpPr>
          <p:cNvPr id="9" name="Text 5"/>
          <p:cNvSpPr/>
          <p:nvPr/>
        </p:nvSpPr>
        <p:spPr>
          <a:xfrm>
            <a:off x="3873937" y="3384709"/>
            <a:ext cx="290751" cy="363379"/>
          </a:xfrm>
          <a:prstGeom prst="rect">
            <a:avLst/>
          </a:prstGeom>
          <a:noFill/>
          <a:ln/>
        </p:spPr>
        <p:txBody>
          <a:bodyPr wrap="none" lIns="0" tIns="0" rIns="0" bIns="0" rtlCol="0" anchor="t"/>
          <a:lstStyle/>
          <a:p>
            <a:pPr marL="0" indent="0" algn="ctr">
              <a:lnSpc>
                <a:spcPts val="3650"/>
              </a:lnSpc>
              <a:buNone/>
            </a:pPr>
            <a:r>
              <a:rPr lang="en-US" sz="2250" dirty="0">
                <a:solidFill>
                  <a:srgbClr val="CAD6DE"/>
                </a:solidFill>
                <a:latin typeface="Unbounded" pitchFamily="34" charset="0"/>
                <a:ea typeface="Unbounded" pitchFamily="34" charset="-122"/>
                <a:cs typeface="Unbounded" pitchFamily="34" charset="-120"/>
              </a:rPr>
              <a:t>2</a:t>
            </a:r>
            <a:endParaRPr lang="en-US" sz="2250" dirty="0"/>
          </a:p>
        </p:txBody>
      </p:sp>
      <p:sp>
        <p:nvSpPr>
          <p:cNvPr id="10" name="Text 6"/>
          <p:cNvSpPr/>
          <p:nvPr/>
        </p:nvSpPr>
        <p:spPr>
          <a:xfrm>
            <a:off x="5857399" y="3187065"/>
            <a:ext cx="4253032" cy="303967"/>
          </a:xfrm>
          <a:prstGeom prst="rect">
            <a:avLst/>
          </a:prstGeom>
          <a:noFill/>
          <a:ln/>
        </p:spPr>
        <p:txBody>
          <a:bodyPr wrap="none" lIns="0" tIns="0" rIns="0" bIns="0" rtlCol="0" anchor="t"/>
          <a:lstStyle/>
          <a:p>
            <a:pPr>
              <a:lnSpc>
                <a:spcPts val="2350"/>
              </a:lnSpc>
            </a:pPr>
            <a:r>
              <a:rPr lang="en-US" sz="1900" dirty="0">
                <a:solidFill>
                  <a:srgbClr val="CAD6DE"/>
                </a:solidFill>
                <a:latin typeface="Unbounded" pitchFamily="34" charset="0"/>
              </a:rPr>
              <a:t>Boost inclusivity to attract more female customers.</a:t>
            </a:r>
          </a:p>
        </p:txBody>
      </p:sp>
      <p:sp>
        <p:nvSpPr>
          <p:cNvPr id="11" name="Text 7"/>
          <p:cNvSpPr/>
          <p:nvPr/>
        </p:nvSpPr>
        <p:spPr>
          <a:xfrm>
            <a:off x="5857399" y="3614976"/>
            <a:ext cx="4361498" cy="330875"/>
          </a:xfrm>
          <a:prstGeom prst="rect">
            <a:avLst/>
          </a:prstGeom>
          <a:noFill/>
          <a:ln/>
        </p:spPr>
        <p:txBody>
          <a:bodyPr wrap="none" lIns="0" tIns="0" rIns="0" bIns="0" rtlCol="0" anchor="t"/>
          <a:lstStyle/>
          <a:p>
            <a:pPr>
              <a:lnSpc>
                <a:spcPts val="2600"/>
              </a:lnSpc>
            </a:pPr>
            <a:r>
              <a:rPr lang="en-US" sz="1600" dirty="0">
                <a:solidFill>
                  <a:srgbClr val="CAD6DE"/>
                </a:solidFill>
                <a:latin typeface="Cabin" pitchFamily="34" charset="0"/>
              </a:rPr>
              <a:t>Implement targeted strategies to foster inclusivity and attract more female customers.</a:t>
            </a:r>
          </a:p>
        </p:txBody>
      </p:sp>
      <p:sp>
        <p:nvSpPr>
          <p:cNvPr id="12" name="Shape 8"/>
          <p:cNvSpPr/>
          <p:nvPr/>
        </p:nvSpPr>
        <p:spPr>
          <a:xfrm>
            <a:off x="5702379" y="4168854"/>
            <a:ext cx="8152686" cy="11430"/>
          </a:xfrm>
          <a:prstGeom prst="roundRect">
            <a:avLst>
              <a:gd name="adj" fmla="val 271345"/>
            </a:avLst>
          </a:prstGeom>
          <a:solidFill>
            <a:srgbClr val="49606E"/>
          </a:solidFill>
          <a:ln/>
        </p:spPr>
        <p:txBody>
          <a:bodyPr/>
          <a:lstStyle/>
          <a:p>
            <a:endParaRPr lang="en-AU"/>
          </a:p>
        </p:txBody>
      </p:sp>
      <p:pic>
        <p:nvPicPr>
          <p:cNvPr id="13" name="Image 2" descr="preencoded.png"/>
          <p:cNvPicPr>
            <a:picLocks noChangeAspect="1"/>
          </p:cNvPicPr>
          <p:nvPr/>
        </p:nvPicPr>
        <p:blipFill>
          <a:blip r:embed="rId5"/>
          <a:stretch>
            <a:fillRect/>
          </a:stretch>
        </p:blipFill>
        <p:spPr>
          <a:xfrm>
            <a:off x="1572220" y="4204216"/>
            <a:ext cx="4894183" cy="1172170"/>
          </a:xfrm>
          <a:prstGeom prst="rect">
            <a:avLst/>
          </a:prstGeom>
        </p:spPr>
      </p:pic>
      <p:sp>
        <p:nvSpPr>
          <p:cNvPr id="14" name="Text 9"/>
          <p:cNvSpPr/>
          <p:nvPr/>
        </p:nvSpPr>
        <p:spPr>
          <a:xfrm>
            <a:off x="3873818" y="4608552"/>
            <a:ext cx="290751" cy="363379"/>
          </a:xfrm>
          <a:prstGeom prst="rect">
            <a:avLst/>
          </a:prstGeom>
          <a:noFill/>
          <a:ln/>
        </p:spPr>
        <p:txBody>
          <a:bodyPr wrap="none" lIns="0" tIns="0" rIns="0" bIns="0" rtlCol="0" anchor="t"/>
          <a:lstStyle/>
          <a:p>
            <a:pPr marL="0" indent="0" algn="ctr">
              <a:lnSpc>
                <a:spcPts val="3650"/>
              </a:lnSpc>
              <a:buNone/>
            </a:pPr>
            <a:r>
              <a:rPr lang="en-US" sz="2250" dirty="0">
                <a:solidFill>
                  <a:srgbClr val="CAD6DE"/>
                </a:solidFill>
                <a:latin typeface="Unbounded" pitchFamily="34" charset="0"/>
                <a:ea typeface="Unbounded" pitchFamily="34" charset="-122"/>
                <a:cs typeface="Unbounded" pitchFamily="34" charset="-120"/>
              </a:rPr>
              <a:t>3</a:t>
            </a:r>
            <a:endParaRPr lang="en-US" sz="2250" dirty="0"/>
          </a:p>
        </p:txBody>
      </p:sp>
      <p:sp>
        <p:nvSpPr>
          <p:cNvPr id="15" name="Text 10"/>
          <p:cNvSpPr/>
          <p:nvPr/>
        </p:nvSpPr>
        <p:spPr>
          <a:xfrm>
            <a:off x="6673096" y="4410908"/>
            <a:ext cx="3751064" cy="303967"/>
          </a:xfrm>
          <a:prstGeom prst="rect">
            <a:avLst/>
          </a:prstGeom>
          <a:noFill/>
          <a:ln/>
        </p:spPr>
        <p:txBody>
          <a:bodyPr wrap="none" lIns="0" tIns="0" rIns="0" bIns="0" rtlCol="0" anchor="t"/>
          <a:lstStyle/>
          <a:p>
            <a:pPr>
              <a:lnSpc>
                <a:spcPts val="2350"/>
              </a:lnSpc>
            </a:pPr>
            <a:r>
              <a:rPr lang="en-US" sz="1900" dirty="0">
                <a:solidFill>
                  <a:srgbClr val="CAD6DE"/>
                </a:solidFill>
                <a:latin typeface="Unbounded" pitchFamily="34" charset="0"/>
              </a:rPr>
              <a:t>Leverage free users to upsell premium features.</a:t>
            </a:r>
          </a:p>
        </p:txBody>
      </p:sp>
      <p:sp>
        <p:nvSpPr>
          <p:cNvPr id="16" name="Text 11"/>
          <p:cNvSpPr/>
          <p:nvPr/>
        </p:nvSpPr>
        <p:spPr>
          <a:xfrm>
            <a:off x="6673096" y="4838819"/>
            <a:ext cx="3996690" cy="330875"/>
          </a:xfrm>
          <a:prstGeom prst="rect">
            <a:avLst/>
          </a:prstGeom>
          <a:noFill/>
          <a:ln/>
        </p:spPr>
        <p:txBody>
          <a:bodyPr wrap="none" lIns="0" tIns="0" rIns="0" bIns="0" rtlCol="0" anchor="t"/>
          <a:lstStyle/>
          <a:p>
            <a:pPr>
              <a:lnSpc>
                <a:spcPts val="2600"/>
              </a:lnSpc>
            </a:pPr>
            <a:r>
              <a:rPr lang="en-US" sz="1600" dirty="0">
                <a:solidFill>
                  <a:srgbClr val="CAD6DE"/>
                </a:solidFill>
                <a:latin typeface="Cabin" pitchFamily="34" charset="0"/>
              </a:rPr>
              <a:t>Potential for upselling premium features or exclusive content</a:t>
            </a:r>
            <a:r>
              <a:rPr lang="en-US" sz="1600" dirty="0"/>
              <a:t>.</a:t>
            </a:r>
            <a:r>
              <a:rPr lang="en-US" sz="1600" dirty="0">
                <a:solidFill>
                  <a:srgbClr val="CAD6DE"/>
                </a:solidFill>
                <a:latin typeface="Cabin" pitchFamily="34" charset="0"/>
              </a:rPr>
              <a:t>.</a:t>
            </a:r>
          </a:p>
        </p:txBody>
      </p:sp>
      <p:sp>
        <p:nvSpPr>
          <p:cNvPr id="17" name="Shape 12"/>
          <p:cNvSpPr/>
          <p:nvPr/>
        </p:nvSpPr>
        <p:spPr>
          <a:xfrm>
            <a:off x="6518077" y="5392698"/>
            <a:ext cx="7336988" cy="11430"/>
          </a:xfrm>
          <a:prstGeom prst="roundRect">
            <a:avLst>
              <a:gd name="adj" fmla="val 271345"/>
            </a:avLst>
          </a:prstGeom>
          <a:solidFill>
            <a:srgbClr val="49606E"/>
          </a:solidFill>
          <a:ln/>
        </p:spPr>
        <p:txBody>
          <a:bodyPr/>
          <a:lstStyle/>
          <a:p>
            <a:endParaRPr lang="en-AU"/>
          </a:p>
        </p:txBody>
      </p:sp>
      <p:pic>
        <p:nvPicPr>
          <p:cNvPr id="18" name="Image 3" descr="preencoded.png"/>
          <p:cNvPicPr>
            <a:picLocks noChangeAspect="1"/>
          </p:cNvPicPr>
          <p:nvPr/>
        </p:nvPicPr>
        <p:blipFill>
          <a:blip r:embed="rId6"/>
          <a:stretch>
            <a:fillRect/>
          </a:stretch>
        </p:blipFill>
        <p:spPr>
          <a:xfrm>
            <a:off x="756523" y="5428059"/>
            <a:ext cx="6525578" cy="1172170"/>
          </a:xfrm>
          <a:prstGeom prst="rect">
            <a:avLst/>
          </a:prstGeom>
        </p:spPr>
      </p:pic>
      <p:sp>
        <p:nvSpPr>
          <p:cNvPr id="19" name="Text 13"/>
          <p:cNvSpPr/>
          <p:nvPr/>
        </p:nvSpPr>
        <p:spPr>
          <a:xfrm>
            <a:off x="3873937" y="5832396"/>
            <a:ext cx="290751" cy="363379"/>
          </a:xfrm>
          <a:prstGeom prst="rect">
            <a:avLst/>
          </a:prstGeom>
          <a:noFill/>
          <a:ln/>
        </p:spPr>
        <p:txBody>
          <a:bodyPr wrap="none" lIns="0" tIns="0" rIns="0" bIns="0" rtlCol="0" anchor="t"/>
          <a:lstStyle/>
          <a:p>
            <a:pPr marL="0" indent="0" algn="ctr">
              <a:lnSpc>
                <a:spcPts val="3650"/>
              </a:lnSpc>
              <a:buNone/>
            </a:pPr>
            <a:r>
              <a:rPr lang="en-US" sz="2250" dirty="0">
                <a:solidFill>
                  <a:srgbClr val="CAD6DE"/>
                </a:solidFill>
                <a:latin typeface="Unbounded" pitchFamily="34" charset="0"/>
                <a:ea typeface="Unbounded" pitchFamily="34" charset="-122"/>
                <a:cs typeface="Unbounded" pitchFamily="34" charset="-120"/>
              </a:rPr>
              <a:t>4</a:t>
            </a:r>
            <a:endParaRPr lang="en-US" sz="2250" dirty="0"/>
          </a:p>
        </p:txBody>
      </p:sp>
      <p:sp>
        <p:nvSpPr>
          <p:cNvPr id="20" name="Text 14"/>
          <p:cNvSpPr/>
          <p:nvPr/>
        </p:nvSpPr>
        <p:spPr>
          <a:xfrm>
            <a:off x="7488793" y="5634752"/>
            <a:ext cx="3767733" cy="303967"/>
          </a:xfrm>
          <a:prstGeom prst="rect">
            <a:avLst/>
          </a:prstGeom>
          <a:noFill/>
          <a:ln/>
        </p:spPr>
        <p:txBody>
          <a:bodyPr wrap="none" lIns="0" tIns="0" rIns="0" bIns="0" rtlCol="0" anchor="t"/>
          <a:lstStyle/>
          <a:p>
            <a:pPr>
              <a:lnSpc>
                <a:spcPts val="2350"/>
              </a:lnSpc>
            </a:pPr>
            <a:r>
              <a:rPr lang="en-US" sz="1900" dirty="0">
                <a:solidFill>
                  <a:srgbClr val="CAD6DE"/>
                </a:solidFill>
                <a:latin typeface="Unbounded" pitchFamily="34" charset="0"/>
              </a:rPr>
              <a:t>D</a:t>
            </a:r>
            <a:r>
              <a:rPr lang="en-AU" sz="1900" dirty="0" err="1">
                <a:solidFill>
                  <a:srgbClr val="CAD6DE"/>
                </a:solidFill>
                <a:latin typeface="Unbounded" pitchFamily="34" charset="0"/>
              </a:rPr>
              <a:t>evice</a:t>
            </a:r>
            <a:r>
              <a:rPr lang="en-AU" sz="1900" dirty="0">
                <a:solidFill>
                  <a:srgbClr val="CAD6DE"/>
                </a:solidFill>
                <a:latin typeface="Unbounded" pitchFamily="34" charset="0"/>
              </a:rPr>
              <a:t> specific engagement strategies</a:t>
            </a:r>
            <a:endParaRPr lang="en-US" sz="1900" dirty="0">
              <a:solidFill>
                <a:srgbClr val="CAD6DE"/>
              </a:solidFill>
              <a:latin typeface="Unbounded" pitchFamily="34" charset="0"/>
            </a:endParaRPr>
          </a:p>
        </p:txBody>
      </p:sp>
      <p:sp>
        <p:nvSpPr>
          <p:cNvPr id="21" name="Text 15"/>
          <p:cNvSpPr/>
          <p:nvPr/>
        </p:nvSpPr>
        <p:spPr>
          <a:xfrm>
            <a:off x="7488793" y="6062663"/>
            <a:ext cx="3767733" cy="330875"/>
          </a:xfrm>
          <a:prstGeom prst="rect">
            <a:avLst/>
          </a:prstGeom>
          <a:noFill/>
          <a:ln/>
        </p:spPr>
        <p:txBody>
          <a:bodyPr wrap="none" lIns="0" tIns="0" rIns="0" bIns="0" rtlCol="0" anchor="t"/>
          <a:lstStyle/>
          <a:p>
            <a:pPr>
              <a:lnSpc>
                <a:spcPts val="2600"/>
              </a:lnSpc>
            </a:pPr>
            <a:r>
              <a:rPr lang="en-US" sz="1600" dirty="0">
                <a:solidFill>
                  <a:srgbClr val="CAD6DE"/>
                </a:solidFill>
                <a:latin typeface="Cabin" pitchFamily="34" charset="0"/>
              </a:rPr>
              <a:t>Tailor content while ensuring cross-device continuity.</a:t>
            </a:r>
            <a:endParaRPr lang="en-US" sz="1600" dirty="0"/>
          </a:p>
        </p:txBody>
      </p:sp>
      <p:sp>
        <p:nvSpPr>
          <p:cNvPr id="22" name="Text 16"/>
          <p:cNvSpPr/>
          <p:nvPr/>
        </p:nvSpPr>
        <p:spPr>
          <a:xfrm>
            <a:off x="723662" y="6832759"/>
            <a:ext cx="13183076" cy="661749"/>
          </a:xfrm>
          <a:prstGeom prst="rect">
            <a:avLst/>
          </a:prstGeom>
          <a:noFill/>
          <a:ln/>
        </p:spPr>
        <p:txBody>
          <a:bodyPr wrap="square" lIns="0" tIns="0" rIns="0" bIns="0" rtlCol="0" anchor="t"/>
          <a:lstStyle/>
          <a:p>
            <a:pPr algn="just">
              <a:lnSpc>
                <a:spcPts val="2600"/>
              </a:lnSpc>
            </a:pPr>
            <a:r>
              <a:rPr lang="en-US" sz="1600" dirty="0">
                <a:solidFill>
                  <a:srgbClr val="CAD6DE"/>
                </a:solidFill>
                <a:latin typeface="Cabin" pitchFamily="34" charset="0"/>
              </a:rPr>
              <a:t>Focus on content, engagement, and model optimization by acquiring more drama, comedy, and horror titles, prioritizing recent '90s movies. Tailor content and features across devices, offer premium perks to drive growth and loyalty, and target female subscribers to enhance diversity and balance.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37724" y="658773"/>
            <a:ext cx="7634883" cy="704017"/>
          </a:xfrm>
          <a:prstGeom prst="rect">
            <a:avLst/>
          </a:prstGeom>
          <a:noFill/>
          <a:ln/>
        </p:spPr>
        <p:txBody>
          <a:bodyPr wrap="none" lIns="0" tIns="0" rIns="0" bIns="0" rtlCol="0" anchor="t"/>
          <a:lstStyle/>
          <a:p>
            <a:pPr marL="0" indent="0" algn="l">
              <a:lnSpc>
                <a:spcPts val="5500"/>
              </a:lnSpc>
              <a:buNone/>
            </a:pPr>
            <a:r>
              <a:rPr lang="en-US" sz="4400" dirty="0">
                <a:solidFill>
                  <a:srgbClr val="FFFFFF"/>
                </a:solidFill>
                <a:latin typeface="Unbounded" pitchFamily="34" charset="0"/>
                <a:ea typeface="Unbounded" pitchFamily="34" charset="-122"/>
                <a:cs typeface="Unbounded" pitchFamily="34" charset="-120"/>
              </a:rPr>
              <a:t>Challenges &amp; Solutions</a:t>
            </a:r>
            <a:endParaRPr lang="en-US" sz="4400" dirty="0"/>
          </a:p>
        </p:txBody>
      </p:sp>
      <p:sp>
        <p:nvSpPr>
          <p:cNvPr id="3" name="Shape 1"/>
          <p:cNvSpPr/>
          <p:nvPr/>
        </p:nvSpPr>
        <p:spPr>
          <a:xfrm>
            <a:off x="837724" y="1841540"/>
            <a:ext cx="2159079" cy="1357193"/>
          </a:xfrm>
          <a:prstGeom prst="roundRect">
            <a:avLst>
              <a:gd name="adj" fmla="val 2646"/>
            </a:avLst>
          </a:prstGeom>
          <a:solidFill>
            <a:srgbClr val="304755"/>
          </a:solidFill>
          <a:ln/>
        </p:spPr>
        <p:txBody>
          <a:bodyPr/>
          <a:lstStyle/>
          <a:p>
            <a:endParaRPr lang="en-AU"/>
          </a:p>
        </p:txBody>
      </p:sp>
      <p:sp>
        <p:nvSpPr>
          <p:cNvPr id="4" name="Text 2"/>
          <p:cNvSpPr/>
          <p:nvPr/>
        </p:nvSpPr>
        <p:spPr>
          <a:xfrm>
            <a:off x="1748909" y="2309693"/>
            <a:ext cx="336590" cy="420767"/>
          </a:xfrm>
          <a:prstGeom prst="rect">
            <a:avLst/>
          </a:prstGeom>
          <a:noFill/>
          <a:ln/>
        </p:spPr>
        <p:txBody>
          <a:bodyPr wrap="none" lIns="0" tIns="0" rIns="0" bIns="0" rtlCol="0" anchor="t"/>
          <a:lstStyle/>
          <a:p>
            <a:pPr marL="0" indent="0" algn="ctr">
              <a:lnSpc>
                <a:spcPts val="4200"/>
              </a:lnSpc>
              <a:buNone/>
            </a:pPr>
            <a:r>
              <a:rPr lang="en-US" sz="2650" dirty="0">
                <a:solidFill>
                  <a:srgbClr val="CAD6DE"/>
                </a:solidFill>
                <a:latin typeface="Unbounded" pitchFamily="34" charset="0"/>
                <a:ea typeface="Unbounded" pitchFamily="34" charset="-122"/>
                <a:cs typeface="Unbounded" pitchFamily="34" charset="-120"/>
              </a:rPr>
              <a:t>1</a:t>
            </a:r>
            <a:endParaRPr lang="en-US" sz="2650" dirty="0"/>
          </a:p>
        </p:txBody>
      </p:sp>
      <p:sp>
        <p:nvSpPr>
          <p:cNvPr id="5" name="Text 3"/>
          <p:cNvSpPr/>
          <p:nvPr/>
        </p:nvSpPr>
        <p:spPr>
          <a:xfrm>
            <a:off x="3236119" y="2080855"/>
            <a:ext cx="3860363" cy="351949"/>
          </a:xfrm>
          <a:prstGeom prst="rect">
            <a:avLst/>
          </a:prstGeom>
          <a:noFill/>
          <a:ln/>
        </p:spPr>
        <p:txBody>
          <a:bodyPr wrap="none" lIns="0" tIns="0" rIns="0" bIns="0" rtlCol="0" anchor="t"/>
          <a:lstStyle/>
          <a:p>
            <a:pPr>
              <a:lnSpc>
                <a:spcPts val="2750"/>
              </a:lnSpc>
            </a:pPr>
            <a:r>
              <a:rPr lang="en-US" sz="2200" dirty="0">
                <a:solidFill>
                  <a:srgbClr val="CAD6DE"/>
                </a:solidFill>
                <a:latin typeface="Unbounded" pitchFamily="34" charset="0"/>
              </a:rPr>
              <a:t>Low ratings per movie make popularity data unreliable.</a:t>
            </a:r>
          </a:p>
        </p:txBody>
      </p:sp>
      <p:sp>
        <p:nvSpPr>
          <p:cNvPr id="6" name="Text 4"/>
          <p:cNvSpPr/>
          <p:nvPr/>
        </p:nvSpPr>
        <p:spPr>
          <a:xfrm>
            <a:off x="3236119" y="2576393"/>
            <a:ext cx="5051346" cy="383024"/>
          </a:xfrm>
          <a:prstGeom prst="rect">
            <a:avLst/>
          </a:prstGeom>
          <a:noFill/>
          <a:ln/>
        </p:spPr>
        <p:txBody>
          <a:bodyPr wrap="none" lIns="0" tIns="0" rIns="0" bIns="0" rtlCol="0" anchor="t"/>
          <a:lstStyle/>
          <a:p>
            <a:pPr>
              <a:lnSpc>
                <a:spcPts val="3000"/>
              </a:lnSpc>
            </a:pPr>
            <a:r>
              <a:rPr lang="en-US" sz="1850" dirty="0">
                <a:solidFill>
                  <a:srgbClr val="CAD6DE"/>
                </a:solidFill>
                <a:latin typeface="Cabin" pitchFamily="34" charset="0"/>
              </a:rPr>
              <a:t>Encourage more user ratings while leveraging external sources for reliable movie popularity data</a:t>
            </a:r>
            <a:r>
              <a:rPr lang="en-US" sz="1850" dirty="0">
                <a:solidFill>
                  <a:srgbClr val="CAD6DE"/>
                </a:solidFill>
                <a:latin typeface="Cabin" pitchFamily="34" charset="0"/>
                <a:ea typeface="Cabin" pitchFamily="34" charset="-122"/>
                <a:cs typeface="Cabin" pitchFamily="34" charset="-120"/>
              </a:rPr>
              <a:t>.</a:t>
            </a:r>
            <a:endParaRPr lang="en-US" sz="1850" dirty="0"/>
          </a:p>
        </p:txBody>
      </p:sp>
      <p:sp>
        <p:nvSpPr>
          <p:cNvPr id="7" name="Shape 5"/>
          <p:cNvSpPr/>
          <p:nvPr/>
        </p:nvSpPr>
        <p:spPr>
          <a:xfrm>
            <a:off x="3116461" y="3183493"/>
            <a:ext cx="10556558" cy="15240"/>
          </a:xfrm>
          <a:prstGeom prst="roundRect">
            <a:avLst>
              <a:gd name="adj" fmla="val 235611"/>
            </a:avLst>
          </a:prstGeom>
          <a:solidFill>
            <a:srgbClr val="49606E"/>
          </a:solidFill>
          <a:ln/>
        </p:spPr>
        <p:txBody>
          <a:bodyPr/>
          <a:lstStyle/>
          <a:p>
            <a:endParaRPr lang="en-AU"/>
          </a:p>
        </p:txBody>
      </p:sp>
      <p:sp>
        <p:nvSpPr>
          <p:cNvPr id="8" name="Shape 6"/>
          <p:cNvSpPr/>
          <p:nvPr/>
        </p:nvSpPr>
        <p:spPr>
          <a:xfrm>
            <a:off x="837724" y="3318391"/>
            <a:ext cx="4318278" cy="1357193"/>
          </a:xfrm>
          <a:prstGeom prst="roundRect">
            <a:avLst>
              <a:gd name="adj" fmla="val 2646"/>
            </a:avLst>
          </a:prstGeom>
          <a:solidFill>
            <a:srgbClr val="304755"/>
          </a:solidFill>
          <a:ln/>
        </p:spPr>
        <p:txBody>
          <a:bodyPr/>
          <a:lstStyle/>
          <a:p>
            <a:endParaRPr lang="en-AU"/>
          </a:p>
        </p:txBody>
      </p:sp>
      <p:sp>
        <p:nvSpPr>
          <p:cNvPr id="9" name="Text 7"/>
          <p:cNvSpPr/>
          <p:nvPr/>
        </p:nvSpPr>
        <p:spPr>
          <a:xfrm>
            <a:off x="2828568" y="3786545"/>
            <a:ext cx="336590" cy="420767"/>
          </a:xfrm>
          <a:prstGeom prst="rect">
            <a:avLst/>
          </a:prstGeom>
          <a:noFill/>
          <a:ln/>
        </p:spPr>
        <p:txBody>
          <a:bodyPr wrap="none" lIns="0" tIns="0" rIns="0" bIns="0" rtlCol="0" anchor="t"/>
          <a:lstStyle/>
          <a:p>
            <a:pPr marL="0" indent="0" algn="ctr">
              <a:lnSpc>
                <a:spcPts val="4200"/>
              </a:lnSpc>
              <a:buNone/>
            </a:pPr>
            <a:r>
              <a:rPr lang="en-US" sz="2650" dirty="0">
                <a:solidFill>
                  <a:srgbClr val="CAD6DE"/>
                </a:solidFill>
                <a:latin typeface="Unbounded" pitchFamily="34" charset="0"/>
                <a:ea typeface="Unbounded" pitchFamily="34" charset="-122"/>
                <a:cs typeface="Unbounded" pitchFamily="34" charset="-120"/>
              </a:rPr>
              <a:t>2</a:t>
            </a:r>
            <a:endParaRPr lang="en-US" sz="2650" dirty="0"/>
          </a:p>
        </p:txBody>
      </p:sp>
      <p:sp>
        <p:nvSpPr>
          <p:cNvPr id="10" name="Text 8"/>
          <p:cNvSpPr/>
          <p:nvPr/>
        </p:nvSpPr>
        <p:spPr>
          <a:xfrm>
            <a:off x="5395317" y="3557707"/>
            <a:ext cx="4769406" cy="351949"/>
          </a:xfrm>
          <a:prstGeom prst="rect">
            <a:avLst/>
          </a:prstGeom>
          <a:noFill/>
          <a:ln/>
        </p:spPr>
        <p:txBody>
          <a:bodyPr wrap="none" lIns="0" tIns="0" rIns="0" bIns="0" rtlCol="0" anchor="t"/>
          <a:lstStyle/>
          <a:p>
            <a:pPr>
              <a:lnSpc>
                <a:spcPts val="2750"/>
              </a:lnSpc>
            </a:pPr>
            <a:r>
              <a:rPr lang="en-US" sz="2200" dirty="0">
                <a:solidFill>
                  <a:srgbClr val="CAD6DE"/>
                </a:solidFill>
                <a:latin typeface="Unbounded" pitchFamily="34" charset="0"/>
              </a:rPr>
              <a:t>No watch time breakdown by movie or genre.</a:t>
            </a:r>
          </a:p>
        </p:txBody>
      </p:sp>
      <p:sp>
        <p:nvSpPr>
          <p:cNvPr id="11" name="Text 9"/>
          <p:cNvSpPr/>
          <p:nvPr/>
        </p:nvSpPr>
        <p:spPr>
          <a:xfrm>
            <a:off x="5395317" y="4053245"/>
            <a:ext cx="4769406" cy="383024"/>
          </a:xfrm>
          <a:prstGeom prst="rect">
            <a:avLst/>
          </a:prstGeom>
          <a:noFill/>
          <a:ln/>
        </p:spPr>
        <p:txBody>
          <a:bodyPr wrap="none" lIns="0" tIns="0" rIns="0" bIns="0" rtlCol="0" anchor="t"/>
          <a:lstStyle/>
          <a:p>
            <a:pPr>
              <a:lnSpc>
                <a:spcPts val="3000"/>
              </a:lnSpc>
            </a:pPr>
            <a:r>
              <a:rPr lang="en-US" sz="1850" dirty="0">
                <a:solidFill>
                  <a:srgbClr val="CAD6DE"/>
                </a:solidFill>
                <a:latin typeface="Cabin" pitchFamily="34" charset="0"/>
              </a:rPr>
              <a:t>Track watch time by movie and genre to identify high-engagement content</a:t>
            </a:r>
            <a:r>
              <a:rPr lang="en-US" sz="2000" dirty="0">
                <a:solidFill>
                  <a:srgbClr val="CAD6DE"/>
                </a:solidFill>
                <a:latin typeface="Cabin" pitchFamily="34" charset="0"/>
              </a:rPr>
              <a:t>.</a:t>
            </a:r>
            <a:endParaRPr lang="en-US" sz="1850" dirty="0"/>
          </a:p>
        </p:txBody>
      </p:sp>
      <p:sp>
        <p:nvSpPr>
          <p:cNvPr id="12" name="Shape 10"/>
          <p:cNvSpPr/>
          <p:nvPr/>
        </p:nvSpPr>
        <p:spPr>
          <a:xfrm>
            <a:off x="5275659" y="4660344"/>
            <a:ext cx="8397359" cy="15240"/>
          </a:xfrm>
          <a:prstGeom prst="roundRect">
            <a:avLst>
              <a:gd name="adj" fmla="val 235611"/>
            </a:avLst>
          </a:prstGeom>
          <a:solidFill>
            <a:srgbClr val="49606E"/>
          </a:solidFill>
          <a:ln/>
        </p:spPr>
        <p:txBody>
          <a:bodyPr/>
          <a:lstStyle/>
          <a:p>
            <a:endParaRPr lang="en-AU"/>
          </a:p>
        </p:txBody>
      </p:sp>
      <p:sp>
        <p:nvSpPr>
          <p:cNvPr id="13" name="Shape 11"/>
          <p:cNvSpPr/>
          <p:nvPr/>
        </p:nvSpPr>
        <p:spPr>
          <a:xfrm>
            <a:off x="837724" y="4795242"/>
            <a:ext cx="6238161" cy="1357193"/>
          </a:xfrm>
          <a:prstGeom prst="roundRect">
            <a:avLst>
              <a:gd name="adj" fmla="val 2646"/>
            </a:avLst>
          </a:prstGeom>
          <a:solidFill>
            <a:srgbClr val="304755"/>
          </a:solidFill>
          <a:ln/>
        </p:spPr>
        <p:txBody>
          <a:bodyPr/>
          <a:lstStyle/>
          <a:p>
            <a:endParaRPr lang="en-AU"/>
          </a:p>
        </p:txBody>
      </p:sp>
      <p:sp>
        <p:nvSpPr>
          <p:cNvPr id="14" name="Text 12"/>
          <p:cNvSpPr/>
          <p:nvPr/>
        </p:nvSpPr>
        <p:spPr>
          <a:xfrm>
            <a:off x="3908107" y="5263396"/>
            <a:ext cx="336590" cy="420767"/>
          </a:xfrm>
          <a:prstGeom prst="rect">
            <a:avLst/>
          </a:prstGeom>
          <a:noFill/>
          <a:ln/>
        </p:spPr>
        <p:txBody>
          <a:bodyPr wrap="none" lIns="0" tIns="0" rIns="0" bIns="0" rtlCol="0" anchor="t"/>
          <a:lstStyle/>
          <a:p>
            <a:pPr marL="0" indent="0" algn="ctr">
              <a:lnSpc>
                <a:spcPts val="4200"/>
              </a:lnSpc>
              <a:buNone/>
            </a:pPr>
            <a:r>
              <a:rPr lang="en-US" sz="2650" dirty="0">
                <a:solidFill>
                  <a:srgbClr val="CAD6DE"/>
                </a:solidFill>
                <a:latin typeface="Unbounded" pitchFamily="34" charset="0"/>
                <a:ea typeface="Unbounded" pitchFamily="34" charset="-122"/>
                <a:cs typeface="Unbounded" pitchFamily="34" charset="-120"/>
              </a:rPr>
              <a:t>3</a:t>
            </a:r>
            <a:endParaRPr lang="en-US" sz="2650" dirty="0"/>
          </a:p>
        </p:txBody>
      </p:sp>
      <p:sp>
        <p:nvSpPr>
          <p:cNvPr id="15" name="Text 13"/>
          <p:cNvSpPr/>
          <p:nvPr/>
        </p:nvSpPr>
        <p:spPr>
          <a:xfrm>
            <a:off x="7325912" y="5034558"/>
            <a:ext cx="3789640" cy="351949"/>
          </a:xfrm>
          <a:prstGeom prst="rect">
            <a:avLst/>
          </a:prstGeom>
          <a:noFill/>
          <a:ln/>
        </p:spPr>
        <p:txBody>
          <a:bodyPr wrap="none" lIns="0" tIns="0" rIns="0" bIns="0" rtlCol="0" anchor="t"/>
          <a:lstStyle/>
          <a:p>
            <a:pPr>
              <a:lnSpc>
                <a:spcPts val="2750"/>
              </a:lnSpc>
            </a:pPr>
            <a:r>
              <a:rPr lang="en-US" sz="2200" dirty="0">
                <a:solidFill>
                  <a:srgbClr val="CAD6DE"/>
                </a:solidFill>
                <a:latin typeface="Unbounded" pitchFamily="34" charset="0"/>
              </a:rPr>
              <a:t>No view counts per device.</a:t>
            </a:r>
            <a:endParaRPr lang="en-US" sz="2200" dirty="0"/>
          </a:p>
        </p:txBody>
      </p:sp>
      <p:sp>
        <p:nvSpPr>
          <p:cNvPr id="16" name="Text 14"/>
          <p:cNvSpPr/>
          <p:nvPr/>
        </p:nvSpPr>
        <p:spPr>
          <a:xfrm>
            <a:off x="7325912" y="5530096"/>
            <a:ext cx="5078611" cy="383024"/>
          </a:xfrm>
          <a:prstGeom prst="rect">
            <a:avLst/>
          </a:prstGeom>
          <a:noFill/>
          <a:ln/>
        </p:spPr>
        <p:txBody>
          <a:bodyPr wrap="none" lIns="0" tIns="0" rIns="0" bIns="0" rtlCol="0" anchor="t"/>
          <a:lstStyle/>
          <a:p>
            <a:pPr>
              <a:lnSpc>
                <a:spcPts val="3000"/>
              </a:lnSpc>
            </a:pPr>
            <a:r>
              <a:rPr lang="en-US" sz="1850" dirty="0">
                <a:solidFill>
                  <a:srgbClr val="CAD6DE"/>
                </a:solidFill>
                <a:latin typeface="Cabin" pitchFamily="34" charset="0"/>
              </a:rPr>
              <a:t>Track view counts per device to improve recommendations and insights.</a:t>
            </a:r>
            <a:r>
              <a:rPr lang="en-US" sz="2000" dirty="0"/>
              <a:t>.</a:t>
            </a:r>
            <a:r>
              <a:rPr lang="en-AU" sz="2000" dirty="0"/>
              <a:t>.</a:t>
            </a:r>
            <a:endParaRPr lang="en-US" sz="1850" dirty="0"/>
          </a:p>
        </p:txBody>
      </p:sp>
      <p:sp>
        <p:nvSpPr>
          <p:cNvPr id="17" name="Text 15"/>
          <p:cNvSpPr/>
          <p:nvPr/>
        </p:nvSpPr>
        <p:spPr>
          <a:xfrm>
            <a:off x="837724" y="6421636"/>
            <a:ext cx="12954952" cy="1149072"/>
          </a:xfrm>
          <a:prstGeom prst="rect">
            <a:avLst/>
          </a:prstGeom>
          <a:noFill/>
          <a:ln/>
        </p:spPr>
        <p:txBody>
          <a:bodyPr wrap="square" lIns="0" tIns="0" rIns="0" bIns="0" rtlCol="0" anchor="t"/>
          <a:lstStyle/>
          <a:p>
            <a:pPr algn="just">
              <a:lnSpc>
                <a:spcPts val="3000"/>
              </a:lnSpc>
            </a:pPr>
            <a:r>
              <a:rPr lang="en-US" sz="1850" dirty="0">
                <a:solidFill>
                  <a:srgbClr val="CAD6DE"/>
                </a:solidFill>
                <a:latin typeface="Cabin" pitchFamily="34" charset="0"/>
              </a:rPr>
              <a:t>High-quality, complete data is essential. Enhancing data collection to track movie-specific rates, movie and genre watch time and device-based views will improve audience insights and guide smarter content acquisition decisions.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924243" y="3204336"/>
            <a:ext cx="5632490" cy="704017"/>
          </a:xfrm>
          <a:prstGeom prst="rect">
            <a:avLst/>
          </a:prstGeom>
          <a:noFill/>
          <a:ln/>
        </p:spPr>
        <p:txBody>
          <a:bodyPr wrap="none" lIns="0" tIns="0" rIns="0" bIns="0" rtlCol="0" anchor="t"/>
          <a:lstStyle/>
          <a:p>
            <a:pPr marL="0" indent="0" algn="l">
              <a:lnSpc>
                <a:spcPts val="5500"/>
              </a:lnSpc>
              <a:buNone/>
            </a:pPr>
            <a:r>
              <a:rPr lang="en-US" sz="4800" dirty="0">
                <a:solidFill>
                  <a:srgbClr val="FFFFFF"/>
                </a:solidFill>
                <a:latin typeface="Unbounded" pitchFamily="34" charset="0"/>
                <a:ea typeface="Unbounded" pitchFamily="34" charset="-122"/>
                <a:cs typeface="Unbounded" pitchFamily="34" charset="-120"/>
              </a:rPr>
              <a:t>Thank You</a:t>
            </a:r>
            <a:endParaRPr lang="en-US" sz="4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1494</TotalTime>
  <Words>390</Words>
  <Application>Microsoft Office PowerPoint</Application>
  <PresentationFormat>Custom</PresentationFormat>
  <Paragraphs>76</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Cabin</vt:lpstr>
      <vt:lpstr>Unbounded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Kurt Iriart</cp:lastModifiedBy>
  <cp:revision>4</cp:revision>
  <dcterms:created xsi:type="dcterms:W3CDTF">2025-06-08T06:11:35Z</dcterms:created>
  <dcterms:modified xsi:type="dcterms:W3CDTF">2025-06-10T03:20:28Z</dcterms:modified>
</cp:coreProperties>
</file>