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webextensions/webextension8.xml" ContentType="application/vnd.ms-office.webextension+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56" r:id="rId2"/>
    <p:sldId id="270" r:id="rId3"/>
    <p:sldId id="257" r:id="rId4"/>
    <p:sldId id="258" r:id="rId5"/>
    <p:sldId id="271" r:id="rId6"/>
    <p:sldId id="272" r:id="rId7"/>
    <p:sldId id="278" r:id="rId8"/>
    <p:sldId id="280" r:id="rId9"/>
    <p:sldId id="279" r:id="rId10"/>
    <p:sldId id="276" r:id="rId11"/>
    <p:sldId id="277" r:id="rId12"/>
    <p:sldId id="263" r:id="rId13"/>
    <p:sldId id="264" r:id="rId14"/>
    <p:sldId id="268" r:id="rId15"/>
  </p:sldIdLst>
  <p:sldSz cx="14630400" cy="8229600"/>
  <p:notesSz cx="8229600" cy="14630400"/>
  <p:embeddedFontLst>
    <p:embeddedFont>
      <p:font typeface="Cabin" panose="020B0604020202020204" charset="0"/>
      <p:regular r:id="rId17"/>
    </p:embeddedFont>
    <p:embeddedFont>
      <p:font typeface="Unbounde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EA003-C57C-40E1-90EC-EA2A42675C04}" v="9" dt="2025-06-09T04:12:44.970"/>
    <p1510:client id="{F3DA4C53-C6F7-42D9-A9F8-FFE51E370B8E}" v="1" dt="2025-06-08T08:41:47.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9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1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extLst>
      <p:ext uri="{BB962C8B-B14F-4D97-AF65-F5344CB8AC3E}">
        <p14:creationId xmlns:p14="http://schemas.microsoft.com/office/powerpoint/2010/main" val="163423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3.xml"/><Relationship Id="rId1" Type="http://schemas.openxmlformats.org/officeDocument/2006/relationships/slideLayout" Target="../slideLayouts/slideLayout4.xml"/><Relationship Id="rId4" Type="http://schemas.microsoft.com/office/2011/relationships/webextension" Target="../webextensions/webextension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webextension" Target="../webextensions/webextension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1291613"/>
            <a:ext cx="7468553" cy="2816066"/>
          </a:xfrm>
          <a:prstGeom prst="rect">
            <a:avLst/>
          </a:prstGeom>
          <a:noFill/>
          <a:ln/>
        </p:spPr>
        <p:txBody>
          <a:bodyPr wrap="square" lIns="0" tIns="0" rIns="0" bIns="0" rtlCol="0" anchor="t"/>
          <a:lstStyle/>
          <a:p>
            <a:pPr marL="0" indent="0" algn="l">
              <a:lnSpc>
                <a:spcPts val="5500"/>
              </a:lnSpc>
              <a:buNone/>
            </a:pPr>
            <a:r>
              <a:rPr lang="en-US" sz="4400" dirty="0" err="1">
                <a:solidFill>
                  <a:srgbClr val="FFFFFF"/>
                </a:solidFill>
                <a:latin typeface="Unbounded" pitchFamily="34" charset="0"/>
                <a:ea typeface="Unbounded" pitchFamily="34" charset="-122"/>
                <a:cs typeface="Unbounded" pitchFamily="34" charset="-120"/>
              </a:rPr>
              <a:t>StreamFlix</a:t>
            </a:r>
            <a:endParaRPr lang="en-US" sz="4400" dirty="0">
              <a:solidFill>
                <a:srgbClr val="FFFFFF"/>
              </a:solidFill>
              <a:latin typeface="Unbounded" pitchFamily="34" charset="0"/>
              <a:ea typeface="Unbounded" pitchFamily="34" charset="-122"/>
              <a:cs typeface="Unbounded" pitchFamily="34" charset="-120"/>
            </a:endParaRPr>
          </a:p>
        </p:txBody>
      </p:sp>
      <p:sp>
        <p:nvSpPr>
          <p:cNvPr id="8" name="TextBox 7">
            <a:extLst>
              <a:ext uri="{FF2B5EF4-FFF2-40B4-BE49-F238E27FC236}">
                <a16:creationId xmlns:a16="http://schemas.microsoft.com/office/drawing/2014/main" id="{5EC58320-B0F2-01F6-CD65-6F2A07FC0013}"/>
              </a:ext>
            </a:extLst>
          </p:cNvPr>
          <p:cNvSpPr txBox="1"/>
          <p:nvPr/>
        </p:nvSpPr>
        <p:spPr>
          <a:xfrm>
            <a:off x="6235830" y="1875930"/>
            <a:ext cx="6361037" cy="369332"/>
          </a:xfrm>
          <a:prstGeom prst="rect">
            <a:avLst/>
          </a:prstGeom>
          <a:noFill/>
        </p:spPr>
        <p:txBody>
          <a:bodyPr wrap="none" rtlCol="0">
            <a:spAutoFit/>
          </a:bodyPr>
          <a:lstStyle/>
          <a:p>
            <a:r>
              <a:rPr lang="en-US" dirty="0">
                <a:solidFill>
                  <a:srgbClr val="FFFFFF"/>
                </a:solidFill>
                <a:latin typeface="Unbounded" pitchFamily="34" charset="0"/>
                <a:ea typeface="Unbounded" pitchFamily="34" charset="-122"/>
                <a:cs typeface="Unbounded" pitchFamily="34" charset="-120"/>
              </a:rPr>
              <a:t>Transitioning to a  Subscription-based model</a:t>
            </a:r>
            <a:endParaRPr lang="en-US" dirty="0"/>
          </a:p>
        </p:txBody>
      </p:sp>
      <p:sp>
        <p:nvSpPr>
          <p:cNvPr id="9" name="Subtitle 2">
            <a:extLst>
              <a:ext uri="{FF2B5EF4-FFF2-40B4-BE49-F238E27FC236}">
                <a16:creationId xmlns:a16="http://schemas.microsoft.com/office/drawing/2014/main" id="{5E483F81-E7CC-1184-8DEE-73B145E3E32D}"/>
              </a:ext>
            </a:extLst>
          </p:cNvPr>
          <p:cNvSpPr txBox="1">
            <a:spLocks/>
          </p:cNvSpPr>
          <p:nvPr/>
        </p:nvSpPr>
        <p:spPr>
          <a:xfrm>
            <a:off x="4784104" y="5704630"/>
            <a:ext cx="9144000" cy="1691640"/>
          </a:xfrm>
          <a:prstGeom prst="rect">
            <a:avLst/>
          </a:prstGeom>
        </p:spPr>
        <p:txBody>
          <a:bodyPr>
            <a:normAutofit fontScale="4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3600" b="1" dirty="0">
                <a:solidFill>
                  <a:schemeClr val="bg1"/>
                </a:solidFill>
              </a:rPr>
              <a:t>Group 2</a:t>
            </a:r>
          </a:p>
          <a:p>
            <a:pPr marL="0" indent="0" algn="ctr">
              <a:buNone/>
            </a:pPr>
            <a:r>
              <a:rPr lang="en-US" sz="3600" b="1" dirty="0">
                <a:solidFill>
                  <a:schemeClr val="bg1"/>
                </a:solidFill>
              </a:rPr>
              <a:t>Team Members</a:t>
            </a:r>
          </a:p>
          <a:p>
            <a:pPr marL="0" indent="0" algn="ctr">
              <a:buNone/>
            </a:pPr>
            <a:r>
              <a:rPr lang="en-AU" sz="2900" dirty="0">
                <a:solidFill>
                  <a:schemeClr val="bg1"/>
                </a:solidFill>
                <a:latin typeface="Cabin" panose="020B0604020202020204" charset="0"/>
              </a:rPr>
              <a:t>Kurt Iriart</a:t>
            </a:r>
            <a:endParaRPr lang="en-US" sz="2900" dirty="0">
              <a:solidFill>
                <a:schemeClr val="bg1"/>
              </a:solidFill>
              <a:latin typeface="Cabin" panose="020B0604020202020204" charset="0"/>
            </a:endParaRPr>
          </a:p>
          <a:p>
            <a:pPr marL="0" indent="0" algn="ctr">
              <a:buNone/>
            </a:pPr>
            <a:r>
              <a:rPr lang="en-US" sz="2900" dirty="0">
                <a:solidFill>
                  <a:schemeClr val="bg1"/>
                </a:solidFill>
                <a:latin typeface="Cabin" panose="020B0604020202020204" charset="0"/>
              </a:rPr>
              <a:t>Kalai Yuvaraj</a:t>
            </a:r>
          </a:p>
          <a:p>
            <a:pPr marL="0" indent="0" algn="ctr">
              <a:buNone/>
            </a:pPr>
            <a:r>
              <a:rPr lang="en-US" sz="2900" dirty="0">
                <a:solidFill>
                  <a:schemeClr val="bg1"/>
                </a:solidFill>
                <a:latin typeface="Cabin" panose="020B0604020202020204" charset="0"/>
              </a:rPr>
              <a:t>Saraswathi</a:t>
            </a:r>
          </a:p>
          <a:p>
            <a:pPr marL="0" indent="0" algn="ctr">
              <a:buNone/>
            </a:pPr>
            <a:r>
              <a:rPr lang="en-US" sz="2900" dirty="0">
                <a:solidFill>
                  <a:schemeClr val="bg1"/>
                </a:solidFill>
                <a:latin typeface="Cabin" panose="020B0604020202020204" charset="0"/>
              </a:rPr>
              <a:t>Cyndi Li Shan</a:t>
            </a:r>
          </a:p>
          <a:p>
            <a:pPr marL="0" indent="0" algn="ctr">
              <a:buNone/>
            </a:pPr>
            <a:r>
              <a:rPr lang="en-US" sz="2900" dirty="0">
                <a:solidFill>
                  <a:schemeClr val="bg1"/>
                </a:solidFill>
                <a:latin typeface="Cabin" panose="020B0604020202020204" charset="0"/>
              </a:rPr>
              <a:t>Cliff Asmussen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C196FC2C-D9D6-8F46-D451-B88FAC187239}"/>
                  </a:ext>
                </a:extLst>
              </p:cNvPr>
              <p:cNvGraphicFramePr>
                <a:graphicFrameLocks noGrp="1"/>
              </p:cNvGraphicFramePr>
              <p:nvPr>
                <p:extLst>
                  <p:ext uri="{D42A27DB-BD31-4B8C-83A1-F6EECF244321}">
                    <p14:modId xmlns:p14="http://schemas.microsoft.com/office/powerpoint/2010/main" val="2779598891"/>
                  </p:ext>
                </p:extLst>
              </p:nvPr>
            </p:nvGraphicFramePr>
            <p:xfrm>
              <a:off x="0" y="0"/>
              <a:ext cx="14630400" cy="82295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C196FC2C-D9D6-8F46-D451-B88FAC187239}"/>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4630400" cy="8229599"/>
              </a:xfrm>
              <a:prstGeom prst="rect">
                <a:avLst/>
              </a:prstGeom>
            </p:spPr>
          </p:pic>
        </mc:Fallback>
      </mc:AlternateContent>
    </p:spTree>
    <p:extLst>
      <p:ext uri="{BB962C8B-B14F-4D97-AF65-F5344CB8AC3E}">
        <p14:creationId xmlns:p14="http://schemas.microsoft.com/office/powerpoint/2010/main" val="486401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1CCB57DA-534D-911F-07B1-745D49F55F99}"/>
                  </a:ext>
                </a:extLst>
              </p:cNvPr>
              <p:cNvGraphicFramePr>
                <a:graphicFrameLocks noGrp="1"/>
              </p:cNvGraphicFramePr>
              <p:nvPr>
                <p:extLst>
                  <p:ext uri="{D42A27DB-BD31-4B8C-83A1-F6EECF244321}">
                    <p14:modId xmlns:p14="http://schemas.microsoft.com/office/powerpoint/2010/main" val="3962642677"/>
                  </p:ext>
                </p:extLst>
              </p:nvPr>
            </p:nvGraphicFramePr>
            <p:xfrm>
              <a:off x="0" y="0"/>
              <a:ext cx="14630400" cy="82295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1CCB57DA-534D-911F-07B1-745D49F55F99}"/>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4630400" cy="8229599"/>
              </a:xfrm>
              <a:prstGeom prst="rect">
                <a:avLst/>
              </a:prstGeom>
            </p:spPr>
          </p:pic>
        </mc:Fallback>
      </mc:AlternateContent>
    </p:spTree>
    <p:extLst>
      <p:ext uri="{BB962C8B-B14F-4D97-AF65-F5344CB8AC3E}">
        <p14:creationId xmlns:p14="http://schemas.microsoft.com/office/powerpoint/2010/main" val="2069077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23662" y="734973"/>
            <a:ext cx="8391882" cy="608052"/>
          </a:xfrm>
          <a:prstGeom prst="rect">
            <a:avLst/>
          </a:prstGeom>
          <a:noFill/>
          <a:ln/>
        </p:spPr>
        <p:txBody>
          <a:bodyPr wrap="none" lIns="0" tIns="0" rIns="0" bIns="0" rtlCol="0" anchor="t"/>
          <a:lstStyle/>
          <a:p>
            <a:pPr marL="0" indent="0" algn="l">
              <a:lnSpc>
                <a:spcPts val="4750"/>
              </a:lnSpc>
              <a:buNone/>
            </a:pPr>
            <a:r>
              <a:rPr lang="en-US" sz="3800" dirty="0">
                <a:solidFill>
                  <a:srgbClr val="FFFFFF"/>
                </a:solidFill>
                <a:latin typeface="Unbounded" pitchFamily="34" charset="0"/>
                <a:ea typeface="Unbounded" pitchFamily="34" charset="-122"/>
                <a:cs typeface="Unbounded" pitchFamily="34" charset="-120"/>
              </a:rPr>
              <a:t>Strategic Recommendations</a:t>
            </a:r>
            <a:endParaRPr lang="en-US" sz="3800" dirty="0"/>
          </a:p>
        </p:txBody>
      </p:sp>
      <p:pic>
        <p:nvPicPr>
          <p:cNvPr id="3" name="Image 0" descr="preencoded.png"/>
          <p:cNvPicPr>
            <a:picLocks noChangeAspect="1"/>
          </p:cNvPicPr>
          <p:nvPr/>
        </p:nvPicPr>
        <p:blipFill>
          <a:blip r:embed="rId3"/>
          <a:stretch>
            <a:fillRect/>
          </a:stretch>
        </p:blipFill>
        <p:spPr>
          <a:xfrm>
            <a:off x="3203615" y="1756529"/>
            <a:ext cx="1631394" cy="1172170"/>
          </a:xfrm>
          <a:prstGeom prst="rect">
            <a:avLst/>
          </a:prstGeom>
        </p:spPr>
      </p:pic>
      <p:sp>
        <p:nvSpPr>
          <p:cNvPr id="4" name="Text 1"/>
          <p:cNvSpPr/>
          <p:nvPr/>
        </p:nvSpPr>
        <p:spPr>
          <a:xfrm>
            <a:off x="3873818" y="2305645"/>
            <a:ext cx="290751" cy="363379"/>
          </a:xfrm>
          <a:prstGeom prst="rect">
            <a:avLst/>
          </a:prstGeom>
          <a:noFill/>
          <a:ln/>
        </p:spPr>
        <p:txBody>
          <a:bodyPr wrap="none" lIns="0" tIns="0" rIns="0" bIns="0" rtlCol="0" anchor="t"/>
          <a:lstStyle/>
          <a:p>
            <a:pPr marL="0" indent="0" algn="ctr">
              <a:lnSpc>
                <a:spcPts val="3650"/>
              </a:lnSpc>
              <a:buNone/>
            </a:pPr>
            <a:r>
              <a:rPr lang="en-US" sz="2250" dirty="0">
                <a:solidFill>
                  <a:srgbClr val="CAD6DE"/>
                </a:solidFill>
                <a:latin typeface="Unbounded" pitchFamily="34" charset="0"/>
                <a:ea typeface="Unbounded" pitchFamily="34" charset="-122"/>
                <a:cs typeface="Unbounded" pitchFamily="34" charset="-120"/>
              </a:rPr>
              <a:t>1</a:t>
            </a:r>
            <a:endParaRPr lang="en-US" sz="2250" dirty="0"/>
          </a:p>
        </p:txBody>
      </p:sp>
      <p:sp>
        <p:nvSpPr>
          <p:cNvPr id="5" name="Text 2"/>
          <p:cNvSpPr/>
          <p:nvPr/>
        </p:nvSpPr>
        <p:spPr>
          <a:xfrm>
            <a:off x="5041702" y="1963222"/>
            <a:ext cx="3696533" cy="303967"/>
          </a:xfrm>
          <a:prstGeom prst="rect">
            <a:avLst/>
          </a:prstGeom>
          <a:noFill/>
          <a:ln/>
        </p:spPr>
        <p:txBody>
          <a:bodyPr wrap="none" lIns="0" tIns="0" rIns="0" bIns="0" rtlCol="0" anchor="t"/>
          <a:lstStyle/>
          <a:p>
            <a:pPr marL="0" indent="0" algn="l">
              <a:lnSpc>
                <a:spcPts val="2350"/>
              </a:lnSpc>
              <a:buNone/>
            </a:pPr>
            <a:r>
              <a:rPr lang="en-US" sz="1900" dirty="0">
                <a:solidFill>
                  <a:srgbClr val="CAD6DE"/>
                </a:solidFill>
                <a:latin typeface="Unbounded" pitchFamily="34" charset="0"/>
              </a:rPr>
              <a:t>Targeted Content Acquisition</a:t>
            </a:r>
            <a:endParaRPr lang="en-US" sz="1900" dirty="0"/>
          </a:p>
        </p:txBody>
      </p:sp>
      <p:sp>
        <p:nvSpPr>
          <p:cNvPr id="6" name="Text 3"/>
          <p:cNvSpPr/>
          <p:nvPr/>
        </p:nvSpPr>
        <p:spPr>
          <a:xfrm>
            <a:off x="5041702" y="2391132"/>
            <a:ext cx="4637127" cy="330875"/>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rPr>
              <a:t>Prioritize high-demand genres and top-rated titles to maximize subscriber engagement and retention.</a:t>
            </a:r>
            <a:endParaRPr lang="en-US" sz="1600" dirty="0"/>
          </a:p>
        </p:txBody>
      </p:sp>
      <p:sp>
        <p:nvSpPr>
          <p:cNvPr id="7" name="Shape 4"/>
          <p:cNvSpPr/>
          <p:nvPr/>
        </p:nvSpPr>
        <p:spPr>
          <a:xfrm>
            <a:off x="4886682" y="2945011"/>
            <a:ext cx="8968383" cy="11430"/>
          </a:xfrm>
          <a:prstGeom prst="roundRect">
            <a:avLst>
              <a:gd name="adj" fmla="val 271345"/>
            </a:avLst>
          </a:prstGeom>
          <a:solidFill>
            <a:srgbClr val="49606E"/>
          </a:solidFill>
          <a:ln/>
        </p:spPr>
        <p:txBody>
          <a:bodyPr/>
          <a:lstStyle/>
          <a:p>
            <a:endParaRPr lang="en-AU"/>
          </a:p>
        </p:txBody>
      </p:sp>
      <p:pic>
        <p:nvPicPr>
          <p:cNvPr id="8" name="Image 1" descr="preencoded.png"/>
          <p:cNvPicPr>
            <a:picLocks noChangeAspect="1"/>
          </p:cNvPicPr>
          <p:nvPr/>
        </p:nvPicPr>
        <p:blipFill>
          <a:blip r:embed="rId4"/>
          <a:stretch>
            <a:fillRect/>
          </a:stretch>
        </p:blipFill>
        <p:spPr>
          <a:xfrm>
            <a:off x="2387918" y="2980373"/>
            <a:ext cx="3262789" cy="1172170"/>
          </a:xfrm>
          <a:prstGeom prst="rect">
            <a:avLst/>
          </a:prstGeom>
        </p:spPr>
      </p:pic>
      <p:sp>
        <p:nvSpPr>
          <p:cNvPr id="9" name="Text 5"/>
          <p:cNvSpPr/>
          <p:nvPr/>
        </p:nvSpPr>
        <p:spPr>
          <a:xfrm>
            <a:off x="3873937" y="3384709"/>
            <a:ext cx="290751" cy="363379"/>
          </a:xfrm>
          <a:prstGeom prst="rect">
            <a:avLst/>
          </a:prstGeom>
          <a:noFill/>
          <a:ln/>
        </p:spPr>
        <p:txBody>
          <a:bodyPr wrap="none" lIns="0" tIns="0" rIns="0" bIns="0" rtlCol="0" anchor="t"/>
          <a:lstStyle/>
          <a:p>
            <a:pPr marL="0" indent="0" algn="ctr">
              <a:lnSpc>
                <a:spcPts val="3650"/>
              </a:lnSpc>
              <a:buNone/>
            </a:pPr>
            <a:r>
              <a:rPr lang="en-US" sz="2250" dirty="0">
                <a:solidFill>
                  <a:srgbClr val="CAD6DE"/>
                </a:solidFill>
                <a:latin typeface="Unbounded" pitchFamily="34" charset="0"/>
                <a:ea typeface="Unbounded" pitchFamily="34" charset="-122"/>
                <a:cs typeface="Unbounded" pitchFamily="34" charset="-120"/>
              </a:rPr>
              <a:t>2</a:t>
            </a:r>
            <a:endParaRPr lang="en-US" sz="2250" dirty="0"/>
          </a:p>
        </p:txBody>
      </p:sp>
      <p:sp>
        <p:nvSpPr>
          <p:cNvPr id="10" name="Text 6"/>
          <p:cNvSpPr/>
          <p:nvPr/>
        </p:nvSpPr>
        <p:spPr>
          <a:xfrm>
            <a:off x="5857399" y="3187065"/>
            <a:ext cx="4253032" cy="303967"/>
          </a:xfrm>
          <a:prstGeom prst="rect">
            <a:avLst/>
          </a:prstGeom>
          <a:noFill/>
          <a:ln/>
        </p:spPr>
        <p:txBody>
          <a:bodyPr wrap="none" lIns="0" tIns="0" rIns="0" bIns="0" rtlCol="0" anchor="t"/>
          <a:lstStyle/>
          <a:p>
            <a:pPr>
              <a:lnSpc>
                <a:spcPts val="2350"/>
              </a:lnSpc>
            </a:pPr>
            <a:r>
              <a:rPr lang="en-US" sz="1900" dirty="0">
                <a:solidFill>
                  <a:srgbClr val="CAD6DE"/>
                </a:solidFill>
                <a:latin typeface="Unbounded" pitchFamily="34" charset="0"/>
              </a:rPr>
              <a:t>Boost inclusivity to attract more female customers.</a:t>
            </a:r>
          </a:p>
        </p:txBody>
      </p:sp>
      <p:sp>
        <p:nvSpPr>
          <p:cNvPr id="11" name="Text 7"/>
          <p:cNvSpPr/>
          <p:nvPr/>
        </p:nvSpPr>
        <p:spPr>
          <a:xfrm>
            <a:off x="5857399" y="3614976"/>
            <a:ext cx="4361498" cy="330875"/>
          </a:xfrm>
          <a:prstGeom prst="rect">
            <a:avLst/>
          </a:prstGeom>
          <a:noFill/>
          <a:ln/>
        </p:spPr>
        <p:txBody>
          <a:bodyPr wrap="none" lIns="0" tIns="0" rIns="0" bIns="0" rtlCol="0" anchor="t"/>
          <a:lstStyle/>
          <a:p>
            <a:pPr>
              <a:lnSpc>
                <a:spcPts val="2600"/>
              </a:lnSpc>
            </a:pPr>
            <a:r>
              <a:rPr lang="en-US" sz="1600" dirty="0">
                <a:solidFill>
                  <a:srgbClr val="CAD6DE"/>
                </a:solidFill>
                <a:latin typeface="Cabin" pitchFamily="34" charset="0"/>
              </a:rPr>
              <a:t>Implement targeted strategies to foster inclusivity and attract more female customers.</a:t>
            </a:r>
          </a:p>
        </p:txBody>
      </p:sp>
      <p:sp>
        <p:nvSpPr>
          <p:cNvPr id="12" name="Shape 8"/>
          <p:cNvSpPr/>
          <p:nvPr/>
        </p:nvSpPr>
        <p:spPr>
          <a:xfrm>
            <a:off x="5702379" y="4168854"/>
            <a:ext cx="8152686" cy="11430"/>
          </a:xfrm>
          <a:prstGeom prst="roundRect">
            <a:avLst>
              <a:gd name="adj" fmla="val 271345"/>
            </a:avLst>
          </a:prstGeom>
          <a:solidFill>
            <a:srgbClr val="49606E"/>
          </a:solidFill>
          <a:ln/>
        </p:spPr>
        <p:txBody>
          <a:bodyPr/>
          <a:lstStyle/>
          <a:p>
            <a:endParaRPr lang="en-AU"/>
          </a:p>
        </p:txBody>
      </p:sp>
      <p:pic>
        <p:nvPicPr>
          <p:cNvPr id="13" name="Image 2" descr="preencoded.png"/>
          <p:cNvPicPr>
            <a:picLocks noChangeAspect="1"/>
          </p:cNvPicPr>
          <p:nvPr/>
        </p:nvPicPr>
        <p:blipFill>
          <a:blip r:embed="rId5"/>
          <a:stretch>
            <a:fillRect/>
          </a:stretch>
        </p:blipFill>
        <p:spPr>
          <a:xfrm>
            <a:off x="1572220" y="4204216"/>
            <a:ext cx="4894183" cy="1172170"/>
          </a:xfrm>
          <a:prstGeom prst="rect">
            <a:avLst/>
          </a:prstGeom>
        </p:spPr>
      </p:pic>
      <p:sp>
        <p:nvSpPr>
          <p:cNvPr id="14" name="Text 9"/>
          <p:cNvSpPr/>
          <p:nvPr/>
        </p:nvSpPr>
        <p:spPr>
          <a:xfrm>
            <a:off x="3873818" y="4608552"/>
            <a:ext cx="290751" cy="363379"/>
          </a:xfrm>
          <a:prstGeom prst="rect">
            <a:avLst/>
          </a:prstGeom>
          <a:noFill/>
          <a:ln/>
        </p:spPr>
        <p:txBody>
          <a:bodyPr wrap="none" lIns="0" tIns="0" rIns="0" bIns="0" rtlCol="0" anchor="t"/>
          <a:lstStyle/>
          <a:p>
            <a:pPr marL="0" indent="0" algn="ctr">
              <a:lnSpc>
                <a:spcPts val="3650"/>
              </a:lnSpc>
              <a:buNone/>
            </a:pPr>
            <a:r>
              <a:rPr lang="en-US" sz="2250" dirty="0">
                <a:solidFill>
                  <a:srgbClr val="CAD6DE"/>
                </a:solidFill>
                <a:latin typeface="Unbounded" pitchFamily="34" charset="0"/>
                <a:ea typeface="Unbounded" pitchFamily="34" charset="-122"/>
                <a:cs typeface="Unbounded" pitchFamily="34" charset="-120"/>
              </a:rPr>
              <a:t>3</a:t>
            </a:r>
            <a:endParaRPr lang="en-US" sz="2250" dirty="0"/>
          </a:p>
        </p:txBody>
      </p:sp>
      <p:sp>
        <p:nvSpPr>
          <p:cNvPr id="15" name="Text 10"/>
          <p:cNvSpPr/>
          <p:nvPr/>
        </p:nvSpPr>
        <p:spPr>
          <a:xfrm>
            <a:off x="6673096" y="4410908"/>
            <a:ext cx="3751064" cy="303967"/>
          </a:xfrm>
          <a:prstGeom prst="rect">
            <a:avLst/>
          </a:prstGeom>
          <a:noFill/>
          <a:ln/>
        </p:spPr>
        <p:txBody>
          <a:bodyPr wrap="none" lIns="0" tIns="0" rIns="0" bIns="0" rtlCol="0" anchor="t"/>
          <a:lstStyle/>
          <a:p>
            <a:pPr>
              <a:lnSpc>
                <a:spcPts val="2350"/>
              </a:lnSpc>
            </a:pPr>
            <a:r>
              <a:rPr lang="en-US" sz="1900" dirty="0">
                <a:solidFill>
                  <a:srgbClr val="CAD6DE"/>
                </a:solidFill>
                <a:latin typeface="Unbounded" pitchFamily="34" charset="0"/>
              </a:rPr>
              <a:t>Leverage free users to upsell premium features.</a:t>
            </a:r>
          </a:p>
        </p:txBody>
      </p:sp>
      <p:sp>
        <p:nvSpPr>
          <p:cNvPr id="16" name="Text 11"/>
          <p:cNvSpPr/>
          <p:nvPr/>
        </p:nvSpPr>
        <p:spPr>
          <a:xfrm>
            <a:off x="6673096" y="4838819"/>
            <a:ext cx="3996690" cy="330875"/>
          </a:xfrm>
          <a:prstGeom prst="rect">
            <a:avLst/>
          </a:prstGeom>
          <a:noFill/>
          <a:ln/>
        </p:spPr>
        <p:txBody>
          <a:bodyPr wrap="none" lIns="0" tIns="0" rIns="0" bIns="0" rtlCol="0" anchor="t"/>
          <a:lstStyle/>
          <a:p>
            <a:pPr>
              <a:lnSpc>
                <a:spcPts val="2600"/>
              </a:lnSpc>
            </a:pPr>
            <a:r>
              <a:rPr lang="en-US" sz="1600" dirty="0">
                <a:solidFill>
                  <a:srgbClr val="CAD6DE"/>
                </a:solidFill>
                <a:latin typeface="Cabin" pitchFamily="34" charset="0"/>
              </a:rPr>
              <a:t>Potential for upselling premium features or exclusive content</a:t>
            </a:r>
            <a:r>
              <a:rPr lang="en-US" sz="1600" dirty="0"/>
              <a:t>.</a:t>
            </a:r>
            <a:r>
              <a:rPr lang="en-US" sz="1600" dirty="0">
                <a:solidFill>
                  <a:srgbClr val="CAD6DE"/>
                </a:solidFill>
                <a:latin typeface="Cabin" pitchFamily="34" charset="0"/>
              </a:rPr>
              <a:t>.</a:t>
            </a:r>
          </a:p>
        </p:txBody>
      </p:sp>
      <p:sp>
        <p:nvSpPr>
          <p:cNvPr id="17" name="Shape 12"/>
          <p:cNvSpPr/>
          <p:nvPr/>
        </p:nvSpPr>
        <p:spPr>
          <a:xfrm>
            <a:off x="6518077" y="5392698"/>
            <a:ext cx="7336988" cy="11430"/>
          </a:xfrm>
          <a:prstGeom prst="roundRect">
            <a:avLst>
              <a:gd name="adj" fmla="val 271345"/>
            </a:avLst>
          </a:prstGeom>
          <a:solidFill>
            <a:srgbClr val="49606E"/>
          </a:solidFill>
          <a:ln/>
        </p:spPr>
        <p:txBody>
          <a:bodyPr/>
          <a:lstStyle/>
          <a:p>
            <a:endParaRPr lang="en-AU"/>
          </a:p>
        </p:txBody>
      </p:sp>
      <p:pic>
        <p:nvPicPr>
          <p:cNvPr id="18" name="Image 3" descr="preencoded.png"/>
          <p:cNvPicPr>
            <a:picLocks noChangeAspect="1"/>
          </p:cNvPicPr>
          <p:nvPr/>
        </p:nvPicPr>
        <p:blipFill>
          <a:blip r:embed="rId6"/>
          <a:stretch>
            <a:fillRect/>
          </a:stretch>
        </p:blipFill>
        <p:spPr>
          <a:xfrm>
            <a:off x="756523" y="5428059"/>
            <a:ext cx="6525578" cy="1172170"/>
          </a:xfrm>
          <a:prstGeom prst="rect">
            <a:avLst/>
          </a:prstGeom>
        </p:spPr>
      </p:pic>
      <p:sp>
        <p:nvSpPr>
          <p:cNvPr id="19" name="Text 13"/>
          <p:cNvSpPr/>
          <p:nvPr/>
        </p:nvSpPr>
        <p:spPr>
          <a:xfrm>
            <a:off x="3873937" y="5832396"/>
            <a:ext cx="290751" cy="363379"/>
          </a:xfrm>
          <a:prstGeom prst="rect">
            <a:avLst/>
          </a:prstGeom>
          <a:noFill/>
          <a:ln/>
        </p:spPr>
        <p:txBody>
          <a:bodyPr wrap="none" lIns="0" tIns="0" rIns="0" bIns="0" rtlCol="0" anchor="t"/>
          <a:lstStyle/>
          <a:p>
            <a:pPr marL="0" indent="0" algn="ctr">
              <a:lnSpc>
                <a:spcPts val="3650"/>
              </a:lnSpc>
              <a:buNone/>
            </a:pPr>
            <a:r>
              <a:rPr lang="en-US" sz="2250" dirty="0">
                <a:solidFill>
                  <a:srgbClr val="CAD6DE"/>
                </a:solidFill>
                <a:latin typeface="Unbounded" pitchFamily="34" charset="0"/>
                <a:ea typeface="Unbounded" pitchFamily="34" charset="-122"/>
                <a:cs typeface="Unbounded" pitchFamily="34" charset="-120"/>
              </a:rPr>
              <a:t>4</a:t>
            </a:r>
            <a:endParaRPr lang="en-US" sz="2250" dirty="0"/>
          </a:p>
        </p:txBody>
      </p:sp>
      <p:sp>
        <p:nvSpPr>
          <p:cNvPr id="20" name="Text 14"/>
          <p:cNvSpPr/>
          <p:nvPr/>
        </p:nvSpPr>
        <p:spPr>
          <a:xfrm>
            <a:off x="7488793" y="5634752"/>
            <a:ext cx="3767733" cy="303967"/>
          </a:xfrm>
          <a:prstGeom prst="rect">
            <a:avLst/>
          </a:prstGeom>
          <a:noFill/>
          <a:ln/>
        </p:spPr>
        <p:txBody>
          <a:bodyPr wrap="none" lIns="0" tIns="0" rIns="0" bIns="0" rtlCol="0" anchor="t"/>
          <a:lstStyle/>
          <a:p>
            <a:pPr>
              <a:lnSpc>
                <a:spcPts val="2350"/>
              </a:lnSpc>
            </a:pPr>
            <a:r>
              <a:rPr lang="en-US" sz="1900" dirty="0">
                <a:solidFill>
                  <a:srgbClr val="CAD6DE"/>
                </a:solidFill>
                <a:latin typeface="Unbounded" pitchFamily="34" charset="0"/>
              </a:rPr>
              <a:t>D</a:t>
            </a:r>
            <a:r>
              <a:rPr lang="en-AU" sz="1900" dirty="0" err="1">
                <a:solidFill>
                  <a:srgbClr val="CAD6DE"/>
                </a:solidFill>
                <a:latin typeface="Unbounded" pitchFamily="34" charset="0"/>
              </a:rPr>
              <a:t>evice</a:t>
            </a:r>
            <a:r>
              <a:rPr lang="en-AU" sz="1900" dirty="0">
                <a:solidFill>
                  <a:srgbClr val="CAD6DE"/>
                </a:solidFill>
                <a:latin typeface="Unbounded" pitchFamily="34" charset="0"/>
              </a:rPr>
              <a:t> specific engagement strategies</a:t>
            </a:r>
            <a:endParaRPr lang="en-US" sz="1900" dirty="0">
              <a:solidFill>
                <a:srgbClr val="CAD6DE"/>
              </a:solidFill>
              <a:latin typeface="Unbounded" pitchFamily="34" charset="0"/>
            </a:endParaRPr>
          </a:p>
        </p:txBody>
      </p:sp>
      <p:sp>
        <p:nvSpPr>
          <p:cNvPr id="21" name="Text 15"/>
          <p:cNvSpPr/>
          <p:nvPr/>
        </p:nvSpPr>
        <p:spPr>
          <a:xfrm>
            <a:off x="7488793" y="6062663"/>
            <a:ext cx="3767733" cy="330875"/>
          </a:xfrm>
          <a:prstGeom prst="rect">
            <a:avLst/>
          </a:prstGeom>
          <a:noFill/>
          <a:ln/>
        </p:spPr>
        <p:txBody>
          <a:bodyPr wrap="none" lIns="0" tIns="0" rIns="0" bIns="0" rtlCol="0" anchor="t"/>
          <a:lstStyle/>
          <a:p>
            <a:pPr>
              <a:lnSpc>
                <a:spcPts val="2600"/>
              </a:lnSpc>
            </a:pPr>
            <a:r>
              <a:rPr lang="en-US" sz="1600" dirty="0">
                <a:solidFill>
                  <a:srgbClr val="CAD6DE"/>
                </a:solidFill>
                <a:latin typeface="Cabin" pitchFamily="34" charset="0"/>
              </a:rPr>
              <a:t>Tailor content while ensuring cross-device continuity.</a:t>
            </a:r>
            <a:endParaRPr lang="en-US" sz="1600" dirty="0"/>
          </a:p>
        </p:txBody>
      </p:sp>
      <p:sp>
        <p:nvSpPr>
          <p:cNvPr id="22" name="Text 16"/>
          <p:cNvSpPr/>
          <p:nvPr/>
        </p:nvSpPr>
        <p:spPr>
          <a:xfrm>
            <a:off x="723662" y="6832759"/>
            <a:ext cx="13183076" cy="661749"/>
          </a:xfrm>
          <a:prstGeom prst="rect">
            <a:avLst/>
          </a:prstGeom>
          <a:noFill/>
          <a:ln/>
        </p:spPr>
        <p:txBody>
          <a:bodyPr wrap="square" lIns="0" tIns="0" rIns="0" bIns="0" rtlCol="0" anchor="t"/>
          <a:lstStyle/>
          <a:p>
            <a:pPr algn="just">
              <a:lnSpc>
                <a:spcPts val="2600"/>
              </a:lnSpc>
            </a:pPr>
            <a:r>
              <a:rPr lang="en-US" sz="1600" dirty="0">
                <a:solidFill>
                  <a:srgbClr val="CAD6DE"/>
                </a:solidFill>
                <a:latin typeface="Cabin" pitchFamily="34" charset="0"/>
              </a:rPr>
              <a:t>Focus on content, engagement, and model optimization by acquiring more drama, comedy, and horror titles, prioritizing recent '90s movies. Tailor content and features across devices, offer premium perks to drive growth and loyalty, and target female subscribers to enhance diversity and balance.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658773"/>
            <a:ext cx="7634883"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Unbounded" pitchFamily="34" charset="0"/>
                <a:ea typeface="Unbounded" pitchFamily="34" charset="-122"/>
                <a:cs typeface="Unbounded" pitchFamily="34" charset="-120"/>
              </a:rPr>
              <a:t>Challenges &amp; Solutions</a:t>
            </a:r>
            <a:endParaRPr lang="en-US" sz="4400" dirty="0"/>
          </a:p>
        </p:txBody>
      </p:sp>
      <p:sp>
        <p:nvSpPr>
          <p:cNvPr id="3" name="Shape 1"/>
          <p:cNvSpPr/>
          <p:nvPr/>
        </p:nvSpPr>
        <p:spPr>
          <a:xfrm>
            <a:off x="837724" y="1841540"/>
            <a:ext cx="2159079" cy="1357193"/>
          </a:xfrm>
          <a:prstGeom prst="roundRect">
            <a:avLst>
              <a:gd name="adj" fmla="val 2646"/>
            </a:avLst>
          </a:prstGeom>
          <a:solidFill>
            <a:srgbClr val="304755"/>
          </a:solidFill>
          <a:ln/>
        </p:spPr>
        <p:txBody>
          <a:bodyPr/>
          <a:lstStyle/>
          <a:p>
            <a:endParaRPr lang="en-AU"/>
          </a:p>
        </p:txBody>
      </p:sp>
      <p:sp>
        <p:nvSpPr>
          <p:cNvPr id="4" name="Text 2"/>
          <p:cNvSpPr/>
          <p:nvPr/>
        </p:nvSpPr>
        <p:spPr>
          <a:xfrm>
            <a:off x="1748909" y="2309693"/>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CAD6DE"/>
                </a:solidFill>
                <a:latin typeface="Unbounded" pitchFamily="34" charset="0"/>
                <a:ea typeface="Unbounded" pitchFamily="34" charset="-122"/>
                <a:cs typeface="Unbounded" pitchFamily="34" charset="-120"/>
              </a:rPr>
              <a:t>1</a:t>
            </a:r>
            <a:endParaRPr lang="en-US" sz="2650" dirty="0"/>
          </a:p>
        </p:txBody>
      </p:sp>
      <p:sp>
        <p:nvSpPr>
          <p:cNvPr id="5" name="Text 3"/>
          <p:cNvSpPr/>
          <p:nvPr/>
        </p:nvSpPr>
        <p:spPr>
          <a:xfrm>
            <a:off x="3236119" y="2080855"/>
            <a:ext cx="3860363" cy="351949"/>
          </a:xfrm>
          <a:prstGeom prst="rect">
            <a:avLst/>
          </a:prstGeom>
          <a:noFill/>
          <a:ln/>
        </p:spPr>
        <p:txBody>
          <a:bodyPr wrap="none" lIns="0" tIns="0" rIns="0" bIns="0" rtlCol="0" anchor="t"/>
          <a:lstStyle/>
          <a:p>
            <a:pPr>
              <a:lnSpc>
                <a:spcPts val="2750"/>
              </a:lnSpc>
            </a:pPr>
            <a:r>
              <a:rPr lang="en-US" sz="2200" dirty="0">
                <a:solidFill>
                  <a:srgbClr val="CAD6DE"/>
                </a:solidFill>
                <a:latin typeface="Unbounded" pitchFamily="34" charset="0"/>
              </a:rPr>
              <a:t>Low ratings per movie make popularity data unreliable.</a:t>
            </a:r>
          </a:p>
        </p:txBody>
      </p:sp>
      <p:sp>
        <p:nvSpPr>
          <p:cNvPr id="6" name="Text 4"/>
          <p:cNvSpPr/>
          <p:nvPr/>
        </p:nvSpPr>
        <p:spPr>
          <a:xfrm>
            <a:off x="3236119" y="2576393"/>
            <a:ext cx="5051346" cy="383024"/>
          </a:xfrm>
          <a:prstGeom prst="rect">
            <a:avLst/>
          </a:prstGeom>
          <a:noFill/>
          <a:ln/>
        </p:spPr>
        <p:txBody>
          <a:bodyPr wrap="none" lIns="0" tIns="0" rIns="0" bIns="0" rtlCol="0" anchor="t"/>
          <a:lstStyle/>
          <a:p>
            <a:pPr>
              <a:lnSpc>
                <a:spcPts val="3000"/>
              </a:lnSpc>
            </a:pPr>
            <a:r>
              <a:rPr lang="en-US" sz="1850" dirty="0">
                <a:solidFill>
                  <a:srgbClr val="CAD6DE"/>
                </a:solidFill>
                <a:latin typeface="Cabin" pitchFamily="34" charset="0"/>
              </a:rPr>
              <a:t>Encourage more user ratings while leveraging external sources for reliable movie popularity data</a:t>
            </a:r>
            <a:r>
              <a:rPr lang="en-US" sz="1850" dirty="0">
                <a:solidFill>
                  <a:srgbClr val="CAD6DE"/>
                </a:solidFill>
                <a:latin typeface="Cabin" pitchFamily="34" charset="0"/>
                <a:ea typeface="Cabin" pitchFamily="34" charset="-122"/>
                <a:cs typeface="Cabin" pitchFamily="34" charset="-120"/>
              </a:rPr>
              <a:t>.</a:t>
            </a:r>
            <a:endParaRPr lang="en-US" sz="1850" dirty="0"/>
          </a:p>
        </p:txBody>
      </p:sp>
      <p:sp>
        <p:nvSpPr>
          <p:cNvPr id="7" name="Shape 5"/>
          <p:cNvSpPr/>
          <p:nvPr/>
        </p:nvSpPr>
        <p:spPr>
          <a:xfrm>
            <a:off x="3116461" y="3183493"/>
            <a:ext cx="10556558" cy="15240"/>
          </a:xfrm>
          <a:prstGeom prst="roundRect">
            <a:avLst>
              <a:gd name="adj" fmla="val 235611"/>
            </a:avLst>
          </a:prstGeom>
          <a:solidFill>
            <a:srgbClr val="49606E"/>
          </a:solidFill>
          <a:ln/>
        </p:spPr>
        <p:txBody>
          <a:bodyPr/>
          <a:lstStyle/>
          <a:p>
            <a:endParaRPr lang="en-AU"/>
          </a:p>
        </p:txBody>
      </p:sp>
      <p:sp>
        <p:nvSpPr>
          <p:cNvPr id="8" name="Shape 6"/>
          <p:cNvSpPr/>
          <p:nvPr/>
        </p:nvSpPr>
        <p:spPr>
          <a:xfrm>
            <a:off x="837724" y="3318391"/>
            <a:ext cx="4318278" cy="1357193"/>
          </a:xfrm>
          <a:prstGeom prst="roundRect">
            <a:avLst>
              <a:gd name="adj" fmla="val 2646"/>
            </a:avLst>
          </a:prstGeom>
          <a:solidFill>
            <a:srgbClr val="304755"/>
          </a:solidFill>
          <a:ln/>
        </p:spPr>
        <p:txBody>
          <a:bodyPr/>
          <a:lstStyle/>
          <a:p>
            <a:endParaRPr lang="en-AU"/>
          </a:p>
        </p:txBody>
      </p:sp>
      <p:sp>
        <p:nvSpPr>
          <p:cNvPr id="9" name="Text 7"/>
          <p:cNvSpPr/>
          <p:nvPr/>
        </p:nvSpPr>
        <p:spPr>
          <a:xfrm>
            <a:off x="2828568" y="3786545"/>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CAD6DE"/>
                </a:solidFill>
                <a:latin typeface="Unbounded" pitchFamily="34" charset="0"/>
                <a:ea typeface="Unbounded" pitchFamily="34" charset="-122"/>
                <a:cs typeface="Unbounded" pitchFamily="34" charset="-120"/>
              </a:rPr>
              <a:t>2</a:t>
            </a:r>
            <a:endParaRPr lang="en-US" sz="2650" dirty="0"/>
          </a:p>
        </p:txBody>
      </p:sp>
      <p:sp>
        <p:nvSpPr>
          <p:cNvPr id="10" name="Text 8"/>
          <p:cNvSpPr/>
          <p:nvPr/>
        </p:nvSpPr>
        <p:spPr>
          <a:xfrm>
            <a:off x="5395317" y="3557707"/>
            <a:ext cx="4769406" cy="351949"/>
          </a:xfrm>
          <a:prstGeom prst="rect">
            <a:avLst/>
          </a:prstGeom>
          <a:noFill/>
          <a:ln/>
        </p:spPr>
        <p:txBody>
          <a:bodyPr wrap="none" lIns="0" tIns="0" rIns="0" bIns="0" rtlCol="0" anchor="t"/>
          <a:lstStyle/>
          <a:p>
            <a:pPr>
              <a:lnSpc>
                <a:spcPts val="2750"/>
              </a:lnSpc>
            </a:pPr>
            <a:r>
              <a:rPr lang="en-US" sz="2200" dirty="0">
                <a:solidFill>
                  <a:srgbClr val="CAD6DE"/>
                </a:solidFill>
                <a:latin typeface="Unbounded" pitchFamily="34" charset="0"/>
              </a:rPr>
              <a:t>No watch time breakdown by movie or genre.</a:t>
            </a:r>
          </a:p>
        </p:txBody>
      </p:sp>
      <p:sp>
        <p:nvSpPr>
          <p:cNvPr id="11" name="Text 9"/>
          <p:cNvSpPr/>
          <p:nvPr/>
        </p:nvSpPr>
        <p:spPr>
          <a:xfrm>
            <a:off x="5395317" y="4053245"/>
            <a:ext cx="4769406" cy="383024"/>
          </a:xfrm>
          <a:prstGeom prst="rect">
            <a:avLst/>
          </a:prstGeom>
          <a:noFill/>
          <a:ln/>
        </p:spPr>
        <p:txBody>
          <a:bodyPr wrap="none" lIns="0" tIns="0" rIns="0" bIns="0" rtlCol="0" anchor="t"/>
          <a:lstStyle/>
          <a:p>
            <a:pPr>
              <a:lnSpc>
                <a:spcPts val="3000"/>
              </a:lnSpc>
            </a:pPr>
            <a:r>
              <a:rPr lang="en-US" sz="1850" dirty="0">
                <a:solidFill>
                  <a:srgbClr val="CAD6DE"/>
                </a:solidFill>
                <a:latin typeface="Cabin" pitchFamily="34" charset="0"/>
              </a:rPr>
              <a:t>Track watch time by movie and genre to identify high-engagement content</a:t>
            </a:r>
            <a:r>
              <a:rPr lang="en-US" sz="2000" dirty="0">
                <a:solidFill>
                  <a:srgbClr val="CAD6DE"/>
                </a:solidFill>
                <a:latin typeface="Cabin" pitchFamily="34" charset="0"/>
              </a:rPr>
              <a:t>.</a:t>
            </a:r>
            <a:endParaRPr lang="en-US" sz="1850" dirty="0"/>
          </a:p>
        </p:txBody>
      </p:sp>
      <p:sp>
        <p:nvSpPr>
          <p:cNvPr id="12" name="Shape 10"/>
          <p:cNvSpPr/>
          <p:nvPr/>
        </p:nvSpPr>
        <p:spPr>
          <a:xfrm>
            <a:off x="5275659" y="4660344"/>
            <a:ext cx="8397359" cy="15240"/>
          </a:xfrm>
          <a:prstGeom prst="roundRect">
            <a:avLst>
              <a:gd name="adj" fmla="val 235611"/>
            </a:avLst>
          </a:prstGeom>
          <a:solidFill>
            <a:srgbClr val="49606E"/>
          </a:solidFill>
          <a:ln/>
        </p:spPr>
        <p:txBody>
          <a:bodyPr/>
          <a:lstStyle/>
          <a:p>
            <a:endParaRPr lang="en-AU"/>
          </a:p>
        </p:txBody>
      </p:sp>
      <p:sp>
        <p:nvSpPr>
          <p:cNvPr id="13" name="Shape 11"/>
          <p:cNvSpPr/>
          <p:nvPr/>
        </p:nvSpPr>
        <p:spPr>
          <a:xfrm>
            <a:off x="837724" y="4795242"/>
            <a:ext cx="6238161" cy="1357193"/>
          </a:xfrm>
          <a:prstGeom prst="roundRect">
            <a:avLst>
              <a:gd name="adj" fmla="val 2646"/>
            </a:avLst>
          </a:prstGeom>
          <a:solidFill>
            <a:srgbClr val="304755"/>
          </a:solidFill>
          <a:ln/>
        </p:spPr>
        <p:txBody>
          <a:bodyPr/>
          <a:lstStyle/>
          <a:p>
            <a:endParaRPr lang="en-AU"/>
          </a:p>
        </p:txBody>
      </p:sp>
      <p:sp>
        <p:nvSpPr>
          <p:cNvPr id="14" name="Text 12"/>
          <p:cNvSpPr/>
          <p:nvPr/>
        </p:nvSpPr>
        <p:spPr>
          <a:xfrm>
            <a:off x="3908107" y="5263396"/>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CAD6DE"/>
                </a:solidFill>
                <a:latin typeface="Unbounded" pitchFamily="34" charset="0"/>
                <a:ea typeface="Unbounded" pitchFamily="34" charset="-122"/>
                <a:cs typeface="Unbounded" pitchFamily="34" charset="-120"/>
              </a:rPr>
              <a:t>3</a:t>
            </a:r>
            <a:endParaRPr lang="en-US" sz="2650" dirty="0"/>
          </a:p>
        </p:txBody>
      </p:sp>
      <p:sp>
        <p:nvSpPr>
          <p:cNvPr id="15" name="Text 13"/>
          <p:cNvSpPr/>
          <p:nvPr/>
        </p:nvSpPr>
        <p:spPr>
          <a:xfrm>
            <a:off x="7325912" y="5034558"/>
            <a:ext cx="3789640" cy="351949"/>
          </a:xfrm>
          <a:prstGeom prst="rect">
            <a:avLst/>
          </a:prstGeom>
          <a:noFill/>
          <a:ln/>
        </p:spPr>
        <p:txBody>
          <a:bodyPr wrap="none" lIns="0" tIns="0" rIns="0" bIns="0" rtlCol="0" anchor="t"/>
          <a:lstStyle/>
          <a:p>
            <a:pPr>
              <a:lnSpc>
                <a:spcPts val="2750"/>
              </a:lnSpc>
            </a:pPr>
            <a:r>
              <a:rPr lang="en-US" sz="2200" dirty="0">
                <a:solidFill>
                  <a:srgbClr val="CAD6DE"/>
                </a:solidFill>
                <a:latin typeface="Unbounded" pitchFamily="34" charset="0"/>
              </a:rPr>
              <a:t>No view counts per device.</a:t>
            </a:r>
            <a:endParaRPr lang="en-US" sz="2200" dirty="0"/>
          </a:p>
        </p:txBody>
      </p:sp>
      <p:sp>
        <p:nvSpPr>
          <p:cNvPr id="16" name="Text 14"/>
          <p:cNvSpPr/>
          <p:nvPr/>
        </p:nvSpPr>
        <p:spPr>
          <a:xfrm>
            <a:off x="7325912" y="5530096"/>
            <a:ext cx="5078611" cy="383024"/>
          </a:xfrm>
          <a:prstGeom prst="rect">
            <a:avLst/>
          </a:prstGeom>
          <a:noFill/>
          <a:ln/>
        </p:spPr>
        <p:txBody>
          <a:bodyPr wrap="none" lIns="0" tIns="0" rIns="0" bIns="0" rtlCol="0" anchor="t"/>
          <a:lstStyle/>
          <a:p>
            <a:pPr>
              <a:lnSpc>
                <a:spcPts val="3000"/>
              </a:lnSpc>
            </a:pPr>
            <a:r>
              <a:rPr lang="en-US" sz="1850" dirty="0">
                <a:solidFill>
                  <a:srgbClr val="CAD6DE"/>
                </a:solidFill>
                <a:latin typeface="Cabin" pitchFamily="34" charset="0"/>
              </a:rPr>
              <a:t>Track view counts per device to improve recommendations and insights.</a:t>
            </a:r>
            <a:r>
              <a:rPr lang="en-US" sz="2000" dirty="0"/>
              <a:t>.</a:t>
            </a:r>
            <a:r>
              <a:rPr lang="en-AU" sz="2000" dirty="0"/>
              <a:t>.</a:t>
            </a:r>
            <a:endParaRPr lang="en-US" sz="1850" dirty="0"/>
          </a:p>
        </p:txBody>
      </p:sp>
      <p:sp>
        <p:nvSpPr>
          <p:cNvPr id="17" name="Text 15"/>
          <p:cNvSpPr/>
          <p:nvPr/>
        </p:nvSpPr>
        <p:spPr>
          <a:xfrm>
            <a:off x="837724" y="6421636"/>
            <a:ext cx="12954952" cy="1149072"/>
          </a:xfrm>
          <a:prstGeom prst="rect">
            <a:avLst/>
          </a:prstGeom>
          <a:noFill/>
          <a:ln/>
        </p:spPr>
        <p:txBody>
          <a:bodyPr wrap="square" lIns="0" tIns="0" rIns="0" bIns="0" rtlCol="0" anchor="t"/>
          <a:lstStyle/>
          <a:p>
            <a:pPr algn="just">
              <a:lnSpc>
                <a:spcPts val="3000"/>
              </a:lnSpc>
            </a:pPr>
            <a:r>
              <a:rPr lang="en-US" sz="1850" dirty="0">
                <a:solidFill>
                  <a:srgbClr val="CAD6DE"/>
                </a:solidFill>
                <a:latin typeface="Cabin" pitchFamily="34" charset="0"/>
              </a:rPr>
              <a:t>High-quality, complete data is essential. Enhancing data collection to track movie-specific rates, movie and genre watch time and device-based views will improve audience insights and guide smarter content acquisition decisions.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924243" y="3204336"/>
            <a:ext cx="5632490" cy="704017"/>
          </a:xfrm>
          <a:prstGeom prst="rect">
            <a:avLst/>
          </a:prstGeom>
          <a:noFill/>
          <a:ln/>
        </p:spPr>
        <p:txBody>
          <a:bodyPr wrap="none" lIns="0" tIns="0" rIns="0" bIns="0" rtlCol="0" anchor="t"/>
          <a:lstStyle/>
          <a:p>
            <a:pPr marL="0" indent="0" algn="l">
              <a:lnSpc>
                <a:spcPts val="5500"/>
              </a:lnSpc>
              <a:buNone/>
            </a:pPr>
            <a:r>
              <a:rPr lang="en-US" sz="4800" dirty="0">
                <a:solidFill>
                  <a:srgbClr val="FFFFFF"/>
                </a:solidFill>
                <a:latin typeface="Unbounded" pitchFamily="34" charset="0"/>
                <a:ea typeface="Unbounded" pitchFamily="34" charset="-122"/>
                <a:cs typeface="Unbounded" pitchFamily="34" charset="-120"/>
              </a:rPr>
              <a:t>Thank You</a:t>
            </a:r>
            <a:endParaRPr lang="en-US"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791096" y="773014"/>
            <a:ext cx="8298180" cy="624245"/>
          </a:xfrm>
          <a:prstGeom prst="rect">
            <a:avLst/>
          </a:prstGeom>
          <a:noFill/>
          <a:ln/>
        </p:spPr>
        <p:txBody>
          <a:bodyPr wrap="none" lIns="0" tIns="0" rIns="0" bIns="0" rtlCol="0" anchor="t"/>
          <a:lstStyle/>
          <a:p>
            <a:pPr marL="0" indent="0">
              <a:lnSpc>
                <a:spcPts val="4900"/>
              </a:lnSpc>
              <a:buNone/>
            </a:pPr>
            <a:r>
              <a:rPr lang="en-US" sz="3900" dirty="0">
                <a:solidFill>
                  <a:srgbClr val="FFFFFF"/>
                </a:solidFill>
                <a:latin typeface="Unbounded" pitchFamily="34" charset="0"/>
                <a:ea typeface="Unbounded" pitchFamily="34" charset="-122"/>
                <a:cs typeface="Unbounded" pitchFamily="34" charset="-120"/>
              </a:rPr>
              <a:t>Overview</a:t>
            </a:r>
            <a:endParaRPr lang="en-US" sz="3900" dirty="0"/>
          </a:p>
        </p:txBody>
      </p:sp>
      <p:sp>
        <p:nvSpPr>
          <p:cNvPr id="3" name="Text 1"/>
          <p:cNvSpPr/>
          <p:nvPr/>
        </p:nvSpPr>
        <p:spPr>
          <a:xfrm>
            <a:off x="1791096" y="2462738"/>
            <a:ext cx="10496746" cy="2773851"/>
          </a:xfrm>
          <a:prstGeom prst="rect">
            <a:avLst/>
          </a:prstGeom>
          <a:noFill/>
          <a:ln/>
        </p:spPr>
        <p:txBody>
          <a:bodyPr wrap="square" lIns="0" tIns="0" rIns="0" bIns="0" rtlCol="0" anchor="t"/>
          <a:lstStyle/>
          <a:p>
            <a:pPr marL="342900" indent="-342900" algn="just">
              <a:buFont typeface="Arial" panose="020B0604020202020204" pitchFamily="34" charset="0"/>
              <a:buChar char="•"/>
            </a:pPr>
            <a:r>
              <a:rPr lang="en-US" dirty="0">
                <a:solidFill>
                  <a:srgbClr val="CAD6DE"/>
                </a:solidFill>
                <a:latin typeface="Cabin" panose="020B0604020202020204" charset="0"/>
              </a:rPr>
              <a:t>This presentation outlines </a:t>
            </a:r>
            <a:r>
              <a:rPr lang="en-US" dirty="0" err="1">
                <a:solidFill>
                  <a:srgbClr val="CAD6DE"/>
                </a:solidFill>
                <a:latin typeface="Cabin" panose="020B0604020202020204" charset="0"/>
              </a:rPr>
              <a:t>StreamFlix’s</a:t>
            </a:r>
            <a:r>
              <a:rPr lang="en-US" dirty="0">
                <a:solidFill>
                  <a:srgbClr val="CAD6DE"/>
                </a:solidFill>
                <a:latin typeface="Cabin" panose="020B0604020202020204" charset="0"/>
              </a:rPr>
              <a:t> transition to a subscription-based platform.</a:t>
            </a:r>
          </a:p>
          <a:p>
            <a:pPr algn="just"/>
            <a:endParaRPr lang="en-US" dirty="0">
              <a:solidFill>
                <a:srgbClr val="CAD6DE"/>
              </a:solidFill>
              <a:latin typeface="Cabin" panose="020B0604020202020204" charset="0"/>
            </a:endParaRPr>
          </a:p>
          <a:p>
            <a:pPr marL="342900" indent="-342900" algn="just">
              <a:buFont typeface="Arial" panose="020B0604020202020204" pitchFamily="34" charset="0"/>
              <a:buChar char="•"/>
            </a:pPr>
            <a:r>
              <a:rPr lang="en-US" dirty="0">
                <a:solidFill>
                  <a:srgbClr val="CAD6DE"/>
                </a:solidFill>
                <a:latin typeface="Cabin" panose="020B0604020202020204" charset="0"/>
              </a:rPr>
              <a:t>Using data-driven insights, we will guide key decisions, optimize audience engagement, and refine content acquisition strategies.</a:t>
            </a:r>
          </a:p>
          <a:p>
            <a:pPr marL="342900" indent="-342900" algn="just">
              <a:buFont typeface="Arial" panose="020B0604020202020204" pitchFamily="34" charset="0"/>
              <a:buChar char="•"/>
            </a:pPr>
            <a:endParaRPr lang="en-US" dirty="0">
              <a:solidFill>
                <a:srgbClr val="CAD6DE"/>
              </a:solidFill>
              <a:latin typeface="Cabin" panose="020B0604020202020204" charset="0"/>
            </a:endParaRPr>
          </a:p>
          <a:p>
            <a:pPr marL="342900" indent="-342900" algn="just">
              <a:buFont typeface="Arial" panose="020B0604020202020204" pitchFamily="34" charset="0"/>
              <a:buChar char="•"/>
            </a:pPr>
            <a:r>
              <a:rPr lang="en-US" dirty="0">
                <a:solidFill>
                  <a:srgbClr val="CAD6DE"/>
                </a:solidFill>
                <a:latin typeface="Cabin" panose="020B0604020202020204" charset="0"/>
              </a:rPr>
              <a:t>Dynamic dashboards will highlight critical trends and provide actionable recommendations for future success.</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1689003" y="769739"/>
            <a:ext cx="7575947" cy="1317546"/>
          </a:xfrm>
          <a:prstGeom prst="rect">
            <a:avLst/>
          </a:prstGeom>
          <a:noFill/>
          <a:ln/>
        </p:spPr>
        <p:txBody>
          <a:bodyPr wrap="square" lIns="0" tIns="0" rIns="0" bIns="0" rtlCol="0" anchor="t"/>
          <a:lstStyle/>
          <a:p>
            <a:pPr marL="0" indent="0" algn="l">
              <a:lnSpc>
                <a:spcPts val="5150"/>
              </a:lnSpc>
              <a:buNone/>
            </a:pPr>
            <a:r>
              <a:rPr lang="en-US" sz="4150" dirty="0">
                <a:solidFill>
                  <a:srgbClr val="FFFFFF"/>
                </a:solidFill>
                <a:latin typeface="Unbounded" pitchFamily="34" charset="0"/>
                <a:ea typeface="Unbounded" pitchFamily="34" charset="-122"/>
                <a:cs typeface="Unbounded" pitchFamily="34" charset="-120"/>
              </a:rPr>
              <a:t>Transition Goals</a:t>
            </a:r>
            <a:endParaRPr lang="en-US" sz="4150" dirty="0"/>
          </a:p>
        </p:txBody>
      </p:sp>
      <p:pic>
        <p:nvPicPr>
          <p:cNvPr id="4" name="Image 1" descr="preencoded.png"/>
          <p:cNvPicPr>
            <a:picLocks noChangeAspect="1"/>
          </p:cNvPicPr>
          <p:nvPr/>
        </p:nvPicPr>
        <p:blipFill>
          <a:blip r:embed="rId3"/>
          <a:stretch>
            <a:fillRect/>
          </a:stretch>
        </p:blipFill>
        <p:spPr>
          <a:xfrm>
            <a:off x="1689003" y="2423279"/>
            <a:ext cx="560070" cy="560070"/>
          </a:xfrm>
          <a:prstGeom prst="rect">
            <a:avLst/>
          </a:prstGeom>
        </p:spPr>
      </p:pic>
      <p:sp>
        <p:nvSpPr>
          <p:cNvPr id="5" name="Text 1"/>
          <p:cNvSpPr/>
          <p:nvPr/>
        </p:nvSpPr>
        <p:spPr>
          <a:xfrm>
            <a:off x="1689003" y="3207306"/>
            <a:ext cx="2338626" cy="658892"/>
          </a:xfrm>
          <a:prstGeom prst="rect">
            <a:avLst/>
          </a:prstGeom>
          <a:noFill/>
          <a:ln/>
        </p:spPr>
        <p:txBody>
          <a:bodyPr wrap="squar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Revenue Growth</a:t>
            </a:r>
            <a:endParaRPr lang="en-US" sz="2050" dirty="0"/>
          </a:p>
        </p:txBody>
      </p:sp>
      <p:sp>
        <p:nvSpPr>
          <p:cNvPr id="6" name="Text 2"/>
          <p:cNvSpPr/>
          <p:nvPr/>
        </p:nvSpPr>
        <p:spPr>
          <a:xfrm>
            <a:off x="1689003" y="4000500"/>
            <a:ext cx="2338626" cy="716994"/>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Increase subscription revenue streams.</a:t>
            </a:r>
            <a:endParaRPr lang="en-US" sz="1750" dirty="0"/>
          </a:p>
        </p:txBody>
      </p:sp>
      <p:pic>
        <p:nvPicPr>
          <p:cNvPr id="7" name="Image 2" descr="preencoded.png"/>
          <p:cNvPicPr>
            <a:picLocks noChangeAspect="1"/>
          </p:cNvPicPr>
          <p:nvPr/>
        </p:nvPicPr>
        <p:blipFill>
          <a:blip r:embed="rId4"/>
          <a:stretch>
            <a:fillRect/>
          </a:stretch>
        </p:blipFill>
        <p:spPr>
          <a:xfrm>
            <a:off x="4307663" y="2423279"/>
            <a:ext cx="560070" cy="560070"/>
          </a:xfrm>
          <a:prstGeom prst="rect">
            <a:avLst/>
          </a:prstGeom>
        </p:spPr>
      </p:pic>
      <p:sp>
        <p:nvSpPr>
          <p:cNvPr id="8" name="Text 3"/>
          <p:cNvSpPr/>
          <p:nvPr/>
        </p:nvSpPr>
        <p:spPr>
          <a:xfrm>
            <a:off x="4307663" y="3207306"/>
            <a:ext cx="2338626" cy="329446"/>
          </a:xfrm>
          <a:prstGeom prst="rect">
            <a:avLst/>
          </a:prstGeom>
          <a:noFill/>
          <a:ln/>
        </p:spPr>
        <p:txBody>
          <a:bodyPr wrap="non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User Retention</a:t>
            </a:r>
            <a:endParaRPr lang="en-US" sz="2050" dirty="0"/>
          </a:p>
        </p:txBody>
      </p:sp>
      <p:sp>
        <p:nvSpPr>
          <p:cNvPr id="9" name="Text 4"/>
          <p:cNvSpPr/>
          <p:nvPr/>
        </p:nvSpPr>
        <p:spPr>
          <a:xfrm>
            <a:off x="4307663" y="3671054"/>
            <a:ext cx="2338626" cy="716994"/>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Maximise existing user conversion.</a:t>
            </a:r>
            <a:endParaRPr lang="en-US" sz="1750" dirty="0"/>
          </a:p>
        </p:txBody>
      </p:sp>
      <p:pic>
        <p:nvPicPr>
          <p:cNvPr id="10" name="Image 3" descr="preencoded.png"/>
          <p:cNvPicPr>
            <a:picLocks noChangeAspect="1"/>
          </p:cNvPicPr>
          <p:nvPr/>
        </p:nvPicPr>
        <p:blipFill>
          <a:blip r:embed="rId5"/>
          <a:stretch>
            <a:fillRect/>
          </a:stretch>
        </p:blipFill>
        <p:spPr>
          <a:xfrm>
            <a:off x="6926324" y="2423279"/>
            <a:ext cx="560070" cy="560070"/>
          </a:xfrm>
          <a:prstGeom prst="rect">
            <a:avLst/>
          </a:prstGeom>
        </p:spPr>
      </p:pic>
      <p:sp>
        <p:nvSpPr>
          <p:cNvPr id="11" name="Text 5"/>
          <p:cNvSpPr/>
          <p:nvPr/>
        </p:nvSpPr>
        <p:spPr>
          <a:xfrm>
            <a:off x="6926324" y="3207306"/>
            <a:ext cx="2338626" cy="658892"/>
          </a:xfrm>
          <a:prstGeom prst="rect">
            <a:avLst/>
          </a:prstGeom>
          <a:noFill/>
          <a:ln/>
        </p:spPr>
        <p:txBody>
          <a:bodyPr wrap="squar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Content Optimisation</a:t>
            </a:r>
            <a:endParaRPr lang="en-US" sz="2050" dirty="0"/>
          </a:p>
        </p:txBody>
      </p:sp>
      <p:sp>
        <p:nvSpPr>
          <p:cNvPr id="12" name="Text 6"/>
          <p:cNvSpPr/>
          <p:nvPr/>
        </p:nvSpPr>
        <p:spPr>
          <a:xfrm>
            <a:off x="6926324" y="4000500"/>
            <a:ext cx="2338626" cy="716994"/>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Align content with subscriber preferences.</a:t>
            </a:r>
            <a:endParaRPr lang="en-US" sz="1750" dirty="0"/>
          </a:p>
        </p:txBody>
      </p:sp>
      <p:pic>
        <p:nvPicPr>
          <p:cNvPr id="13" name="Image 4" descr="preencoded.png"/>
          <p:cNvPicPr>
            <a:picLocks noChangeAspect="1"/>
          </p:cNvPicPr>
          <p:nvPr/>
        </p:nvPicPr>
        <p:blipFill>
          <a:blip r:embed="rId6"/>
          <a:stretch>
            <a:fillRect/>
          </a:stretch>
        </p:blipFill>
        <p:spPr>
          <a:xfrm>
            <a:off x="9565092" y="2408198"/>
            <a:ext cx="560070" cy="560070"/>
          </a:xfrm>
          <a:prstGeom prst="rect">
            <a:avLst/>
          </a:prstGeom>
        </p:spPr>
      </p:pic>
      <p:sp>
        <p:nvSpPr>
          <p:cNvPr id="14" name="Text 7"/>
          <p:cNvSpPr/>
          <p:nvPr/>
        </p:nvSpPr>
        <p:spPr>
          <a:xfrm>
            <a:off x="9565092" y="3192224"/>
            <a:ext cx="2338626" cy="658892"/>
          </a:xfrm>
          <a:prstGeom prst="rect">
            <a:avLst/>
          </a:prstGeom>
          <a:noFill/>
          <a:ln/>
        </p:spPr>
        <p:txBody>
          <a:bodyPr wrap="squar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Enhanced Experience</a:t>
            </a:r>
            <a:endParaRPr lang="en-US" sz="2050" dirty="0"/>
          </a:p>
        </p:txBody>
      </p:sp>
      <p:sp>
        <p:nvSpPr>
          <p:cNvPr id="15" name="Text 8"/>
          <p:cNvSpPr/>
          <p:nvPr/>
        </p:nvSpPr>
        <p:spPr>
          <a:xfrm>
            <a:off x="9565092" y="3985419"/>
            <a:ext cx="2338626" cy="716994"/>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Deliver a premium, ad-free viewing.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766789" y="773863"/>
            <a:ext cx="9795153" cy="704017"/>
          </a:xfrm>
          <a:prstGeom prst="rect">
            <a:avLst/>
          </a:prstGeom>
          <a:noFill/>
          <a:ln/>
        </p:spPr>
        <p:txBody>
          <a:bodyPr wrap="none" lIns="0" tIns="0" rIns="0" bIns="0" rtlCol="0" anchor="t"/>
          <a:lstStyle/>
          <a:p>
            <a:pPr marL="0" indent="0" algn="l">
              <a:lnSpc>
                <a:spcPts val="5500"/>
              </a:lnSpc>
              <a:buNone/>
            </a:pPr>
            <a:r>
              <a:rPr lang="en-US" sz="4150" dirty="0">
                <a:solidFill>
                  <a:srgbClr val="FFFFFF"/>
                </a:solidFill>
                <a:latin typeface="Unbounded" pitchFamily="34" charset="0"/>
                <a:ea typeface="Unbounded" pitchFamily="34" charset="-122"/>
                <a:cs typeface="Unbounded" pitchFamily="34" charset="-120"/>
              </a:rPr>
              <a:t>Key Insights</a:t>
            </a:r>
            <a:endParaRPr lang="en-US" sz="4150" dirty="0"/>
          </a:p>
        </p:txBody>
      </p:sp>
      <p:sp>
        <p:nvSpPr>
          <p:cNvPr id="3" name="Shape 1"/>
          <p:cNvSpPr/>
          <p:nvPr/>
        </p:nvSpPr>
        <p:spPr>
          <a:xfrm>
            <a:off x="1521155" y="2366689"/>
            <a:ext cx="538520" cy="538520"/>
          </a:xfrm>
          <a:prstGeom prst="roundRect">
            <a:avLst>
              <a:gd name="adj" fmla="val 6668"/>
            </a:avLst>
          </a:prstGeom>
          <a:solidFill>
            <a:srgbClr val="304755"/>
          </a:solidFill>
          <a:ln/>
        </p:spPr>
        <p:txBody>
          <a:bodyPr/>
          <a:lstStyle/>
          <a:p>
            <a:endParaRPr lang="en-AU"/>
          </a:p>
        </p:txBody>
      </p:sp>
      <p:sp>
        <p:nvSpPr>
          <p:cNvPr id="4" name="Text 2"/>
          <p:cNvSpPr/>
          <p:nvPr/>
        </p:nvSpPr>
        <p:spPr>
          <a:xfrm>
            <a:off x="1621405" y="2424672"/>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1</a:t>
            </a:r>
            <a:endParaRPr lang="en-US" sz="2650" dirty="0"/>
          </a:p>
        </p:txBody>
      </p:sp>
      <p:sp>
        <p:nvSpPr>
          <p:cNvPr id="5" name="Text 3"/>
          <p:cNvSpPr/>
          <p:nvPr/>
        </p:nvSpPr>
        <p:spPr>
          <a:xfrm>
            <a:off x="2298990" y="2448961"/>
            <a:ext cx="2816185" cy="351949"/>
          </a:xfrm>
          <a:prstGeom prst="rect">
            <a:avLst/>
          </a:prstGeom>
          <a:noFill/>
          <a:ln/>
        </p:spPr>
        <p:txBody>
          <a:bodyPr wrap="none" lIns="0" tIns="0" rIns="0" bIns="0" rtlCol="0" anchor="t"/>
          <a:lstStyle/>
          <a:p>
            <a:pPr marL="0" indent="0" algn="l">
              <a:lnSpc>
                <a:spcPts val="2750"/>
              </a:lnSpc>
              <a:buNone/>
            </a:pPr>
            <a:r>
              <a:rPr lang="en-US" sz="1600" dirty="0">
                <a:solidFill>
                  <a:srgbClr val="CAD6DE"/>
                </a:solidFill>
                <a:latin typeface="Unbounded" pitchFamily="34" charset="0"/>
                <a:ea typeface="Unbounded" pitchFamily="34" charset="-122"/>
                <a:cs typeface="Unbounded" pitchFamily="34" charset="-120"/>
              </a:rPr>
              <a:t>Top 10 Movies</a:t>
            </a:r>
            <a:endParaRPr lang="en-US" sz="1600" dirty="0"/>
          </a:p>
        </p:txBody>
      </p:sp>
      <p:sp>
        <p:nvSpPr>
          <p:cNvPr id="6" name="Text 4"/>
          <p:cNvSpPr/>
          <p:nvPr/>
        </p:nvSpPr>
        <p:spPr>
          <a:xfrm>
            <a:off x="2298990" y="2944499"/>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Identify highly-rated content for acquisition.</a:t>
            </a:r>
            <a:endParaRPr lang="en-US" sz="1600" dirty="0"/>
          </a:p>
        </p:txBody>
      </p:sp>
      <p:sp>
        <p:nvSpPr>
          <p:cNvPr id="7" name="Shape 5"/>
          <p:cNvSpPr/>
          <p:nvPr/>
        </p:nvSpPr>
        <p:spPr>
          <a:xfrm>
            <a:off x="7672241" y="2366689"/>
            <a:ext cx="538520" cy="538520"/>
          </a:xfrm>
          <a:prstGeom prst="roundRect">
            <a:avLst>
              <a:gd name="adj" fmla="val 6668"/>
            </a:avLst>
          </a:prstGeom>
          <a:solidFill>
            <a:srgbClr val="304755"/>
          </a:solidFill>
          <a:ln/>
        </p:spPr>
        <p:txBody>
          <a:bodyPr/>
          <a:lstStyle/>
          <a:p>
            <a:endParaRPr lang="en-AU"/>
          </a:p>
        </p:txBody>
      </p:sp>
      <p:sp>
        <p:nvSpPr>
          <p:cNvPr id="8" name="Text 6"/>
          <p:cNvSpPr/>
          <p:nvPr/>
        </p:nvSpPr>
        <p:spPr>
          <a:xfrm>
            <a:off x="7772491" y="2424672"/>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2</a:t>
            </a:r>
            <a:endParaRPr lang="en-US" sz="2650" dirty="0"/>
          </a:p>
        </p:txBody>
      </p:sp>
      <p:sp>
        <p:nvSpPr>
          <p:cNvPr id="9" name="Text 7"/>
          <p:cNvSpPr/>
          <p:nvPr/>
        </p:nvSpPr>
        <p:spPr>
          <a:xfrm>
            <a:off x="8450076" y="2448961"/>
            <a:ext cx="2816185" cy="351949"/>
          </a:xfrm>
          <a:prstGeom prst="rect">
            <a:avLst/>
          </a:prstGeom>
          <a:noFill/>
          <a:ln/>
        </p:spPr>
        <p:txBody>
          <a:bodyPr wrap="none" lIns="0" tIns="0" rIns="0" bIns="0" rtlCol="0" anchor="t"/>
          <a:lstStyle/>
          <a:p>
            <a:pPr marL="0" indent="0" algn="l">
              <a:lnSpc>
                <a:spcPts val="2750"/>
              </a:lnSpc>
              <a:buNone/>
            </a:pPr>
            <a:r>
              <a:rPr lang="en-US" sz="1600" dirty="0">
                <a:solidFill>
                  <a:srgbClr val="CAD6DE"/>
                </a:solidFill>
                <a:latin typeface="Unbounded" pitchFamily="34" charset="0"/>
                <a:ea typeface="Unbounded" pitchFamily="34" charset="-122"/>
                <a:cs typeface="Unbounded" pitchFamily="34" charset="-120"/>
              </a:rPr>
              <a:t>Most Popular Genres</a:t>
            </a:r>
            <a:endParaRPr lang="en-US" sz="1600" dirty="0"/>
          </a:p>
        </p:txBody>
      </p:sp>
      <p:sp>
        <p:nvSpPr>
          <p:cNvPr id="10" name="Text 8"/>
          <p:cNvSpPr/>
          <p:nvPr/>
        </p:nvSpPr>
        <p:spPr>
          <a:xfrm>
            <a:off x="8450076" y="2944499"/>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Understand audience content preferences.</a:t>
            </a:r>
            <a:endParaRPr lang="en-US" sz="1600" dirty="0"/>
          </a:p>
        </p:txBody>
      </p:sp>
      <p:sp>
        <p:nvSpPr>
          <p:cNvPr id="11" name="Shape 9"/>
          <p:cNvSpPr/>
          <p:nvPr/>
        </p:nvSpPr>
        <p:spPr>
          <a:xfrm>
            <a:off x="1521155" y="3806273"/>
            <a:ext cx="538520" cy="538520"/>
          </a:xfrm>
          <a:prstGeom prst="roundRect">
            <a:avLst>
              <a:gd name="adj" fmla="val 6668"/>
            </a:avLst>
          </a:prstGeom>
          <a:solidFill>
            <a:srgbClr val="304755"/>
          </a:solidFill>
          <a:ln/>
        </p:spPr>
        <p:txBody>
          <a:bodyPr/>
          <a:lstStyle/>
          <a:p>
            <a:endParaRPr lang="en-AU"/>
          </a:p>
        </p:txBody>
      </p:sp>
      <p:sp>
        <p:nvSpPr>
          <p:cNvPr id="12" name="Text 10"/>
          <p:cNvSpPr/>
          <p:nvPr/>
        </p:nvSpPr>
        <p:spPr>
          <a:xfrm>
            <a:off x="1621405" y="3864257"/>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3</a:t>
            </a:r>
            <a:endParaRPr lang="en-US" sz="2650" dirty="0"/>
          </a:p>
        </p:txBody>
      </p:sp>
      <p:sp>
        <p:nvSpPr>
          <p:cNvPr id="13" name="Text 11"/>
          <p:cNvSpPr/>
          <p:nvPr/>
        </p:nvSpPr>
        <p:spPr>
          <a:xfrm>
            <a:off x="2298990" y="3888545"/>
            <a:ext cx="2816185" cy="351949"/>
          </a:xfrm>
          <a:prstGeom prst="rect">
            <a:avLst/>
          </a:prstGeom>
          <a:noFill/>
          <a:ln/>
        </p:spPr>
        <p:txBody>
          <a:bodyPr wrap="none" lIns="0" tIns="0" rIns="0" bIns="0" rtlCol="0" anchor="t"/>
          <a:lstStyle/>
          <a:p>
            <a:pPr marL="0" indent="0" algn="l">
              <a:lnSpc>
                <a:spcPts val="2750"/>
              </a:lnSpc>
              <a:buNone/>
            </a:pPr>
            <a:r>
              <a:rPr lang="en-US" dirty="0">
                <a:solidFill>
                  <a:srgbClr val="CAD6DE"/>
                </a:solidFill>
                <a:latin typeface="Unbounded" pitchFamily="34" charset="0"/>
                <a:ea typeface="Unbounded" pitchFamily="34" charset="-122"/>
                <a:cs typeface="Unbounded" pitchFamily="34" charset="-120"/>
              </a:rPr>
              <a:t>Age-Based User Distribution</a:t>
            </a:r>
            <a:endParaRPr lang="en-US" dirty="0"/>
          </a:p>
        </p:txBody>
      </p:sp>
      <p:sp>
        <p:nvSpPr>
          <p:cNvPr id="14" name="Text 12"/>
          <p:cNvSpPr/>
          <p:nvPr/>
        </p:nvSpPr>
        <p:spPr>
          <a:xfrm>
            <a:off x="2298990" y="4384084"/>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Segment users by </a:t>
            </a:r>
            <a:r>
              <a:rPr lang="en-US" sz="1600" dirty="0">
                <a:solidFill>
                  <a:srgbClr val="CAD6DE"/>
                </a:solidFill>
                <a:latin typeface="Cabin" pitchFamily="34" charset="0"/>
              </a:rPr>
              <a:t>demographics</a:t>
            </a:r>
            <a:r>
              <a:rPr lang="en-US" sz="1600" dirty="0">
                <a:solidFill>
                  <a:srgbClr val="CAD6DE"/>
                </a:solidFill>
                <a:latin typeface="Cabin" pitchFamily="34" charset="0"/>
                <a:ea typeface="Cabin" pitchFamily="34" charset="-122"/>
                <a:cs typeface="Cabin" pitchFamily="34" charset="-120"/>
              </a:rPr>
              <a:t>.</a:t>
            </a:r>
            <a:endParaRPr lang="en-US" sz="1600" dirty="0"/>
          </a:p>
        </p:txBody>
      </p:sp>
      <p:sp>
        <p:nvSpPr>
          <p:cNvPr id="15" name="Shape 13"/>
          <p:cNvSpPr/>
          <p:nvPr/>
        </p:nvSpPr>
        <p:spPr>
          <a:xfrm>
            <a:off x="7672241" y="3806273"/>
            <a:ext cx="538520" cy="538520"/>
          </a:xfrm>
          <a:prstGeom prst="roundRect">
            <a:avLst>
              <a:gd name="adj" fmla="val 6668"/>
            </a:avLst>
          </a:prstGeom>
          <a:solidFill>
            <a:srgbClr val="304755"/>
          </a:solidFill>
          <a:ln/>
        </p:spPr>
        <p:txBody>
          <a:bodyPr/>
          <a:lstStyle/>
          <a:p>
            <a:endParaRPr lang="en-AU"/>
          </a:p>
        </p:txBody>
      </p:sp>
      <p:sp>
        <p:nvSpPr>
          <p:cNvPr id="16" name="Text 14"/>
          <p:cNvSpPr/>
          <p:nvPr/>
        </p:nvSpPr>
        <p:spPr>
          <a:xfrm>
            <a:off x="7772491" y="3864257"/>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4</a:t>
            </a:r>
            <a:endParaRPr lang="en-US" sz="2650" dirty="0"/>
          </a:p>
        </p:txBody>
      </p:sp>
      <p:sp>
        <p:nvSpPr>
          <p:cNvPr id="17" name="Text 15"/>
          <p:cNvSpPr/>
          <p:nvPr/>
        </p:nvSpPr>
        <p:spPr>
          <a:xfrm>
            <a:off x="8450076" y="3888545"/>
            <a:ext cx="3373398" cy="351949"/>
          </a:xfrm>
          <a:prstGeom prst="rect">
            <a:avLst/>
          </a:prstGeom>
          <a:noFill/>
          <a:ln/>
        </p:spPr>
        <p:txBody>
          <a:bodyPr wrap="none" lIns="0" tIns="0" rIns="0" bIns="0" rtlCol="0" anchor="t"/>
          <a:lstStyle/>
          <a:p>
            <a:pPr marL="0" indent="0" algn="l">
              <a:lnSpc>
                <a:spcPts val="2750"/>
              </a:lnSpc>
              <a:buNone/>
            </a:pPr>
            <a:r>
              <a:rPr lang="en-US" dirty="0">
                <a:solidFill>
                  <a:srgbClr val="CAD6DE"/>
                </a:solidFill>
                <a:latin typeface="Unbounded" pitchFamily="34" charset="0"/>
                <a:ea typeface="Unbounded" pitchFamily="34" charset="-122"/>
                <a:cs typeface="Unbounded" pitchFamily="34" charset="-120"/>
              </a:rPr>
              <a:t>User Subscription Distribution</a:t>
            </a:r>
            <a:endParaRPr lang="en-US" dirty="0"/>
          </a:p>
        </p:txBody>
      </p:sp>
      <p:sp>
        <p:nvSpPr>
          <p:cNvPr id="18" name="Text 16"/>
          <p:cNvSpPr/>
          <p:nvPr/>
        </p:nvSpPr>
        <p:spPr>
          <a:xfrm>
            <a:off x="8450076" y="4384084"/>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Monitor conversion and retention rates.</a:t>
            </a:r>
            <a:endParaRPr lang="en-US" sz="1600" dirty="0"/>
          </a:p>
        </p:txBody>
      </p:sp>
      <p:sp>
        <p:nvSpPr>
          <p:cNvPr id="19" name="Shape 17"/>
          <p:cNvSpPr/>
          <p:nvPr/>
        </p:nvSpPr>
        <p:spPr>
          <a:xfrm>
            <a:off x="1521155" y="5245858"/>
            <a:ext cx="538520" cy="538520"/>
          </a:xfrm>
          <a:prstGeom prst="roundRect">
            <a:avLst>
              <a:gd name="adj" fmla="val 6668"/>
            </a:avLst>
          </a:prstGeom>
          <a:solidFill>
            <a:srgbClr val="304755"/>
          </a:solidFill>
          <a:ln/>
        </p:spPr>
        <p:txBody>
          <a:bodyPr/>
          <a:lstStyle/>
          <a:p>
            <a:endParaRPr lang="en-AU"/>
          </a:p>
        </p:txBody>
      </p:sp>
      <p:sp>
        <p:nvSpPr>
          <p:cNvPr id="20" name="Text 18"/>
          <p:cNvSpPr/>
          <p:nvPr/>
        </p:nvSpPr>
        <p:spPr>
          <a:xfrm>
            <a:off x="1621405" y="5303841"/>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5</a:t>
            </a:r>
            <a:endParaRPr lang="en-US" sz="2650" dirty="0"/>
          </a:p>
        </p:txBody>
      </p:sp>
      <p:sp>
        <p:nvSpPr>
          <p:cNvPr id="21" name="Text 19"/>
          <p:cNvSpPr/>
          <p:nvPr/>
        </p:nvSpPr>
        <p:spPr>
          <a:xfrm>
            <a:off x="2298990" y="5328130"/>
            <a:ext cx="2816185" cy="351949"/>
          </a:xfrm>
          <a:prstGeom prst="rect">
            <a:avLst/>
          </a:prstGeom>
          <a:noFill/>
          <a:ln/>
        </p:spPr>
        <p:txBody>
          <a:bodyPr wrap="none" lIns="0" tIns="0" rIns="0" bIns="0" rtlCol="0" anchor="t"/>
          <a:lstStyle/>
          <a:p>
            <a:pPr marL="0" indent="0" algn="l">
              <a:lnSpc>
                <a:spcPts val="2750"/>
              </a:lnSpc>
              <a:buNone/>
            </a:pPr>
            <a:r>
              <a:rPr lang="en-US" dirty="0">
                <a:solidFill>
                  <a:srgbClr val="CAD6DE"/>
                </a:solidFill>
                <a:latin typeface="Unbounded" pitchFamily="34" charset="0"/>
                <a:ea typeface="Unbounded" pitchFamily="34" charset="-122"/>
                <a:cs typeface="Unbounded" pitchFamily="34" charset="-120"/>
              </a:rPr>
              <a:t>User Distribution by Country</a:t>
            </a:r>
            <a:endParaRPr lang="en-US" dirty="0"/>
          </a:p>
        </p:txBody>
      </p:sp>
      <p:sp>
        <p:nvSpPr>
          <p:cNvPr id="22" name="Text 20"/>
          <p:cNvSpPr/>
          <p:nvPr/>
        </p:nvSpPr>
        <p:spPr>
          <a:xfrm>
            <a:off x="2298990" y="5823668"/>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Analyse geographic audience distribution.</a:t>
            </a:r>
            <a:endParaRPr lang="en-US" sz="1600" dirty="0"/>
          </a:p>
        </p:txBody>
      </p:sp>
      <p:sp>
        <p:nvSpPr>
          <p:cNvPr id="23" name="Shape 21"/>
          <p:cNvSpPr/>
          <p:nvPr/>
        </p:nvSpPr>
        <p:spPr>
          <a:xfrm>
            <a:off x="7672241" y="5245858"/>
            <a:ext cx="538520" cy="538520"/>
          </a:xfrm>
          <a:prstGeom prst="roundRect">
            <a:avLst>
              <a:gd name="adj" fmla="val 6668"/>
            </a:avLst>
          </a:prstGeom>
          <a:solidFill>
            <a:srgbClr val="304755"/>
          </a:solidFill>
          <a:ln/>
        </p:spPr>
        <p:txBody>
          <a:bodyPr/>
          <a:lstStyle/>
          <a:p>
            <a:endParaRPr lang="en-AU"/>
          </a:p>
        </p:txBody>
      </p:sp>
      <p:sp>
        <p:nvSpPr>
          <p:cNvPr id="24" name="Text 22"/>
          <p:cNvSpPr/>
          <p:nvPr/>
        </p:nvSpPr>
        <p:spPr>
          <a:xfrm>
            <a:off x="7772491" y="5303841"/>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6</a:t>
            </a:r>
            <a:endParaRPr lang="en-US" sz="2650" dirty="0"/>
          </a:p>
        </p:txBody>
      </p:sp>
      <p:sp>
        <p:nvSpPr>
          <p:cNvPr id="25" name="Text 23"/>
          <p:cNvSpPr/>
          <p:nvPr/>
        </p:nvSpPr>
        <p:spPr>
          <a:xfrm>
            <a:off x="8450076" y="5328130"/>
            <a:ext cx="2816185" cy="351949"/>
          </a:xfrm>
          <a:prstGeom prst="rect">
            <a:avLst/>
          </a:prstGeom>
          <a:noFill/>
          <a:ln/>
        </p:spPr>
        <p:txBody>
          <a:bodyPr wrap="none" lIns="0" tIns="0" rIns="0" bIns="0" rtlCol="0" anchor="t"/>
          <a:lstStyle/>
          <a:p>
            <a:pPr marL="0" indent="0" algn="l">
              <a:lnSpc>
                <a:spcPts val="2750"/>
              </a:lnSpc>
              <a:buNone/>
            </a:pPr>
            <a:r>
              <a:rPr lang="en-US" dirty="0">
                <a:solidFill>
                  <a:srgbClr val="CAD6DE"/>
                </a:solidFill>
                <a:latin typeface="Unbounded" pitchFamily="34" charset="0"/>
                <a:ea typeface="Unbounded" pitchFamily="34" charset="-122"/>
                <a:cs typeface="Unbounded" pitchFamily="34" charset="-120"/>
              </a:rPr>
              <a:t>Device Usage by User</a:t>
            </a:r>
            <a:endParaRPr lang="en-US" dirty="0"/>
          </a:p>
        </p:txBody>
      </p:sp>
      <p:sp>
        <p:nvSpPr>
          <p:cNvPr id="26" name="Text 24"/>
          <p:cNvSpPr/>
          <p:nvPr/>
        </p:nvSpPr>
        <p:spPr>
          <a:xfrm>
            <a:off x="8450076" y="5823668"/>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Optimise platform across devices.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3115453D-C377-8617-54D6-3536F1A3E813}"/>
                  </a:ext>
                </a:extLst>
              </p:cNvPr>
              <p:cNvGraphicFramePr>
                <a:graphicFrameLocks noGrp="1"/>
              </p:cNvGraphicFramePr>
              <p:nvPr>
                <p:extLst>
                  <p:ext uri="{D42A27DB-BD31-4B8C-83A1-F6EECF244321}">
                    <p14:modId xmlns:p14="http://schemas.microsoft.com/office/powerpoint/2010/main" val="878119776"/>
                  </p:ext>
                </p:extLst>
              </p:nvPr>
            </p:nvGraphicFramePr>
            <p:xfrm>
              <a:off x="0" y="0"/>
              <a:ext cx="14630400" cy="82296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3115453D-C377-8617-54D6-3536F1A3E813}"/>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4630400" cy="8229600"/>
              </a:xfrm>
              <a:prstGeom prst="rect">
                <a:avLst/>
              </a:prstGeom>
            </p:spPr>
          </p:pic>
        </mc:Fallback>
      </mc:AlternateContent>
    </p:spTree>
    <p:extLst>
      <p:ext uri="{BB962C8B-B14F-4D97-AF65-F5344CB8AC3E}">
        <p14:creationId xmlns:p14="http://schemas.microsoft.com/office/powerpoint/2010/main" val="10880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3A6E4BCC-3B0B-E31F-4394-6A44417AF182}"/>
                  </a:ext>
                </a:extLst>
              </p:cNvPr>
              <p:cNvGraphicFramePr>
                <a:graphicFrameLocks noGrp="1"/>
              </p:cNvGraphicFramePr>
              <p:nvPr>
                <p:extLst>
                  <p:ext uri="{D42A27DB-BD31-4B8C-83A1-F6EECF244321}">
                    <p14:modId xmlns:p14="http://schemas.microsoft.com/office/powerpoint/2010/main" val="3137476073"/>
                  </p:ext>
                </p:extLst>
              </p:nvPr>
            </p:nvGraphicFramePr>
            <p:xfrm>
              <a:off x="0" y="0"/>
              <a:ext cx="14630400" cy="82296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3A6E4BCC-3B0B-E31F-4394-6A44417AF182}"/>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4630400" cy="8229600"/>
              </a:xfrm>
              <a:prstGeom prst="rect">
                <a:avLst/>
              </a:prstGeom>
            </p:spPr>
          </p:pic>
        </mc:Fallback>
      </mc:AlternateContent>
    </p:spTree>
    <p:extLst>
      <p:ext uri="{BB962C8B-B14F-4D97-AF65-F5344CB8AC3E}">
        <p14:creationId xmlns:p14="http://schemas.microsoft.com/office/powerpoint/2010/main" val="321266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A1A4C69D-8F3B-3F98-547B-337012E3C854}"/>
                  </a:ext>
                </a:extLst>
              </p:cNvPr>
              <p:cNvGraphicFramePr>
                <a:graphicFrameLocks noGrp="1"/>
              </p:cNvGraphicFramePr>
              <p:nvPr/>
            </p:nvGraphicFramePr>
            <p:xfrm>
              <a:off x="2743200" y="1400175"/>
              <a:ext cx="9144000" cy="542925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A1A4C69D-8F3B-3F98-547B-337012E3C854}"/>
                  </a:ext>
                </a:extLst>
              </p:cNvPr>
              <p:cNvPicPr>
                <a:picLocks noGrp="1" noRot="1" noChangeAspect="1" noMove="1" noResize="1" noEditPoints="1" noAdjustHandles="1" noChangeArrowheads="1" noChangeShapeType="1"/>
              </p:cNvPicPr>
              <p:nvPr/>
            </p:nvPicPr>
            <p:blipFill>
              <a:blip r:embed="rId3"/>
              <a:stretch>
                <a:fillRect/>
              </a:stretch>
            </p:blipFill>
            <p:spPr>
              <a:xfrm>
                <a:off x="2743200" y="1400175"/>
                <a:ext cx="9144000" cy="5429250"/>
              </a:xfrm>
              <a:prstGeom prst="rect">
                <a:avLst/>
              </a:prstGeom>
            </p:spPr>
          </p:pic>
        </mc:Fallback>
      </mc:AlternateContent>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2">
                <a:extLst>
                  <a:ext uri="{FF2B5EF4-FFF2-40B4-BE49-F238E27FC236}">
                    <a16:creationId xmlns:a16="http://schemas.microsoft.com/office/drawing/2014/main" id="{E91DF348-5A44-BED0-6854-D14DD4E40CEC}"/>
                  </a:ext>
                </a:extLst>
              </p:cNvPr>
              <p:cNvGraphicFramePr>
                <a:graphicFrameLocks noGrp="1"/>
              </p:cNvGraphicFramePr>
              <p:nvPr>
                <p:extLst>
                  <p:ext uri="{D42A27DB-BD31-4B8C-83A1-F6EECF244321}">
                    <p14:modId xmlns:p14="http://schemas.microsoft.com/office/powerpoint/2010/main" val="2367760408"/>
                  </p:ext>
                </p:extLst>
              </p:nvPr>
            </p:nvGraphicFramePr>
            <p:xfrm>
              <a:off x="0" y="0"/>
              <a:ext cx="14630400" cy="822959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3" name="Add-in 2">
                <a:extLst>
                  <a:ext uri="{FF2B5EF4-FFF2-40B4-BE49-F238E27FC236}">
                    <a16:creationId xmlns:a16="http://schemas.microsoft.com/office/drawing/2014/main" id="{E91DF348-5A44-BED0-6854-D14DD4E40CEC}"/>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4630400" cy="8229599"/>
              </a:xfrm>
              <a:prstGeom prst="rect">
                <a:avLst/>
              </a:prstGeom>
            </p:spPr>
          </p:pic>
        </mc:Fallback>
      </mc:AlternateContent>
    </p:spTree>
    <p:extLst>
      <p:ext uri="{BB962C8B-B14F-4D97-AF65-F5344CB8AC3E}">
        <p14:creationId xmlns:p14="http://schemas.microsoft.com/office/powerpoint/2010/main" val="159923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B55A8C27-D584-CD99-96A4-67ADCF072094}"/>
                  </a:ext>
                </a:extLst>
              </p:cNvPr>
              <p:cNvGraphicFramePr>
                <a:graphicFrameLocks noGrp="1"/>
              </p:cNvGraphicFramePr>
              <p:nvPr>
                <p:extLst>
                  <p:ext uri="{D42A27DB-BD31-4B8C-83A1-F6EECF244321}">
                    <p14:modId xmlns:p14="http://schemas.microsoft.com/office/powerpoint/2010/main" val="1021060312"/>
                  </p:ext>
                </p:extLst>
              </p:nvPr>
            </p:nvGraphicFramePr>
            <p:xfrm>
              <a:off x="0" y="0"/>
              <a:ext cx="14630400" cy="82295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B55A8C27-D584-CD99-96A4-67ADCF072094}"/>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4630400" cy="8229599"/>
              </a:xfrm>
              <a:prstGeom prst="rect">
                <a:avLst/>
              </a:prstGeom>
            </p:spPr>
          </p:pic>
        </mc:Fallback>
      </mc:AlternateContent>
    </p:spTree>
    <p:extLst>
      <p:ext uri="{BB962C8B-B14F-4D97-AF65-F5344CB8AC3E}">
        <p14:creationId xmlns:p14="http://schemas.microsoft.com/office/powerpoint/2010/main" val="3843374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16FD691E-467C-A78D-B31D-1A8046DAD066}"/>
                  </a:ext>
                </a:extLst>
              </p:cNvPr>
              <p:cNvGraphicFramePr>
                <a:graphicFrameLocks noGrp="1"/>
              </p:cNvGraphicFramePr>
              <p:nvPr>
                <p:extLst>
                  <p:ext uri="{D42A27DB-BD31-4B8C-83A1-F6EECF244321}">
                    <p14:modId xmlns:p14="http://schemas.microsoft.com/office/powerpoint/2010/main" val="1711433486"/>
                  </p:ext>
                </p:extLst>
              </p:nvPr>
            </p:nvGraphicFramePr>
            <p:xfrm>
              <a:off x="0" y="0"/>
              <a:ext cx="14630400" cy="82296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16FD691E-467C-A78D-B31D-1A8046DAD066}"/>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4630400" cy="8229600"/>
              </a:xfrm>
              <a:prstGeom prst="rect">
                <a:avLst/>
              </a:prstGeom>
            </p:spPr>
          </p:pic>
        </mc:Fallback>
      </mc:AlternateContent>
    </p:spTree>
    <p:extLst>
      <p:ext uri="{BB962C8B-B14F-4D97-AF65-F5344CB8AC3E}">
        <p14:creationId xmlns:p14="http://schemas.microsoft.com/office/powerpoint/2010/main" val="859598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FD600F62-C795-4D13-8955-DCFD69031402}">
  <we:reference id="wa200003233" version="2.0.0.3" store="en-US" storeType="OMEX"/>
  <we:alternateReferences>
    <we:reference id="WA200003233" version="2.0.0.3" store="" storeType="OMEX"/>
  </we:alternateReferences>
  <we:properties>
    <we:property name="reportUrl" value="&quot;/groups/me/reports/e04d5d09-7dc7-41a1-b477-f2e1224a5936/37037708a366d52389f2?experience=power-bi&amp;clientSideAuth=0&quot;"/>
    <we:property name="reportName" value="&quot;Streamflix_Project_Visulization v3&quot;"/>
    <we:property name="reportState" value="&quot;CONNECTED&quot;"/>
    <we:property name="embedUrl" value="&quot;/reportEmbed?reportId=e04d5d09-7dc7-41a1-b477-f2e1224a5936&amp;config=eyJjbHVzdGVyVXJsIjoiaHR0cHM6Ly9XQUJJLUFVU1RSQUxJQS1FQVNULUItUFJJTUFSWS1yZWRpcmVjdC5hbmFseXNpcy53aW5kb3dzLm5ldCIsImVtYmVkRmVhdHVyZXMiOnsidXNhZ2VNZXRyaWNzVk5leHQiOnRydWV9fQ%3D%3D&amp;disableSensitivityBanner=true&amp;storytellingChangeViewModeShortcutKeys=true&quot;"/>
    <we:property name="pageName" value="&quot;37037708a366d52389f2&quot;"/>
    <we:property name="pageDisplayName" value="&quot;Top 10 Movies&quot;"/>
    <we:property name="datasetId" value="&quot;094813ba-08a8-40aa-92eb-67918ccaff9f&quot;"/>
    <we:property name="backgroundColor" value="&quot;#FFFFFF&quot;"/>
    <we:property name="bookmark" value="&quot;H4sIAAAAAAAAA+1V30/bMBD+V5Cfoyk/ScsbdEPawxijiD1MFXLiSzC4cWY7pR3K/76z0wCNAFGBmNiWp/j8+e67787nG8K4rgVdHdE5kD1yIOXVnKqrnYB4pOpsEMYsj1gUj1m8GwajOAoy3JW14bLSZO+GGKpKMGdcN1RYR2j8MfMIFeKYlnZVUKHBIzUoLSsq+C/owLhlVAOtR2BZC6modTk11IB1u0A4rpFC8CHCiDQ3fAFTyE1njVI/SlN/RKPdXZaE0WhchAjTHcAxexBiXbvwE1kZyisMY21ZMhpBkaYRZluMfaB5wqy94ML0kNWnZa0wO8x5VVtxTmV9hDE7jIWc9aRDjxwqOXfgtbq6yX42oFZ4wPoB3SFvyLTfwP9v/c9TnubWRWW4QST5Ihcc9HkugFZoP3XM/BYrMAWBYriDEymauQs2CC0blcMJFHcL57/FohwriSVzMU65EUDQtiZQcBCM2BhfFQN1sHJBPnLVVycc5rhflgpKatbLzc2XspOGip0zDtfabR021ZqG37aWJJaJ7AV20esTtt62an6/AAVrMSvG+0w+D3jrV9TbcaeZgMeP3jZVa79Zd5e2lfbh7B/h5JELeT1RgNeUWWm829uwzxa0ytE6JPHy4j+P4VN9MKRtpdK8KsV6GN3Nha7mpOYLaTr1cdxll9jadgrgMflmPf/ytG0LdZMTT1zem40n8nqLVt2qQ2buovmRn6UFTSCkWRLnrAhT5+pJ0Q0sTSaXm4pbb0GUhzRNR1GQj5M4DlJG6Xsez3fjR91Hn2C3VKU+n/wz01wN2XUSDDo5+D/I/7JBvtnpz+yB90Y5eYt3JxjeztdvlT/1iriLvvES/AYJQldoswwAAA==&quot;"/>
    <we:property name="initialStateBookmark" value="&quot;H4sIAAAAAAAAA+1XXU/bMBT9K8jP0dQklBTeSgfSxPhYi7qHCaHb5CYY3DizndKuyn/ftZNSiABRgZjY1if75vje43M/rC5ZwnUhYHECU2R7bF/Kmymomy2feSxvbKenR8f94dHlSf/4gMyyMFzmmu0tmQGVoRlzXYKwHsj448JjIMQZZHaXgtDosQKVljkI/gtrMH0yqsTKYzgvhFRgXY4MGLRuZwSnPcX2P4UUEWLDZzjC2NTWMOqEUdTpQbizk3SDsLebBgTTNcAxexRiXbvwA5kb4DmFsbZJt9fDNIrCJA7T3Q5C3E2sPeXCrCCLg3mh6HZ050VhVTmXxQnFrDEWMl6RDjx2qOTUgRtZdTn5WaJa0AHrB3WNXLLR6gOtv60Wz3maWhe54YaQ7FjOOOrLWCDkZD93zDoVZWCEgsRwBwdSlFMXrBValirGIabrjfNfUVLOlKSUuRjn3AhkZGsIpBxFwmyMU5Wg2l+4IJ+5WmUnaN+xn2UKMzDN9uHH17KTBsTWmOOtdp8Oy7yh0akqS5LSxPZ8u1npE1Tepmp+v0KFjZh5wlc3+dLird9Qb8cdJgKfPnpXVJX9XdS9tKm0j9/+CU4eu5K3A4XUpomVxrvrhn4ygzwma5vE65P/MobP1UGbtpVK8zwTzTBaz4U656zgM2lq9WncTa6ptO0UoGPy3Wr+9de2JVRPTjpxfW82DuXtBqW6UYVcuEbrhJ1JlEIXA5h0t+MkDSLn6lnRDc7NRM4fKm69+WEcQBT1Qj/e7W5v+1EC8JHH83r8qPvoIVVLnunLwT8zzVWbXS1Bq5L9/4P8LxvkDyv9hTXw0Sh33+Pd8dvd+fal8qdeEdfoaw3YFOmvhl3I0ugCYjyDvG7lonbA0eGoBCBPMGnWbvZ/5fQI1HqPQZTutaF/H8zFoAzwpj1fgG/I/QZedZeoOA0AAA==&quot;"/>
    <we:property name="isFiltersActionButtonVisible" value="true"/>
    <we:property name="isVisualContainerHeaderHidden" value="false"/>
    <we:property name="reportEmbeddedTime" value="&quot;2025-06-10T01:45:47.051Z&quot;"/>
    <we:property name="creatorTenantId" value="&quot;437b012e-c635-40d0-98f8-478a5a4b6e0c&quot;"/>
    <we:property name="creatorUserId" value="&quot;10032004A5187999&quot;"/>
    <we:property name="creatorSessionId" value="&quot;1f46b961-ea4b-4f1e-af2a-5c82004f9598&quot;"/>
    <we:property name="artifactViewState" value="&quot;liv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30DF3027-C5CD-4EF8-A6B7-EAD41CE867A1}">
  <we:reference id="wa200003233" version="2.0.0.3" store="en-US" storeType="OMEX"/>
  <we:alternateReferences>
    <we:reference id="WA200003233" version="2.0.0.3" store="" storeType="OMEX"/>
  </we:alternateReferences>
  <we:properties>
    <we:property name="reportUrl" value="&quot;/groups/me/reports/e04d5d09-7dc7-41a1-b477-f2e1224a5936/fbccea4673515d53c781?experience=power-bi&amp;clientSideAuth=0&quot;"/>
    <we:property name="reportName" value="&quot;Streamflix_Project_Visulization v3&quot;"/>
    <we:property name="reportState" value="&quot;CONNECTED&quot;"/>
    <we:property name="embedUrl" value="&quot;/reportEmbed?reportId=e04d5d09-7dc7-41a1-b477-f2e1224a5936&amp;config=eyJjbHVzdGVyVXJsIjoiaHR0cHM6Ly9XQUJJLUFVU1RSQUxJQS1FQVNULUItUFJJTUFSWS1yZWRpcmVjdC5hbmFseXNpcy53aW5kb3dzLm5ldCIsImVtYmVkRmVhdHVyZXMiOnsidXNhZ2VNZXRyaWNzVk5leHQiOnRydWV9fQ%3D%3D&amp;disableSensitivityBanner=true&amp;storytellingChangeViewModeShortcutKeys=true&quot;"/>
    <we:property name="pageName" value="&quot;fbccea4673515d53c781&quot;"/>
    <we:property name="pageDisplayName" value="&quot;Rating and Total Views by Year&quot;"/>
    <we:property name="datasetId" value="&quot;094813ba-08a8-40aa-92eb-67918ccaff9f&quot;"/>
    <we:property name="backgroundColor" value="&quot;#FFFFFF&quot;"/>
    <we:property name="bookmark" value="&quot;H4sIAAAAAAAAA+1Sy27bMBD8lYBnoZCst2+O695aBHYQoCiCYEWtFDY0KZCUY9Xwv3dFKSiSBm2A3IpKF3F2tJyZ3ROrhe0kDF9gj2zJLrV+2IN5uIhYwNSElXEG9JZQLJIs5SEmeUpV3TmhlWXLE3NgWnQ3wvYgx0YEfrsNGEh5Be14akBaDFiHxmoFUvzAiUwlZ3o8BwyPndQGxpY7Bw7Htgei05kkRB9iuhG4EwfcIXcT2lScIyRZHqdRWqcxz4tRtp0IXtmrlLG1v36tlQOh6JoRK5ME8ipvirzgdVynWZp7biOkmynVsDl2htyR56Ebw1nVB1Aca+YtGLST4hNba9nv/dfmGb7TveG4xcaXlBNuoDaf9UGgveMSQbEz5XFlNKXla183q63H7vXj2iCFU7NleA7+rmHVtgZbcPNx8w6BW+qiWnu3fk3hVPTop17N40l/l3xLiCWmnMf/axLXk5NucPdazUVaseo7zXJMnn7UpkZzOfjwPwrztAVR8C5fbwieZBPOwyaKqiyN46JcYBbXWZL83443CLzWDuTFjcBH+2JDwn9rQ8qIZwhlXOECIYQIs0U1dvqjH4dHV+njcyv+eYH8BMPK8EyqBQAA&quot;"/>
    <we:property name="initialStateBookmark" value="&quot;H4sIAAAAAAAAA+1UUW/aMBD+K5Wfo4kQkgBvlLGXjhZBhTRNFbo4l9SrsSPHoWSI/76zk2nrVm1IfZuWl9jffbn7vrtTTiwXdSWhvYU9sim71vppD+bpKmQBUz12d3eznK1vdrez5YJgXVmhVc2mJ2bBlGi3om5AugwEfn4IGEi5gtLdCpA1BqxCU2sFUnzFjkwhaxo8BwyPldQGXMqNBYsu7YHodKfa4buIKgK34oAb5LZDi4xzhFGSRnEY53HE07HTW3cEr+xVikvty8+1siAUlXHYZDSCNEuLcTrmeZTHSZx6biGk7SlZuzhWhtyR57ZyXZnlB1Acc+YtGKw7xSc217LZ+9PiBb7RjeG4xsKHlBW2pTRLfRBY77hEUOxM/VgZTd3ysU+L2dpjj/p5bpCak7Pp4Bz8XcOsLA2WYPvr4g0C15RFlfVu/prCLujRD43qxxP/LvmBkJqYsh//j0ncd06q1j5q1QdpxbIvNEvXefpQmxzNdeub/16Y71sQBm/ydUHjSTbhfFCEYZbEUTSeDDGJ8mQ0+r8dFwi81xbk1Vbgc/3Lhgz+rQ2ZhDxBmEQZDhEGEGIyzFymP/qxeLSZPr604p+fEbZH+sO6g25sXQHHFSj0RqtOjUDPowmDyl0v/dm490dBC9qV3oJsfFX66TJfg8SITOKFfO/0fP4GnBf8ES8GAAA=&quot;"/>
    <we:property name="isFiltersActionButtonVisible" value="true"/>
    <we:property name="isVisualContainerHeaderHidden" value="false"/>
    <we:property name="reportEmbeddedTime" value="&quot;2025-06-10T01:46:12.502Z&quot;"/>
    <we:property name="creatorTenantId" value="&quot;437b012e-c635-40d0-98f8-478a5a4b6e0c&quot;"/>
    <we:property name="creatorUserId" value="&quot;10032004A5187999&quot;"/>
    <we:property name="creatorSessionId" value="&quot;27974bdc-3978-44b4-b8f0-2508aa4479fb&quot;"/>
    <we:property name="artifactViewState" value="&quot;live&quot;"/>
  </we:properties>
  <we:bindings/>
  <we:snapshot xmlns:r="http://schemas.openxmlformats.org/officeDocument/2006/relationships"/>
</we:webextension>
</file>

<file path=ppt/webextensions/webextension3.xml><?xml version="1.0" encoding="utf-8"?>
<we:webextension xmlns:we="http://schemas.microsoft.com/office/webextensions/webextension/2010/11" id="{535C21E9-EF73-4E87-8F66-AE259D4D2C64}">
  <we:reference id="wa200003233" version="2.0.0.3" store="en-US" storeType="OMEX"/>
  <we:alternateReferences>
    <we:reference id="WA200003233" version="2.0.0.3" store=""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98D24C74-373B-4DEF-9A4B-589DD9563909}">
  <we:reference id="wa200003233" version="2.0.0.3" store="en-US" storeType="OMEX"/>
  <we:alternateReferences>
    <we:reference id="WA200003233" version="2.0.0.3" store="" storeType="OMEX"/>
  </we:alternateReferences>
  <we:properties>
    <we:property name="reportUrl" value="&quot;/groups/me/reports/e04d5d09-7dc7-41a1-b477-f2e1224a5936/5c1406fda3518aabb78f?experience=power-bi&amp;clientSideAuth=0&quot;"/>
    <we:property name="reportName" value="&quot;Streamflix_Project_Visulization v3&quot;"/>
    <we:property name="reportState" value="&quot;CONNECTED&quot;"/>
    <we:property name="embedUrl" value="&quot;/reportEmbed?reportId=e04d5d09-7dc7-41a1-b477-f2e1224a5936&amp;config=eyJjbHVzdGVyVXJsIjoiaHR0cHM6Ly9XQUJJLUFVU1RSQUxJQS1FQVNULUItUFJJTUFSWS1yZWRpcmVjdC5hbmFseXNpcy53aW5kb3dzLm5ldCIsImVtYmVkRmVhdHVyZXMiOnsidXNhZ2VNZXRyaWNzVk5leHQiOnRydWV9fQ%3D%3D&amp;disableSensitivityBanner=true&amp;storytellingChangeViewModeShortcutKeys=true&quot;"/>
    <we:property name="pageName" value="&quot;5c1406fda3518aabb78f&quot;"/>
    <we:property name="pageDisplayName" value="&quot;Most Popular Genres&quot;"/>
    <we:property name="datasetId" value="&quot;094813ba-08a8-40aa-92eb-67918ccaff9f&quot;"/>
    <we:property name="backgroundColor" value="&quot;#FFFFFF&quot;"/>
    <we:property name="bookmark" value="&quot;H4sIAAAAAAAAA+1WTW/bOBD9KwUvvQiFPi27t8ZNF4vttmmczR6KoBiJI4WtLGpJ2ok38H/fISW7seuvNkkTLHojOcPh4+MbztwwLnRTwewdjJG9ZEdSfhmD+vIsYB6r2zXEQdaLeRANYJBmqV+A75NVNkbIWrOXN8yAKtGcCz2BygaixY8XHoOqOoHSzgqoNHqsQaVlDZX4F1tnMhk1wbnH8LqppAIbcmTAoA07JXeaE4TgRUQnQm7EFEeYm3Y1yYPY7xUcoiToA2RZ2i/ITbcODtlGFxvaHT+UtQFR0zF2DdCPY0j8NAiyNOgP4nzA7XohKtO5ZLPj60bR7ejOs8aS84pPoc6RM3cFhbpFfMNelaXCEkw3PV4xDmU1GW9YH8mJyvEUHcbj2ggzozP+lFOB+lNeIdRsTmSdKElUOtuZNFA9Oxd4pZ3pzaTu6PHt9FJeDRUSn9wueEvYQ1oqpRI5VN8gvz9wv2FN+9m3QC5oRYu6rDodfH2SsxZfI6bSnEFWoVVa9pme1D4AbZOKozqauTd4LdRCDKG3hvYp8D+/WIiWdny+JctTeaXdDR6A64u5tUSYYd8PIUmimBe9pB8X2ZMQ8ylFqUv9abjpEq1xjchgl5CfJuTkV+49plweMe+KPOwDzzI/CtOk8AOfp9GP5909/1MdmSeoHOou+g9IRFciR7UiDzZGagLsoESqqHYTXbBpEQjUX0lYHZ0vijyp6I2SY7et60bGdMLm23msReLbp/77EhV2z1pzYZbkjRtQQq/P/hA1d8e9xcIczHI7caC+j9pTUV66Y94K0/JCl4ZqYmMFPf81Oc1b9di7cDCwgbl6QvSKnFoj5WKhU9DOmB4bS457nJ8foblCrJ8vUWzJHLfhvnNnJ3NtPiVhEGdJ4mdhCACI/qDn4u+Up8Frk8nr1e/LRuN5P4nDNMx76Oc9ngf9KN6bnWeyeUehDpOsnmT/TFDN2PqfOFoYaPxhMbir+L2lt7rtvfppruTKCCsi5PB33C77xcfnLSAUAivO7CHvf1qdWMJTh9Zli49elOqE7yTRchPeovJuv87va5C/I2f2c+3Au8q8de9SgF1CP0KH8RCtzl+aUmUrDpLbThxPs0vc0NjurbwZqOGlLQL/t9ask8rsYduzNA7iICl6cRIFuZ9watbyvQXgcVV8t2ZsSz9xUGsAWuQP1xgcwoXriqxxpY7/B+mZZnG1EgAA&quot;"/>
    <we:property name="initialStateBookmark" value="&quot;H4sIAAAAAAAAA+1YTW/bOBD9KwUvvQgLSZZsp7fETReLNB9rZ9NDEQQjaqSwlUUtSSVxA//3HVKyG7v+apNsgsXexOFw+ObxDTnQPUuFrgqYnMAY2Tt2IOXXMaivbwLmsbK1nZ4eHe8Pj65O9o8PySwrI2Sp2bt7ZkDlaC6ErqGwEcj4+dJjUBRnkNtRBoVGj1WotCyhEN+wcaYpo2qcegzvqkIqsCFHBgzasDfkTmPaO/itQzsCN+IGR8hNY415EPndLIVOHPQBkqTXz8hNNw4O2UoXG9ptP5ClAVHSNtYG6EcRxH4vCJJe0N+L+F5q7ZkoTOuSTA7vKkXZUc6TyrKyn95AyTFlLgWFukF8z/bzXGEOph0eLkwOZFGPV9hHslYch+gwHpZGmAntcSxvBOorXiCUbEpknSlJVLq5c2mgeHMh8Fa7qQ912dLj2+G1vB0oJD5Ta/DmsAdkyqUSHIofkD8duN+xpPXsRyCXZNGizItWB9+P5LzBV4kbac4hKdAqLflCR2oPgJZJlaI6mLgzeC/UTAyht4T2NfA/vZyJllZ8eSDLobzVLoNn4Ppyamc6mGDfDyGOO1GadeN+lCWvQsxDilLm+mqwKolmconIYJOQXyfk+P/ae0m5vGDdZTzsQ5okfifsxZkf+Gmv8+t198T3VEvmGSqHuo3+CxLRheCoFuTBxkhNgP3IkV5Uu4gSrBoEAvV3Eha/LmaPPKnog5Jjt6xtQ8a0w+rsPNYg8e1Rf7pGhe2xlqkwc/LGFSihl0dHokzddh8xMzuz3AwcqJ+jdijya7fNR2EaXihpKGobK+j678lp2qjH5pKCgRXMlTXRKzi1RsrFQqegjTE9NpYpbnF+e4DmFrF8O0expnLcgqeunY3MNfUUh0GUxLGfhCEAIPp7XRd/ozwN3plE3i1eXzZayvtxFPZC3kWfd1Me9DvR1uo8l9UJhdpNsrpO/q5RTdjynTiaTdD3n7OPx4rfm3urh96Ll+ZCrYywIEJ2P8f1sp9dfN4MQiawSJnd5PRfeyfm8NSu77LFRydK74TvJNFwEz6g8nG3zh9LkH+iZrZz7cC7l3nt2rkA24J+gQ7jOVqdvzSVylocJLeNOF5nl7iisd368iagBtf2EfivtWatVCbP2571oiAK4qwbxZ2A+3FKzRrf+gC8rIof14yt6Sd2ag1AC/58jcEuXLiuyE6uSk3WRlfA8QxKXJEipQYUJt2Spv3/1LRLRKpor9Yd/Ftw/wA7wJSaOhMAAA==&quot;"/>
    <we:property name="isFiltersActionButtonVisible" value="true"/>
    <we:property name="isVisualContainerHeaderHidden" value="false"/>
    <we:property name="reportEmbeddedTime" value="&quot;2025-06-10T01:58:09.732Z&quot;"/>
    <we:property name="creatorTenantId" value="&quot;437b012e-c635-40d0-98f8-478a5a4b6e0c&quot;"/>
    <we:property name="creatorUserId" value="&quot;10032004A5187999&quot;"/>
    <we:property name="creatorSessionId" value="&quot;7092b0ae-48e2-4961-ab3d-60f2c9e309d9&quot;"/>
    <we:property name="artifactViewState" value="&quot;live&quot;"/>
  </we:properties>
  <we:bindings/>
  <we:snapshot xmlns:r="http://schemas.openxmlformats.org/officeDocument/2006/relationships"/>
</we:webextension>
</file>

<file path=ppt/webextensions/webextension5.xml><?xml version="1.0" encoding="utf-8"?>
<we:webextension xmlns:we="http://schemas.microsoft.com/office/webextensions/webextension/2010/11" id="{C4612D39-0C23-4AE3-8F33-2ABFF484889F}">
  <we:reference id="wa200003233" version="2.0.0.3" store="en-US" storeType="OMEX"/>
  <we:alternateReferences>
    <we:reference id="wa200003233" version="2.0.0.3" store="" storeType="OMEX"/>
  </we:alternateReferences>
  <we:properties>
    <we:property name="reportUrl" value="&quot;/groups/me/reports/e04d5d09-7dc7-41a1-b477-f2e1224a5936/82e8a4f2927234271711?experience=power-bi&amp;clientSideAuth=0&quot;"/>
    <we:property name="reportName" value="&quot;Streamflix_Project_Visulization v3&quot;"/>
    <we:property name="reportState" value="&quot;CONNECTED&quot;"/>
    <we:property name="embedUrl" value="&quot;/reportEmbed?reportId=e04d5d09-7dc7-41a1-b477-f2e1224a5936&amp;config=eyJjbHVzdGVyVXJsIjoiaHR0cHM6Ly9XQUJJLUFVU1RSQUxJQS1FQVNULUItUFJJTUFSWS1yZWRpcmVjdC5hbmFseXNpcy53aW5kb3dzLm5ldCIsImVtYmVkRmVhdHVyZXMiOnsidXNhZ2VNZXRyaWNzVk5leHQiOnRydWV9fQ%3D%3D&amp;disableSensitivityBanner=true&amp;storytellingChangeViewModeShortcutKeys=true&quot;"/>
    <we:property name="pageName" value="&quot;82e8a4f2927234271711&quot;"/>
    <we:property name="pageDisplayName" value="&quot;Age-Based User Distribution&quot;"/>
    <we:property name="datasetId" value="&quot;094813ba-08a8-40aa-92eb-67918ccaff9f&quot;"/>
    <we:property name="backgroundColor" value="&quot;#FFFFFF&quot;"/>
    <we:property name="bookmark" value="&quot;H4sIAAAAAAAAA+1Uy27bMBD8lYJnoZAoypJzcxwn6CFFEKe9BEaxolYKE1oUKMq1a/jfS1JKWwd5oEHdB9CTxNnV7uxwVltSiLaRsHkPSyRH5FipuyXouzcRCUjdYyEkaR7GeTlmySjJORsxaqOqMULVLTnaEgO6QvNRtB1IV8iC14uAgJQXULlTCbLFgDSoW1WDFF+wT7YhozvcBQTXjVQaXMm5AYOu7Mqm27OlEL2NbUfgRqxwjtz0aEYxA1bSMU1pzGgapZGj3fYJntmjKa60bz9VtQFR2zY+N2QxRoAsDRkATWiZgMNLIc2Qkm9m60bb6ezMm8aJM7VcK6UFB0n8FBrbnvSWTJXslv5ttofPVac5XmLpQ7URZmMrfWhtk09cItRkZxW50Mrq5UOTCs+06hqP36jPU422bUGOwl3wjcmkWEHNLfqQxqSqNFZghuPsMBxd6N2JR0+7erii5DnCv0W6M6wL1I8It7BIK+pKDlb87oqrnh73FKY3oI1ze35rbeVMYL9T2tY83ngfnAh9b0gaPGD7Z5XfLe5Xxibf/rAUg/A9/0OYdLFzMZ4zZHxcIoQYxhkvyjT+O/bpSVP8c9v0oosbgf8t/NO+6A08imjOxlGaJzyCZJSWWeIN/KzgBtcmV+t9vV21cVaUSVwmBWXZKI5zoCF/cR2etOE5Qttp/AVDn4PEK3WKS/u8dBf9qp8l6GIIvdJohx3I36jL27uUr0AT7QP+CAAA&quot;"/>
    <we:property name="initialStateBookmark" value="&quot;H4sIAAAAAAAAA+1W227bMAz9lUHPwRDf4iRvaZoWQ5c2aLu+DEFBy7SrVrEMWc6SBfn3UrK7rkUvW7HsAuzJEkmTh4eHhjcsFVUpYX0MC2RDtqfUzQL0zTuPdVjR2k5Ojqaj06PL49F0QmZVGqGKig03zIDO0VyIqgZpM5Dx87zDQMoZ5PaWgayww0rUlSpAiq/YBJPL6Bq3HYarUioNNuWZAYM27ZLC6U61vfcBVQRuxBLPkJvG2vexD2HmD/zYD0I/9mLP4q2aAIfsyRCb2pUfq8KAKKiMi+2GAXqAYdwNAfzIzyKw9kxI04Yk68mq1NQd9bwuLStjwporLThI5rrQWDWgN2ysZL1wp8kD+5mqNcdTzJyrMMKsKdOniopccolQsC0xMtOK+HKuUY6HWtWls1+pL2ONVDZlw+628w3JKF1Cwcn6GMYozzXmYNrrZDcYrevDvrMe1EU7ouglwL+FukMsUtRPEDcnSyWKXLZSvFfFeQOPOwjjK9DGqj25JllZEdB7SlPOvbXTwb7Qd4L0O4/Q/lnmt/O7laHg6++WoiW+wb8Lkc631seTEEM+yBC62A36PM3i4O/Yp2dF8c9t06sqLgX+l/BP66IRcM/zk3DgxUnEPYh6cdaPnIBfJNzgyiRq9ZBvm23QT7MoyKLUD/u9IEjA7/JX1+FZGU4RqlrjL2h6ChLP1QEu6HlqB/2mjyXotHW9UWi7bchN1MbdY2MLpL8We1C1qUrgOIMCHc6ySSbQxRHxQLpI27O2z4+CZtbwcAGydoOnHxnmahAzIpH4g/Ettltt/03RgwkAAA==&quot;"/>
    <we:property name="isFiltersActionButtonVisible" value="true"/>
    <we:property name="isVisualContainerHeaderHidden" value="false"/>
    <we:property name="reportEmbeddedTime" value="&quot;2025-06-10T02:03:24.791Z&quot;"/>
    <we:property name="creatorTenantId" value="&quot;437b012e-c635-40d0-98f8-478a5a4b6e0c&quot;"/>
    <we:property name="creatorUserId" value="&quot;10032004A5187999&quot;"/>
    <we:property name="creatorSessionId" value="&quot;934da25c-474f-4acf-a397-2fcfe2b65b65&quot;"/>
    <we:property name="artifactViewState" value="&quot;live&quot;"/>
  </we:properties>
  <we:bindings/>
  <we:snapshot xmlns:r="http://schemas.openxmlformats.org/officeDocument/2006/relationships"/>
</we:webextension>
</file>

<file path=ppt/webextensions/webextension6.xml><?xml version="1.0" encoding="utf-8"?>
<we:webextension xmlns:we="http://schemas.microsoft.com/office/webextensions/webextension/2010/11" id="{6FC2117D-A767-418C-8D62-B46C0D9ADE45}">
  <we:reference id="wa200003233" version="2.0.0.3" store="en-US" storeType="OMEX"/>
  <we:alternateReferences>
    <we:reference id="wa200003233" version="2.0.0.3" store="" storeType="OMEX"/>
  </we:alternateReferences>
  <we:properties>
    <we:property name="reportUrl" value="&quot;/groups/me/reports/e04d5d09-7dc7-41a1-b477-f2e1224a5936/ff330edd94c1ffaf7ea1?experience=power-bi&amp;clientSideAuth=0&quot;"/>
    <we:property name="reportName" value="&quot;Streamflix_Project_Visulization v3&quot;"/>
    <we:property name="reportState" value="&quot;CONNECTED&quot;"/>
    <we:property name="embedUrl" value="&quot;/reportEmbed?reportId=e04d5d09-7dc7-41a1-b477-f2e1224a5936&amp;config=eyJjbHVzdGVyVXJsIjoiaHR0cHM6Ly9XQUJJLUFVU1RSQUxJQS1FQVNULUItUFJJTUFSWS1yZWRpcmVjdC5hbmFseXNpcy53aW5kb3dzLm5ldCIsImVtYmVkRmVhdHVyZXMiOnsidXNhZ2VNZXRyaWNzVk5leHQiOnRydWV9fQ%3D%3D&amp;disableSensitivityBanner=true&amp;storytellingChangeViewModeShortcutKeys=true&quot;"/>
    <we:property name="pageName" value="&quot;ff330edd94c1ffaf7ea1&quot;"/>
    <we:property name="pageDisplayName" value="&quot;User Subscription Distribution&quot;"/>
    <we:property name="datasetId" value="&quot;094813ba-08a8-40aa-92eb-67918ccaff9f&quot;"/>
    <we:property name="backgroundColor" value="&quot;#FFFFFF&quot;"/>
    <we:property name="bookmark" value="&quot;H4sIAAAAAAAAA+1VTY/TMBD9K8jnCOWjaZLedrMFcUErClxQhSbOOOtd145sp7RU/e/YTqplC1pxYBeEyCl+M5l58/TGOZCWm17A/i1skCzIpVJ3G9B3LxISETliZZVkecraOGnKbJ6zuJxnLqp6y5U0ZHEgFnSH9iM3AwhfyIGf1hEBIa6h8ycGwmBEetRGSRD8K47JLmT1gMeI4K4XSoMvubJg0ZfdunR3dhSSl74jUMu3uEJqR5SxLIuxbasZTRgDViB42mZMCMx+muJLh/a1kha4dG08hlUDFPM2BsybgiXxjFWhBhd2Smn2y12v3XRu5n3vxakd105pTkGQMIVGM5I+kFqJYRPelg/wlRo0xXfIQkhabveu0gfjmnymAkGSo1PkWiunVwithsZQzfuTOoMJGTfqS63REWjJIj5Gz8vpNcoW9aM8LtotSOrQcxIXXaexAzsdl0/D0IfeXAX01SAn0+Q/El47xHDZicmU9/54P85BA6P6BrT1vm9uncG8Hdx3SjsRLvfBEVdcn6yZRmfk/+zEx/VpeVzy7XfrMTll5P+0dl0ffRadz9MKE5ZA0cTzokhbmP0dO1arQVqnxD9g6Ge+CX7pdvq/ZL95ye79Om5WnmFaQhkXDUvblGJZZeFP96joFne2UbuHgofnDPkG8QZw3CgIAAA=&quot;"/>
    <we:property name="initialStateBookmark" value="&quot;H4sIAAAAAAAAA+1VTW/bMAz9K4POwWA7H05yS91sGLq2QbP1MgQFLdOuWkUyZDlLFvi/l5Id9GND0cPaDcN8sfRIk4/Eo7lnmahKCbszWCObsiOtb9dgbt+FrMdUh52fn5zOLk6uzmanc4J1aYVWFZvumQVToL0UVQ3SRSDw26rHQMoFFO6Wg6ywx0o0lVYgxQ9snclkTY1Nj+G2lNqAC7m0YNGF3ZA73Sl3+L5PGYFbscElctuied7vB5hlkwEP8xzyGMHxrVoHz+yXLi60T59oZUEoSuMwnKTAcZgFgMM0zsNgkE98DCFt55Lu5tvSUHVU8650XUmIa6GN4CCZr8Jg1ZLes0TLeu1P80f4UteG4wXm3qSssDuK9LWiJFdcIijWUEcWRlO/vGlZpxU3ojx0p668x7X+nhgkAhmbBk3vbTl9RJWheZbHLNuA4oQ+JTErCoMF2O46fx2GzvTp2KMfatWJZvgz4RUhlVCF7ER5r48vbR3cM0quwVin+/SGBObkQN9pQ0042nlFHAtzkGbUe0L+z1bcrA7DQ843D8ajU0rL/3XlumqcFx+NogmGeQhxGoziOMpg8HfMWKJrZakT/4Cg3/hP8KK/0/8h+81Ddq/XdrKGfYzGMA7iNI+yiON40veb7tmmW9zaVG8fN9w/DxG2Rtrv7qBrW5W0JBeg0JdTtoQEtht0WwJthaw7G/f+LGiw29SXIGuflVY+8zmIjEglvtC/LbW5Az9U3+GtCAAA&quot;"/>
    <we:property name="isFiltersActionButtonVisible" value="true"/>
    <we:property name="isVisualContainerHeaderHidden" value="false"/>
    <we:property name="reportEmbeddedTime" value="&quot;2025-06-10T02:04:32.421Z&quot;"/>
    <we:property name="creatorTenantId" value="&quot;437b012e-c635-40d0-98f8-478a5a4b6e0c&quot;"/>
    <we:property name="creatorUserId" value="&quot;10032004A5187999&quot;"/>
    <we:property name="creatorSessionId" value="&quot;b0320e4f-d2cd-4723-9f7b-aaeaada2dca9&quot;"/>
    <we:property name="artifactViewState" value="&quot;live&quot;"/>
  </we:properties>
  <we:bindings/>
  <we:snapshot xmlns:r="http://schemas.openxmlformats.org/officeDocument/2006/relationships"/>
</we:webextension>
</file>

<file path=ppt/webextensions/webextension7.xml><?xml version="1.0" encoding="utf-8"?>
<we:webextension xmlns:we="http://schemas.microsoft.com/office/webextensions/webextension/2010/11" id="{5BF25002-E429-4CD7-87A3-B372DDC77435}">
  <we:reference id="wa200003233" version="2.0.0.3" store="en-US" storeType="OMEX"/>
  <we:alternateReferences>
    <we:reference id="WA200003233" version="2.0.0.3" store="" storeType="OMEX"/>
  </we:alternateReferences>
  <we:properties>
    <we:property name="reportUrl" value="&quot;/groups/me/reports/e04d5d09-7dc7-41a1-b477-f2e1224a5936/ea9bb7263e56d7e63fec?experience=power-bi&amp;clientSideAuth=0&quot;"/>
    <we:property name="reportName" value="&quot;Streamflix_Project_Visulization v3&quot;"/>
    <we:property name="reportState" value="&quot;CONNECTED&quot;"/>
    <we:property name="embedUrl" value="&quot;/reportEmbed?reportId=e04d5d09-7dc7-41a1-b477-f2e1224a5936&amp;config=eyJjbHVzdGVyVXJsIjoiaHR0cHM6Ly9XQUJJLUFVU1RSQUxJQS1FQVNULUItUFJJTUFSWS1yZWRpcmVjdC5hbmFseXNpcy53aW5kb3dzLm5ldCIsImVtYmVkRmVhdHVyZXMiOnsidXNhZ2VNZXRyaWNzVk5leHQiOnRydWV9fQ%3D%3D&amp;disableSensitivityBanner=true&amp;storytellingChangeViewModeShortcutKeys=true&quot;"/>
    <we:property name="pageName" value="&quot;ea9bb7263e56d7e63fec&quot;"/>
    <we:property name="pageDisplayName" value="&quot;User Distribution by Country &quot;"/>
    <we:property name="datasetId" value="&quot;094813ba-08a8-40aa-92eb-67918ccaff9f&quot;"/>
    <we:property name="backgroundColor" value="&quot;#FFFFFF&quot;"/>
    <we:property name="bookmark" value="&quot;H4sIAAAAAAAAA+1Uy27bMBD8lYJnoaiop31zFDfopQjqtpfCKFbSSmFCkwJFuVYN/3uXlNPGQZBT0uSQk8XZ9e5wNKM9q0XfSRg/wwbZnJ1pfbMBc/MuZAFTE5ZGaZjnPG+yvEbgPOU8pqrurNCqZ/M9s2BatN9FP4B0gwj8sQ4YSHkJrTs1IHsMWIem1wqk+I1TM5WsGfAQMNx1UhtwI1cWLLqxW2qnM1EI30e0ESortrjCyk4owqwsM55GmKR1hmnUYEVt/dTgmT3Y4kb79YVWFoSiNQ5rQp7NkiaLm1meNFGcl1nkcSHtsaUcl7vO0O3ozmPnxCmIa6uNqEAyfwuD/UR6zwoth41/Wp7gKz2YCr9g40vKCjvSpG89LflZSQTFDqTIpdGkly8VelDWjB6+0r8Kg7S1ZvMPh+AvkUW9BVURep/Fom0NtmCPx+XzUHSlT+ce/Tio4xtKHiP8X5S7QFWjeUC4NSG9UK08OvGfKb5O9CpPobgCY53Zy2tylfMA/U8bmnk2ehucC3PrRx7cY/uyyh/Wt4mh5us7mTgKP/F/Bo+uD65U8orHmM3ChPOIV8Ax9sl7VHSLO1vq3angbloezpqaJ2kMlGPOgX7C15HNRYsXRg/dWzif8LP2ls4nTucdl7p4+kydROwPXvXZuwkIAAA=&quot;"/>
    <we:property name="initialStateBookmark" value="&quot;H4sIAAAAAAAAA+1VXU/bMBT9K5Ofo2lxmqbtWwkdmhhQ0Y2XqUI3yU0wuHbkOF27qv+dayeMDyG0B9j2wFPs45t7j4/vsXesEE0tYXsKK2QTdqD1zQrMzYeQBUz12NnZ8cn0/PjydHoyI1jXVmjVsMmOWTAV2gvRtCBdBgJ/LAMGUs6hcrMSZIMBq9E0WoEUv7ALpiVrWtwHDDe11AZcyoUFiy7tmsJpTrXDjxFVhNyKNS4wtx2KMM6yhA8jjIdFgsOoxJzCmi7AM3s2xKX25VOtLAhFZRxWhjwZx2UyKMejuIwGoyyJPC6k7UOy7WxTG9od7XlbO1VS4lppI3KQzO/CYNOR3rFUy3blR7NH+EK3JsdzLP2SssJuKdP3hopc5hJBsT0pMjea9PJLqW6VNVsPX+mfqUGqWrDJp33wm8i0WIPKCX3KYlpVBiuw/XT2NhTd0pdDj35uVX9C8UuE/4pyR6gKNM8ItySkEaqSfSfeN8W3jl7uKaRXYKxr9uyausr1AP2nDeU82Po2OBTmrh958ITtv1V+v7xzDAVfP/BEL3zH/w16dLl3SxnP+QCTcRhzHvEcOA68814U3eLGZnrzWHCXbRSOy4LHwwGQjzkH+oT/hzenFR4Z3dbv5nzFa+3dna/szgdd6uzpPXWvGlshPeBuoFvb1JDjHBR6BnWXQ2D3nG5qoAu16MfGfb8KcmB3RBcgW29jetOZr0GHJjKJfxjfk7sFWEEhL44IAAA=&quot;"/>
    <we:property name="isFiltersActionButtonVisible" value="true"/>
    <we:property name="isVisualContainerHeaderHidden" value="false"/>
    <we:property name="reportEmbeddedTime" value="&quot;2025-06-10T01:48:10.451Z&quot;"/>
    <we:property name="creatorTenantId" value="&quot;437b012e-c635-40d0-98f8-478a5a4b6e0c&quot;"/>
    <we:property name="creatorUserId" value="&quot;10032004A5187999&quot;"/>
    <we:property name="creatorSessionId" value="&quot;7b2ac243-2951-40ad-9d65-78e2b325431d&quot;"/>
    <we:property name="artifactViewState" value="&quot;live&quot;"/>
  </we:properties>
  <we:bindings/>
  <we:snapshot xmlns:r="http://schemas.openxmlformats.org/officeDocument/2006/relationships"/>
</we:webextension>
</file>

<file path=ppt/webextensions/webextension8.xml><?xml version="1.0" encoding="utf-8"?>
<we:webextension xmlns:we="http://schemas.microsoft.com/office/webextensions/webextension/2010/11" id="{5C9D485B-C8C3-46A3-A1F9-E18952E794C4}">
  <we:reference id="wa200003233" version="2.0.0.3" store="en-US" storeType="OMEX"/>
  <we:alternateReferences>
    <we:reference id="WA200003233" version="2.0.0.3" store="" storeType="OMEX"/>
  </we:alternateReferences>
  <we:properties>
    <we:property name="reportUrl" value="&quot;/groups/me/reports/e04d5d09-7dc7-41a1-b477-f2e1224a5936/423c364647481ed2866c?experience=power-bi&amp;clientSideAuth=0&quot;"/>
    <we:property name="reportName" value="&quot;Streamflix_Project_Visulization v3&quot;"/>
    <we:property name="reportState" value="&quot;CONNECTED&quot;"/>
    <we:property name="embedUrl" value="&quot;/reportEmbed?reportId=e04d5d09-7dc7-41a1-b477-f2e1224a5936&amp;config=eyJjbHVzdGVyVXJsIjoiaHR0cHM6Ly9XQUJJLUFVU1RSQUxJQS1FQVNULUItUFJJTUFSWS1yZWRpcmVjdC5hbmFseXNpcy53aW5kb3dzLm5ldCIsImVtYmVkRmVhdHVyZXMiOnsidXNhZ2VNZXRyaWNzVk5leHQiOnRydWV9fQ%3D%3D&amp;disableSensitivityBanner=true&amp;storytellingChangeViewModeShortcutKeys=true&quot;"/>
    <we:property name="pageName" value="&quot;423c364647481ed2866c&quot;"/>
    <we:property name="pageDisplayName" value="&quot;User Device Usage&quot;"/>
    <we:property name="datasetId" value="&quot;094813ba-08a8-40aa-92eb-67918ccaff9f&quot;"/>
    <we:property name="backgroundColor" value="&quot;#FFFFFF&quot;"/>
    <we:property name="bookmark" value="&quot;H4sIAAAAAAAAA91UwY7aMBD9lcrnqHJCCIHbLtCql2pVaHtYoWriTIJ3jR05hkIR/96xw7YFbXcv7VL1Fr+ZzDy/vJc9K2XbKNi9hxWyEbs25n4F9v5VzCKmO2wokGd9HvMk7VdJieUwHVDVNE4a3bLRnjmwNbpPsl2D8oMIvF1EDJS6gdqfKlAtRqxB2xoNSn7DrplKzq7xEDHcNspY8CNnDhz6sRtqpzNRiF/3aCMIJzc4Q+E6NE16opelWTpI8xjLJM8yQW1t1xCYPdriR4f1Y6MdSE1rPMazQVmItMiS4YDnPMUi7Xu8ksodW4rddNtYuh3dedd4ccbEtTZWClAs3MJi25Hes7FR61V4mp7gM7O2Aj9gFUraSbejSR9bWvJFKATNDqTIjTWkVyhNcCMFBnRpvo4t0tKSjfgh+sHjqtyAFoSek7iqa4s1uONx+ncY+tK7SUDfrPXxA/WfIvwiwr1FXaJ9RLgFIa3UtToa8acn5h09ESiMl2Cd93pxR6byFqD3jKWZ17vggom0D3ZMojO2l1X+sHgIDDXf/RKJo/Ad/z9v0cXBV3gSJ1mSl2lGqRvmSZznuR/1pOYOt64w21O9/bS8giEvq36FPsQi54L+QM8l88KJmBsH6jM4sZzLFZ59H/7vJuOFefz21/b/JPQ5J1wyqSFeJ2n7Dnoi94gSCAAA&quot;"/>
    <we:property name="initialStateBookmark" value="&quot;H4sIAAAAAAAAA91VUW/aMBD+K5OfoymEEELfKLBp6tqiwrqHCVUX5xLcmjhyHAZD/PednXRdUdfuYSvTnmJ/d7n7fP6+ZMdSUZUSthewQnbCTpW6W4G+e9NhHita7PLy7Hx4dXZzMTyfEKxKI1RRsZMdM6BzNNeiqkHaCgR+WXgMpJxCbncZyAo9VqKuVAFSfMMmmUJG17j3GG5KqTTYkjMDBm3ZNaXTnnp33napI3Aj1jhDbho0DLq8G4VR2A/jDqZBHEWc0qomwTF7MsWWdu1HqjAgCmpjMT/qpwkPkygY9P3YDzEJexbPhDRtSrKdbEpNp6Mzb0s7lRFxzZUWHCRzp9BYNaR3bKRkvXKrySN8pmrN8QozFyqMMFuq9KmiJjdcIhRsTxOZakXzcqExrgVHhy7V15FGapqyE3/v/eAxTNdQcEIPSQzzXGMOpt1O/g5DG/owdui7umgvqPcc4VcZ3HssUtRPDG5BSCWKXLZCfNDEvKHHHYXRErSxWk9uSVRWAvSe0lTzdOtUMBb6Xo6Bd8D2uJPfL+4NQ8m3P1miHXzD/89LdLG3ET/oBFEQp2FErhvEQSeOY1vq2Zkb3JhEbR7P21aLMxj4adbL0JqYxz4P+y8688iOmCsD8jMYvpyLFR7cj//vOuOVefzy0/b/OPQlJRzTqc5eD7NjK6Q/uV2o2lQlcJxCga5/2VQQ6PJIDUACStu1ts+PgszYXNQ1yNo5mn7uzPWgqxOJxN/Mb8l9B0Jk802XCAAA&quot;"/>
    <we:property name="isFiltersActionButtonVisible" value="true"/>
    <we:property name="isVisualContainerHeaderHidden" value="false"/>
    <we:property name="reportEmbeddedTime" value="&quot;2025-06-10T01:48:37.935Z&quot;"/>
    <we:property name="creatorTenantId" value="&quot;437b012e-c635-40d0-98f8-478a5a4b6e0c&quot;"/>
    <we:property name="creatorUserId" value="&quot;10032004A5187999&quot;"/>
    <we:property name="creatorSessionId" value="&quot;85dd247d-b657-40fd-af92-51a30486b2ca&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1462</TotalTime>
  <Words>391</Words>
  <Application>Microsoft Office PowerPoint</Application>
  <PresentationFormat>Custom</PresentationFormat>
  <Paragraphs>76</Paragraphs>
  <Slides>14</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Cabin</vt:lpstr>
      <vt:lpstr>Arial</vt:lpstr>
      <vt:lpstr>Unbounded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LI SHAN</cp:lastModifiedBy>
  <cp:revision>7</cp:revision>
  <dcterms:created xsi:type="dcterms:W3CDTF">2025-06-08T06:11:35Z</dcterms:created>
  <dcterms:modified xsi:type="dcterms:W3CDTF">2025-06-10T03:42:30Z</dcterms:modified>
</cp:coreProperties>
</file>