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p:cViewPr varScale="1">
        <p:scale>
          <a:sx n="65" d="100"/>
          <a:sy n="65" d="100"/>
        </p:scale>
        <p:origin x="936" y="7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258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veen%20kumar\Downloads\Employee_Dataset%202024.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2024.xlsx]Pivot Table!PivotTable6</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Data Base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 Table'!$B$4:$B$5</c:f>
              <c:strCache>
                <c:ptCount val="1"/>
                <c:pt idx="0">
                  <c:v>Fixed Term</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'Pivot Table'!$B$6:$B$19</c:f>
              <c:numCache>
                <c:formatCode>0.000</c:formatCode>
                <c:ptCount val="13"/>
                <c:pt idx="0">
                  <c:v>2.10026990000000</c:v>
                </c:pt>
                <c:pt idx="1">
                  <c:v>2.8234075</c:v>
                </c:pt>
                <c:pt idx="2">
                  <c:v>1.83397770000000</c:v>
                </c:pt>
                <c:pt idx="3">
                  <c:v>3.3851885</c:v>
                </c:pt>
                <c:pt idx="4">
                  <c:v>1.0388574</c:v>
                </c:pt>
                <c:pt idx="5">
                  <c:v>0.3181657</c:v>
                </c:pt>
                <c:pt idx="6">
                  <c:v>0.5116537</c:v>
                </c:pt>
                <c:pt idx="7">
                  <c:v>2.8136842</c:v>
                </c:pt>
                <c:pt idx="8">
                  <c:v>0.9968367</c:v>
                </c:pt>
                <c:pt idx="9">
                  <c:v>0.845988800000000</c:v>
                </c:pt>
                <c:pt idx="10">
                  <c:v>1.21134110000000</c:v>
                </c:pt>
                <c:pt idx="11">
                  <c:v>2.9942731</c:v>
                </c:pt>
                <c:pt idx="12">
                  <c:v>4.9943995</c:v>
                </c:pt>
              </c:numCache>
            </c:numRef>
          </c:val>
        </c:ser>
        <c:ser>
          <c:idx val="1"/>
          <c:order val="1"/>
          <c:tx>
            <c:strRef>
              <c:f>'Pivot Table'!$C$4:$C$5</c:f>
              <c:strCache>
                <c:ptCount val="1"/>
                <c:pt idx="0">
                  <c:v>Permanent</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'Pivot Table'!$C$6:$C$19</c:f>
              <c:numCache>
                <c:formatCode>0.00</c:formatCode>
                <c:ptCount val="13"/>
                <c:pt idx="0">
                  <c:v>9.70133380000000</c:v>
                </c:pt>
                <c:pt idx="1">
                  <c:v>11.7055039000000</c:v>
                </c:pt>
                <c:pt idx="2">
                  <c:v>5.7865992</c:v>
                </c:pt>
                <c:pt idx="3">
                  <c:v>4.0349528</c:v>
                </c:pt>
                <c:pt idx="4">
                  <c:v>7.3915617</c:v>
                </c:pt>
                <c:pt idx="5">
                  <c:v>5.49282110000000</c:v>
                </c:pt>
                <c:pt idx="6">
                  <c:v>4.43496660000000</c:v>
                </c:pt>
                <c:pt idx="7">
                  <c:v>7.6345046</c:v>
                </c:pt>
                <c:pt idx="8">
                  <c:v>5.2372674</c:v>
                </c:pt>
                <c:pt idx="9">
                  <c:v>4.2623476</c:v>
                </c:pt>
                <c:pt idx="10">
                  <c:v>8.95624290000000</c:v>
                </c:pt>
                <c:pt idx="11">
                  <c:v>6.0592033</c:v>
                </c:pt>
                <c:pt idx="12">
                  <c:v>5.7374617</c:v>
                </c:pt>
              </c:numCache>
            </c:numRef>
          </c:val>
        </c:ser>
        <c:ser>
          <c:idx val="2"/>
          <c:order val="2"/>
          <c:tx>
            <c:strRef>
              <c:f>'Pivot Table'!$D$4:$D$5</c:f>
              <c:strCache>
                <c:ptCount val="1"/>
                <c:pt idx="0">
                  <c:v>Temporary</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'Pivot Table'!$D$6:$D$19</c:f>
              <c:numCache>
                <c:formatCode>0.00</c:formatCode>
                <c:ptCount val="13"/>
                <c:pt idx="0">
                  <c:v>1.9589341</c:v>
                </c:pt>
                <c:pt idx="1">
                  <c:v>1.4672076</c:v>
                </c:pt>
                <c:pt idx="2">
                  <c:v>2.3833453</c:v>
                </c:pt>
                <c:pt idx="3">
                  <c:v>1.59716940000000</c:v>
                </c:pt>
                <c:pt idx="4">
                  <c:v>2.38172670000000</c:v>
                </c:pt>
                <c:pt idx="5">
                  <c:v>0.707555</c:v>
                </c:pt>
                <c:pt idx="7">
                  <c:v>3.07401350000000</c:v>
                </c:pt>
                <c:pt idx="8">
                  <c:v>1.84150500000000</c:v>
                </c:pt>
                <c:pt idx="9">
                  <c:v>0.831919500000000</c:v>
                </c:pt>
                <c:pt idx="10">
                  <c:v>2.2363098</c:v>
                </c:pt>
                <c:pt idx="11">
                  <c:v>1.57212280000000</c:v>
                </c:pt>
                <c:pt idx="12">
                  <c:v>4.7694158</c:v>
                </c:pt>
              </c:numCache>
            </c:numRef>
          </c:val>
        </c:ser>
        <c:dLbls>
          <c:showLegendKey val="0"/>
          <c:showVal val="1"/>
          <c:showCatName val="0"/>
          <c:showSerName val="0"/>
          <c:showPercent val="0"/>
          <c:showBubbleSize val="0"/>
        </c:dLbls>
        <c:gapWidth val="150"/>
        <c:shape val="box"/>
        <c:axId val="65725071"/>
        <c:axId val="65732271"/>
        <c:axId val="0"/>
      </c:bar3DChart>
      <c:catAx>
        <c:axId val="65725071"/>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32271"/>
        <c:crosses val="autoZero"/>
        <c:auto val="1"/>
        <c:lblAlgn val="ctr"/>
        <c:lblOffset val="100"/>
        <c:noMultiLvlLbl val="0"/>
      </c:catAx>
      <c:valAx>
        <c:axId val="65732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a:t>
                </a:r>
                <a:r>
                  <a:rPr lang="en-IN" baseline="0"/>
                  <a:t> Salary </a:t>
                </a:r>
                <a:endParaRPr lang="en-IN"/>
              </a:p>
            </c:rich>
          </c:tx>
          <c:layout>
            <c:manualLayout>
              <c:xMode val="edge"/>
              <c:yMode val="edge"/>
              <c:x val="0.030663953367907157"/>
              <c:y val="0.320266246775629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2507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r>
              <a:rPr dirty="0" lang="en-GB"/>
              <a:t>Employee data analysis </a:t>
            </a:r>
            <a:r>
              <a:rPr lang="en-GB"/>
              <a:t>using excel </a:t>
            </a:r>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dirty="0" sz="2000" lang="en-US"/>
              <a:t>STUDENT NAME: </a:t>
            </a:r>
            <a:r>
              <a:rPr dirty="0" sz="2000" lang="en-US"/>
              <a:t> </a:t>
            </a:r>
            <a:r>
              <a:rPr dirty="0" sz="2000" lang="en-US"/>
              <a:t>N</a:t>
            </a:r>
            <a:r>
              <a:rPr dirty="0" sz="2000" lang="en-US"/>
              <a:t>.</a:t>
            </a:r>
            <a:r>
              <a:rPr dirty="0" sz="2000" lang="en-US"/>
              <a:t> </a:t>
            </a:r>
            <a:r>
              <a:rPr dirty="0" sz="2000" lang="en-US"/>
              <a:t>S</a:t>
            </a:r>
            <a:r>
              <a:rPr dirty="0" sz="2000" lang="en-US"/>
              <a:t>a</a:t>
            </a:r>
            <a:r>
              <a:rPr dirty="0" sz="2000" lang="en-US"/>
              <a:t>r</a:t>
            </a:r>
            <a:r>
              <a:rPr dirty="0" sz="2000" lang="en-US"/>
              <a:t>a</a:t>
            </a:r>
            <a:r>
              <a:rPr dirty="0" sz="2000" lang="en-US"/>
              <a:t>s</a:t>
            </a:r>
            <a:r>
              <a:rPr dirty="0" sz="2000" lang="en-US"/>
              <a:t>w</a:t>
            </a:r>
            <a:r>
              <a:rPr dirty="0" sz="2000" lang="en-US"/>
              <a:t>a</a:t>
            </a:r>
            <a:r>
              <a:rPr dirty="0" sz="2000" lang="en-US"/>
              <a:t>t</a:t>
            </a:r>
            <a:r>
              <a:rPr dirty="0" sz="2000" lang="en-US"/>
              <a:t>h</a:t>
            </a:r>
            <a:r>
              <a:rPr dirty="0" sz="2000" lang="en-US"/>
              <a:t>i</a:t>
            </a:r>
            <a:endParaRPr sz="1800"/>
          </a:p>
          <a:p>
            <a:r>
              <a:rPr dirty="0" sz="2000" lang="en-US"/>
              <a:t>REGISTER NO      :3122048</a:t>
            </a:r>
            <a:r>
              <a:rPr dirty="0" sz="2000" lang="en-US"/>
              <a:t>5</a:t>
            </a:r>
            <a:r>
              <a:rPr dirty="0" sz="2000" lang="en-US"/>
              <a:t>7</a:t>
            </a:r>
            <a:endParaRPr sz="1800"/>
          </a:p>
          <a:p>
            <a:r>
              <a:rPr dirty="0" sz="2000" lang="en-US"/>
              <a:t>DEPARTMENT     : B com[G]</a:t>
            </a:r>
            <a:endParaRPr sz="1800"/>
          </a:p>
          <a:p>
            <a:r>
              <a:rPr dirty="0" sz="2000" lang="en-US"/>
              <a:t>COLLEGE              :Thirumurugan  Arts And Science College For </a:t>
            </a:r>
            <a:endParaRPr sz="1800"/>
          </a:p>
          <a:p>
            <a:r>
              <a:rPr dirty="0" sz="2000" lang="en-US"/>
              <a:t>                                 Women</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1"/>
          <p:cNvSpPr txBox="1"/>
          <p:nvPr/>
        </p:nvSpPr>
        <p:spPr>
          <a:xfrm>
            <a:off x="739776" y="1447800"/>
            <a:ext cx="7566024" cy="3693319"/>
          </a:xfrm>
          <a:prstGeom prst="rect"/>
          <a:noFill/>
        </p:spPr>
        <p:txBody>
          <a:bodyPr rtlCol="0" wrap="square">
            <a:spAutoFit/>
          </a:bodyPr>
          <a:p>
            <a:pPr indent="-285750" marL="285750">
              <a:buFont typeface="Arial" panose="020B0604020202020204" pitchFamily="34" charset="0"/>
              <a:buChar char="•"/>
            </a:pPr>
            <a:r>
              <a:rPr b="1" dirty="0" lang="en-GB"/>
              <a:t>Data collection </a:t>
            </a:r>
            <a:r>
              <a:rPr dirty="0" lang="en-GB"/>
              <a:t>:data’s are collected  from dashboard</a:t>
            </a:r>
          </a:p>
          <a:p>
            <a:pPr indent="-285750" marL="285750">
              <a:buFont typeface="Arial" panose="020B0604020202020204" pitchFamily="34" charset="0"/>
              <a:buChar char="•"/>
            </a:pPr>
            <a:r>
              <a:rPr b="1" dirty="0" lang="en-GB"/>
              <a:t>Data cleaning </a:t>
            </a:r>
            <a:r>
              <a:rPr dirty="0" lang="en-GB"/>
              <a:t>:  Removing duplicate rows and column , finding the replacing text, changing the case of text, removing spaces .</a:t>
            </a:r>
          </a:p>
          <a:p>
            <a:pPr indent="-285750" marL="285750">
              <a:buFont typeface="Arial" panose="020B0604020202020204" pitchFamily="34" charset="0"/>
              <a:buChar char="•"/>
            </a:pPr>
            <a:r>
              <a:rPr b="1" dirty="0" lang="en-GB"/>
              <a:t>Techniques : </a:t>
            </a:r>
            <a:r>
              <a:rPr dirty="0" lang="en-GB"/>
              <a:t>I an using the techniques of pivot table , text to colunm, advanced filtering techniques and conditional formatting</a:t>
            </a:r>
            <a:r>
              <a:rPr b="1" dirty="0" lang="en-GB"/>
              <a:t>.</a:t>
            </a:r>
          </a:p>
          <a:p>
            <a:pPr indent="-285750" marL="285750">
              <a:buFont typeface="Arial" panose="020B0604020202020204" pitchFamily="34" charset="0"/>
              <a:buChar char="•"/>
            </a:pPr>
            <a:r>
              <a:rPr b="1" dirty="0" lang="en-GB"/>
              <a:t>Result : </a:t>
            </a:r>
            <a:r>
              <a:rPr dirty="0" lang="en-GB"/>
              <a:t>after completing the employee performance analysis you will be able to use advanced functions and productivity tools to assist in developing worksheets. </a:t>
            </a:r>
          </a:p>
          <a:p>
            <a:pPr indent="-285750" marL="285750">
              <a:buFont typeface="Arial" panose="020B0604020202020204" pitchFamily="34" charset="0"/>
              <a:buChar char="•"/>
            </a:pPr>
            <a:r>
              <a:rPr b="1" dirty="0" lang="en-GB"/>
              <a:t>Pivot tables</a:t>
            </a:r>
            <a:r>
              <a:rPr dirty="0" lang="en-GB"/>
              <a:t>: select a cell in the source data ,go to insert&gt; recommended pivot tables , my data is presents you with several options and also select the bar chart.</a:t>
            </a:r>
          </a:p>
          <a:p>
            <a:pPr indent="-285750" marL="285750">
              <a:buFont typeface="Arial" panose="020B0604020202020204" pitchFamily="34" charset="0"/>
              <a:buChar char="•"/>
            </a:pPr>
            <a:r>
              <a:rPr b="1" dirty="0" lang="en-GB"/>
              <a:t>Charts graphs </a:t>
            </a:r>
            <a:r>
              <a:rPr dirty="0" lang="en-GB"/>
              <a:t>: I am selecting data for the chart , select insert&gt; recommended charts, to preview the chart and select ok.</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718461" y="1357794"/>
          <a:ext cx="9553576" cy="47148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4"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914400" y="1676400"/>
            <a:ext cx="7239000" cy="2862322"/>
          </a:xfrm>
          <a:prstGeom prst="rect"/>
          <a:noFill/>
        </p:spPr>
        <p:txBody>
          <a:bodyPr rtlCol="0" wrap="square">
            <a:spAutoFit/>
          </a:bodyPr>
          <a:p>
            <a:r>
              <a:rPr dirty="0" lang="en-GB"/>
              <a:t>The “Employee performance analysis using Excel’s” project provides a robust and user-friendly solution for evaluating and managing employee performance. By leveraging Excel’s powerful tools-such as filtering  pivot tables , charts and conditional formatting – the project transforms raw performance data into actionable insights. The resulting interactive dashboards and customizable reports empower manager to make data- driven decisions optimize workforce productivity , and foster continuous improvement across the organization. This solutions not only streamlines performance management but also offers a cost- effective ,scalable approach to enhancing overall organizational efficiency.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flipH="1">
            <a:off x="3886200" y="3733800"/>
            <a:ext cx="609600" cy="30480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dirty="0" lang="en-GB"/>
              <a:t>                </a:t>
            </a:r>
            <a:endParaRPr dirty="0"/>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966787" y="2274838"/>
            <a:ext cx="6105525" cy="2491740"/>
          </a:xfrm>
          <a:prstGeom prst="rect"/>
          <a:noFill/>
        </p:spPr>
        <p:txBody>
          <a:bodyPr rtlCol="0" wrap="square">
            <a:spAutoFit/>
          </a:bodyPr>
          <a:p>
            <a:r>
              <a:rPr dirty="0" lang="en-GB"/>
              <a:t>Employee performance analysis using Excel involves evaluating and measuring an employee’s work effectiveness and efficiency based on key performance indicators (KPIs). This data is then analysed using with Excel’s functions and tools ,such as pivot tables, charts, and conditional formatting , to identify patterns ,strengths, and areas for improvement. The analysis helps in making informed decisions regarding training , promotions, and overall workforce optimization.</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50875" y="2286000"/>
            <a:ext cx="7010400" cy="3291840"/>
          </a:xfrm>
          <a:prstGeom prst="rect"/>
          <a:noFill/>
        </p:spPr>
        <p:txBody>
          <a:bodyPr rtlCol="0" wrap="square">
            <a:spAutoFit/>
          </a:bodyPr>
          <a:p>
            <a:r>
              <a:rPr dirty="0" lang="en-GB"/>
              <a:t>The project “Employee Performance Analysis Using Excel” aims to systematically evaluate employee productivity and effectiveness by leveraging Excel’s analytical tools. The project will involve collecting and organising performance data such as task completion rates, accuracy, and attendance records. This data will be processed and </a:t>
            </a:r>
            <a:r>
              <a:rPr dirty="0" lang="en-GB" err="1"/>
              <a:t>analyzed</a:t>
            </a:r>
            <a:r>
              <a:rPr dirty="0" lang="en-GB"/>
              <a:t> using Excel functions like pivot tables, chats,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Box 2"/>
          <p:cNvSpPr txBox="1"/>
          <p:nvPr/>
        </p:nvSpPr>
        <p:spPr>
          <a:xfrm>
            <a:off x="699452" y="2124192"/>
            <a:ext cx="6082348" cy="369332"/>
          </a:xfrm>
          <a:prstGeom prst="rect"/>
          <a:noFill/>
        </p:spPr>
        <p:txBody>
          <a:bodyPr rtlCol="0" wrap="square">
            <a:spAutoFit/>
          </a:bodyPr>
          <a:p>
            <a:pPr indent="-285750" marL="285750">
              <a:buFont typeface="Arial" panose="020B0604020202020204" pitchFamily="34" charset="0"/>
              <a:buChar char="•"/>
            </a:pPr>
            <a:r>
              <a:rPr dirty="0" lang="en-GB"/>
              <a:t>Human Resource manager (HR)</a:t>
            </a:r>
            <a:endParaRPr dirty="0" lang="en-IN"/>
          </a:p>
        </p:txBody>
      </p:sp>
      <p:sp>
        <p:nvSpPr>
          <p:cNvPr id="1048661" name="TextBox 6"/>
          <p:cNvSpPr txBox="1"/>
          <p:nvPr/>
        </p:nvSpPr>
        <p:spPr>
          <a:xfrm>
            <a:off x="723900" y="2514600"/>
            <a:ext cx="4533900" cy="369332"/>
          </a:xfrm>
          <a:prstGeom prst="rect"/>
          <a:noFill/>
        </p:spPr>
        <p:txBody>
          <a:bodyPr rtlCol="0" wrap="square">
            <a:spAutoFit/>
          </a:bodyPr>
          <a:p>
            <a:pPr indent="-285750" marL="285750">
              <a:buFont typeface="Arial" panose="020B0604020202020204" pitchFamily="34" charset="0"/>
              <a:buChar char="•"/>
            </a:pPr>
            <a:r>
              <a:rPr dirty="0" lang="en-GB"/>
              <a:t>Department manager/ supervisors</a:t>
            </a:r>
            <a:endParaRPr dirty="0" lang="en-IN"/>
          </a:p>
        </p:txBody>
      </p:sp>
      <p:sp>
        <p:nvSpPr>
          <p:cNvPr id="1048662" name="TextBox 8"/>
          <p:cNvSpPr txBox="1"/>
          <p:nvPr/>
        </p:nvSpPr>
        <p:spPr>
          <a:xfrm>
            <a:off x="723900" y="2971800"/>
            <a:ext cx="5524500" cy="369332"/>
          </a:xfrm>
          <a:prstGeom prst="rect"/>
          <a:noFill/>
        </p:spPr>
        <p:txBody>
          <a:bodyPr rtlCol="0" wrap="square">
            <a:spAutoFit/>
          </a:bodyPr>
          <a:p>
            <a:pPr indent="-285750" marL="285750">
              <a:buFont typeface="Arial" panose="020B0604020202020204" pitchFamily="34" charset="0"/>
              <a:buChar char="•"/>
            </a:pPr>
            <a:r>
              <a:rPr dirty="0" lang="en-GB"/>
              <a:t>Senior Management/Executives</a:t>
            </a:r>
            <a:endParaRPr dirty="0" lang="en-IN"/>
          </a:p>
        </p:txBody>
      </p:sp>
      <p:sp>
        <p:nvSpPr>
          <p:cNvPr id="1048663" name="TextBox 10"/>
          <p:cNvSpPr txBox="1"/>
          <p:nvPr/>
        </p:nvSpPr>
        <p:spPr>
          <a:xfrm>
            <a:off x="717595" y="3404969"/>
            <a:ext cx="4190047" cy="369332"/>
          </a:xfrm>
          <a:prstGeom prst="rect"/>
          <a:noFill/>
        </p:spPr>
        <p:txBody>
          <a:bodyPr rtlCol="0" wrap="square">
            <a:spAutoFit/>
          </a:bodyPr>
          <a:p>
            <a:pPr indent="-285750" marL="285750">
              <a:buFont typeface="Arial" panose="020B0604020202020204" pitchFamily="34" charset="0"/>
              <a:buChar char="•"/>
            </a:pPr>
            <a:r>
              <a:rPr dirty="0" lang="en-GB"/>
              <a:t>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7"/>
          <p:cNvSpPr txBox="1"/>
          <p:nvPr/>
        </p:nvSpPr>
        <p:spPr>
          <a:xfrm>
            <a:off x="3838574" y="2774733"/>
            <a:ext cx="5181600" cy="1477328"/>
          </a:xfrm>
          <a:prstGeom prst="rect"/>
          <a:noFill/>
        </p:spPr>
        <p:txBody>
          <a:bodyPr rtlCol="0" wrap="square">
            <a:spAutoFit/>
          </a:bodyPr>
          <a:p>
            <a:pPr indent="-285750" marL="285750">
              <a:buFont typeface="Arial" panose="020B0604020202020204" pitchFamily="34" charset="0"/>
              <a:buChar char="•"/>
            </a:pPr>
            <a:r>
              <a:rPr dirty="0" lang="en-GB"/>
              <a:t>Filtering – missing values</a:t>
            </a:r>
          </a:p>
          <a:p>
            <a:pPr indent="-285750" marL="285750">
              <a:buFont typeface="Arial" panose="020B0604020202020204" pitchFamily="34" charset="0"/>
              <a:buChar char="•"/>
            </a:pPr>
            <a:r>
              <a:rPr dirty="0" lang="en-GB"/>
              <a:t>Conditional formatting – blank values</a:t>
            </a:r>
          </a:p>
          <a:p>
            <a:pPr indent="-285750" marL="285750">
              <a:buFont typeface="Arial" panose="020B0604020202020204" pitchFamily="34" charset="0"/>
              <a:buChar char="•"/>
            </a:pPr>
            <a:r>
              <a:rPr dirty="0" lang="en-GB"/>
              <a:t>Pivot table – filter the data </a:t>
            </a:r>
          </a:p>
          <a:p>
            <a:pPr indent="-285750" marL="285750">
              <a:buFont typeface="Arial" panose="020B0604020202020204" pitchFamily="34" charset="0"/>
              <a:buChar char="•"/>
            </a:pPr>
            <a:r>
              <a:rPr dirty="0" lang="en-GB"/>
              <a:t>Chart – easy to understand</a:t>
            </a:r>
          </a:p>
          <a:p>
            <a:pPr indent="-285750" marL="285750">
              <a:buFont typeface="Arial" panose="020B0604020202020204" pitchFamily="34" charset="0"/>
              <a:buChar char="•"/>
            </a:pPr>
            <a:r>
              <a:rPr dirty="0" lang="en-GB"/>
              <a:t>Bar diagram – easy to understand </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780732" y="1600200"/>
            <a:ext cx="7848600" cy="369332"/>
          </a:xfrm>
          <a:prstGeom prst="rect"/>
          <a:noFill/>
        </p:spPr>
        <p:txBody>
          <a:bodyPr rtlCol="0" wrap="square">
            <a:spAutoFit/>
          </a:bodyPr>
          <a:p>
            <a:r>
              <a:rPr b="1" dirty="0" lang="en-GB"/>
              <a:t>Description</a:t>
            </a:r>
            <a:r>
              <a:rPr dirty="0" lang="en-GB"/>
              <a:t> </a:t>
            </a:r>
            <a:r>
              <a:rPr b="1" dirty="0" lang="en-GB"/>
              <a:t>for each of the columns in the dataset:</a:t>
            </a:r>
            <a:endParaRPr b="1" dirty="0" lang="en-IN"/>
          </a:p>
        </p:txBody>
      </p:sp>
      <p:sp>
        <p:nvSpPr>
          <p:cNvPr id="1048672" name="TextBox 4"/>
          <p:cNvSpPr txBox="1"/>
          <p:nvPr/>
        </p:nvSpPr>
        <p:spPr>
          <a:xfrm>
            <a:off x="773475" y="2145268"/>
            <a:ext cx="6483668" cy="646331"/>
          </a:xfrm>
          <a:prstGeom prst="rect"/>
          <a:noFill/>
        </p:spPr>
        <p:txBody>
          <a:bodyPr rtlCol="0" wrap="square">
            <a:spAutoFit/>
          </a:bodyPr>
          <a:p>
            <a:r>
              <a:rPr dirty="0" lang="en-GB"/>
              <a:t>1. </a:t>
            </a:r>
            <a:r>
              <a:rPr b="1" dirty="0" lang="en-GB"/>
              <a:t>Gender :</a:t>
            </a:r>
            <a:r>
              <a:rPr dirty="0" lang="en-GB"/>
              <a:t>A code representing the gender of the employee(e.g. M for male ,F for female , N for Non-binary).</a:t>
            </a:r>
            <a:endParaRPr dirty="0" lang="en-IN"/>
          </a:p>
        </p:txBody>
      </p:sp>
      <p:sp>
        <p:nvSpPr>
          <p:cNvPr id="1048673" name="TextBox 6"/>
          <p:cNvSpPr txBox="1"/>
          <p:nvPr/>
        </p:nvSpPr>
        <p:spPr>
          <a:xfrm>
            <a:off x="755332" y="2743200"/>
            <a:ext cx="6255068" cy="646331"/>
          </a:xfrm>
          <a:prstGeom prst="rect"/>
          <a:noFill/>
        </p:spPr>
        <p:txBody>
          <a:bodyPr rtlCol="0" wrap="square">
            <a:spAutoFit/>
          </a:bodyPr>
          <a:p>
            <a:r>
              <a:rPr b="1" dirty="0" lang="en-GB"/>
              <a:t>2. Employee type : </a:t>
            </a:r>
            <a:r>
              <a:rPr dirty="0" lang="en-GB"/>
              <a:t>employee</a:t>
            </a:r>
            <a:r>
              <a:rPr b="1" dirty="0" lang="en-GB"/>
              <a:t> </a:t>
            </a:r>
            <a:r>
              <a:rPr dirty="0" lang="en-GB"/>
              <a:t>type</a:t>
            </a:r>
            <a:r>
              <a:rPr b="1" dirty="0" lang="en-GB"/>
              <a:t> </a:t>
            </a:r>
            <a:r>
              <a:rPr dirty="0" lang="en-GB"/>
              <a:t>means</a:t>
            </a:r>
            <a:r>
              <a:rPr b="1" dirty="0" lang="en-GB"/>
              <a:t> </a:t>
            </a:r>
            <a:r>
              <a:rPr dirty="0" lang="en-GB"/>
              <a:t>permanent</a:t>
            </a:r>
            <a:r>
              <a:rPr b="1" dirty="0" lang="en-GB"/>
              <a:t>, </a:t>
            </a:r>
            <a:r>
              <a:rPr dirty="0" lang="en-GB"/>
              <a:t>temporary</a:t>
            </a:r>
            <a:r>
              <a:rPr b="1" dirty="0" lang="en-GB"/>
              <a:t> , </a:t>
            </a:r>
            <a:r>
              <a:rPr dirty="0" lang="en-GB"/>
              <a:t>fixed</a:t>
            </a:r>
            <a:r>
              <a:rPr b="1" dirty="0" lang="en-GB"/>
              <a:t> </a:t>
            </a:r>
            <a:r>
              <a:rPr dirty="0" lang="en-GB"/>
              <a:t>term.</a:t>
            </a:r>
            <a:endParaRPr dirty="0" lang="en-IN"/>
          </a:p>
        </p:txBody>
      </p:sp>
      <p:sp>
        <p:nvSpPr>
          <p:cNvPr id="1048674" name="TextBox 7"/>
          <p:cNvSpPr txBox="1"/>
          <p:nvPr/>
        </p:nvSpPr>
        <p:spPr>
          <a:xfrm>
            <a:off x="762000" y="3352800"/>
            <a:ext cx="6483668" cy="646331"/>
          </a:xfrm>
          <a:prstGeom prst="rect"/>
          <a:noFill/>
        </p:spPr>
        <p:txBody>
          <a:bodyPr rtlCol="0" wrap="square">
            <a:spAutoFit/>
          </a:bodyPr>
          <a:p>
            <a:r>
              <a:rPr b="1" dirty="0" lang="en-GB"/>
              <a:t>3</a:t>
            </a:r>
            <a:r>
              <a:rPr dirty="0" lang="en-GB"/>
              <a:t>. </a:t>
            </a:r>
            <a:r>
              <a:rPr b="1" dirty="0" lang="en-GB"/>
              <a:t>Work</a:t>
            </a:r>
            <a:r>
              <a:rPr dirty="0" lang="en-GB"/>
              <a:t> </a:t>
            </a:r>
            <a:r>
              <a:rPr b="1" dirty="0" lang="en-GB"/>
              <a:t>location: </a:t>
            </a:r>
            <a:r>
              <a:rPr dirty="0" lang="en-GB"/>
              <a:t>work location representing the country of the work foe example( Hyderabad , USA, New Zealand , India ,etc…)</a:t>
            </a:r>
            <a:endParaRPr dirty="0" lang="en-IN"/>
          </a:p>
        </p:txBody>
      </p:sp>
      <p:sp>
        <p:nvSpPr>
          <p:cNvPr id="1048675" name="TextBox 8"/>
          <p:cNvSpPr txBox="1"/>
          <p:nvPr/>
        </p:nvSpPr>
        <p:spPr>
          <a:xfrm>
            <a:off x="755332" y="4114800"/>
            <a:ext cx="6255068" cy="923330"/>
          </a:xfrm>
          <a:prstGeom prst="rect"/>
          <a:noFill/>
        </p:spPr>
        <p:txBody>
          <a:bodyPr rtlCol="0" wrap="square">
            <a:spAutoFit/>
          </a:bodyPr>
          <a:p>
            <a:r>
              <a:rPr b="1" dirty="0" lang="en-GB"/>
              <a:t>4. Department</a:t>
            </a:r>
            <a:r>
              <a:rPr dirty="0" lang="en-GB"/>
              <a:t>: Department representing the which department is working like Accounting , marketing , training , business development etc… </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12"/>
          <p:cNvSpPr txBox="1"/>
          <p:nvPr/>
        </p:nvSpPr>
        <p:spPr>
          <a:xfrm>
            <a:off x="3057525" y="2313653"/>
            <a:ext cx="5943600" cy="1477328"/>
          </a:xfrm>
          <a:prstGeom prst="rect"/>
          <a:noFill/>
        </p:spPr>
        <p:txBody>
          <a:bodyPr rtlCol="0" wrap="square">
            <a:spAutoFit/>
          </a:bodyPr>
          <a:p>
            <a:r>
              <a:rPr dirty="0" lang="en-GB"/>
              <a:t>1.  </a:t>
            </a:r>
            <a:r>
              <a:rPr b="1" dirty="0" lang="en-GB"/>
              <a:t>Automated</a:t>
            </a:r>
            <a:r>
              <a:rPr dirty="0" lang="en-GB"/>
              <a:t> </a:t>
            </a:r>
            <a:r>
              <a:rPr b="1" dirty="0" lang="en-GB"/>
              <a:t>alerts</a:t>
            </a:r>
            <a:r>
              <a:rPr dirty="0" lang="en-GB"/>
              <a:t> : The tools can be set up to send automated alerts for critical performance issues , ensuring that manager are immediately notified when attention is needed.</a:t>
            </a:r>
          </a:p>
          <a:p>
            <a:endParaRPr dirty="0" lang="en-IN"/>
          </a:p>
        </p:txBody>
      </p:sp>
      <p:sp>
        <p:nvSpPr>
          <p:cNvPr id="1048683" name="TextBox 13"/>
          <p:cNvSpPr txBox="1"/>
          <p:nvPr/>
        </p:nvSpPr>
        <p:spPr>
          <a:xfrm>
            <a:off x="3040318" y="3776233"/>
            <a:ext cx="5722681" cy="1200329"/>
          </a:xfrm>
          <a:prstGeom prst="rect"/>
          <a:noFill/>
        </p:spPr>
        <p:txBody>
          <a:bodyPr rtlCol="0" wrap="square">
            <a:spAutoFit/>
          </a:bodyPr>
          <a:p>
            <a:r>
              <a:rPr b="1" dirty="0" lang="en-GB"/>
              <a:t>2 predictive analytics : </a:t>
            </a:r>
            <a:r>
              <a:rPr dirty="0" lang="en-GB"/>
              <a:t>Integrating predictive models forecast future performance trends based on historical data, giving mangers a proactive approach to workforce planning  </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Naveen kumar</cp:lastModifiedBy>
  <dcterms:created xsi:type="dcterms:W3CDTF">2024-03-28T18:07:22Z</dcterms:created>
  <dcterms:modified xsi:type="dcterms:W3CDTF">2024-10-25T03:33:58Z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648df2b4511e4460b0cf47dd1e0c94e1</vt:lpwstr>
  </property>
</Properties>
</file>