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26.xml" ContentType="application/vnd.openxmlformats-officedocument.theme+xml"/>
  <Override PartName="/ppt/theme/theme14.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8.png" ContentType="image/png"/>
  <Override PartName="/ppt/media/image9.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slide" Target="slides/slide12.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38"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2881080"/>
            <a:ext cx="4447800" cy="1831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5.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6.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7.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3.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9;p2"/>
          <p:cNvSpPr/>
          <p:nvPr/>
        </p:nvSpPr>
        <p:spPr>
          <a:xfrm rot="5400000">
            <a:off x="2613600" y="-2156760"/>
            <a:ext cx="3916800" cy="868788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1" name="PlaceHolder 1"/>
          <p:cNvSpPr>
            <a:spLocks noGrp="1"/>
          </p:cNvSpPr>
          <p:nvPr>
            <p:ph type="title"/>
          </p:nvPr>
        </p:nvSpPr>
        <p:spPr>
          <a:xfrm>
            <a:off x="713160" y="1397520"/>
            <a:ext cx="7717320" cy="3517200"/>
          </a:xfrm>
          <a:prstGeom prst="rect">
            <a:avLst/>
          </a:prstGeom>
          <a:noFill/>
          <a:ln w="0">
            <a:noFill/>
          </a:ln>
        </p:spPr>
        <p:txBody>
          <a:bodyPr lIns="91440" rIns="91440" tIns="91440" bIns="91440" anchor="b">
            <a:noAutofit/>
          </a:bodyPr>
          <a:p>
            <a:pPr indent="0">
              <a:buNone/>
            </a:pPr>
            <a:r>
              <a:rPr b="0" lang="fr-FR" sz="12500" spc="-1" strike="noStrike">
                <a:solidFill>
                  <a:schemeClr val="dk1"/>
                </a:solidFill>
                <a:latin typeface="Arial"/>
              </a:rPr>
              <a:t>Click to edit the title text format</a:t>
            </a:r>
            <a:endParaRPr b="0" lang="fr-FR" sz="12500" spc="-1" strike="noStrike">
              <a:solidFill>
                <a:schemeClr val="dk1"/>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Google Shape;74;p19"/>
          <p:cNvSpPr/>
          <p:nvPr/>
        </p:nvSpPr>
        <p:spPr>
          <a:xfrm flipH="1">
            <a:off x="227880" y="228600"/>
            <a:ext cx="8686440" cy="410904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2" name="PlaceHolder 1"/>
          <p:cNvSpPr>
            <a:spLocks noGrp="1"/>
          </p:cNvSpPr>
          <p:nvPr>
            <p:ph type="title"/>
          </p:nvPr>
        </p:nvSpPr>
        <p:spPr>
          <a:xfrm>
            <a:off x="720000" y="3566880"/>
            <a:ext cx="7677360" cy="12686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566880"/>
            <a:ext cx="7703640" cy="1269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Google Shape;13;p3"/>
          <p:cNvSpPr/>
          <p:nvPr/>
        </p:nvSpPr>
        <p:spPr>
          <a:xfrm>
            <a:off x="228600" y="228600"/>
            <a:ext cx="5457600" cy="468612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5" name="PlaceHolder 1"/>
          <p:cNvSpPr>
            <a:spLocks noGrp="1"/>
          </p:cNvSpPr>
          <p:nvPr>
            <p:ph type="title"/>
          </p:nvPr>
        </p:nvSpPr>
        <p:spPr>
          <a:xfrm>
            <a:off x="3600360" y="427680"/>
            <a:ext cx="4830120" cy="4486680"/>
          </a:xfrm>
          <a:prstGeom prst="rect">
            <a:avLst/>
          </a:prstGeom>
          <a:noFill/>
          <a:ln w="0">
            <a:noFill/>
          </a:ln>
        </p:spPr>
        <p:txBody>
          <a:bodyPr lIns="91440" rIns="91440" tIns="91440" bIns="91440" anchor="b">
            <a:noAutofit/>
          </a:bodyPr>
          <a:p>
            <a:pPr indent="0">
              <a:buNone/>
            </a:pPr>
            <a:r>
              <a:rPr b="0" lang="fr-FR" sz="8500" spc="-1" strike="noStrike">
                <a:solidFill>
                  <a:schemeClr val="dk1"/>
                </a:solidFill>
                <a:latin typeface="Arial"/>
              </a:rPr>
              <a:t>Click to edit the title text format</a:t>
            </a:r>
            <a:endParaRPr b="0" lang="fr-FR" sz="8500" spc="-1" strike="noStrike">
              <a:solidFill>
                <a:schemeClr val="dk1"/>
              </a:solidFill>
              <a:latin typeface="Arial"/>
            </a:endParaRPr>
          </a:p>
        </p:txBody>
      </p:sp>
      <p:sp>
        <p:nvSpPr>
          <p:cNvPr id="26" name="PlaceHolder 2"/>
          <p:cNvSpPr>
            <a:spLocks noGrp="1"/>
          </p:cNvSpPr>
          <p:nvPr>
            <p:ph type="title"/>
          </p:nvPr>
        </p:nvSpPr>
        <p:spPr>
          <a:xfrm>
            <a:off x="713160" y="427680"/>
            <a:ext cx="1077120" cy="922320"/>
          </a:xfrm>
          <a:prstGeom prst="rect">
            <a:avLst/>
          </a:prstGeom>
          <a:noFill/>
          <a:ln w="0">
            <a:noFill/>
          </a:ln>
        </p:spPr>
        <p:txBody>
          <a:bodyPr lIns="91440" rIns="91440" tIns="91440" bIns="91440" anchor="ctr">
            <a:noAutofit/>
          </a:bodyPr>
          <a:p>
            <a:pPr indent="0">
              <a:lnSpc>
                <a:spcPct val="100000"/>
              </a:lnSpc>
              <a:buNone/>
            </a:pPr>
            <a:r>
              <a:rPr b="0" lang="fr-FR" sz="6000" spc="-1" strike="noStrike">
                <a:solidFill>
                  <a:schemeClr val="dk1"/>
                </a:solidFill>
                <a:latin typeface="Bebas Neue"/>
                <a:ea typeface="Bebas Neue"/>
              </a:rPr>
              <a:t>xx%</a:t>
            </a:r>
            <a:endParaRPr b="0" lang="fr-FR" sz="6000" spc="-1" strike="noStrike">
              <a:solidFill>
                <a:schemeClr val="dk1"/>
              </a:solidFill>
              <a:latin typeface="Arial"/>
            </a:endParaRPr>
          </a:p>
        </p:txBody>
      </p:sp>
      <p:sp>
        <p:nvSpPr>
          <p:cNvPr id="2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Google Shape;97;p21"/>
          <p:cNvSpPr/>
          <p:nvPr/>
        </p:nvSpPr>
        <p:spPr>
          <a:xfrm rot="5400000">
            <a:off x="2969640" y="-1781640"/>
            <a:ext cx="3193920" cy="868788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9" name="PlaceHolder 1"/>
          <p:cNvSpPr>
            <a:spLocks noGrp="1"/>
          </p:cNvSpPr>
          <p:nvPr>
            <p:ph type="title"/>
          </p:nvPr>
        </p:nvSpPr>
        <p:spPr>
          <a:xfrm>
            <a:off x="745200" y="380880"/>
            <a:ext cx="4322520" cy="1603440"/>
          </a:xfrm>
          <a:prstGeom prst="rect">
            <a:avLst/>
          </a:prstGeom>
          <a:noFill/>
          <a:ln w="0">
            <a:noFill/>
          </a:ln>
        </p:spPr>
        <p:txBody>
          <a:bodyPr lIns="91440" rIns="91440" tIns="91440" bIns="91440" anchor="t">
            <a:noAutofit/>
          </a:bodyPr>
          <a:p>
            <a:pPr indent="0">
              <a:lnSpc>
                <a:spcPct val="100000"/>
              </a:lnSpc>
              <a:buNone/>
            </a:pPr>
            <a:r>
              <a:rPr b="0" lang="fr-FR" sz="8000" spc="-1" strike="noStrike">
                <a:solidFill>
                  <a:schemeClr val="dk1"/>
                </a:solidFill>
                <a:latin typeface="Bebas Neue"/>
                <a:ea typeface="Bebas Neue"/>
              </a:rPr>
              <a:t>xx%</a:t>
            </a:r>
            <a:endParaRPr b="0" lang="fr-FR" sz="8000" spc="-1" strike="noStrike">
              <a:solidFill>
                <a:schemeClr val="dk1"/>
              </a:solidFill>
              <a:latin typeface="Arial"/>
            </a:endParaRPr>
          </a:p>
        </p:txBody>
      </p:sp>
      <p:sp>
        <p:nvSpPr>
          <p:cNvPr id="30" name="PlaceHolder 2"/>
          <p:cNvSpPr>
            <a:spLocks noGrp="1"/>
          </p:cNvSpPr>
          <p:nvPr>
            <p:ph type="title"/>
          </p:nvPr>
        </p:nvSpPr>
        <p:spPr>
          <a:xfrm>
            <a:off x="4076280" y="3158640"/>
            <a:ext cx="4322520" cy="1603440"/>
          </a:xfrm>
          <a:prstGeom prst="rect">
            <a:avLst/>
          </a:prstGeom>
          <a:noFill/>
          <a:ln w="0">
            <a:noFill/>
          </a:ln>
        </p:spPr>
        <p:txBody>
          <a:bodyPr lIns="91440" rIns="91440" tIns="91440" bIns="91440" anchor="b">
            <a:noAutofit/>
          </a:bodyPr>
          <a:p>
            <a:pPr indent="0" algn="r">
              <a:lnSpc>
                <a:spcPct val="100000"/>
              </a:lnSpc>
              <a:buNone/>
            </a:pPr>
            <a:r>
              <a:rPr b="0" lang="fr-FR" sz="8000" spc="-1" strike="noStrike">
                <a:solidFill>
                  <a:schemeClr val="dk1"/>
                </a:solidFill>
                <a:latin typeface="Bebas Neue"/>
                <a:ea typeface="Bebas Neue"/>
              </a:rPr>
              <a:t>xx%</a:t>
            </a:r>
            <a:endParaRPr b="0" lang="fr-FR" sz="8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13160" y="2881080"/>
            <a:ext cx="4447800" cy="1831320"/>
          </a:xfrm>
          <a:prstGeom prst="rect">
            <a:avLst/>
          </a:prstGeom>
          <a:noFill/>
          <a:ln w="0">
            <a:noFill/>
          </a:ln>
        </p:spPr>
        <p:txBody>
          <a:bodyPr lIns="91440" rIns="91440" tIns="91440" bIns="91440" anchor="b">
            <a:noAutofit/>
          </a:bodyPr>
          <a:p>
            <a:pPr indent="0">
              <a:buNone/>
            </a:pPr>
            <a:r>
              <a:rPr b="0" lang="fr-FR" sz="12000" spc="-1" strike="noStrike">
                <a:solidFill>
                  <a:schemeClr val="dk1"/>
                </a:solidFill>
                <a:latin typeface="Arial"/>
              </a:rPr>
              <a:t>Click to edit the title text format</a:t>
            </a:r>
            <a:endParaRPr b="0" lang="fr-FR" sz="12000" spc="-1" strike="noStrike">
              <a:solidFill>
                <a:schemeClr val="dk1"/>
              </a:solidFill>
              <a:latin typeface="Arial"/>
            </a:endParaRPr>
          </a:p>
        </p:txBody>
      </p:sp>
      <p:sp>
        <p:nvSpPr>
          <p:cNvPr id="32" name="Google Shape;105;p22"/>
          <p:cNvSpPr/>
          <p:nvPr/>
        </p:nvSpPr>
        <p:spPr>
          <a:xfrm>
            <a:off x="713160" y="2230920"/>
            <a:ext cx="2724840" cy="70380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 sz="1000" spc="-1" strike="noStrike">
                <a:solidFill>
                  <a:schemeClr val="dk1"/>
                </a:solidFill>
                <a:latin typeface="Anek Malayalam"/>
                <a:ea typeface="Anek Malayalam"/>
              </a:rPr>
              <a:t>CREDITS:</a:t>
            </a:r>
            <a:r>
              <a:rPr b="0" lang="en" sz="1000" spc="-1" strike="noStrike">
                <a:solidFill>
                  <a:schemeClr val="dk1"/>
                </a:solidFill>
                <a:latin typeface="Anek Malayalam"/>
                <a:ea typeface="Anek Malayalam"/>
              </a:rPr>
              <a:t> This presentation template was created by </a:t>
            </a:r>
            <a:r>
              <a:rPr b="1" lang="en" sz="1000" spc="-1" strike="noStrike" u="sng">
                <a:solidFill>
                  <a:schemeClr val="dk1"/>
                </a:solidFill>
                <a:uFillTx/>
                <a:latin typeface="Anek Malayalam"/>
                <a:ea typeface="Anek Malayalam"/>
                <a:hlinkClick r:id="rId2"/>
              </a:rPr>
              <a:t>Slidesgo</a:t>
            </a:r>
            <a:r>
              <a:rPr b="0" lang="en" sz="1000" spc="-1" strike="noStrike">
                <a:solidFill>
                  <a:schemeClr val="dk1"/>
                </a:solidFill>
                <a:latin typeface="Anek Malayalam"/>
                <a:ea typeface="Anek Malayalam"/>
              </a:rPr>
              <a:t>, and includes icons, infographics &amp; images by </a:t>
            </a:r>
            <a:r>
              <a:rPr b="1" lang="en" sz="1000" spc="-1" strike="noStrike" u="sng">
                <a:solidFill>
                  <a:schemeClr val="dk1"/>
                </a:solidFill>
                <a:uFillTx/>
                <a:latin typeface="Anek Malayalam"/>
                <a:ea typeface="Anek Malayalam"/>
                <a:hlinkClick r:id="rId3"/>
              </a:rPr>
              <a:t>Freepik</a:t>
            </a:r>
            <a:r>
              <a:rPr b="0" lang="en" sz="1000" spc="-1" strike="noStrike">
                <a:solidFill>
                  <a:schemeClr val="dk1"/>
                </a:solidFill>
                <a:latin typeface="Anek Malayalam"/>
                <a:ea typeface="Anek Malayalam"/>
              </a:rPr>
              <a:t> </a:t>
            </a:r>
            <a:endParaRPr b="0" lang="en-US" sz="1000" spc="-1" strike="noStrike">
              <a:solidFill>
                <a:srgbClr val="ffffff"/>
              </a:solidFill>
              <a:latin typeface="OpenSymbol"/>
            </a:endParaRPr>
          </a:p>
        </p:txBody>
      </p:sp>
      <p:sp>
        <p:nvSpPr>
          <p:cNvPr id="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Google Shape;107;p23"/>
          <p:cNvSpPr/>
          <p:nvPr/>
        </p:nvSpPr>
        <p:spPr>
          <a:xfrm rot="5400000">
            <a:off x="2613600" y="-2156760"/>
            <a:ext cx="3916800" cy="8687880"/>
          </a:xfrm>
          <a:prstGeom prst="roundRect">
            <a:avLst>
              <a:gd name="adj" fmla="val 3431"/>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Google Shape;109;p24"/>
          <p:cNvSpPr/>
          <p:nvPr/>
        </p:nvSpPr>
        <p:spPr>
          <a:xfrm>
            <a:off x="1857240" y="228600"/>
            <a:ext cx="7057800" cy="470412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body"/>
          </p:nvPr>
        </p:nvSpPr>
        <p:spPr>
          <a:xfrm>
            <a:off x="720000" y="488520"/>
            <a:ext cx="7703640" cy="4615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37" name="PlaceHolder 2"/>
          <p:cNvSpPr>
            <a:spLocks noGrp="1"/>
          </p:cNvSpPr>
          <p:nvPr>
            <p:ph type="title"/>
          </p:nvPr>
        </p:nvSpPr>
        <p:spPr>
          <a:xfrm>
            <a:off x="720000" y="3645000"/>
            <a:ext cx="7703640" cy="11905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Google Shape;21;p5"/>
          <p:cNvSpPr/>
          <p:nvPr/>
        </p:nvSpPr>
        <p:spPr>
          <a:xfrm>
            <a:off x="228600" y="228600"/>
            <a:ext cx="8686440" cy="410904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41" name="PlaceHolder 1"/>
          <p:cNvSpPr>
            <a:spLocks noGrp="1"/>
          </p:cNvSpPr>
          <p:nvPr>
            <p:ph type="title"/>
          </p:nvPr>
        </p:nvSpPr>
        <p:spPr>
          <a:xfrm>
            <a:off x="720000" y="3566880"/>
            <a:ext cx="7677360" cy="12686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3751560"/>
            <a:ext cx="7703640" cy="10843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accent1"/>
                </a:solidFill>
                <a:latin typeface="Bebas Neue"/>
                <a:ea typeface="Bebas Neue"/>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13160" y="2822400"/>
            <a:ext cx="4122000" cy="2016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48" name="PlaceHolder 2"/>
          <p:cNvSpPr>
            <a:spLocks noGrp="1"/>
          </p:cNvSpPr>
          <p:nvPr>
            <p:ph type="body"/>
          </p:nvPr>
        </p:nvSpPr>
        <p:spPr>
          <a:xfrm>
            <a:off x="713160" y="441360"/>
            <a:ext cx="3488040" cy="22129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49" name="PlaceHolder 3"/>
          <p:cNvSpPr>
            <a:spLocks noGrp="1"/>
          </p:cNvSpPr>
          <p:nvPr>
            <p:ph type="body"/>
          </p:nvPr>
        </p:nvSpPr>
        <p:spPr>
          <a:xfrm>
            <a:off x="5143320" y="228600"/>
            <a:ext cx="3771720" cy="46861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3032640"/>
            <a:ext cx="3670920" cy="18032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3" name="PlaceHolder 2"/>
          <p:cNvSpPr>
            <a:spLocks noGrp="1"/>
          </p:cNvSpPr>
          <p:nvPr>
            <p:ph type="title"/>
          </p:nvPr>
        </p:nvSpPr>
        <p:spPr>
          <a:xfrm>
            <a:off x="228600" y="228600"/>
            <a:ext cx="4416840" cy="509760"/>
          </a:xfrm>
          <a:prstGeom prst="rect">
            <a:avLst/>
          </a:prstGeom>
          <a:noFill/>
          <a:ln w="0">
            <a:noFill/>
          </a:ln>
        </p:spPr>
        <p:txBody>
          <a:bodyPr lIns="91440" rIns="91440" tIns="91440" bIns="91440" anchor="t">
            <a:noAutofit/>
          </a:bodyPr>
          <a:p>
            <a:pPr indent="0">
              <a:buNone/>
            </a:pPr>
            <a:r>
              <a:rPr b="0" lang="fr-FR" sz="2000" spc="-1" strike="noStrike">
                <a:solidFill>
                  <a:schemeClr val="dk1"/>
                </a:solidFill>
                <a:latin typeface="Arial"/>
              </a:rPr>
              <a:t>Click to edit the title text format</a:t>
            </a:r>
            <a:endParaRPr b="0" lang="fr-FR"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4" name="Google Shape;115;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5"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6" name="Google Shape;118;p28"/>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7"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58"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Google Shape;47;p13"/>
          <p:cNvSpPr/>
          <p:nvPr/>
        </p:nvSpPr>
        <p:spPr>
          <a:xfrm>
            <a:off x="1857240" y="228600"/>
            <a:ext cx="7057800" cy="470412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7" name="PlaceHolder 1"/>
          <p:cNvSpPr>
            <a:spLocks noGrp="1"/>
          </p:cNvSpPr>
          <p:nvPr>
            <p:ph type="title"/>
          </p:nvPr>
        </p:nvSpPr>
        <p:spPr>
          <a:xfrm>
            <a:off x="713160" y="2634120"/>
            <a:ext cx="3670920" cy="22017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8" name="PlaceHolder 2"/>
          <p:cNvSpPr>
            <a:spLocks noGrp="1"/>
          </p:cNvSpPr>
          <p:nvPr>
            <p:ph type="title"/>
          </p:nvPr>
        </p:nvSpPr>
        <p:spPr>
          <a:xfrm>
            <a:off x="4661640" y="1225800"/>
            <a:ext cx="928440" cy="663480"/>
          </a:xfrm>
          <a:prstGeom prst="rect">
            <a:avLst/>
          </a:prstGeom>
          <a:noFill/>
          <a:ln w="0">
            <a:noFill/>
          </a:ln>
        </p:spPr>
        <p:txBody>
          <a:bodyPr lIns="91440" rIns="91440" tIns="91440" bIns="91440" anchor="ctr">
            <a:noAutofit/>
          </a:bodyPr>
          <a:p>
            <a:pPr indent="0" algn="ctr">
              <a:lnSpc>
                <a:spcPct val="100000"/>
              </a:lnSpc>
              <a:buNone/>
            </a:pPr>
            <a:r>
              <a:rPr b="0" lang="fr-FR" sz="4000" spc="-1" strike="noStrike">
                <a:solidFill>
                  <a:schemeClr val="dk1"/>
                </a:solidFill>
                <a:latin typeface="Bebas Neue"/>
                <a:ea typeface="Bebas Neue"/>
              </a:rPr>
              <a:t>xx%</a:t>
            </a:r>
            <a:endParaRPr b="0" lang="fr-FR" sz="4000" spc="-1" strike="noStrike">
              <a:solidFill>
                <a:schemeClr val="dk1"/>
              </a:solidFill>
              <a:latin typeface="Arial"/>
            </a:endParaRPr>
          </a:p>
        </p:txBody>
      </p:sp>
      <p:sp>
        <p:nvSpPr>
          <p:cNvPr id="9" name="PlaceHolder 3"/>
          <p:cNvSpPr>
            <a:spLocks noGrp="1"/>
          </p:cNvSpPr>
          <p:nvPr>
            <p:ph type="title"/>
          </p:nvPr>
        </p:nvSpPr>
        <p:spPr>
          <a:xfrm>
            <a:off x="4661640" y="2634120"/>
            <a:ext cx="928440" cy="663480"/>
          </a:xfrm>
          <a:prstGeom prst="rect">
            <a:avLst/>
          </a:prstGeom>
          <a:noFill/>
          <a:ln w="0">
            <a:noFill/>
          </a:ln>
        </p:spPr>
        <p:txBody>
          <a:bodyPr lIns="91440" rIns="91440" tIns="91440" bIns="91440" anchor="ctr">
            <a:noAutofit/>
          </a:bodyPr>
          <a:p>
            <a:pPr indent="0" algn="ctr">
              <a:lnSpc>
                <a:spcPct val="100000"/>
              </a:lnSpc>
              <a:buNone/>
            </a:pPr>
            <a:r>
              <a:rPr b="0" lang="fr-FR" sz="4000" spc="-1" strike="noStrike">
                <a:solidFill>
                  <a:schemeClr val="dk1"/>
                </a:solidFill>
                <a:latin typeface="Bebas Neue"/>
                <a:ea typeface="Bebas Neue"/>
              </a:rPr>
              <a:t>xx%</a:t>
            </a:r>
            <a:endParaRPr b="0" lang="fr-FR" sz="4000" spc="-1" strike="noStrike">
              <a:solidFill>
                <a:schemeClr val="dk1"/>
              </a:solidFill>
              <a:latin typeface="Arial"/>
            </a:endParaRPr>
          </a:p>
        </p:txBody>
      </p:sp>
      <p:sp>
        <p:nvSpPr>
          <p:cNvPr id="10" name="PlaceHolder 4"/>
          <p:cNvSpPr>
            <a:spLocks noGrp="1"/>
          </p:cNvSpPr>
          <p:nvPr>
            <p:ph type="title"/>
          </p:nvPr>
        </p:nvSpPr>
        <p:spPr>
          <a:xfrm>
            <a:off x="4661640" y="4042080"/>
            <a:ext cx="928440" cy="663480"/>
          </a:xfrm>
          <a:prstGeom prst="rect">
            <a:avLst/>
          </a:prstGeom>
          <a:noFill/>
          <a:ln w="0">
            <a:noFill/>
          </a:ln>
        </p:spPr>
        <p:txBody>
          <a:bodyPr lIns="91440" rIns="91440" tIns="91440" bIns="91440" anchor="ctr">
            <a:noAutofit/>
          </a:bodyPr>
          <a:p>
            <a:pPr indent="0" algn="ctr">
              <a:lnSpc>
                <a:spcPct val="100000"/>
              </a:lnSpc>
              <a:buNone/>
            </a:pPr>
            <a:r>
              <a:rPr b="0" lang="fr-FR" sz="4000" spc="-1" strike="noStrike">
                <a:solidFill>
                  <a:schemeClr val="dk1"/>
                </a:solidFill>
                <a:latin typeface="Bebas Neue"/>
                <a:ea typeface="Bebas Neue"/>
              </a:rPr>
              <a:t>xx%</a:t>
            </a:r>
            <a:endParaRPr b="0" lang="fr-FR" sz="4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713160" y="3576600"/>
            <a:ext cx="7710840" cy="12618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713160" y="2815200"/>
            <a:ext cx="4237560" cy="201600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4" name="PlaceHolder 2"/>
          <p:cNvSpPr>
            <a:spLocks noGrp="1"/>
          </p:cNvSpPr>
          <p:nvPr>
            <p:ph type="body"/>
          </p:nvPr>
        </p:nvSpPr>
        <p:spPr>
          <a:xfrm>
            <a:off x="713160" y="441360"/>
            <a:ext cx="4237560" cy="22129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15" name="PlaceHolder 3"/>
          <p:cNvSpPr>
            <a:spLocks noGrp="1"/>
          </p:cNvSpPr>
          <p:nvPr>
            <p:ph type="body"/>
          </p:nvPr>
        </p:nvSpPr>
        <p:spPr>
          <a:xfrm>
            <a:off x="5143320" y="228600"/>
            <a:ext cx="3771720" cy="46861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body"/>
          </p:nvPr>
        </p:nvSpPr>
        <p:spPr>
          <a:xfrm>
            <a:off x="720000" y="983880"/>
            <a:ext cx="7703640" cy="243756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17" name="PlaceHolder 2"/>
          <p:cNvSpPr>
            <a:spLocks noGrp="1"/>
          </p:cNvSpPr>
          <p:nvPr>
            <p:ph type="title"/>
          </p:nvPr>
        </p:nvSpPr>
        <p:spPr>
          <a:xfrm>
            <a:off x="720000" y="3645000"/>
            <a:ext cx="7703640" cy="119052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 name="Google Shape;69;p17"/>
          <p:cNvSpPr/>
          <p:nvPr/>
        </p:nvSpPr>
        <p:spPr>
          <a:xfrm rot="10800000">
            <a:off x="228960" y="228600"/>
            <a:ext cx="8686440" cy="4109040"/>
          </a:xfrm>
          <a:prstGeom prst="roundRect">
            <a:avLst>
              <a:gd name="adj" fmla="val 3804"/>
            </a:avLst>
          </a:pr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19" name="PlaceHolder 1"/>
          <p:cNvSpPr>
            <a:spLocks noGrp="1"/>
          </p:cNvSpPr>
          <p:nvPr>
            <p:ph type="title"/>
          </p:nvPr>
        </p:nvSpPr>
        <p:spPr>
          <a:xfrm>
            <a:off x="720000" y="3566880"/>
            <a:ext cx="7703640" cy="12686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032640"/>
            <a:ext cx="3670920" cy="18032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714240" y="1400040"/>
            <a:ext cx="7714800" cy="3514320"/>
          </a:xfrm>
          <a:prstGeom prst="rect">
            <a:avLst/>
          </a:prstGeom>
          <a:noFill/>
          <a:ln w="0">
            <a:noFill/>
          </a:ln>
        </p:spPr>
        <p:txBody>
          <a:bodyPr lIns="91440" rIns="91440" tIns="91440" bIns="91440" anchor="b">
            <a:normAutofit fontScale="87434"/>
          </a:bodyPr>
          <a:p>
            <a:pPr indent="0" algn="ctr">
              <a:lnSpc>
                <a:spcPct val="100000"/>
              </a:lnSpc>
              <a:buNone/>
              <a:tabLst>
                <a:tab algn="l" pos="0"/>
              </a:tabLst>
            </a:pPr>
            <a:r>
              <a:rPr b="0" lang="en" sz="12500" spc="-1" strike="noStrike">
                <a:solidFill>
                  <a:schemeClr val="dk1"/>
                </a:solidFill>
                <a:latin typeface="Bebas Neue"/>
                <a:ea typeface="Bebas Neue"/>
              </a:rPr>
              <a:t>Dopamine Insights</a:t>
            </a:r>
            <a:endParaRPr b="0" lang="fr-FR" sz="12500" spc="-1" strike="noStrike">
              <a:solidFill>
                <a:schemeClr val="dk1"/>
              </a:solidFill>
              <a:latin typeface="Arial"/>
            </a:endParaRPr>
          </a:p>
        </p:txBody>
      </p:sp>
      <p:sp>
        <p:nvSpPr>
          <p:cNvPr id="60" name="PlaceHolder 2"/>
          <p:cNvSpPr>
            <a:spLocks noGrp="1"/>
          </p:cNvSpPr>
          <p:nvPr>
            <p:ph type="subTitle"/>
          </p:nvPr>
        </p:nvSpPr>
        <p:spPr>
          <a:xfrm>
            <a:off x="714240" y="428760"/>
            <a:ext cx="7714800" cy="44748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1400" spc="-1" strike="noStrike">
                <a:solidFill>
                  <a:schemeClr val="dk1"/>
                </a:solidFill>
                <a:latin typeface="Anek Malayalam"/>
                <a:ea typeface="Anek Malayalam"/>
              </a:rPr>
              <a:t>Exploring the Science and Applications of Dopamine in Human Behavior</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714240" y="2819520"/>
            <a:ext cx="4238280" cy="20188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Research Evidence</a:t>
            </a:r>
            <a:endParaRPr b="0" lang="fr-FR" sz="6000" spc="-1" strike="noStrike">
              <a:solidFill>
                <a:schemeClr val="dk1"/>
              </a:solidFill>
              <a:latin typeface="Arial"/>
            </a:endParaRPr>
          </a:p>
        </p:txBody>
      </p:sp>
      <p:sp>
        <p:nvSpPr>
          <p:cNvPr id="81" name="PlaceHolder 2"/>
          <p:cNvSpPr>
            <a:spLocks noGrp="1"/>
          </p:cNvSpPr>
          <p:nvPr>
            <p:ph/>
          </p:nvPr>
        </p:nvSpPr>
        <p:spPr>
          <a:xfrm>
            <a:off x="714240" y="438120"/>
            <a:ext cx="4238280" cy="2209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A growing body of research supports the multifaceted roles of dopamine in behavior and mental health. Studies have demonstrated the correlation between dopamine dysregulation and conditions like depression and schizophrenia. Evidence from neuroimaging techniques shows how dopamine pathways contribute to decision-making and impulse control, reinforcing the importance of this neurotransmitter.</a:t>
            </a:r>
            <a:endParaRPr b="0" lang="fr-FR" sz="1400" spc="-1" strike="noStrike">
              <a:solidFill>
                <a:srgbClr val="000000"/>
              </a:solidFill>
              <a:latin typeface="Arial"/>
            </a:endParaRPr>
          </a:p>
        </p:txBody>
      </p:sp>
      <p:sp>
        <p:nvSpPr>
          <p:cNvPr id="82" name="Google Shape;156;p32"/>
          <p:cNvSpPr/>
          <p:nvPr/>
        </p:nvSpPr>
        <p:spPr>
          <a:xfrm>
            <a:off x="5143320" y="228600"/>
            <a:ext cx="3771720" cy="4686120"/>
          </a:xfrm>
          <a:prstGeom prst="roundRect">
            <a:avLst>
              <a:gd name="adj" fmla="val 3825"/>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714240" y="2819520"/>
            <a:ext cx="4238280" cy="20188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Conclusions</a:t>
            </a:r>
            <a:endParaRPr b="0" lang="fr-FR" sz="6000" spc="-1" strike="noStrike">
              <a:solidFill>
                <a:schemeClr val="dk1"/>
              </a:solidFill>
              <a:latin typeface="Arial"/>
            </a:endParaRPr>
          </a:p>
        </p:txBody>
      </p:sp>
      <p:sp>
        <p:nvSpPr>
          <p:cNvPr id="84" name="PlaceHolder 2"/>
          <p:cNvSpPr>
            <a:spLocks noGrp="1"/>
          </p:cNvSpPr>
          <p:nvPr>
            <p:ph/>
          </p:nvPr>
        </p:nvSpPr>
        <p:spPr>
          <a:xfrm>
            <a:off x="714240" y="438120"/>
            <a:ext cx="4238280" cy="2209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Dopamine is a vital neurotransmitter that significantly influences motivation, behavior, and emotional well-being. Understanding its functions and applications can lead to innovative strategies in diverse fields, from education to mental health, ultimately aiding in improving personal and social outcomes.</a:t>
            </a:r>
            <a:endParaRPr b="0" lang="fr-FR" sz="1400" spc="-1" strike="noStrike">
              <a:solidFill>
                <a:srgbClr val="000000"/>
              </a:solidFill>
              <a:latin typeface="Arial"/>
            </a:endParaRPr>
          </a:p>
        </p:txBody>
      </p:sp>
      <p:sp>
        <p:nvSpPr>
          <p:cNvPr id="85" name="Google Shape;156;p32"/>
          <p:cNvSpPr/>
          <p:nvPr/>
        </p:nvSpPr>
        <p:spPr>
          <a:xfrm>
            <a:off x="5143320" y="228600"/>
            <a:ext cx="3771720" cy="4686120"/>
          </a:xfrm>
          <a:prstGeom prst="roundRect">
            <a:avLst>
              <a:gd name="adj" fmla="val 3825"/>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714240" y="2876400"/>
            <a:ext cx="4447800" cy="1828440"/>
          </a:xfrm>
          <a:prstGeom prst="rect">
            <a:avLst/>
          </a:prstGeom>
          <a:noFill/>
          <a:ln w="0">
            <a:noFill/>
          </a:ln>
        </p:spPr>
        <p:txBody>
          <a:bodyPr lIns="91440" rIns="91440" tIns="91440" bIns="91440" anchor="b">
            <a:normAutofit fontScale="74922"/>
          </a:bodyPr>
          <a:p>
            <a:pPr indent="0">
              <a:lnSpc>
                <a:spcPct val="100000"/>
              </a:lnSpc>
              <a:buNone/>
              <a:tabLst>
                <a:tab algn="l" pos="0"/>
              </a:tabLst>
            </a:pPr>
            <a:r>
              <a:rPr b="0" lang="en" sz="12000" spc="-1" strike="noStrike">
                <a:solidFill>
                  <a:schemeClr val="dk1"/>
                </a:solidFill>
                <a:latin typeface="Bebas Neue"/>
                <a:ea typeface="Bebas Neue"/>
              </a:rPr>
              <a:t>Thank you!</a:t>
            </a:r>
            <a:endParaRPr b="0" lang="fr-FR" sz="12000" spc="-1" strike="noStrike">
              <a:solidFill>
                <a:schemeClr val="dk1"/>
              </a:solidFill>
              <a:latin typeface="Arial"/>
            </a:endParaRPr>
          </a:p>
        </p:txBody>
      </p:sp>
      <p:sp>
        <p:nvSpPr>
          <p:cNvPr id="87" name="PlaceHolder 2"/>
          <p:cNvSpPr>
            <a:spLocks noGrp="1"/>
          </p:cNvSpPr>
          <p:nvPr>
            <p:ph type="subTitle"/>
          </p:nvPr>
        </p:nvSpPr>
        <p:spPr>
          <a:xfrm>
            <a:off x="714240" y="1000080"/>
            <a:ext cx="2723760" cy="1228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Do you have any questions?</a:t>
            </a:r>
            <a:endParaRPr b="0" lang="en-US" sz="1400" spc="-1" strike="noStrike">
              <a:solidFill>
                <a:srgbClr val="ffffff"/>
              </a:solidFill>
              <a:latin typeface="OpenSymbol"/>
            </a:endParaRPr>
          </a:p>
        </p:txBody>
      </p:sp>
      <p:grpSp>
        <p:nvGrpSpPr>
          <p:cNvPr id="88" name="Google Shape;263;p42"/>
          <p:cNvGrpSpPr/>
          <p:nvPr/>
        </p:nvGrpSpPr>
        <p:grpSpPr>
          <a:xfrm>
            <a:off x="5591160" y="3191040"/>
            <a:ext cx="437040" cy="437040"/>
            <a:chOff x="5591160" y="3191040"/>
            <a:chExt cx="437040" cy="437040"/>
          </a:xfrm>
        </p:grpSpPr>
        <p:sp>
          <p:nvSpPr>
            <p:cNvPr id="89" name="Google Shape;264;p42"/>
            <p:cNvSpPr/>
            <p:nvPr/>
          </p:nvSpPr>
          <p:spPr>
            <a:xfrm>
              <a:off x="5591160" y="3191040"/>
              <a:ext cx="437040" cy="437040"/>
            </a:xfrm>
            <a:prstGeom prst="roundRect">
              <a:avLst>
                <a:gd name="adj" fmla="val 10894"/>
              </a:avLst>
            </a:prstGeom>
            <a:gradFill rotWithShape="0">
              <a:gsLst>
                <a:gs pos="0">
                  <a:srgbClr val="3833cb"/>
                </a:gs>
                <a:gs pos="50000">
                  <a:srgbClr val="379dd8"/>
                </a:gs>
                <a:gs pos="100000">
                  <a:srgbClr val="bffff6"/>
                </a:gs>
              </a:gsLst>
              <a:lin ang="2700000"/>
            </a:gra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0" name="Google Shape;265;p42"/>
            <p:cNvGrpSpPr/>
            <p:nvPr/>
          </p:nvGrpSpPr>
          <p:grpSpPr>
            <a:xfrm>
              <a:off x="5677560" y="3271680"/>
              <a:ext cx="275760" cy="275760"/>
              <a:chOff x="5677560" y="3271680"/>
              <a:chExt cx="275760" cy="275760"/>
            </a:xfrm>
          </p:grpSpPr>
          <p:sp>
            <p:nvSpPr>
              <p:cNvPr id="91" name="Google Shape;266;p42"/>
              <p:cNvSpPr/>
              <p:nvPr/>
            </p:nvSpPr>
            <p:spPr>
              <a:xfrm>
                <a:off x="5677560" y="327168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 name="Google Shape;267;p42"/>
              <p:cNvSpPr/>
              <p:nvPr/>
            </p:nvSpPr>
            <p:spPr>
              <a:xfrm>
                <a:off x="5741640" y="333720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 name="Google Shape;268;p42"/>
              <p:cNvSpPr/>
              <p:nvPr/>
            </p:nvSpPr>
            <p:spPr>
              <a:xfrm>
                <a:off x="5871600" y="330696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94" name="Google Shape;269;p42"/>
          <p:cNvGrpSpPr/>
          <p:nvPr/>
        </p:nvGrpSpPr>
        <p:grpSpPr>
          <a:xfrm>
            <a:off x="6458400" y="3191040"/>
            <a:ext cx="437040" cy="437040"/>
            <a:chOff x="6458400" y="3191040"/>
            <a:chExt cx="437040" cy="437040"/>
          </a:xfrm>
        </p:grpSpPr>
        <p:sp>
          <p:nvSpPr>
            <p:cNvPr id="95" name="Google Shape;270;p42"/>
            <p:cNvSpPr/>
            <p:nvPr/>
          </p:nvSpPr>
          <p:spPr>
            <a:xfrm>
              <a:off x="6458400" y="3191040"/>
              <a:ext cx="437040" cy="437040"/>
            </a:xfrm>
            <a:prstGeom prst="roundRect">
              <a:avLst>
                <a:gd name="adj" fmla="val 10894"/>
              </a:avLst>
            </a:prstGeom>
            <a:gradFill rotWithShape="0">
              <a:gsLst>
                <a:gs pos="0">
                  <a:srgbClr val="3833cb"/>
                </a:gs>
                <a:gs pos="100000">
                  <a:srgbClr val="47d2fb"/>
                </a:gs>
              </a:gsLst>
              <a:lin ang="2700000"/>
            </a:gra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6" name="Google Shape;271;p42"/>
            <p:cNvGrpSpPr/>
            <p:nvPr/>
          </p:nvGrpSpPr>
          <p:grpSpPr>
            <a:xfrm>
              <a:off x="6543720" y="3290400"/>
              <a:ext cx="266400" cy="237960"/>
              <a:chOff x="6543720" y="3290400"/>
              <a:chExt cx="266400" cy="237960"/>
            </a:xfrm>
          </p:grpSpPr>
          <p:sp>
            <p:nvSpPr>
              <p:cNvPr id="97" name="Google Shape;272;p42"/>
              <p:cNvSpPr/>
              <p:nvPr/>
            </p:nvSpPr>
            <p:spPr>
              <a:xfrm>
                <a:off x="6553080" y="3374280"/>
                <a:ext cx="60840" cy="154080"/>
              </a:xfrm>
              <a:custGeom>
                <a:avLst/>
                <a:gdLst>
                  <a:gd name="textAreaLeft" fmla="*/ 0 w 60840"/>
                  <a:gd name="textAreaRight" fmla="*/ 61200 w 60840"/>
                  <a:gd name="textAreaTop" fmla="*/ 0 h 154080"/>
                  <a:gd name="textAreaBottom" fmla="*/ 154440 h 15408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273;p42"/>
              <p:cNvSpPr/>
              <p:nvPr/>
            </p:nvSpPr>
            <p:spPr>
              <a:xfrm>
                <a:off x="6543720" y="3290400"/>
                <a:ext cx="70200" cy="70200"/>
              </a:xfrm>
              <a:custGeom>
                <a:avLst/>
                <a:gdLst>
                  <a:gd name="textAreaLeft" fmla="*/ 0 w 70200"/>
                  <a:gd name="textAreaRight" fmla="*/ 70560 w 70200"/>
                  <a:gd name="textAreaTop" fmla="*/ 0 h 70200"/>
                  <a:gd name="textAreaBottom" fmla="*/ 70560 h 7020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 name="Google Shape;274;p42"/>
              <p:cNvSpPr/>
              <p:nvPr/>
            </p:nvSpPr>
            <p:spPr>
              <a:xfrm>
                <a:off x="6646320" y="3374280"/>
                <a:ext cx="163800" cy="154080"/>
              </a:xfrm>
              <a:custGeom>
                <a:avLst/>
                <a:gdLst>
                  <a:gd name="textAreaLeft" fmla="*/ 0 w 163800"/>
                  <a:gd name="textAreaRight" fmla="*/ 164160 w 163800"/>
                  <a:gd name="textAreaTop" fmla="*/ 0 h 154080"/>
                  <a:gd name="textAreaBottom" fmla="*/ 154440 h 15408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00" name="Google Shape;275;p42"/>
          <p:cNvSpPr/>
          <p:nvPr/>
        </p:nvSpPr>
        <p:spPr>
          <a:xfrm>
            <a:off x="5562720" y="4048200"/>
            <a:ext cx="2952360" cy="25668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+91 620 421 838</a:t>
            </a:r>
            <a:endParaRPr b="0" lang="en-US" sz="1000" spc="-1" strike="noStrike">
              <a:solidFill>
                <a:srgbClr val="ffffff"/>
              </a:solidFill>
              <a:latin typeface="OpenSymbol"/>
            </a:endParaRPr>
          </a:p>
        </p:txBody>
      </p:sp>
      <p:grpSp>
        <p:nvGrpSpPr>
          <p:cNvPr id="101" name="Google Shape;276;p42"/>
          <p:cNvGrpSpPr/>
          <p:nvPr/>
        </p:nvGrpSpPr>
        <p:grpSpPr>
          <a:xfrm>
            <a:off x="7326360" y="3191040"/>
            <a:ext cx="437040" cy="437040"/>
            <a:chOff x="7326360" y="3191040"/>
            <a:chExt cx="437040" cy="437040"/>
          </a:xfrm>
        </p:grpSpPr>
        <p:sp>
          <p:nvSpPr>
            <p:cNvPr id="102" name="Google Shape;277;p42"/>
            <p:cNvSpPr/>
            <p:nvPr/>
          </p:nvSpPr>
          <p:spPr>
            <a:xfrm>
              <a:off x="7326360" y="3191040"/>
              <a:ext cx="437040" cy="437040"/>
            </a:xfrm>
            <a:prstGeom prst="roundRect">
              <a:avLst>
                <a:gd name="adj" fmla="val 10894"/>
              </a:avLst>
            </a:prstGeom>
            <a:gradFill rotWithShape="0">
              <a:gsLst>
                <a:gs pos="0">
                  <a:srgbClr val="3833cb"/>
                </a:gs>
                <a:gs pos="50000">
                  <a:srgbClr val="379dd8"/>
                </a:gs>
                <a:gs pos="100000">
                  <a:srgbClr val="bffff6"/>
                </a:gs>
              </a:gsLst>
              <a:lin ang="2700000"/>
            </a:gra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278;p42"/>
            <p:cNvSpPr/>
            <p:nvPr/>
          </p:nvSpPr>
          <p:spPr>
            <a:xfrm>
              <a:off x="7410600" y="3272400"/>
              <a:ext cx="268200" cy="273960"/>
            </a:xfrm>
            <a:custGeom>
              <a:avLst/>
              <a:gdLst>
                <a:gd name="textAreaLeft" fmla="*/ 0 w 268200"/>
                <a:gd name="textAreaRight" fmla="*/ 268560 w 268200"/>
                <a:gd name="textAreaTop" fmla="*/ 0 h 273960"/>
                <a:gd name="textAreaBottom" fmla="*/ 274320 h 273960"/>
              </a:gdLst>
              <a:ah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Introduction</a:t>
            </a:r>
            <a:endParaRPr b="0" lang="fr-FR" sz="6000" spc="-1" strike="noStrike">
              <a:solidFill>
                <a:schemeClr val="dk1"/>
              </a:solidFill>
              <a:latin typeface="Arial"/>
            </a:endParaRPr>
          </a:p>
        </p:txBody>
      </p:sp>
      <p:sp>
        <p:nvSpPr>
          <p:cNvPr id="62"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This presentation delves into the critical role of dopamine in brain function, its influence on motivation, and its applications in real-world scenarios.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subTitle"/>
          </p:nvPr>
        </p:nvSpPr>
        <p:spPr>
          <a:xfrm>
            <a:off x="714240" y="2838600"/>
            <a:ext cx="2733480" cy="1856880"/>
          </a:xfrm>
          <a:prstGeom prst="rect">
            <a:avLst/>
          </a:prstGeom>
          <a:noFill/>
          <a:ln w="0">
            <a:noFill/>
          </a:ln>
        </p:spPr>
        <p:txBody>
          <a:bodyPr lIns="91440" rIns="91440" tIns="91440" bIns="91440" anchor="b">
            <a:normAutofit/>
          </a:bodyPr>
          <a:p>
            <a:pPr algn="ctr"/>
            <a:endParaRPr b="0" lang="en-US" sz="1600" spc="-1" strike="noStrike">
              <a:solidFill>
                <a:schemeClr val="dk1"/>
              </a:solidFill>
              <a:latin typeface="Anek Malayalam"/>
              <a:ea typeface="Anek Malayalam"/>
            </a:endParaRPr>
          </a:p>
        </p:txBody>
      </p:sp>
      <p:sp>
        <p:nvSpPr>
          <p:cNvPr id="64" name="PlaceHolder 2"/>
          <p:cNvSpPr>
            <a:spLocks noGrp="1"/>
          </p:cNvSpPr>
          <p:nvPr>
            <p:ph type="title"/>
          </p:nvPr>
        </p:nvSpPr>
        <p:spPr>
          <a:xfrm>
            <a:off x="3600360" y="428760"/>
            <a:ext cx="4828680" cy="44859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8500" spc="-1" strike="noStrike">
                <a:solidFill>
                  <a:schemeClr val="dk1"/>
                </a:solidFill>
                <a:latin typeface="Bebas Neue"/>
                <a:ea typeface="Bebas Neue"/>
              </a:rPr>
              <a:t>Dopamine Overview</a:t>
            </a:r>
            <a:endParaRPr b="0" lang="fr-FR" sz="8500" spc="-1" strike="noStrike">
              <a:solidFill>
                <a:schemeClr val="dk1"/>
              </a:solidFill>
              <a:latin typeface="Arial"/>
            </a:endParaRPr>
          </a:p>
        </p:txBody>
      </p:sp>
      <p:sp>
        <p:nvSpPr>
          <p:cNvPr id="65" name="PlaceHolder 3"/>
          <p:cNvSpPr>
            <a:spLocks noGrp="1"/>
          </p:cNvSpPr>
          <p:nvPr>
            <p:ph type="title"/>
          </p:nvPr>
        </p:nvSpPr>
        <p:spPr>
          <a:xfrm>
            <a:off x="714240" y="428760"/>
            <a:ext cx="1076040" cy="92340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0" lang="en" sz="6000" spc="-1" strike="noStrike">
                <a:solidFill>
                  <a:schemeClr val="dk1"/>
                </a:solidFill>
                <a:latin typeface="Bebas Neue"/>
                <a:ea typeface="Bebas Neue"/>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Definition and Function</a:t>
            </a:r>
            <a:endParaRPr b="0" lang="fr-FR" sz="6000" spc="-1" strike="noStrike">
              <a:solidFill>
                <a:schemeClr val="dk1"/>
              </a:solidFill>
              <a:latin typeface="Arial"/>
            </a:endParaRPr>
          </a:p>
        </p:txBody>
      </p:sp>
      <p:sp>
        <p:nvSpPr>
          <p:cNvPr id="67"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Dopamine is a neurotransmitter that plays a key role in transmitting signals in the brain associated with pleasure, reward, and motor function. It is crucial for regulating mood, attention, and movement. In excess or deficiency, dopamine levels can lead to various neurological and psychological disorders, highlighting its importance in maintaining mental health.</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Role in Motivation</a:t>
            </a:r>
            <a:endParaRPr b="0" lang="fr-FR" sz="6000" spc="-1" strike="noStrike">
              <a:solidFill>
                <a:schemeClr val="dk1"/>
              </a:solidFill>
              <a:latin typeface="Arial"/>
            </a:endParaRPr>
          </a:p>
        </p:txBody>
      </p:sp>
      <p:sp>
        <p:nvSpPr>
          <p:cNvPr id="69"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Dopamine is often referred to as the 'feel good' neurotransmitter due to its association with pleasure and reward-seeking behavior. It motivates individuals to act toward goals, helps reinforce learning through rewards, and influences decision-making processes. Understanding its role can aid in developing strategies to enhance motivation in educational and professional settings.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714240" y="2819520"/>
            <a:ext cx="4238280" cy="20188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Impact on Behavior</a:t>
            </a:r>
            <a:endParaRPr b="0" lang="fr-FR" sz="6000" spc="-1" strike="noStrike">
              <a:solidFill>
                <a:schemeClr val="dk1"/>
              </a:solidFill>
              <a:latin typeface="Arial"/>
            </a:endParaRPr>
          </a:p>
        </p:txBody>
      </p:sp>
      <p:sp>
        <p:nvSpPr>
          <p:cNvPr id="71" name="PlaceHolder 2"/>
          <p:cNvSpPr>
            <a:spLocks noGrp="1"/>
          </p:cNvSpPr>
          <p:nvPr>
            <p:ph/>
          </p:nvPr>
        </p:nvSpPr>
        <p:spPr>
          <a:xfrm>
            <a:off x="714240" y="438120"/>
            <a:ext cx="4238280" cy="220932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Dopamine significantly influences behavior by affecting emotional responses, pleasure experiences, and reward-seeking actions. Variations in dopamine levels can lead to changes in behavior patterns, such as increased impulsivity or motivational drive, as seen in disorders like ADHD or addictions. Understanding dopamine's impact is essential for developing behavioral interventions and treatment options.</a:t>
            </a:r>
            <a:endParaRPr b="0" lang="fr-FR" sz="1400" spc="-1" strike="noStrike">
              <a:solidFill>
                <a:srgbClr val="000000"/>
              </a:solidFill>
              <a:latin typeface="Arial"/>
            </a:endParaRPr>
          </a:p>
        </p:txBody>
      </p:sp>
      <p:sp>
        <p:nvSpPr>
          <p:cNvPr id="72" name="Google Shape;156;p32"/>
          <p:cNvSpPr/>
          <p:nvPr/>
        </p:nvSpPr>
        <p:spPr>
          <a:xfrm>
            <a:off x="5143320" y="228600"/>
            <a:ext cx="3771720" cy="4686120"/>
          </a:xfrm>
          <a:prstGeom prst="roundRect">
            <a:avLst>
              <a:gd name="adj" fmla="val 3825"/>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ubTitle"/>
          </p:nvPr>
        </p:nvSpPr>
        <p:spPr>
          <a:xfrm>
            <a:off x="714240" y="2838600"/>
            <a:ext cx="2733480" cy="1856880"/>
          </a:xfrm>
          <a:prstGeom prst="rect">
            <a:avLst/>
          </a:prstGeom>
          <a:noFill/>
          <a:ln w="0">
            <a:noFill/>
          </a:ln>
        </p:spPr>
        <p:txBody>
          <a:bodyPr lIns="91440" rIns="91440" tIns="91440" bIns="91440" anchor="b">
            <a:normAutofit/>
          </a:bodyPr>
          <a:p>
            <a:pPr algn="ctr"/>
            <a:endParaRPr b="0" lang="en-US" sz="1600" spc="-1" strike="noStrike">
              <a:solidFill>
                <a:schemeClr val="dk1"/>
              </a:solidFill>
              <a:latin typeface="Anek Malayalam"/>
              <a:ea typeface="Anek Malayalam"/>
            </a:endParaRPr>
          </a:p>
        </p:txBody>
      </p:sp>
      <p:sp>
        <p:nvSpPr>
          <p:cNvPr id="74" name="PlaceHolder 2"/>
          <p:cNvSpPr>
            <a:spLocks noGrp="1"/>
          </p:cNvSpPr>
          <p:nvPr>
            <p:ph type="title"/>
          </p:nvPr>
        </p:nvSpPr>
        <p:spPr>
          <a:xfrm>
            <a:off x="3600360" y="428760"/>
            <a:ext cx="4828680" cy="44859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8500" spc="-1" strike="noStrike">
                <a:solidFill>
                  <a:schemeClr val="dk1"/>
                </a:solidFill>
                <a:latin typeface="Bebas Neue"/>
                <a:ea typeface="Bebas Neue"/>
              </a:rPr>
              <a:t>Applications and Solutions</a:t>
            </a:r>
            <a:endParaRPr b="0" lang="fr-FR" sz="8500" spc="-1" strike="noStrike">
              <a:solidFill>
                <a:schemeClr val="dk1"/>
              </a:solidFill>
              <a:latin typeface="Arial"/>
            </a:endParaRPr>
          </a:p>
        </p:txBody>
      </p:sp>
      <p:sp>
        <p:nvSpPr>
          <p:cNvPr id="75" name="PlaceHolder 3"/>
          <p:cNvSpPr>
            <a:spLocks noGrp="1"/>
          </p:cNvSpPr>
          <p:nvPr>
            <p:ph type="title"/>
          </p:nvPr>
        </p:nvSpPr>
        <p:spPr>
          <a:xfrm>
            <a:off x="714240" y="428760"/>
            <a:ext cx="1076040" cy="923400"/>
          </a:xfrm>
          <a:prstGeom prst="rect">
            <a:avLst/>
          </a:prstGeom>
          <a:noFill/>
          <a:ln w="0">
            <a:noFill/>
          </a:ln>
        </p:spPr>
        <p:txBody>
          <a:bodyPr lIns="91440" rIns="91440" tIns="91440" bIns="91440" anchor="ctr">
            <a:normAutofit fontScale="81153"/>
          </a:bodyPr>
          <a:p>
            <a:pPr indent="0">
              <a:lnSpc>
                <a:spcPct val="100000"/>
              </a:lnSpc>
              <a:buNone/>
              <a:tabLst>
                <a:tab algn="l" pos="0"/>
              </a:tabLst>
            </a:pPr>
            <a:r>
              <a:rPr b="0" lang="en" sz="6000" spc="-1" strike="noStrike">
                <a:solidFill>
                  <a:schemeClr val="dk1"/>
                </a:solidFill>
                <a:latin typeface="Bebas Neue"/>
                <a:ea typeface="Bebas Neue"/>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Real-World Examples</a:t>
            </a:r>
            <a:endParaRPr b="0" lang="fr-FR" sz="6000" spc="-1" strike="noStrike">
              <a:solidFill>
                <a:schemeClr val="dk1"/>
              </a:solidFill>
              <a:latin typeface="Arial"/>
            </a:endParaRPr>
          </a:p>
        </p:txBody>
      </p:sp>
      <p:sp>
        <p:nvSpPr>
          <p:cNvPr id="77"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Dopamine's role extends into various fields, including psychology, education, and health. For instance, in the realm of education, gamification utilizes reward systems to increase student engagement by stimulating dopamine release. In addiction treatment, therapies focus on restoring dopamine balance to manage cravings and improve recovery outcomes.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714240" y="3581280"/>
            <a:ext cx="7714800" cy="126648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pc="-1" strike="noStrike">
                <a:solidFill>
                  <a:schemeClr val="dk1"/>
                </a:solidFill>
                <a:latin typeface="Bebas Neue"/>
                <a:ea typeface="Bebas Neue"/>
              </a:rPr>
              <a:t>Innovative Approaches</a:t>
            </a:r>
            <a:endParaRPr b="0" lang="fr-FR" sz="6000" spc="-1" strike="noStrike">
              <a:solidFill>
                <a:schemeClr val="dk1"/>
              </a:solidFill>
              <a:latin typeface="Arial"/>
            </a:endParaRPr>
          </a:p>
        </p:txBody>
      </p:sp>
      <p:sp>
        <p:nvSpPr>
          <p:cNvPr id="79" name="PlaceHolder 2"/>
          <p:cNvSpPr>
            <a:spLocks noGrp="1"/>
          </p:cNvSpPr>
          <p:nvPr>
            <p:ph type="subTitle"/>
          </p:nvPr>
        </p:nvSpPr>
        <p:spPr>
          <a:xfrm>
            <a:off x="714240" y="495360"/>
            <a:ext cx="7714800" cy="290484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Anek Malayalam"/>
                <a:ea typeface="Anek Malayalam"/>
              </a:rPr>
              <a:t>Innovative solutions are emerging to harness dopamine's effects, such as brain stimulation therapies aimed at enhancing dopamine release for mood disorders. Additionally, technology-driven applications, like mobile health apps, are designed to track and encourage behaviors that promote healthy dopamine levels, illustrating a proactive approach to mental well-being.</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2025-05-07T13:21:55Z</dcterms:created>
  <dc:creator>Unknown Creator</dc:creator>
  <dc:description/>
  <dc:language>en-US</dc:language>
  <cp:lastModifiedBy>Unknown Creator</cp:lastModifiedBy>
  <dcterms:modified xsi:type="dcterms:W3CDTF">2025-05-07T13:21:55Z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