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02" r:id="rId25"/>
    <p:sldId id="278" r:id="rId26"/>
    <p:sldId id="306" r:id="rId27"/>
    <p:sldId id="279" r:id="rId28"/>
    <p:sldId id="280" r:id="rId29"/>
    <p:sldId id="281" r:id="rId30"/>
    <p:sldId id="303" r:id="rId31"/>
    <p:sldId id="300" r:id="rId32"/>
    <p:sldId id="305" r:id="rId33"/>
    <p:sldId id="304" r:id="rId34"/>
    <p:sldId id="301" r:id="rId35"/>
    <p:sldId id="290" r:id="rId36"/>
    <p:sldId id="299" r:id="rId37"/>
    <p:sldId id="291" r:id="rId38"/>
    <p:sldId id="292" r:id="rId39"/>
    <p:sldId id="293" r:id="rId40"/>
    <p:sldId id="298" r:id="rId41"/>
    <p:sldId id="294" r:id="rId42"/>
    <p:sldId id="295" r:id="rId43"/>
    <p:sldId id="296" r:id="rId44"/>
    <p:sldId id="297" r:id="rId45"/>
  </p:sldIdLst>
  <p:sldSz cx="24384000" cy="13716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0" autoAdjust="0"/>
    <p:restoredTop sz="94660"/>
  </p:normalViewPr>
  <p:slideViewPr>
    <p:cSldViewPr snapToGrid="0">
      <p:cViewPr>
        <p:scale>
          <a:sx n="38" d="100"/>
          <a:sy n="38"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 name="PlaceHolder 2"/>
          <p:cNvSpPr>
            <a:spLocks noGrp="1"/>
          </p:cNvSpPr>
          <p:nvPr>
            <p:ph/>
          </p:nvPr>
        </p:nvSpPr>
        <p:spPr>
          <a:xfrm>
            <a:off x="1218960" y="3209400"/>
            <a:ext cx="219448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3"/>
          <p:cNvSpPr>
            <a:spLocks noGrp="1"/>
          </p:cNvSpPr>
          <p:nvPr>
            <p:ph/>
          </p:nvPr>
        </p:nvSpPr>
        <p:spPr>
          <a:xfrm>
            <a:off x="1218960" y="7364520"/>
            <a:ext cx="2194488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12189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124635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4"/>
          <p:cNvSpPr>
            <a:spLocks noGrp="1"/>
          </p:cNvSpPr>
          <p:nvPr>
            <p:ph/>
          </p:nvPr>
        </p:nvSpPr>
        <p:spPr>
          <a:xfrm>
            <a:off x="12189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5"/>
          <p:cNvSpPr>
            <a:spLocks noGrp="1"/>
          </p:cNvSpPr>
          <p:nvPr>
            <p:ph/>
          </p:nvPr>
        </p:nvSpPr>
        <p:spPr>
          <a:xfrm>
            <a:off x="124635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 name="PlaceHolder 2"/>
          <p:cNvSpPr>
            <a:spLocks noGrp="1"/>
          </p:cNvSpPr>
          <p:nvPr>
            <p:ph/>
          </p:nvPr>
        </p:nvSpPr>
        <p:spPr>
          <a:xfrm>
            <a:off x="1218960" y="320940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3"/>
          <p:cNvSpPr>
            <a:spLocks noGrp="1"/>
          </p:cNvSpPr>
          <p:nvPr>
            <p:ph/>
          </p:nvPr>
        </p:nvSpPr>
        <p:spPr>
          <a:xfrm>
            <a:off x="8638560" y="320940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4"/>
          <p:cNvSpPr>
            <a:spLocks noGrp="1"/>
          </p:cNvSpPr>
          <p:nvPr>
            <p:ph/>
          </p:nvPr>
        </p:nvSpPr>
        <p:spPr>
          <a:xfrm>
            <a:off x="16058520" y="320940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5"/>
          <p:cNvSpPr>
            <a:spLocks noGrp="1"/>
          </p:cNvSpPr>
          <p:nvPr>
            <p:ph/>
          </p:nvPr>
        </p:nvSpPr>
        <p:spPr>
          <a:xfrm>
            <a:off x="1218960" y="736452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6"/>
          <p:cNvSpPr>
            <a:spLocks noGrp="1"/>
          </p:cNvSpPr>
          <p:nvPr>
            <p:ph/>
          </p:nvPr>
        </p:nvSpPr>
        <p:spPr>
          <a:xfrm>
            <a:off x="8638560" y="736452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7"/>
          <p:cNvSpPr>
            <a:spLocks noGrp="1"/>
          </p:cNvSpPr>
          <p:nvPr>
            <p:ph/>
          </p:nvPr>
        </p:nvSpPr>
        <p:spPr>
          <a:xfrm>
            <a:off x="16058520" y="736452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1" name="PlaceHolder 2"/>
          <p:cNvSpPr>
            <a:spLocks noGrp="1"/>
          </p:cNvSpPr>
          <p:nvPr>
            <p:ph type="subTitle"/>
          </p:nvPr>
        </p:nvSpPr>
        <p:spPr>
          <a:xfrm>
            <a:off x="1218960" y="3209400"/>
            <a:ext cx="21944880" cy="79549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 name="PlaceHolder 2"/>
          <p:cNvSpPr>
            <a:spLocks noGrp="1"/>
          </p:cNvSpPr>
          <p:nvPr>
            <p:ph/>
          </p:nvPr>
        </p:nvSpPr>
        <p:spPr>
          <a:xfrm>
            <a:off x="1218960" y="3209400"/>
            <a:ext cx="21944880" cy="79549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12189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 name="PlaceHolder 3"/>
          <p:cNvSpPr>
            <a:spLocks noGrp="1"/>
          </p:cNvSpPr>
          <p:nvPr>
            <p:ph/>
          </p:nvPr>
        </p:nvSpPr>
        <p:spPr>
          <a:xfrm>
            <a:off x="124635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218960" y="547200"/>
            <a:ext cx="21944880" cy="106160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0" name="PlaceHolder 2"/>
          <p:cNvSpPr>
            <a:spLocks noGrp="1"/>
          </p:cNvSpPr>
          <p:nvPr>
            <p:ph/>
          </p:nvPr>
        </p:nvSpPr>
        <p:spPr>
          <a:xfrm>
            <a:off x="12189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1" name="PlaceHolder 3"/>
          <p:cNvSpPr>
            <a:spLocks noGrp="1"/>
          </p:cNvSpPr>
          <p:nvPr>
            <p:ph/>
          </p:nvPr>
        </p:nvSpPr>
        <p:spPr>
          <a:xfrm>
            <a:off x="124635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2" name="PlaceHolder 4"/>
          <p:cNvSpPr>
            <a:spLocks noGrp="1"/>
          </p:cNvSpPr>
          <p:nvPr>
            <p:ph/>
          </p:nvPr>
        </p:nvSpPr>
        <p:spPr>
          <a:xfrm>
            <a:off x="12189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subTitle"/>
          </p:nvPr>
        </p:nvSpPr>
        <p:spPr>
          <a:xfrm>
            <a:off x="1218960" y="3209400"/>
            <a:ext cx="21944880" cy="79549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4" name="PlaceHolder 2"/>
          <p:cNvSpPr>
            <a:spLocks noGrp="1"/>
          </p:cNvSpPr>
          <p:nvPr>
            <p:ph/>
          </p:nvPr>
        </p:nvSpPr>
        <p:spPr>
          <a:xfrm>
            <a:off x="12189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5" name="PlaceHolder 3"/>
          <p:cNvSpPr>
            <a:spLocks noGrp="1"/>
          </p:cNvSpPr>
          <p:nvPr>
            <p:ph/>
          </p:nvPr>
        </p:nvSpPr>
        <p:spPr>
          <a:xfrm>
            <a:off x="124635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6" name="PlaceHolder 4"/>
          <p:cNvSpPr>
            <a:spLocks noGrp="1"/>
          </p:cNvSpPr>
          <p:nvPr>
            <p:ph/>
          </p:nvPr>
        </p:nvSpPr>
        <p:spPr>
          <a:xfrm>
            <a:off x="124635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8" name="PlaceHolder 2"/>
          <p:cNvSpPr>
            <a:spLocks noGrp="1"/>
          </p:cNvSpPr>
          <p:nvPr>
            <p:ph/>
          </p:nvPr>
        </p:nvSpPr>
        <p:spPr>
          <a:xfrm>
            <a:off x="12189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9" name="PlaceHolder 3"/>
          <p:cNvSpPr>
            <a:spLocks noGrp="1"/>
          </p:cNvSpPr>
          <p:nvPr>
            <p:ph/>
          </p:nvPr>
        </p:nvSpPr>
        <p:spPr>
          <a:xfrm>
            <a:off x="124635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 name="PlaceHolder 4"/>
          <p:cNvSpPr>
            <a:spLocks noGrp="1"/>
          </p:cNvSpPr>
          <p:nvPr>
            <p:ph/>
          </p:nvPr>
        </p:nvSpPr>
        <p:spPr>
          <a:xfrm>
            <a:off x="1218960" y="7364520"/>
            <a:ext cx="2194488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2" name="PlaceHolder 2"/>
          <p:cNvSpPr>
            <a:spLocks noGrp="1"/>
          </p:cNvSpPr>
          <p:nvPr>
            <p:ph/>
          </p:nvPr>
        </p:nvSpPr>
        <p:spPr>
          <a:xfrm>
            <a:off x="1218960" y="3209400"/>
            <a:ext cx="219448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3" name="PlaceHolder 3"/>
          <p:cNvSpPr>
            <a:spLocks noGrp="1"/>
          </p:cNvSpPr>
          <p:nvPr>
            <p:ph/>
          </p:nvPr>
        </p:nvSpPr>
        <p:spPr>
          <a:xfrm>
            <a:off x="1218960" y="7364520"/>
            <a:ext cx="2194488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5" name="PlaceHolder 2"/>
          <p:cNvSpPr>
            <a:spLocks noGrp="1"/>
          </p:cNvSpPr>
          <p:nvPr>
            <p:ph/>
          </p:nvPr>
        </p:nvSpPr>
        <p:spPr>
          <a:xfrm>
            <a:off x="12189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 name="PlaceHolder 3"/>
          <p:cNvSpPr>
            <a:spLocks noGrp="1"/>
          </p:cNvSpPr>
          <p:nvPr>
            <p:ph/>
          </p:nvPr>
        </p:nvSpPr>
        <p:spPr>
          <a:xfrm>
            <a:off x="124635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7" name="PlaceHolder 4"/>
          <p:cNvSpPr>
            <a:spLocks noGrp="1"/>
          </p:cNvSpPr>
          <p:nvPr>
            <p:ph/>
          </p:nvPr>
        </p:nvSpPr>
        <p:spPr>
          <a:xfrm>
            <a:off x="12189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 name="PlaceHolder 5"/>
          <p:cNvSpPr>
            <a:spLocks noGrp="1"/>
          </p:cNvSpPr>
          <p:nvPr>
            <p:ph/>
          </p:nvPr>
        </p:nvSpPr>
        <p:spPr>
          <a:xfrm>
            <a:off x="124635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0" name="PlaceHolder 2"/>
          <p:cNvSpPr>
            <a:spLocks noGrp="1"/>
          </p:cNvSpPr>
          <p:nvPr>
            <p:ph/>
          </p:nvPr>
        </p:nvSpPr>
        <p:spPr>
          <a:xfrm>
            <a:off x="1218960" y="320940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 name="PlaceHolder 3"/>
          <p:cNvSpPr>
            <a:spLocks noGrp="1"/>
          </p:cNvSpPr>
          <p:nvPr>
            <p:ph/>
          </p:nvPr>
        </p:nvSpPr>
        <p:spPr>
          <a:xfrm>
            <a:off x="8638560" y="320940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4"/>
          <p:cNvSpPr>
            <a:spLocks noGrp="1"/>
          </p:cNvSpPr>
          <p:nvPr>
            <p:ph/>
          </p:nvPr>
        </p:nvSpPr>
        <p:spPr>
          <a:xfrm>
            <a:off x="16058520" y="320940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5"/>
          <p:cNvSpPr>
            <a:spLocks noGrp="1"/>
          </p:cNvSpPr>
          <p:nvPr>
            <p:ph/>
          </p:nvPr>
        </p:nvSpPr>
        <p:spPr>
          <a:xfrm>
            <a:off x="1218960" y="736452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6"/>
          <p:cNvSpPr>
            <a:spLocks noGrp="1"/>
          </p:cNvSpPr>
          <p:nvPr>
            <p:ph/>
          </p:nvPr>
        </p:nvSpPr>
        <p:spPr>
          <a:xfrm>
            <a:off x="8638560" y="736452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7"/>
          <p:cNvSpPr>
            <a:spLocks noGrp="1"/>
          </p:cNvSpPr>
          <p:nvPr>
            <p:ph/>
          </p:nvPr>
        </p:nvSpPr>
        <p:spPr>
          <a:xfrm>
            <a:off x="16058520" y="7364520"/>
            <a:ext cx="706608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 name="PlaceHolder 2"/>
          <p:cNvSpPr>
            <a:spLocks noGrp="1"/>
          </p:cNvSpPr>
          <p:nvPr>
            <p:ph/>
          </p:nvPr>
        </p:nvSpPr>
        <p:spPr>
          <a:xfrm>
            <a:off x="1218960" y="3209400"/>
            <a:ext cx="21944880" cy="79549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 name="PlaceHolder 2"/>
          <p:cNvSpPr>
            <a:spLocks noGrp="1"/>
          </p:cNvSpPr>
          <p:nvPr>
            <p:ph/>
          </p:nvPr>
        </p:nvSpPr>
        <p:spPr>
          <a:xfrm>
            <a:off x="12189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 name="PlaceHolder 3"/>
          <p:cNvSpPr>
            <a:spLocks noGrp="1"/>
          </p:cNvSpPr>
          <p:nvPr>
            <p:ph/>
          </p:nvPr>
        </p:nvSpPr>
        <p:spPr>
          <a:xfrm>
            <a:off x="124635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218960" y="547200"/>
            <a:ext cx="21944880" cy="106160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 name="PlaceHolder 2"/>
          <p:cNvSpPr>
            <a:spLocks noGrp="1"/>
          </p:cNvSpPr>
          <p:nvPr>
            <p:ph/>
          </p:nvPr>
        </p:nvSpPr>
        <p:spPr>
          <a:xfrm>
            <a:off x="12189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 name="PlaceHolder 3"/>
          <p:cNvSpPr>
            <a:spLocks noGrp="1"/>
          </p:cNvSpPr>
          <p:nvPr>
            <p:ph/>
          </p:nvPr>
        </p:nvSpPr>
        <p:spPr>
          <a:xfrm>
            <a:off x="124635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4"/>
          <p:cNvSpPr>
            <a:spLocks noGrp="1"/>
          </p:cNvSpPr>
          <p:nvPr>
            <p:ph/>
          </p:nvPr>
        </p:nvSpPr>
        <p:spPr>
          <a:xfrm>
            <a:off x="12189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p:nvPr>
        </p:nvSpPr>
        <p:spPr>
          <a:xfrm>
            <a:off x="1218960" y="3209400"/>
            <a:ext cx="10708920" cy="79549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3"/>
          <p:cNvSpPr>
            <a:spLocks noGrp="1"/>
          </p:cNvSpPr>
          <p:nvPr>
            <p:ph/>
          </p:nvPr>
        </p:nvSpPr>
        <p:spPr>
          <a:xfrm>
            <a:off x="124635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4"/>
          <p:cNvSpPr>
            <a:spLocks noGrp="1"/>
          </p:cNvSpPr>
          <p:nvPr>
            <p:ph/>
          </p:nvPr>
        </p:nvSpPr>
        <p:spPr>
          <a:xfrm>
            <a:off x="12463560" y="736452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12189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12463560" y="3209400"/>
            <a:ext cx="10708920" cy="379440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4"/>
          <p:cNvSpPr>
            <a:spLocks noGrp="1"/>
          </p:cNvSpPr>
          <p:nvPr>
            <p:ph/>
          </p:nvPr>
        </p:nvSpPr>
        <p:spPr>
          <a:xfrm>
            <a:off x="1218960" y="7364520"/>
            <a:ext cx="21944880" cy="379440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18960" y="547200"/>
            <a:ext cx="21944520" cy="228960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1218960" y="3209400"/>
            <a:ext cx="21944520" cy="7954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547200"/>
            <a:ext cx="21944880" cy="228996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9" name="PlaceHolder 2"/>
          <p:cNvSpPr>
            <a:spLocks noGrp="1"/>
          </p:cNvSpPr>
          <p:nvPr>
            <p:ph type="body"/>
          </p:nvPr>
        </p:nvSpPr>
        <p:spPr>
          <a:xfrm>
            <a:off x="1218960" y="3209400"/>
            <a:ext cx="21944880" cy="7954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CustomShape 1"/>
          <p:cNvSpPr/>
          <p:nvPr/>
        </p:nvSpPr>
        <p:spPr>
          <a:xfrm>
            <a:off x="69840" y="6226560"/>
            <a:ext cx="24381720" cy="2724840"/>
          </a:xfrm>
          <a:prstGeom prst="rect">
            <a:avLst/>
          </a:prstGeom>
          <a:solidFill>
            <a:srgbClr val="33A9AF">
              <a:alpha val="80000"/>
            </a:srgbClr>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77" name="CustomShape 2"/>
          <p:cNvSpPr/>
          <p:nvPr/>
        </p:nvSpPr>
        <p:spPr>
          <a:xfrm>
            <a:off x="571680" y="6381720"/>
            <a:ext cx="13430880" cy="161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FFFFFF"/>
                </a:solidFill>
                <a:latin typeface="Bebas Neue Bold"/>
                <a:ea typeface="Open Sans"/>
              </a:rPr>
              <a:t>Recommendation Systems using Python</a:t>
            </a:r>
            <a:endParaRPr lang="en-IN" sz="6000" b="0" strike="noStrike" spc="-1">
              <a:latin typeface="Arial"/>
            </a:endParaRPr>
          </a:p>
        </p:txBody>
      </p:sp>
      <p:sp>
        <p:nvSpPr>
          <p:cNvPr id="78" name="CustomShape 3"/>
          <p:cNvSpPr/>
          <p:nvPr/>
        </p:nvSpPr>
        <p:spPr>
          <a:xfrm>
            <a:off x="15649920" y="7296120"/>
            <a:ext cx="7156080" cy="69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IN" sz="4000" b="0" strike="noStrike" spc="83" dirty="0">
                <a:solidFill>
                  <a:srgbClr val="FFFFFF"/>
                </a:solidFill>
                <a:latin typeface="Bebas Neue Bold"/>
                <a:ea typeface="Open Sans"/>
              </a:rPr>
              <a:t>Aiproff.ai</a:t>
            </a:r>
            <a:endParaRPr lang="en-IN" sz="4000" b="0" strike="noStrike" spc="-1" dirty="0">
              <a:latin typeface="Arial"/>
            </a:endParaRPr>
          </a:p>
        </p:txBody>
      </p:sp>
      <p:sp>
        <p:nvSpPr>
          <p:cNvPr id="79" name="Line 4"/>
          <p:cNvSpPr/>
          <p:nvPr/>
        </p:nvSpPr>
        <p:spPr>
          <a:xfrm>
            <a:off x="15264360" y="6803280"/>
            <a:ext cx="360" cy="1573200"/>
          </a:xfrm>
          <a:prstGeom prst="line">
            <a:avLst/>
          </a:prstGeom>
          <a:ln w="50760">
            <a:solidFill>
              <a:srgbClr val="FFFFFF"/>
            </a:solidFill>
            <a:round/>
          </a:ln>
        </p:spPr>
        <p:style>
          <a:lnRef idx="0">
            <a:scrgbClr r="0" g="0" b="0"/>
          </a:lnRef>
          <a:fillRef idx="0">
            <a:scrgbClr r="0" g="0" b="0"/>
          </a:fillRef>
          <a:effectRef idx="0">
            <a:scrgbClr r="0" g="0" b="0"/>
          </a:effectRef>
          <a:fontRef idx="minor"/>
        </p:style>
        <p:txBody>
          <a:bodyPr/>
          <a:lstStyle/>
          <a:p>
            <a:endParaRPr lang="en-IN"/>
          </a:p>
        </p:txBody>
      </p:sp>
      <p:sp>
        <p:nvSpPr>
          <p:cNvPr id="80" name="CustomShape 5"/>
          <p:cNvSpPr/>
          <p:nvPr/>
        </p:nvSpPr>
        <p:spPr>
          <a:xfrm>
            <a:off x="11923200" y="3812400"/>
            <a:ext cx="675000" cy="812880"/>
          </a:xfrm>
          <a:prstGeom prst="teardrop">
            <a:avLst>
              <a:gd name="adj" fmla="val 144272"/>
            </a:avLst>
          </a:prstGeom>
          <a:solidFill>
            <a:srgbClr val="94BA41">
              <a:alpha val="91000"/>
            </a:srgbClr>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1" name="CustomShape 6"/>
          <p:cNvSpPr/>
          <p:nvPr/>
        </p:nvSpPr>
        <p:spPr>
          <a:xfrm rot="16200000">
            <a:off x="11495880" y="3883320"/>
            <a:ext cx="812880" cy="675000"/>
          </a:xfrm>
          <a:prstGeom prst="teardrop">
            <a:avLst>
              <a:gd name="adj" fmla="val 144272"/>
            </a:avLst>
          </a:prstGeom>
          <a:solidFill>
            <a:srgbClr val="595959">
              <a:alpha val="91000"/>
            </a:srgbClr>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2" name="CustomShape 7"/>
          <p:cNvSpPr/>
          <p:nvPr/>
        </p:nvSpPr>
        <p:spPr>
          <a:xfrm rot="5400000">
            <a:off x="11856240" y="4227840"/>
            <a:ext cx="812880" cy="675000"/>
          </a:xfrm>
          <a:prstGeom prst="teardrop">
            <a:avLst>
              <a:gd name="adj" fmla="val 144272"/>
            </a:avLst>
          </a:prstGeom>
          <a:solidFill>
            <a:srgbClr val="F39712">
              <a:alpha val="91000"/>
            </a:srgbClr>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3" name="CustomShape 8"/>
          <p:cNvSpPr/>
          <p:nvPr/>
        </p:nvSpPr>
        <p:spPr>
          <a:xfrm rot="10800000">
            <a:off x="11586600" y="4160520"/>
            <a:ext cx="675000" cy="812880"/>
          </a:xfrm>
          <a:prstGeom prst="teardrop">
            <a:avLst>
              <a:gd name="adj" fmla="val 144272"/>
            </a:avLst>
          </a:prstGeom>
          <a:solidFill>
            <a:srgbClr val="33A9AF">
              <a:alpha val="91000"/>
            </a:srgbClr>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4" name="CustomShape 9"/>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5" name="CustomShape 10"/>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6" name="CustomShape 11"/>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87" name="CustomShape 12"/>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Line 24"/>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95" name="CustomShape 9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96" name="Line 28"/>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97" name="CustomShape 9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98" name="CustomShape 9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99" name="CustomShape 9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00" name="CustomShape 9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Content based filtering</a:t>
            </a:r>
            <a:endParaRPr lang="en-IN" sz="6000" b="0" strike="noStrike" spc="-1">
              <a:latin typeface="Arial"/>
            </a:endParaRPr>
          </a:p>
        </p:txBody>
      </p:sp>
      <p:sp>
        <p:nvSpPr>
          <p:cNvPr id="201" name="CustomShape 9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02" name="CustomShape 9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03" name="CustomShape 9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04" name="CustomShape 10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05" name="CustomShape 10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The content-based filtering algorithm finds the cosine of the angle between the profile vector and item vector, i.e. cosine similarity.</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latin typeface="Arial"/>
              </a:rPr>
              <a:t>	</a:t>
            </a:r>
          </a:p>
          <a:p>
            <a:pPr>
              <a:lnSpc>
                <a:spcPct val="100000"/>
              </a:lnSpc>
              <a:buNone/>
            </a:pPr>
            <a:r>
              <a:rPr lang="en-IN" sz="3600" spc="-1" dirty="0">
                <a:latin typeface="Arial"/>
              </a:rPr>
              <a:t>	</a:t>
            </a:r>
            <a:r>
              <a:rPr lang="en-IN" sz="3200" b="0" strike="noStrike" spc="-1" dirty="0">
                <a:latin typeface="Arial"/>
              </a:rPr>
              <a:t>For two vectors in two dimensions(</a:t>
            </a:r>
            <a:r>
              <a:rPr lang="en-IN" sz="3200" b="0" strike="noStrike" spc="-1" dirty="0" err="1">
                <a:latin typeface="Arial"/>
              </a:rPr>
              <a:t>i</a:t>
            </a:r>
            <a:r>
              <a:rPr lang="en-IN" sz="3200" b="0" strike="noStrike" spc="-1" dirty="0">
                <a:latin typeface="Arial"/>
              </a:rPr>
              <a:t> ,j) –</a:t>
            </a:r>
          </a:p>
          <a:p>
            <a:pPr>
              <a:lnSpc>
                <a:spcPct val="100000"/>
              </a:lnSpc>
              <a:buNone/>
            </a:pPr>
            <a:r>
              <a:rPr lang="en-IN" sz="3200" spc="-1" dirty="0">
                <a:latin typeface="Arial"/>
              </a:rPr>
              <a:t>	A=x1i+y1j</a:t>
            </a:r>
          </a:p>
          <a:p>
            <a:pPr>
              <a:lnSpc>
                <a:spcPct val="100000"/>
              </a:lnSpc>
              <a:buNone/>
            </a:pPr>
            <a:r>
              <a:rPr lang="en-IN" sz="3200" b="0" strike="noStrike" spc="-1" dirty="0">
                <a:latin typeface="Arial"/>
              </a:rPr>
              <a:t>	B=x2i+y2</a:t>
            </a:r>
            <a:r>
              <a:rPr lang="en-IN" sz="3200" spc="-1" dirty="0">
                <a:latin typeface="Arial"/>
              </a:rPr>
              <a:t>j</a:t>
            </a: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	Dot product is defined as (x1*x2+y1*y2)</a:t>
            </a:r>
          </a:p>
          <a:p>
            <a:pPr>
              <a:lnSpc>
                <a:spcPct val="100000"/>
              </a:lnSpc>
              <a:buNone/>
            </a:pPr>
            <a:r>
              <a:rPr lang="en-IN" sz="3600" spc="-1" dirty="0">
                <a:solidFill>
                  <a:srgbClr val="000000"/>
                </a:solidFill>
                <a:latin typeface="Source Sans"/>
                <a:ea typeface="Open Sans"/>
              </a:rPr>
              <a:t>	Magnitude is defined as |A|= sqrt(x1^2+y1^2)</a:t>
            </a:r>
          </a:p>
          <a:p>
            <a:pPr>
              <a:lnSpc>
                <a:spcPct val="100000"/>
              </a:lnSpc>
              <a:buNone/>
            </a:pPr>
            <a:r>
              <a:rPr lang="en-IN" sz="3600" b="0" strike="noStrike" spc="-1" dirty="0">
                <a:solidFill>
                  <a:srgbClr val="000000"/>
                </a:solidFill>
                <a:latin typeface="Source Sans"/>
                <a:ea typeface="Open Sans"/>
              </a:rPr>
              <a:t>						|B|=sqrt(x2^2+y2^2)</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Based on the cosine value, which ranges between -1 to 1, the movies are arranged in descending order and one of the two below approaches is used for recommendations:</a:t>
            </a:r>
            <a:endParaRPr lang="en-IN" sz="3600" b="0" strike="noStrike" spc="-1" dirty="0">
              <a:latin typeface="Arial"/>
            </a:endParaRPr>
          </a:p>
          <a:p>
            <a:pPr>
              <a:lnSpc>
                <a:spcPct val="100000"/>
              </a:lnSpc>
              <a:buNone/>
            </a:pPr>
            <a:endParaRPr lang="en-IN" sz="3200" b="0" strike="noStrike" spc="-1" dirty="0">
              <a:latin typeface="Arial"/>
            </a:endParaRPr>
          </a:p>
          <a:p>
            <a:pPr>
              <a:lnSpc>
                <a:spcPct val="100000"/>
              </a:lnSpc>
              <a:buNone/>
            </a:pPr>
            <a:r>
              <a:rPr lang="en-IN" sz="3200" b="0" i="1" strike="noStrike" spc="-1" dirty="0">
                <a:solidFill>
                  <a:srgbClr val="000000"/>
                </a:solidFill>
                <a:latin typeface="Source Sans"/>
                <a:ea typeface="Open Sans"/>
              </a:rPr>
              <a:t>Top-n approach: where the top n movies are recommended (Here n can be decided by the business)</a:t>
            </a:r>
            <a:endParaRPr lang="en-IN" sz="3200" b="0" strike="noStrike" spc="-1" dirty="0">
              <a:latin typeface="Arial"/>
            </a:endParaRPr>
          </a:p>
          <a:p>
            <a:pPr>
              <a:lnSpc>
                <a:spcPct val="100000"/>
              </a:lnSpc>
              <a:buNone/>
            </a:pPr>
            <a:r>
              <a:rPr lang="en-IN" sz="3200" b="0" i="1" strike="noStrike" spc="-1" dirty="0">
                <a:solidFill>
                  <a:srgbClr val="000000"/>
                </a:solidFill>
                <a:latin typeface="Source Sans"/>
                <a:ea typeface="Open Sans"/>
              </a:rPr>
              <a:t>Rating scale approach: Where a threshold is set and all the movies above that threshold are recommended</a:t>
            </a:r>
            <a:endParaRPr lang="en-IN" sz="3200" b="0" strike="noStrike" spc="-1" dirty="0">
              <a:latin typeface="Arial"/>
            </a:endParaRPr>
          </a:p>
        </p:txBody>
      </p:sp>
      <p:pic>
        <p:nvPicPr>
          <p:cNvPr id="206" name="Picture 205"/>
          <p:cNvPicPr/>
          <p:nvPr/>
        </p:nvPicPr>
        <p:blipFill>
          <a:blip r:embed="rId2"/>
          <a:stretch/>
        </p:blipFill>
        <p:spPr>
          <a:xfrm>
            <a:off x="6143760" y="3241898"/>
            <a:ext cx="11406600" cy="2855880"/>
          </a:xfrm>
          <a:prstGeom prst="rect">
            <a:avLst/>
          </a:prstGeom>
          <a:ln w="0">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Line 29"/>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08" name="CustomShape 10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09" name="Line 30"/>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10" name="CustomShape 10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11" name="CustomShape 10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12" name="CustomShape 10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13" name="CustomShape 10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Content based filtering</a:t>
            </a:r>
            <a:endParaRPr lang="en-IN" sz="6000" b="0" strike="noStrike" spc="-1">
              <a:latin typeface="Arial"/>
            </a:endParaRPr>
          </a:p>
        </p:txBody>
      </p:sp>
      <p:sp>
        <p:nvSpPr>
          <p:cNvPr id="214" name="CustomShape 10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15" name="CustomShape 10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16" name="CustomShape 10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17" name="CustomShape 11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18" name="CustomShape 11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a:solidFill>
                  <a:srgbClr val="000000"/>
                </a:solidFill>
                <a:latin typeface="Source Sans"/>
                <a:ea typeface="Open Sans"/>
              </a:rPr>
              <a:t>Other methods that can be used to calculate the similarity are:</a:t>
            </a:r>
            <a:endParaRPr lang="en-IN" sz="3600" b="0" strike="noStrike" spc="-1">
              <a:latin typeface="Arial"/>
            </a:endParaRPr>
          </a:p>
          <a:p>
            <a:pPr>
              <a:lnSpc>
                <a:spcPct val="100000"/>
              </a:lnSpc>
              <a:buNone/>
            </a:pPr>
            <a:endParaRPr lang="en-IN" sz="3600" b="0" strike="noStrike" spc="-1">
              <a:latin typeface="Arial"/>
            </a:endParaRPr>
          </a:p>
          <a:p>
            <a:pPr>
              <a:lnSpc>
                <a:spcPct val="100000"/>
              </a:lnSpc>
              <a:buNone/>
            </a:pPr>
            <a:r>
              <a:rPr lang="en-IN" sz="3600" b="0" u="sng" strike="noStrike" spc="-1">
                <a:solidFill>
                  <a:srgbClr val="000000"/>
                </a:solidFill>
                <a:uFillTx/>
                <a:latin typeface="Source Sans"/>
                <a:ea typeface="Open Sans"/>
              </a:rPr>
              <a:t>Euclidean Distance:</a:t>
            </a:r>
            <a:r>
              <a:rPr lang="en-IN" sz="3600" b="0" strike="noStrike" spc="-1">
                <a:solidFill>
                  <a:srgbClr val="000000"/>
                </a:solidFill>
                <a:latin typeface="Source Sans"/>
                <a:ea typeface="Open Sans"/>
              </a:rPr>
              <a:t> Similar items will lie in close proximity to each other if plotted in n-dimensional space. So, we can calculate the distance between items and based on that distance, recommend items to the user. The formula for the euclidean distance is given by:</a:t>
            </a:r>
            <a:endParaRPr lang="en-IN" sz="3600" b="0" strike="noStrike" spc="-1">
              <a:latin typeface="Arial"/>
            </a:endParaRPr>
          </a:p>
          <a:p>
            <a:pPr>
              <a:lnSpc>
                <a:spcPct val="100000"/>
              </a:lnSpc>
              <a:buNone/>
            </a:pPr>
            <a:endParaRPr lang="en-IN" sz="3600" b="0" strike="noStrike" spc="-1">
              <a:latin typeface="Arial"/>
            </a:endParaRPr>
          </a:p>
          <a:p>
            <a:pPr>
              <a:lnSpc>
                <a:spcPct val="100000"/>
              </a:lnSpc>
              <a:buNone/>
            </a:pPr>
            <a:endParaRPr lang="en-IN" sz="3600" b="0" strike="noStrike" spc="-1">
              <a:latin typeface="Arial"/>
            </a:endParaRPr>
          </a:p>
          <a:p>
            <a:pPr>
              <a:lnSpc>
                <a:spcPct val="100000"/>
              </a:lnSpc>
              <a:buNone/>
            </a:pPr>
            <a:endParaRPr lang="en-IN" sz="3600" b="0" strike="noStrike" spc="-1">
              <a:latin typeface="Arial"/>
            </a:endParaRPr>
          </a:p>
          <a:p>
            <a:pPr>
              <a:lnSpc>
                <a:spcPct val="100000"/>
              </a:lnSpc>
              <a:buNone/>
            </a:pPr>
            <a:endParaRPr lang="en-IN" sz="3600" b="0" strike="noStrike" spc="-1">
              <a:latin typeface="Arial"/>
            </a:endParaRPr>
          </a:p>
          <a:p>
            <a:pPr>
              <a:lnSpc>
                <a:spcPct val="100000"/>
              </a:lnSpc>
              <a:buNone/>
            </a:pPr>
            <a:r>
              <a:rPr lang="en-IN" sz="3600" b="0" u="sng" strike="noStrike" spc="-1">
                <a:solidFill>
                  <a:srgbClr val="000000"/>
                </a:solidFill>
                <a:uFillTx/>
                <a:latin typeface="Source Sans"/>
                <a:ea typeface="Open Sans"/>
              </a:rPr>
              <a:t>Pearson’s Correlation:</a:t>
            </a:r>
            <a:r>
              <a:rPr lang="en-IN" sz="3600" b="0" strike="noStrike" spc="-1">
                <a:solidFill>
                  <a:srgbClr val="000000"/>
                </a:solidFill>
                <a:latin typeface="Source Sans"/>
                <a:ea typeface="Open Sans"/>
              </a:rPr>
              <a:t> It tells us how much two items are correlated. Higher the correlation, more will be the similarity. Pearson’s correlation can be calculated using the following formula:</a:t>
            </a:r>
            <a:endParaRPr lang="en-IN" sz="3600" b="0" strike="noStrike" spc="-1">
              <a:latin typeface="Arial"/>
            </a:endParaRPr>
          </a:p>
          <a:p>
            <a:pPr>
              <a:lnSpc>
                <a:spcPct val="100000"/>
              </a:lnSpc>
              <a:buNone/>
            </a:pPr>
            <a:endParaRPr lang="en-IN" sz="3600" b="0" strike="noStrike" spc="-1">
              <a:latin typeface="Arial"/>
            </a:endParaRPr>
          </a:p>
          <a:p>
            <a:pPr>
              <a:lnSpc>
                <a:spcPct val="100000"/>
              </a:lnSpc>
              <a:buNone/>
            </a:pPr>
            <a:endParaRPr lang="en-IN" sz="3600" b="0" strike="noStrike" spc="-1">
              <a:latin typeface="Arial"/>
            </a:endParaRPr>
          </a:p>
        </p:txBody>
      </p:sp>
      <p:pic>
        <p:nvPicPr>
          <p:cNvPr id="219" name="Picture 218"/>
          <p:cNvPicPr/>
          <p:nvPr/>
        </p:nvPicPr>
        <p:blipFill>
          <a:blip r:embed="rId2"/>
          <a:stretch/>
        </p:blipFill>
        <p:spPr>
          <a:xfrm>
            <a:off x="7021718" y="5599440"/>
            <a:ext cx="12923280" cy="1258560"/>
          </a:xfrm>
          <a:prstGeom prst="rect">
            <a:avLst/>
          </a:prstGeom>
          <a:ln w="0">
            <a:noFill/>
          </a:ln>
        </p:spPr>
      </p:pic>
      <p:pic>
        <p:nvPicPr>
          <p:cNvPr id="220" name="Picture 219"/>
          <p:cNvPicPr/>
          <p:nvPr/>
        </p:nvPicPr>
        <p:blipFill>
          <a:blip r:embed="rId3"/>
          <a:stretch/>
        </p:blipFill>
        <p:spPr>
          <a:xfrm>
            <a:off x="6417360" y="9629378"/>
            <a:ext cx="13672440" cy="2457000"/>
          </a:xfrm>
          <a:prstGeom prst="rect">
            <a:avLst/>
          </a:prstGeom>
          <a:ln w="0">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ine 31"/>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22" name="CustomShape 6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23" name="Line 2"/>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24" name="CustomShape 6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25" name="CustomShape 6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26" name="CustomShape 6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27" name="CustomShape 6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Content based filtering</a:t>
            </a:r>
            <a:endParaRPr lang="en-IN" sz="6000" b="0" strike="noStrike" spc="-1">
              <a:latin typeface="Arial"/>
            </a:endParaRPr>
          </a:p>
        </p:txBody>
      </p:sp>
      <p:sp>
        <p:nvSpPr>
          <p:cNvPr id="228" name="CustomShape 6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29" name="CustomShape 6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30" name="CustomShape 6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31" name="CustomShape 7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32" name="CustomShape 7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A major drawback of this algorithm is that it is limited to recommending items that are of the same type.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It will never recommend products which the user has not bought or liked in the past. </a:t>
            </a:r>
          </a:p>
          <a:p>
            <a:pPr marL="571500" indent="-571500">
              <a:lnSpc>
                <a:spcPct val="100000"/>
              </a:lnSpc>
              <a:buFont typeface="Arial" panose="020B0604020202020204" pitchFamily="34" charset="0"/>
              <a:buChar char="•"/>
            </a:pPr>
            <a:endParaRPr lang="en-IN" sz="3600" b="0" strike="noStrike"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So if a user has watched or liked only action movies in the past, the system will recommend only action movies. </a:t>
            </a:r>
          </a:p>
          <a:p>
            <a:pPr marL="571500" indent="-571500">
              <a:lnSpc>
                <a:spcPct val="100000"/>
              </a:lnSpc>
              <a:buFont typeface="Arial" panose="020B0604020202020204" pitchFamily="34" charset="0"/>
              <a:buChar char="•"/>
            </a:pPr>
            <a:endParaRPr lang="en-IN" sz="3600" b="0" strike="noStrike"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It’s scope </a:t>
            </a:r>
            <a:r>
              <a:rPr lang="en-IN" sz="3600" spc="-1" dirty="0">
                <a:solidFill>
                  <a:srgbClr val="000000"/>
                </a:solidFill>
                <a:latin typeface="Source Sans"/>
                <a:ea typeface="Open Sans"/>
              </a:rPr>
              <a:t>is relatively </a:t>
            </a:r>
            <a:r>
              <a:rPr lang="en-IN" sz="3600" b="0" strike="noStrike" spc="-1" dirty="0">
                <a:solidFill>
                  <a:srgbClr val="000000"/>
                </a:solidFill>
                <a:latin typeface="Source Sans"/>
                <a:ea typeface="Open Sans"/>
              </a:rPr>
              <a:t>narrow.</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latin typeface="Arial"/>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To improve on this type of system, we need an algorithm that can recommend items not just based on the content, but the behaviour of users as well.</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a:lnSpc>
                <a:spcPct val="100000"/>
              </a:lnSpc>
            </a:pPr>
            <a:endParaRPr lang="en-IN" sz="3600" b="0" strike="noStrike" spc="-1" dirty="0">
              <a:solidFill>
                <a:srgbClr val="000000"/>
              </a:solidFill>
              <a:latin typeface="Source Sans"/>
              <a:ea typeface="Open Sans"/>
            </a:endParaRPr>
          </a:p>
          <a:p>
            <a:pPr>
              <a:lnSpc>
                <a:spcPct val="100000"/>
              </a:lnSpc>
            </a:pPr>
            <a:endParaRPr lang="en-IN" sz="3600" spc="-1" dirty="0">
              <a:solidFill>
                <a:srgbClr val="000000"/>
              </a:solidFill>
              <a:latin typeface="Source Sans"/>
              <a:ea typeface="Open Sans"/>
            </a:endParaRPr>
          </a:p>
          <a:p>
            <a:pPr>
              <a:lnSpc>
                <a:spcPct val="100000"/>
              </a:lnSpc>
            </a:pPr>
            <a:r>
              <a:rPr lang="en-IN" sz="3600" strike="noStrike" spc="-1" dirty="0">
                <a:solidFill>
                  <a:srgbClr val="000000"/>
                </a:solidFill>
                <a:latin typeface="Source Sans"/>
                <a:ea typeface="Open Sans"/>
              </a:rPr>
              <a:t>Lets clone the </a:t>
            </a:r>
            <a:r>
              <a:rPr lang="en-IN" sz="3600" strike="noStrike" spc="-1" dirty="0" err="1">
                <a:solidFill>
                  <a:srgbClr val="000000"/>
                </a:solidFill>
                <a:latin typeface="Source Sans"/>
                <a:ea typeface="Open Sans"/>
              </a:rPr>
              <a:t>github</a:t>
            </a:r>
            <a:r>
              <a:rPr lang="en-IN" sz="3600" strike="noStrike" spc="-1" dirty="0">
                <a:solidFill>
                  <a:srgbClr val="000000"/>
                </a:solidFill>
                <a:latin typeface="Source Sans"/>
                <a:ea typeface="Open Sans"/>
              </a:rPr>
              <a:t> repo and follow the steps of README.md file </a:t>
            </a:r>
            <a:endParaRPr lang="en-IN" sz="3600" strike="noStrike" spc="-1" dirty="0">
              <a:latin typeface="Aria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Line 25"/>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34" name="CustomShape 11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35" name="Line 19"/>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36" name="CustomShape 11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37" name="CustomShape 11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38" name="CustomShape 11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39" name="CustomShape 11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Collaborative filtering</a:t>
            </a:r>
            <a:endParaRPr lang="en-IN" sz="6000" b="0" strike="noStrike" spc="-1">
              <a:latin typeface="Arial"/>
            </a:endParaRPr>
          </a:p>
        </p:txBody>
      </p:sp>
      <p:sp>
        <p:nvSpPr>
          <p:cNvPr id="240" name="CustomShape 11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41" name="CustomShape 11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42" name="CustomShape 11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43" name="CustomShape 12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44" name="CustomShape 12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Let us understand this with an example.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If person A likes 3 movies, say Interstellar, Inception and Predestination, and person B likes Inception, Predestination and The Prestige, then they have almost similar interests.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We can say with some certainty that A should like The Prestige and B should like Interstellar.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The collaborative filtering algorithm uses “User </a:t>
            </a:r>
            <a:r>
              <a:rPr lang="en-IN" sz="3600" b="0" strike="noStrike" spc="-1" dirty="0" err="1">
                <a:solidFill>
                  <a:srgbClr val="000000"/>
                </a:solidFill>
                <a:latin typeface="Source Sans"/>
                <a:ea typeface="Open Sans"/>
              </a:rPr>
              <a:t>Behavior</a:t>
            </a:r>
            <a:r>
              <a:rPr lang="en-IN" sz="3600" b="0" strike="noStrike" spc="-1" dirty="0">
                <a:solidFill>
                  <a:srgbClr val="000000"/>
                </a:solidFill>
                <a:latin typeface="Source Sans"/>
                <a:ea typeface="Open Sans"/>
              </a:rPr>
              <a:t>” for recommending items.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This is one of the most commonly used algorithms in the industry as it is not dependent on any additional information.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There are primarily two types of collaborating filtering techniques  as explained next.</a:t>
            </a:r>
            <a:endParaRPr lang="en-IN" sz="3600" b="0" strike="noStrike" spc="-1" dirty="0">
              <a:latin typeface="Aria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Line 38"/>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46" name="CustomShape 8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47" name="Line 20"/>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48" name="CustomShape 8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49" name="CustomShape 8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50" name="CustomShape 8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51" name="CustomShape 86"/>
          <p:cNvSpPr/>
          <p:nvPr/>
        </p:nvSpPr>
        <p:spPr>
          <a:xfrm>
            <a:off x="1212120" y="435960"/>
            <a:ext cx="21055598"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 User-User collaborative filtering</a:t>
            </a:r>
            <a:endParaRPr lang="en-IN" sz="6000" b="0" strike="noStrike" spc="-1" dirty="0">
              <a:latin typeface="Arial"/>
            </a:endParaRPr>
          </a:p>
          <a:p>
            <a:pPr>
              <a:lnSpc>
                <a:spcPct val="100000"/>
              </a:lnSpc>
              <a:buNone/>
            </a:pPr>
            <a:endParaRPr lang="en-IN" sz="6000" b="0" strike="noStrike" spc="-1" dirty="0">
              <a:latin typeface="Arial"/>
            </a:endParaRPr>
          </a:p>
        </p:txBody>
      </p:sp>
      <p:sp>
        <p:nvSpPr>
          <p:cNvPr id="252" name="CustomShape 8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53" name="CustomShape 8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54" name="CustomShape 8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55" name="CustomShape 9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56" name="CustomShape 9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This algorithm first finds the similarity score between users. Based on this similarity score, it then picks out the most similar users and recommends products which these similar users have liked or bought previously.</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In terms of our movies example from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earlier, this algorithm finds the similarity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between each user based on the ratings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they have previously given to different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movies. The prediction of an item for a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user u is calculated by computing the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weighted sum of the user ratings given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by other users to an item </a:t>
            </a:r>
            <a:r>
              <a:rPr lang="en-IN" sz="3600" b="0" strike="noStrike" spc="-1" dirty="0" err="1">
                <a:solidFill>
                  <a:srgbClr val="000000"/>
                </a:solidFill>
                <a:latin typeface="Source Sans"/>
                <a:ea typeface="Open Sans"/>
              </a:rPr>
              <a:t>i</a:t>
            </a:r>
            <a:r>
              <a:rPr lang="en-IN" sz="3600" b="0" strike="noStrike" spc="-1" dirty="0">
                <a:solidFill>
                  <a:srgbClr val="000000"/>
                </a:solidFill>
                <a:latin typeface="Source Sans"/>
                <a:ea typeface="Open Sans"/>
              </a:rPr>
              <a:t>.</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 prediction </a:t>
            </a:r>
            <a:r>
              <a:rPr lang="en-IN" sz="3600" b="0" strike="noStrike" spc="-1" dirty="0" err="1">
                <a:solidFill>
                  <a:srgbClr val="000000"/>
                </a:solidFill>
                <a:latin typeface="Source Sans"/>
                <a:ea typeface="Open Sans"/>
              </a:rPr>
              <a:t>Pu,i</a:t>
            </a:r>
            <a:r>
              <a:rPr lang="en-IN" sz="3600" b="0" strike="noStrike" spc="-1" dirty="0">
                <a:solidFill>
                  <a:srgbClr val="000000"/>
                </a:solidFill>
                <a:latin typeface="Source Sans"/>
                <a:ea typeface="Open Sans"/>
              </a:rPr>
              <a:t> is given by:</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Here,</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err="1">
                <a:solidFill>
                  <a:srgbClr val="000000"/>
                </a:solidFill>
                <a:latin typeface="Source Sans"/>
                <a:ea typeface="Open Sans"/>
              </a:rPr>
              <a:t>P</a:t>
            </a:r>
            <a:r>
              <a:rPr lang="en-IN" sz="3600" b="0" strike="noStrike" spc="-1" baseline="-25000" dirty="0" err="1">
                <a:solidFill>
                  <a:srgbClr val="000000"/>
                </a:solidFill>
                <a:latin typeface="Source Sans"/>
                <a:ea typeface="Open Sans"/>
              </a:rPr>
              <a:t>u,i</a:t>
            </a:r>
            <a:r>
              <a:rPr lang="en-IN" sz="3600" b="0" strike="noStrike" spc="-1" dirty="0">
                <a:solidFill>
                  <a:srgbClr val="000000"/>
                </a:solidFill>
                <a:latin typeface="Source Sans"/>
                <a:ea typeface="Open Sans"/>
              </a:rPr>
              <a:t> is the prediction of an item</a:t>
            </a:r>
            <a:endParaRPr lang="en-IN" sz="3600" b="0" strike="noStrike" spc="-1" dirty="0">
              <a:latin typeface="Arial"/>
            </a:endParaRPr>
          </a:p>
          <a:p>
            <a:pPr>
              <a:lnSpc>
                <a:spcPct val="100000"/>
              </a:lnSpc>
              <a:buNone/>
            </a:pPr>
            <a:r>
              <a:rPr lang="en-IN" sz="3600" b="0" strike="noStrike" spc="-1" dirty="0" err="1">
                <a:solidFill>
                  <a:srgbClr val="000000"/>
                </a:solidFill>
                <a:latin typeface="Source Sans"/>
                <a:ea typeface="Open Sans"/>
              </a:rPr>
              <a:t>R</a:t>
            </a:r>
            <a:r>
              <a:rPr lang="en-IN" sz="3600" b="0" strike="noStrike" spc="-1" baseline="-25000" dirty="0" err="1">
                <a:solidFill>
                  <a:srgbClr val="000000"/>
                </a:solidFill>
                <a:latin typeface="Source Sans"/>
                <a:ea typeface="Open Sans"/>
              </a:rPr>
              <a:t>v,i</a:t>
            </a:r>
            <a:r>
              <a:rPr lang="en-IN" sz="3600" b="0" strike="noStrike" spc="-1" dirty="0">
                <a:solidFill>
                  <a:srgbClr val="000000"/>
                </a:solidFill>
                <a:latin typeface="Source Sans"/>
                <a:ea typeface="Open Sans"/>
              </a:rPr>
              <a:t> is the rating given by a user v to a movie </a:t>
            </a:r>
            <a:r>
              <a:rPr lang="en-IN" sz="3600" b="0" strike="noStrike" spc="-1" dirty="0" err="1">
                <a:solidFill>
                  <a:srgbClr val="000000"/>
                </a:solidFill>
                <a:latin typeface="Source Sans"/>
                <a:ea typeface="Open Sans"/>
              </a:rPr>
              <a:t>i</a:t>
            </a:r>
            <a:endParaRPr lang="en-IN" sz="3600" b="0" strike="noStrike" spc="-1" dirty="0">
              <a:latin typeface="Arial"/>
            </a:endParaRPr>
          </a:p>
          <a:p>
            <a:pPr>
              <a:lnSpc>
                <a:spcPct val="100000"/>
              </a:lnSpc>
              <a:buNone/>
            </a:pPr>
            <a:r>
              <a:rPr lang="en-IN" sz="3600" b="0" strike="noStrike" spc="-1" dirty="0" err="1">
                <a:solidFill>
                  <a:srgbClr val="000000"/>
                </a:solidFill>
                <a:latin typeface="Source Sans"/>
                <a:ea typeface="Open Sans"/>
              </a:rPr>
              <a:t>S</a:t>
            </a:r>
            <a:r>
              <a:rPr lang="en-IN" sz="3600" b="0" strike="noStrike" spc="-1" baseline="-25000" dirty="0" err="1">
                <a:solidFill>
                  <a:srgbClr val="000000"/>
                </a:solidFill>
                <a:latin typeface="Source Sans"/>
                <a:ea typeface="Open Sans"/>
              </a:rPr>
              <a:t>u,v</a:t>
            </a:r>
            <a:r>
              <a:rPr lang="en-IN" sz="3600" b="0" strike="noStrike" spc="-1" dirty="0">
                <a:solidFill>
                  <a:srgbClr val="000000"/>
                </a:solidFill>
                <a:latin typeface="Source Sans"/>
                <a:ea typeface="Open Sans"/>
              </a:rPr>
              <a:t> is the similarity between users</a:t>
            </a:r>
            <a:endParaRPr lang="en-IN" sz="3600" b="0" strike="noStrike" spc="-1" dirty="0">
              <a:latin typeface="Arial"/>
            </a:endParaRPr>
          </a:p>
        </p:txBody>
      </p:sp>
      <p:pic>
        <p:nvPicPr>
          <p:cNvPr id="257" name="Picture 256"/>
          <p:cNvPicPr/>
          <p:nvPr/>
        </p:nvPicPr>
        <p:blipFill>
          <a:blip r:embed="rId2"/>
          <a:stretch/>
        </p:blipFill>
        <p:spPr>
          <a:xfrm>
            <a:off x="10800000" y="4891680"/>
            <a:ext cx="12794400" cy="7010640"/>
          </a:xfrm>
          <a:prstGeom prst="rect">
            <a:avLst/>
          </a:prstGeom>
          <a:ln w="0">
            <a:noFill/>
          </a:ln>
        </p:spPr>
      </p:pic>
      <p:pic>
        <p:nvPicPr>
          <p:cNvPr id="258" name="Picture 257"/>
          <p:cNvPicPr/>
          <p:nvPr/>
        </p:nvPicPr>
        <p:blipFill>
          <a:blip r:embed="rId3"/>
          <a:stretch/>
        </p:blipFill>
        <p:spPr>
          <a:xfrm>
            <a:off x="9452160" y="9744480"/>
            <a:ext cx="6206400" cy="1954080"/>
          </a:xfrm>
          <a:prstGeom prst="rect">
            <a:avLst/>
          </a:prstGeom>
          <a:ln w="0">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Line 27"/>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60" name="CustomShape 13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61" name="Line 21"/>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62" name="CustomShape 13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63" name="CustomShape 13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64" name="CustomShape 13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65" name="CustomShape 136"/>
          <p:cNvSpPr/>
          <p:nvPr/>
        </p:nvSpPr>
        <p:spPr>
          <a:xfrm>
            <a:off x="1212120" y="435960"/>
            <a:ext cx="21337624"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 User-User collaborative filtering</a:t>
            </a:r>
            <a:endParaRPr lang="en-IN" sz="6000" b="0" strike="noStrike" spc="-1" dirty="0">
              <a:latin typeface="Arial"/>
            </a:endParaRPr>
          </a:p>
          <a:p>
            <a:pPr>
              <a:lnSpc>
                <a:spcPct val="100000"/>
              </a:lnSpc>
              <a:buNone/>
            </a:pPr>
            <a:endParaRPr lang="en-IN" sz="6000" b="0" strike="noStrike" spc="-1" dirty="0">
              <a:latin typeface="Arial"/>
            </a:endParaRPr>
          </a:p>
          <a:p>
            <a:pPr>
              <a:lnSpc>
                <a:spcPct val="100000"/>
              </a:lnSpc>
              <a:buNone/>
            </a:pPr>
            <a:endParaRPr lang="en-IN" sz="6000" b="0" strike="noStrike" spc="-1" dirty="0">
              <a:latin typeface="Arial"/>
            </a:endParaRPr>
          </a:p>
        </p:txBody>
      </p:sp>
      <p:sp>
        <p:nvSpPr>
          <p:cNvPr id="266" name="CustomShape 13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67" name="CustomShape 13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68" name="CustomShape 13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69" name="CustomShape 14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70" name="CustomShape 14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Now, we have the ratings for users in profile vector and based on that we have to predict the ratings for other users. Following steps are followed to do so:</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For predictions we need the similarity between the user u and v. We can make use of Pearson correlation.</a:t>
            </a: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First we find the items rated by both the users and based on the ratings, correlation between the users is calculated.</a:t>
            </a:r>
            <a:endParaRPr lang="en-IN" sz="3600" b="0" strike="noStrike" spc="-1" dirty="0">
              <a:latin typeface="Arial"/>
            </a:endParaRPr>
          </a:p>
          <a:p>
            <a:pPr>
              <a:lnSpc>
                <a:spcPct val="100000"/>
              </a:lnSpc>
              <a:buNone/>
            </a:pPr>
            <a:endParaRPr lang="en-IN" sz="3600" b="0" strike="noStrike"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The predictions can be calculated using the similarity values. This algorithm, first of all calculates the similarity between each user and then based on each similarity calculates the predictions. Users having higher correlation will tend to be similar.</a:t>
            </a:r>
            <a:endParaRPr lang="en-IN" sz="3600" b="0" strike="noStrike" spc="-1" dirty="0">
              <a:latin typeface="Arial"/>
            </a:endParaRPr>
          </a:p>
          <a:p>
            <a:pPr>
              <a:lnSpc>
                <a:spcPct val="100000"/>
              </a:lnSpc>
              <a:buNone/>
            </a:pPr>
            <a:endParaRPr lang="en-IN" sz="3600" b="0" strike="noStrike"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Based on these prediction values, recommendations are made. Let us understand it with an example:</a:t>
            </a:r>
            <a:endParaRPr lang="en-IN" sz="3600" b="0" strike="noStrike" spc="-1" dirty="0">
              <a:latin typeface="Aria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Line 34"/>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72" name="CustomShape 12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73" name="Line 26"/>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74" name="CustomShape 12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75" name="CustomShape 12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76" name="CustomShape 12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77" name="CustomShape 12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Collaborative filtering -</a:t>
            </a:r>
            <a:endParaRPr lang="en-IN" sz="6000" b="0" strike="noStrike" spc="-1">
              <a:latin typeface="Arial"/>
            </a:endParaRPr>
          </a:p>
          <a:p>
            <a:pPr>
              <a:lnSpc>
                <a:spcPct val="100000"/>
              </a:lnSpc>
              <a:buNone/>
            </a:pPr>
            <a:r>
              <a:rPr lang="en-IN" sz="6000" b="0" strike="noStrike" spc="83">
                <a:solidFill>
                  <a:srgbClr val="33A9AF"/>
                </a:solidFill>
                <a:latin typeface="Source Sans Pro"/>
                <a:ea typeface="DejaVu Sans"/>
              </a:rPr>
              <a:t>User-User collaborative filtering</a:t>
            </a:r>
            <a:endParaRPr lang="en-IN" sz="6000" b="0" strike="noStrike" spc="-1">
              <a:latin typeface="Arial"/>
            </a:endParaRPr>
          </a:p>
          <a:p>
            <a:pPr>
              <a:lnSpc>
                <a:spcPct val="100000"/>
              </a:lnSpc>
              <a:buNone/>
            </a:pPr>
            <a:endParaRPr lang="en-IN" sz="6000" b="0" strike="noStrike" spc="-1">
              <a:latin typeface="Arial"/>
            </a:endParaRPr>
          </a:p>
          <a:p>
            <a:pPr>
              <a:lnSpc>
                <a:spcPct val="100000"/>
              </a:lnSpc>
              <a:buNone/>
            </a:pPr>
            <a:endParaRPr lang="en-IN" sz="6000" b="0" strike="noStrike" spc="-1">
              <a:latin typeface="Arial"/>
            </a:endParaRPr>
          </a:p>
        </p:txBody>
      </p:sp>
      <p:sp>
        <p:nvSpPr>
          <p:cNvPr id="278" name="CustomShape 12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79" name="CustomShape 12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80" name="CustomShape 12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81" name="CustomShape 13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82" name="CustomShape 13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Consider the user-movie rating matrix:</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User/Movie	x1	x2	x3	x4	x5	Mean User Rating</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A			4	1	–	4	–	3</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B			–	4	–	2	3	3</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C			–	1	–	4	4	3</a:t>
            </a: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Here we have a user movie rating matrix. To understand this in a more practical manner, let’s find the similarity between users (A, C) and (B, C) in the above table. Common movies rated by A and C are movies x2 and x4 and by B and C are movies x2, x4 and x5</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The correlation between user A and C is more than the correlation between B and C. Hence users A and C have more similarity and the movies liked by user A will be recommended to user C and vice versa</a:t>
            </a:r>
            <a:endParaRPr lang="en-IN" sz="3600" b="0" strike="noStrike" spc="-1" dirty="0">
              <a:latin typeface="Arial"/>
            </a:endParaRPr>
          </a:p>
          <a:p>
            <a:pPr>
              <a:lnSpc>
                <a:spcPct val="100000"/>
              </a:lnSpc>
              <a:buNone/>
            </a:pPr>
            <a:endParaRPr lang="en-IN" sz="3600" b="0" strike="noStrike" spc="-1" dirty="0">
              <a:latin typeface="Arial"/>
            </a:endParaRPr>
          </a:p>
        </p:txBody>
      </p:sp>
      <p:pic>
        <p:nvPicPr>
          <p:cNvPr id="283" name="Picture 282"/>
          <p:cNvPicPr/>
          <p:nvPr/>
        </p:nvPicPr>
        <p:blipFill>
          <a:blip r:embed="rId2"/>
          <a:stretch/>
        </p:blipFill>
        <p:spPr>
          <a:xfrm>
            <a:off x="1627036" y="8488146"/>
            <a:ext cx="19126440" cy="1925280"/>
          </a:xfrm>
          <a:prstGeom prst="rect">
            <a:avLst/>
          </a:prstGeom>
          <a:ln w="0">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Line 3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85" name="CustomShape 15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86" name="Line 32"/>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87" name="CustomShape 15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88" name="CustomShape 15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89" name="CustomShape 15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290" name="CustomShape 156"/>
          <p:cNvSpPr/>
          <p:nvPr/>
        </p:nvSpPr>
        <p:spPr>
          <a:xfrm>
            <a:off x="1212119" y="435960"/>
            <a:ext cx="21679054"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 User-User collaborative filtering</a:t>
            </a:r>
            <a:endParaRPr lang="en-IN" sz="6000" b="0" strike="noStrike" spc="-1" dirty="0">
              <a:latin typeface="Arial"/>
            </a:endParaRPr>
          </a:p>
          <a:p>
            <a:pPr>
              <a:lnSpc>
                <a:spcPct val="100000"/>
              </a:lnSpc>
              <a:buNone/>
            </a:pPr>
            <a:endParaRPr lang="en-IN" sz="6000" b="0" strike="noStrike" spc="-1" dirty="0">
              <a:latin typeface="Arial"/>
            </a:endParaRPr>
          </a:p>
        </p:txBody>
      </p:sp>
      <p:sp>
        <p:nvSpPr>
          <p:cNvPr id="291" name="CustomShape 15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92" name="CustomShape 15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93" name="CustomShape 15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94" name="CustomShape 16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295" name="CustomShape 16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This algorithm is quite time consuming as it involves calculating the similarity for each user and then calculating prediction for each similarity score. One way of handling this problem is to select only a few users (</a:t>
            </a:r>
            <a:r>
              <a:rPr lang="en-IN" sz="3600" b="0" strike="noStrike" spc="-1" dirty="0" err="1">
                <a:solidFill>
                  <a:srgbClr val="000000"/>
                </a:solidFill>
                <a:latin typeface="Source Sans"/>
                <a:ea typeface="Open Sans"/>
              </a:rPr>
              <a:t>neighbors</a:t>
            </a:r>
            <a:r>
              <a:rPr lang="en-IN" sz="3600" b="0" strike="noStrike" spc="-1" dirty="0">
                <a:solidFill>
                  <a:srgbClr val="000000"/>
                </a:solidFill>
                <a:latin typeface="Source Sans"/>
                <a:ea typeface="Open Sans"/>
              </a:rPr>
              <a:t>) instead of all to make predictions, i.e. instead of making predictions for all similarity values, we choose only few similarity values. There are various ways to select the </a:t>
            </a:r>
            <a:r>
              <a:rPr lang="en-IN" sz="3600" b="0" strike="noStrike" spc="-1" dirty="0" err="1">
                <a:solidFill>
                  <a:srgbClr val="000000"/>
                </a:solidFill>
                <a:latin typeface="Source Sans"/>
                <a:ea typeface="Open Sans"/>
              </a:rPr>
              <a:t>neighbors</a:t>
            </a:r>
            <a:r>
              <a:rPr lang="en-IN" sz="3600" b="0" strike="noStrike" spc="-1" dirty="0">
                <a:solidFill>
                  <a:srgbClr val="000000"/>
                </a:solidFill>
                <a:latin typeface="Source Sans"/>
                <a:ea typeface="Open Sans"/>
              </a:rPr>
              <a:t>:</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 Select a threshold similarity and choose all the users above that value</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 Randomly select the users</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 Arrange the </a:t>
            </a:r>
            <a:r>
              <a:rPr lang="en-IN" sz="3600" b="0" strike="noStrike" spc="-1" dirty="0" err="1">
                <a:solidFill>
                  <a:srgbClr val="000000"/>
                </a:solidFill>
                <a:latin typeface="Source Sans"/>
                <a:ea typeface="Open Sans"/>
              </a:rPr>
              <a:t>neighbors</a:t>
            </a:r>
            <a:r>
              <a:rPr lang="en-IN" sz="3600" b="0" strike="noStrike" spc="-1" dirty="0">
                <a:solidFill>
                  <a:srgbClr val="000000"/>
                </a:solidFill>
                <a:latin typeface="Source Sans"/>
                <a:ea typeface="Open Sans"/>
              </a:rPr>
              <a:t> in descending order of their similarity value and choose top-N users</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 Use clustering for choosing </a:t>
            </a:r>
            <a:r>
              <a:rPr lang="en-IN" sz="3600" b="0" strike="noStrike" spc="-1" dirty="0" err="1">
                <a:solidFill>
                  <a:srgbClr val="000000"/>
                </a:solidFill>
                <a:latin typeface="Source Sans"/>
                <a:ea typeface="Open Sans"/>
              </a:rPr>
              <a:t>neighbors</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This algorithm is useful when the number of users is less. Its not effective when there are a large number of users as it will take a lot of time to compute the similarity between all user pairs. This leads us to item-item collaborative filtering, which is effective when the number of users is more than the items being recommended.</a:t>
            </a:r>
            <a:endParaRPr lang="en-IN" sz="3600" b="0" strike="noStrike" spc="-1" dirty="0">
              <a:latin typeface="Aria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Line 33"/>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97" name="CustomShape 14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298" name="Line 35"/>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299" name="CustomShape 14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00" name="CustomShape 14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01" name="CustomShape 14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02" name="CustomShape 146"/>
          <p:cNvSpPr/>
          <p:nvPr/>
        </p:nvSpPr>
        <p:spPr>
          <a:xfrm>
            <a:off x="1212120" y="435960"/>
            <a:ext cx="2186856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 Item-Item collaborative filtering</a:t>
            </a:r>
            <a:endParaRPr lang="en-IN" sz="6000" b="0" strike="noStrike" spc="-1" dirty="0">
              <a:latin typeface="Arial"/>
            </a:endParaRPr>
          </a:p>
          <a:p>
            <a:pPr>
              <a:lnSpc>
                <a:spcPct val="100000"/>
              </a:lnSpc>
              <a:buNone/>
            </a:pPr>
            <a:endParaRPr lang="en-IN" sz="6000" b="0" strike="noStrike" spc="-1" dirty="0">
              <a:latin typeface="Arial"/>
            </a:endParaRPr>
          </a:p>
        </p:txBody>
      </p:sp>
      <p:sp>
        <p:nvSpPr>
          <p:cNvPr id="303" name="CustomShape 14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04" name="CustomShape 14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05" name="CustomShape 14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06" name="CustomShape 15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07" name="CustomShape 15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So in our case we will find the similarity between each movie pair and based on that, we will recommend similar movies which are liked by the users in the past. This algorithm works similar to user-user collaborative filtering with just a little change – instead of taking the weighted sum of ratings of “user-</a:t>
            </a:r>
            <a:r>
              <a:rPr lang="en-IN" sz="3600" b="0" strike="noStrike" spc="-1" dirty="0" err="1">
                <a:solidFill>
                  <a:srgbClr val="000000"/>
                </a:solidFill>
                <a:latin typeface="Source Sans"/>
                <a:ea typeface="Open Sans"/>
              </a:rPr>
              <a:t>neighbors</a:t>
            </a:r>
            <a:r>
              <a:rPr lang="en-IN" sz="3600" b="0" strike="noStrike" spc="-1" dirty="0">
                <a:solidFill>
                  <a:srgbClr val="000000"/>
                </a:solidFill>
                <a:latin typeface="Source Sans"/>
                <a:ea typeface="Open Sans"/>
              </a:rPr>
              <a:t>”, we take the weighted sum of ratings of “item-</a:t>
            </a:r>
            <a:r>
              <a:rPr lang="en-IN" sz="3600" b="0" strike="noStrike" spc="-1" dirty="0" err="1">
                <a:solidFill>
                  <a:srgbClr val="000000"/>
                </a:solidFill>
                <a:latin typeface="Source Sans"/>
                <a:ea typeface="Open Sans"/>
              </a:rPr>
              <a:t>neighbors</a:t>
            </a:r>
            <a:r>
              <a:rPr lang="en-IN" sz="3600" b="0" strike="noStrike" spc="-1" dirty="0">
                <a:solidFill>
                  <a:srgbClr val="000000"/>
                </a:solidFill>
                <a:latin typeface="Source Sans"/>
                <a:ea typeface="Open Sans"/>
              </a:rPr>
              <a:t>”. The prediction is given by:</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Now we will find the similarity between items</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p:txBody>
      </p:sp>
      <p:pic>
        <p:nvPicPr>
          <p:cNvPr id="308" name="Picture 307"/>
          <p:cNvPicPr/>
          <p:nvPr/>
        </p:nvPicPr>
        <p:blipFill>
          <a:blip r:embed="rId2"/>
          <a:stretch/>
        </p:blipFill>
        <p:spPr>
          <a:xfrm>
            <a:off x="10440000" y="5376960"/>
            <a:ext cx="6442200" cy="1821600"/>
          </a:xfrm>
          <a:prstGeom prst="rect">
            <a:avLst/>
          </a:prstGeom>
          <a:ln w="0">
            <a:noFill/>
          </a:ln>
        </p:spPr>
      </p:pic>
      <p:pic>
        <p:nvPicPr>
          <p:cNvPr id="309" name="Picture 308"/>
          <p:cNvPicPr/>
          <p:nvPr/>
        </p:nvPicPr>
        <p:blipFill>
          <a:blip r:embed="rId3"/>
          <a:stretch/>
        </p:blipFill>
        <p:spPr>
          <a:xfrm>
            <a:off x="10440000" y="8280000"/>
            <a:ext cx="9613080" cy="1982520"/>
          </a:xfrm>
          <a:prstGeom prst="rect">
            <a:avLst/>
          </a:prstGeom>
          <a:ln w="0">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Line 37"/>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11" name="CustomShape 16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12" name="Line 39"/>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13" name="CustomShape 16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14" name="CustomShape 16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15" name="CustomShape 16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16" name="CustomShape 166"/>
          <p:cNvSpPr/>
          <p:nvPr/>
        </p:nvSpPr>
        <p:spPr>
          <a:xfrm>
            <a:off x="1212120" y="435960"/>
            <a:ext cx="18863116"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-Item-Item collaborative filtering</a:t>
            </a:r>
            <a:endParaRPr lang="en-IN" sz="6000" b="0" strike="noStrike" spc="-1" dirty="0">
              <a:latin typeface="Arial"/>
            </a:endParaRPr>
          </a:p>
          <a:p>
            <a:pPr>
              <a:lnSpc>
                <a:spcPct val="100000"/>
              </a:lnSpc>
              <a:buNone/>
            </a:pPr>
            <a:endParaRPr lang="en-IN" sz="6000" b="0" strike="noStrike" spc="-1" dirty="0">
              <a:latin typeface="Arial"/>
            </a:endParaRPr>
          </a:p>
        </p:txBody>
      </p:sp>
      <p:sp>
        <p:nvSpPr>
          <p:cNvPr id="317" name="CustomShape 16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18" name="CustomShape 16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19" name="CustomShape 16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20" name="CustomShape 17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21" name="CustomShape 17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Now, as we have the similarity between each movie and the ratings, predictions are made and based on those predictions, similar movies are recommended. Let us understand it with an example</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User/Movie			x1	x2	x3	x4	x5</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A					4	1	2	4	4</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B					2	4	4	2	1</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C					–	1	–	3	4</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Mean Item Rating		3	2	3	3	3</a:t>
            </a:r>
          </a:p>
          <a:p>
            <a:pPr>
              <a:lnSpc>
                <a:spcPct val="100000"/>
              </a:lnSpc>
              <a:buNone/>
            </a:pPr>
            <a:endParaRPr lang="en-IN" sz="3600" spc="-1" dirty="0">
              <a:solidFill>
                <a:srgbClr val="000000"/>
              </a:solidFill>
              <a:latin typeface="Source Sans"/>
              <a:ea typeface="Open Sans"/>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Here the mean item rating is the average of all the ratings given to a particular item (compare it with the table we saw in user-user filtering). Instead of finding the user-user similarity as we saw earlier, we find the item-item similarity.</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To do this, first we need to find such users who have rated those items and based on the ratings, similarity between the items is calculated. Let us find the similarity between movies (x1, x4) and (x1, x5). </a:t>
            </a:r>
            <a:br>
              <a:rPr lang="en-IN" sz="3600" b="0" strike="noStrike" spc="-1" dirty="0">
                <a:solidFill>
                  <a:srgbClr val="000000"/>
                </a:solidFill>
                <a:latin typeface="Source Sans"/>
                <a:ea typeface="Open Sans"/>
              </a:rPr>
            </a:br>
            <a:endParaRPr lang="en-IN" sz="3600" b="0" strike="noStrike"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Common users who have rated movies x1 and x4 are A and B while the users who have rated movies x1 and x5 are also A and B.</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Line 5"/>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89" name="CustomShape 2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90" name="Line 8"/>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91" name="CustomShape 23"/>
          <p:cNvSpPr/>
          <p:nvPr/>
        </p:nvSpPr>
        <p:spPr>
          <a:xfrm>
            <a:off x="1212119" y="2215800"/>
            <a:ext cx="22157035" cy="104915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200" b="1" strike="noStrike" spc="-1" dirty="0">
                <a:solidFill>
                  <a:srgbClr val="000000"/>
                </a:solidFill>
                <a:latin typeface="Source Sans"/>
                <a:ea typeface="Open Sans"/>
              </a:rPr>
              <a:t>Introduction</a:t>
            </a:r>
            <a:endParaRPr lang="en-IN" sz="3200" b="0" strike="noStrike" spc="-1" dirty="0">
              <a:latin typeface="Arial"/>
            </a:endParaRPr>
          </a:p>
          <a:p>
            <a:pPr>
              <a:lnSpc>
                <a:spcPct val="100000"/>
              </a:lnSpc>
              <a:buNone/>
            </a:pPr>
            <a:endParaRPr lang="en-IN" sz="3200" b="1" strike="noStrike" spc="-1" dirty="0">
              <a:solidFill>
                <a:srgbClr val="000000"/>
              </a:solidFill>
              <a:latin typeface="Source Sans"/>
              <a:ea typeface="Open Sans"/>
            </a:endParaRPr>
          </a:p>
          <a:p>
            <a:pPr>
              <a:lnSpc>
                <a:spcPct val="100000"/>
              </a:lnSpc>
              <a:buNone/>
            </a:pPr>
            <a:r>
              <a:rPr lang="en-IN" sz="3200" b="1" strike="noStrike" spc="-1" dirty="0">
                <a:solidFill>
                  <a:srgbClr val="000000"/>
                </a:solidFill>
                <a:latin typeface="Source Sans"/>
                <a:ea typeface="Open Sans"/>
              </a:rPr>
              <a:t>What are recommendation engines?</a:t>
            </a:r>
            <a:endParaRPr lang="en-IN" sz="3200" b="0" strike="noStrike" spc="-1" dirty="0">
              <a:latin typeface="Arial"/>
            </a:endParaRPr>
          </a:p>
          <a:p>
            <a:pPr>
              <a:lnSpc>
                <a:spcPct val="100000"/>
              </a:lnSpc>
              <a:buNone/>
            </a:pPr>
            <a:endParaRPr lang="en-IN" sz="3200" b="1" strike="noStrike" spc="-1" dirty="0">
              <a:solidFill>
                <a:srgbClr val="000000"/>
              </a:solidFill>
              <a:latin typeface="Source Sans"/>
              <a:ea typeface="Open Sans"/>
            </a:endParaRPr>
          </a:p>
          <a:p>
            <a:pPr>
              <a:lnSpc>
                <a:spcPct val="100000"/>
              </a:lnSpc>
              <a:buNone/>
            </a:pPr>
            <a:r>
              <a:rPr lang="en-IN" sz="3200" b="1" strike="noStrike" spc="-1" dirty="0">
                <a:solidFill>
                  <a:srgbClr val="000000"/>
                </a:solidFill>
                <a:latin typeface="Source Sans"/>
                <a:ea typeface="Open Sans"/>
              </a:rPr>
              <a:t>How does a recommendation engine work?</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Data collection</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Data storage</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Filtering the data</a:t>
            </a:r>
            <a:endParaRPr lang="en-IN" sz="3200" b="0" strike="noStrike" spc="-1" dirty="0">
              <a:latin typeface="Arial"/>
            </a:endParaRPr>
          </a:p>
          <a:p>
            <a:pPr>
              <a:lnSpc>
                <a:spcPct val="100000"/>
              </a:lnSpc>
              <a:buNone/>
            </a:pPr>
            <a:endParaRPr lang="en-IN" sz="3200" b="1" strike="noStrike" spc="-1" dirty="0">
              <a:solidFill>
                <a:srgbClr val="000000"/>
              </a:solidFill>
              <a:latin typeface="Source Sans"/>
              <a:ea typeface="Open Sans"/>
            </a:endParaRPr>
          </a:p>
          <a:p>
            <a:pPr>
              <a:lnSpc>
                <a:spcPct val="100000"/>
              </a:lnSpc>
              <a:buNone/>
            </a:pPr>
            <a:r>
              <a:rPr lang="en-IN" sz="3200" b="1" strike="noStrike" spc="-1" dirty="0">
                <a:solidFill>
                  <a:srgbClr val="000000"/>
                </a:solidFill>
                <a:latin typeface="Source Sans"/>
                <a:ea typeface="Open Sans"/>
              </a:rPr>
              <a:t>Content Based Filtering</a:t>
            </a:r>
            <a:endParaRPr lang="en-IN" sz="3200" b="0" strike="noStrike" spc="-1" dirty="0">
              <a:latin typeface="Arial"/>
            </a:endParaRPr>
          </a:p>
          <a:p>
            <a:pPr>
              <a:lnSpc>
                <a:spcPct val="100000"/>
              </a:lnSpc>
              <a:buNone/>
            </a:pPr>
            <a:endParaRPr lang="en-IN" sz="3200" b="1" strike="noStrike" spc="-1" dirty="0">
              <a:solidFill>
                <a:srgbClr val="000000"/>
              </a:solidFill>
              <a:latin typeface="Source Sans"/>
              <a:ea typeface="Open Sans"/>
            </a:endParaRPr>
          </a:p>
          <a:p>
            <a:pPr>
              <a:lnSpc>
                <a:spcPct val="100000"/>
              </a:lnSpc>
              <a:buNone/>
            </a:pPr>
            <a:r>
              <a:rPr lang="en-IN" sz="3200" b="1" strike="noStrike" spc="-1" dirty="0">
                <a:solidFill>
                  <a:srgbClr val="000000"/>
                </a:solidFill>
                <a:latin typeface="Source Sans"/>
                <a:ea typeface="Open Sans"/>
              </a:rPr>
              <a:t>Collaborative Filtering</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Collaborative Filtering with User-User Method</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Collaborative Filtering with Item-Item Method</a:t>
            </a:r>
            <a:endParaRPr lang="en-IN" sz="3200" b="0" strike="noStrike" spc="-1" dirty="0">
              <a:latin typeface="Arial"/>
            </a:endParaRPr>
          </a:p>
          <a:p>
            <a:pPr>
              <a:lnSpc>
                <a:spcPct val="100000"/>
              </a:lnSpc>
              <a:buNone/>
            </a:pPr>
            <a:endParaRPr lang="en-IN" sz="3200" b="1" strike="noStrike" spc="-1" dirty="0">
              <a:solidFill>
                <a:srgbClr val="000000"/>
              </a:solidFill>
              <a:latin typeface="Source Sans"/>
              <a:ea typeface="Open Sans"/>
            </a:endParaRPr>
          </a:p>
          <a:p>
            <a:pPr>
              <a:lnSpc>
                <a:spcPct val="100000"/>
              </a:lnSpc>
              <a:buNone/>
            </a:pPr>
            <a:r>
              <a:rPr lang="en-IN" sz="3200" b="1" strike="noStrike" spc="-1" dirty="0">
                <a:solidFill>
                  <a:srgbClr val="000000"/>
                </a:solidFill>
                <a:latin typeface="Source Sans"/>
                <a:ea typeface="Open Sans"/>
              </a:rPr>
              <a:t>Matrix Factorization</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Singular value decomposition</a:t>
            </a:r>
            <a:endParaRPr lang="en-IN" sz="3200" b="0" strike="noStrike" spc="-1" dirty="0">
              <a:latin typeface="Arial"/>
            </a:endParaRPr>
          </a:p>
          <a:p>
            <a:pPr marL="1371600" lvl="2" indent="-457200">
              <a:buFont typeface="Arial" panose="020B0604020202020204" pitchFamily="34" charset="0"/>
              <a:buChar char="•"/>
            </a:pPr>
            <a:r>
              <a:rPr lang="en-IN" sz="3200" b="1" strike="noStrike" spc="-1" dirty="0">
                <a:solidFill>
                  <a:srgbClr val="000000"/>
                </a:solidFill>
                <a:latin typeface="Source Sans"/>
                <a:ea typeface="Open Sans"/>
              </a:rPr>
              <a:t>Alternating Least Squares</a:t>
            </a:r>
          </a:p>
          <a:p>
            <a:endParaRPr lang="en-IN" sz="3200" b="1" spc="-1" dirty="0">
              <a:solidFill>
                <a:srgbClr val="000000"/>
              </a:solidFill>
              <a:latin typeface="Source Sans"/>
              <a:ea typeface="Open Sans"/>
            </a:endParaRPr>
          </a:p>
          <a:p>
            <a:r>
              <a:rPr lang="en-IN" sz="3200" b="1" spc="-1" dirty="0">
                <a:solidFill>
                  <a:srgbClr val="000000"/>
                </a:solidFill>
                <a:latin typeface="Source Sans"/>
                <a:ea typeface="Open Sans"/>
              </a:rPr>
              <a:t>Hybrid Recommendation System</a:t>
            </a:r>
          </a:p>
          <a:p>
            <a:pPr marL="1371600" lvl="2" indent="-457200">
              <a:buFont typeface="Arial" panose="020B0604020202020204" pitchFamily="34" charset="0"/>
              <a:buChar char="•"/>
            </a:pPr>
            <a:r>
              <a:rPr lang="en-IN" sz="3200" b="1" spc="-1" dirty="0">
                <a:solidFill>
                  <a:srgbClr val="000000"/>
                </a:solidFill>
                <a:latin typeface="Source Sans"/>
                <a:ea typeface="Open Sans"/>
              </a:rPr>
              <a:t>Neural Collaborative Filtering </a:t>
            </a:r>
            <a:endParaRPr lang="en-IN" sz="3200" b="1" strike="noStrike" spc="-1" dirty="0">
              <a:solidFill>
                <a:srgbClr val="000000"/>
              </a:solidFill>
              <a:latin typeface="Source Sans"/>
              <a:ea typeface="Open Sans"/>
            </a:endParaRPr>
          </a:p>
        </p:txBody>
      </p:sp>
      <p:sp>
        <p:nvSpPr>
          <p:cNvPr id="92" name="CustomShape 2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93" name="CustomShape 2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94" name="CustomShape 26"/>
          <p:cNvSpPr/>
          <p:nvPr/>
        </p:nvSpPr>
        <p:spPr>
          <a:xfrm>
            <a:off x="1212120" y="435960"/>
            <a:ext cx="1048716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Source Sans Pro"/>
              </a:rPr>
              <a:t>RoadMap</a:t>
            </a:r>
            <a:endParaRPr lang="en-IN" sz="6000" b="0" strike="noStrike" spc="-1">
              <a:latin typeface="Arial"/>
            </a:endParaRPr>
          </a:p>
        </p:txBody>
      </p:sp>
      <p:sp>
        <p:nvSpPr>
          <p:cNvPr id="95" name="CustomShape 2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96" name="CustomShape 2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97" name="CustomShape 2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98" name="CustomShape 3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Line 40"/>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23" name="CustomShape 17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24" name="Line 41"/>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25" name="CustomShape 17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26" name="CustomShape 17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27" name="CustomShape 17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28" name="CustomShape 176"/>
          <p:cNvSpPr/>
          <p:nvPr/>
        </p:nvSpPr>
        <p:spPr>
          <a:xfrm>
            <a:off x="1212120" y="435960"/>
            <a:ext cx="2195676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 Item-Item collaborative filtering</a:t>
            </a:r>
            <a:endParaRPr lang="en-IN" sz="6000" b="0" strike="noStrike" spc="-1" dirty="0">
              <a:latin typeface="Arial"/>
            </a:endParaRPr>
          </a:p>
          <a:p>
            <a:pPr>
              <a:lnSpc>
                <a:spcPct val="100000"/>
              </a:lnSpc>
              <a:buNone/>
            </a:pPr>
            <a:endParaRPr lang="en-IN" sz="6000" b="0" strike="noStrike" spc="-1" dirty="0">
              <a:latin typeface="Arial"/>
            </a:endParaRPr>
          </a:p>
        </p:txBody>
      </p:sp>
      <p:sp>
        <p:nvSpPr>
          <p:cNvPr id="329" name="CustomShape 17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30" name="CustomShape 17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31" name="CustomShape 17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32" name="CustomShape 18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33" name="CustomShape 18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 similarity between movie x1 and x4 is more than the similarity between movie x1 and x5.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So based on these similarity values, if any user searches for movie x1, they will be recommended movie x4 and vice versa.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But a key challenge comes up when a completely new user need to be recommended to ?</a:t>
            </a:r>
          </a:p>
          <a:p>
            <a:pPr>
              <a:lnSpc>
                <a:spcPct val="100000"/>
              </a:lnSpc>
              <a:buNone/>
            </a:pPr>
            <a:r>
              <a:rPr lang="en-IN" sz="3600" spc="-1" dirty="0">
                <a:solidFill>
                  <a:srgbClr val="000000"/>
                </a:solidFill>
                <a:latin typeface="Source Sans"/>
                <a:ea typeface="Open Sans"/>
              </a:rPr>
              <a:t>This is called a </a:t>
            </a:r>
            <a:r>
              <a:rPr lang="en-IN" sz="3600" b="1" i="1" strike="noStrike" spc="-1" dirty="0">
                <a:solidFill>
                  <a:srgbClr val="000000"/>
                </a:solidFill>
                <a:latin typeface="Source Sans"/>
                <a:ea typeface="Open Sans"/>
              </a:rPr>
              <a:t>Cold Start </a:t>
            </a:r>
            <a:r>
              <a:rPr lang="en-IN" sz="3600" b="0" strike="noStrike" spc="-1" dirty="0">
                <a:solidFill>
                  <a:srgbClr val="000000"/>
                </a:solidFill>
                <a:latin typeface="Source Sans"/>
                <a:ea typeface="Open Sans"/>
              </a:rPr>
              <a:t>Problem .</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There can be two types of cold start:</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1. Visitor Cold Start</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2. Product Cold Start</a:t>
            </a:r>
            <a:endParaRPr lang="en-IN" sz="3600" b="0" strike="noStrike" spc="-1" dirty="0">
              <a:latin typeface="Arial"/>
            </a:endParaRPr>
          </a:p>
        </p:txBody>
      </p:sp>
      <p:pic>
        <p:nvPicPr>
          <p:cNvPr id="334" name="Picture 333"/>
          <p:cNvPicPr/>
          <p:nvPr/>
        </p:nvPicPr>
        <p:blipFill>
          <a:blip r:embed="rId2"/>
          <a:stretch/>
        </p:blipFill>
        <p:spPr>
          <a:xfrm>
            <a:off x="1440000" y="2879640"/>
            <a:ext cx="12425040" cy="1546920"/>
          </a:xfrm>
          <a:prstGeom prst="rect">
            <a:avLst/>
          </a:prstGeom>
          <a:ln w="0">
            <a:noFill/>
          </a:ln>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Line 42"/>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36" name="CustomShape 18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37" name="Line 4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38" name="CustomShape 18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39" name="CustomShape 18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40" name="CustomShape 18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41" name="CustomShape 186"/>
          <p:cNvSpPr/>
          <p:nvPr/>
        </p:nvSpPr>
        <p:spPr>
          <a:xfrm>
            <a:off x="1212120" y="435960"/>
            <a:ext cx="2195676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Collaborative filtering – Cold </a:t>
            </a:r>
            <a:r>
              <a:rPr lang="en-IN" sz="6000" b="0" strike="noStrike" spc="83">
                <a:solidFill>
                  <a:srgbClr val="33A9AF"/>
                </a:solidFill>
                <a:latin typeface="Source Sans Pro"/>
                <a:ea typeface="DejaVu Sans"/>
              </a:rPr>
              <a:t>Start Challenge</a:t>
            </a:r>
            <a:endParaRPr lang="en-IN" sz="6000" b="0" strike="noStrike" spc="-1" dirty="0">
              <a:latin typeface="Arial"/>
            </a:endParaRPr>
          </a:p>
          <a:p>
            <a:pPr>
              <a:lnSpc>
                <a:spcPct val="100000"/>
              </a:lnSpc>
              <a:buNone/>
            </a:pPr>
            <a:endParaRPr lang="en-IN" sz="6000" b="0" strike="noStrike" spc="-1" dirty="0">
              <a:latin typeface="Arial"/>
            </a:endParaRPr>
          </a:p>
        </p:txBody>
      </p:sp>
      <p:sp>
        <p:nvSpPr>
          <p:cNvPr id="342" name="CustomShape 18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43" name="CustomShape 18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44" name="CustomShape 18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45" name="CustomShape 19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46" name="CustomShape 19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1" strike="noStrike" spc="-1" dirty="0">
                <a:solidFill>
                  <a:srgbClr val="000000"/>
                </a:solidFill>
                <a:latin typeface="Source Sans"/>
                <a:ea typeface="Open Sans"/>
              </a:rPr>
              <a:t>Visitor Cold Start </a:t>
            </a:r>
            <a:r>
              <a:rPr lang="en-IN" sz="3600" b="0" strike="noStrike" spc="-1" dirty="0">
                <a:solidFill>
                  <a:srgbClr val="000000"/>
                </a:solidFill>
                <a:latin typeface="Source Sans"/>
                <a:ea typeface="Open Sans"/>
              </a:rPr>
              <a:t>means that a new user is introduced in the dataset. </a:t>
            </a: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Since there is no history of that user, the system does not know the preferences of that user. It becomes harder to recommend products to that user. So, how can we solve this problem? </a:t>
            </a:r>
          </a:p>
          <a:p>
            <a:pPr marL="571500" indent="-571500">
              <a:lnSpc>
                <a:spcPct val="100000"/>
              </a:lnSpc>
              <a:buFont typeface="Arial" panose="020B0604020202020204" pitchFamily="34" charset="0"/>
              <a:buChar char="•"/>
            </a:pPr>
            <a:endParaRPr lang="en-IN" sz="3600" b="0" strike="noStrike"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One basic approach could be to apply a popularity based strategy, i.e. recommend the most popular products.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These can be determined by what has been popular recently overall or regionally. Once we know the preferences of the user, recommending products will be easier.</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1" strike="noStrike" spc="-1" dirty="0">
                <a:solidFill>
                  <a:srgbClr val="000000"/>
                </a:solidFill>
                <a:latin typeface="Source Sans"/>
                <a:ea typeface="Open Sans"/>
              </a:rPr>
              <a:t>Product Cold Start </a:t>
            </a:r>
            <a:r>
              <a:rPr lang="en-IN" sz="3600" b="0" strike="noStrike" spc="-1" dirty="0">
                <a:solidFill>
                  <a:srgbClr val="000000"/>
                </a:solidFill>
                <a:latin typeface="Source Sans"/>
                <a:ea typeface="Open Sans"/>
              </a:rPr>
              <a:t>means that a new product is launched in the market or added to the system. </a:t>
            </a: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User action is most important to determine the value of any product. </a:t>
            </a: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More the interaction a product receives, the easier it is for our model to recommend that product to the right user. We can make use of Content based filtering to solve this problem.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The system first uses the content of the new product for recommendations and then eventually the user actions on that product.</a:t>
            </a:r>
            <a:endParaRPr lang="en-IN" sz="3600" b="0" strike="noStrike" spc="-1" dirty="0">
              <a:latin typeface="Aria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Line 44"/>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48" name="CustomShape 192"/>
          <p:cNvSpPr/>
          <p:nvPr/>
        </p:nvSpPr>
        <p:spPr>
          <a:xfrm>
            <a:off x="1262111"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49" name="Line 45"/>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50" name="CustomShape 19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51" name="CustomShape 19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52" name="CustomShape 19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53" name="CustomShape 19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Matrix Factorization</a:t>
            </a:r>
            <a:endParaRPr lang="en-IN" sz="6000" b="0" strike="noStrike" spc="-1">
              <a:latin typeface="Arial"/>
            </a:endParaRPr>
          </a:p>
        </p:txBody>
      </p:sp>
      <p:sp>
        <p:nvSpPr>
          <p:cNvPr id="354" name="CustomShape 19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55" name="CustomShape 19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56" name="CustomShape 19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57" name="CustomShape 20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58" name="CustomShape 20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Arial"/>
                <a:ea typeface="DejaVu Sans"/>
              </a:rPr>
              <a:t>Matrix Factorization is a technique used in recommendation systems to predict missing ratings in a user-item matrix. </a:t>
            </a:r>
          </a:p>
          <a:p>
            <a:pPr>
              <a:lnSpc>
                <a:spcPct val="100000"/>
              </a:lnSpc>
              <a:buNone/>
            </a:pPr>
            <a:r>
              <a:rPr lang="en-IN" sz="3600" b="0" strike="noStrike" spc="-1" dirty="0">
                <a:solidFill>
                  <a:srgbClr val="000000"/>
                </a:solidFill>
                <a:latin typeface="Arial"/>
                <a:ea typeface="DejaVu Sans"/>
              </a:rPr>
              <a:t>This matrix, known as the utility matrix, contains ratings for each user-item pair. </a:t>
            </a:r>
          </a:p>
          <a:p>
            <a:pPr>
              <a:lnSpc>
                <a:spcPct val="100000"/>
              </a:lnSpc>
              <a:buNone/>
            </a:pPr>
            <a:endParaRPr lang="en-IN" sz="3600"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Since most of these ratings are unknown initially, the matrix is typically sparse.</a:t>
            </a:r>
          </a:p>
          <a:p>
            <a:pPr>
              <a:lnSpc>
                <a:spcPct val="100000"/>
              </a:lnSpc>
              <a:buNone/>
            </a:pPr>
            <a:endParaRPr lang="en-IN" sz="3600"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Matrix Factorization breaks down this large matrix into smaller ones, making it easier to predict and fill in the missing ratings.</a:t>
            </a:r>
          </a:p>
          <a:p>
            <a:pPr>
              <a:lnSpc>
                <a:spcPct val="100000"/>
              </a:lnSpc>
              <a:buNone/>
            </a:pPr>
            <a:endParaRPr lang="en-IN" sz="3600" spc="-1" dirty="0">
              <a:solidFill>
                <a:srgbClr val="000000"/>
              </a:solidFill>
              <a:latin typeface="Arial"/>
            </a:endParaRPr>
          </a:p>
          <a:p>
            <a:pPr>
              <a:lnSpc>
                <a:spcPct val="100000"/>
              </a:lnSpc>
              <a:buNone/>
            </a:pPr>
            <a:endParaRPr lang="en-IN" sz="3600" b="0" strike="noStrike" spc="-1" dirty="0">
              <a:solidFill>
                <a:srgbClr val="000000"/>
              </a:solidFill>
              <a:latin typeface="Arial"/>
            </a:endParaRPr>
          </a:p>
          <a:p>
            <a:pPr>
              <a:lnSpc>
                <a:spcPct val="100000"/>
              </a:lnSpc>
              <a:buNone/>
            </a:pPr>
            <a:endParaRPr lang="en-IN" sz="3600" spc="-1" dirty="0">
              <a:solidFill>
                <a:srgbClr val="000000"/>
              </a:solidFill>
              <a:latin typeface="Arial"/>
            </a:endParaRPr>
          </a:p>
          <a:p>
            <a:pPr>
              <a:lnSpc>
                <a:spcPct val="100000"/>
              </a:lnSpc>
              <a:buNone/>
            </a:pPr>
            <a:endParaRPr lang="en-IN" sz="3600" b="0" strike="noStrike" spc="-1" dirty="0">
              <a:solidFill>
                <a:srgbClr val="000000"/>
              </a:solidFill>
              <a:latin typeface="Arial"/>
            </a:endParaRPr>
          </a:p>
          <a:p>
            <a:pPr>
              <a:lnSpc>
                <a:spcPct val="100000"/>
              </a:lnSpc>
              <a:buNone/>
            </a:pPr>
            <a:r>
              <a:rPr lang="en-IN" sz="3600" spc="-1" dirty="0">
                <a:solidFill>
                  <a:srgbClr val="000000"/>
                </a:solidFill>
                <a:latin typeface="Arial"/>
              </a:rPr>
              <a:t>Linear Algebra to the rescue !</a:t>
            </a:r>
            <a:endParaRPr lang="en-IN" sz="3600" b="0" strike="noStrike" spc="-1" dirty="0">
              <a:latin typeface="Arial"/>
            </a:endParaRPr>
          </a:p>
        </p:txBody>
      </p:sp>
      <p:pic>
        <p:nvPicPr>
          <p:cNvPr id="359" name="Picture 358"/>
          <p:cNvPicPr/>
          <p:nvPr/>
        </p:nvPicPr>
        <p:blipFill>
          <a:blip r:embed="rId2"/>
          <a:stretch/>
        </p:blipFill>
        <p:spPr>
          <a:xfrm>
            <a:off x="11383680" y="7250760"/>
            <a:ext cx="11635920" cy="5399280"/>
          </a:xfrm>
          <a:prstGeom prst="rect">
            <a:avLst/>
          </a:prstGeom>
          <a:ln w="0">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Line 5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61" name="CustomShape 25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62" name="Line 5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63" name="CustomShape 25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64" name="CustomShape 25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5" name="CustomShape 25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66" name="CustomShape 25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Singular Value Decomposition(SVD)</a:t>
            </a:r>
            <a:endParaRPr lang="en-IN" sz="6000" b="0" strike="noStrike" spc="-1">
              <a:latin typeface="Arial"/>
            </a:endParaRPr>
          </a:p>
        </p:txBody>
      </p:sp>
      <p:sp>
        <p:nvSpPr>
          <p:cNvPr id="367" name="CustomShape 25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8" name="CustomShape 25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9" name="CustomShape 25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0" name="CustomShape 26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1" name="CustomShape 26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3300" strike="noStrike" spc="-1" dirty="0">
                <a:solidFill>
                  <a:srgbClr val="000000"/>
                </a:solidFill>
                <a:latin typeface="Arial"/>
                <a:ea typeface="DejaVu Sans"/>
              </a:rPr>
              <a:t>SVD is widely used in recommendation systems for matrix factorization. </a:t>
            </a:r>
          </a:p>
          <a:p>
            <a:pPr>
              <a:lnSpc>
                <a:spcPct val="100000"/>
              </a:lnSpc>
              <a:buNone/>
            </a:pPr>
            <a:r>
              <a:rPr lang="en-US" sz="3300" strike="noStrike" spc="-1" dirty="0">
                <a:solidFill>
                  <a:srgbClr val="000000"/>
                </a:solidFill>
                <a:latin typeface="Arial"/>
                <a:ea typeface="DejaVu Sans"/>
              </a:rPr>
              <a:t>It decomposes the user-item rating matrix to predict missing ratings and recommend items.</a:t>
            </a:r>
          </a:p>
          <a:p>
            <a:pPr>
              <a:lnSpc>
                <a:spcPct val="100000"/>
              </a:lnSpc>
              <a:buNone/>
            </a:pPr>
            <a:endParaRPr lang="en-US" sz="3300" spc="-1" dirty="0">
              <a:solidFill>
                <a:srgbClr val="000000"/>
              </a:solidFill>
              <a:latin typeface="Arial"/>
            </a:endParaRPr>
          </a:p>
          <a:p>
            <a:pPr>
              <a:lnSpc>
                <a:spcPct val="100000"/>
              </a:lnSpc>
              <a:buNone/>
            </a:pPr>
            <a:r>
              <a:rPr lang="en-IN" sz="3300" strike="noStrike" spc="-1" dirty="0">
                <a:latin typeface="Arial"/>
              </a:rPr>
              <a:t>SVD is a method of decomposing a matrix into three other matrices:</a:t>
            </a:r>
          </a:p>
          <a:p>
            <a:pPr>
              <a:lnSpc>
                <a:spcPct val="100000"/>
              </a:lnSpc>
              <a:buNone/>
            </a:pPr>
            <a:endParaRPr lang="en-IN" sz="3300" strike="noStrike" spc="-1" dirty="0">
              <a:latin typeface="Arial"/>
            </a:endParaRPr>
          </a:p>
          <a:p>
            <a:pPr>
              <a:lnSpc>
                <a:spcPct val="100000"/>
              </a:lnSpc>
              <a:buNone/>
            </a:pPr>
            <a:r>
              <a:rPr lang="en-IN" sz="3300" b="1" i="1" strike="noStrike" spc="-1" dirty="0">
                <a:latin typeface="Arial"/>
              </a:rPr>
              <a:t>U (Left Singular Vectors):</a:t>
            </a:r>
            <a:r>
              <a:rPr lang="en-IN" sz="3300" strike="noStrike" spc="-1" dirty="0">
                <a:latin typeface="Arial"/>
              </a:rPr>
              <a:t> An orthogonal matrix containing the eigenvectors of </a:t>
            </a:r>
          </a:p>
          <a:p>
            <a:pPr>
              <a:lnSpc>
                <a:spcPct val="100000"/>
              </a:lnSpc>
              <a:buNone/>
            </a:pPr>
            <a:r>
              <a:rPr lang="en-IN" sz="3300" strike="noStrike" spc="-1" dirty="0">
                <a:latin typeface="Arial"/>
              </a:rPr>
              <a:t>AA</a:t>
            </a:r>
            <a:r>
              <a:rPr lang="en-IN" sz="3300" strike="noStrike" spc="-1" baseline="30000" dirty="0">
                <a:latin typeface="Arial"/>
              </a:rPr>
              <a:t>T </a:t>
            </a:r>
            <a:r>
              <a:rPr lang="en-IN" sz="3300" strike="noStrike" spc="-1" dirty="0">
                <a:latin typeface="Arial"/>
              </a:rPr>
              <a:t> , where  A is the original matrix.</a:t>
            </a:r>
          </a:p>
          <a:p>
            <a:pPr>
              <a:lnSpc>
                <a:spcPct val="100000"/>
              </a:lnSpc>
              <a:buNone/>
            </a:pPr>
            <a:endParaRPr lang="en-IN" sz="3300" strike="noStrike" spc="-1" dirty="0">
              <a:latin typeface="Arial"/>
            </a:endParaRPr>
          </a:p>
          <a:p>
            <a:pPr>
              <a:lnSpc>
                <a:spcPct val="100000"/>
              </a:lnSpc>
              <a:buNone/>
            </a:pPr>
            <a:r>
              <a:rPr lang="el-GR" sz="3300" b="1" i="1" strike="noStrike" spc="-1" dirty="0">
                <a:latin typeface="Arial"/>
              </a:rPr>
              <a:t>Σ (</a:t>
            </a:r>
            <a:r>
              <a:rPr lang="en-IN" sz="3300" b="1" i="1" strike="noStrike" spc="-1" dirty="0">
                <a:latin typeface="Arial"/>
              </a:rPr>
              <a:t>Singular Values): </a:t>
            </a:r>
            <a:r>
              <a:rPr lang="en-IN" sz="3300" strike="noStrike" spc="-1" dirty="0">
                <a:latin typeface="Arial"/>
              </a:rPr>
              <a:t>A diagonal matrix with non-negative diagonal elements known as singular values, which are the square roots of the eigenvalues of </a:t>
            </a:r>
          </a:p>
          <a:p>
            <a:pPr>
              <a:lnSpc>
                <a:spcPct val="100000"/>
              </a:lnSpc>
              <a:buNone/>
            </a:pPr>
            <a:r>
              <a:rPr lang="en-IN" sz="3300" strike="noStrike" spc="-1" dirty="0">
                <a:latin typeface="Arial"/>
              </a:rPr>
              <a:t>A</a:t>
            </a:r>
            <a:r>
              <a:rPr lang="en-IN" sz="3300" strike="noStrike" spc="-1" baseline="30000" dirty="0">
                <a:latin typeface="Arial"/>
              </a:rPr>
              <a:t>T</a:t>
            </a:r>
            <a:r>
              <a:rPr lang="en-IN" sz="3300" strike="noStrike" spc="-1" dirty="0">
                <a:latin typeface="Arial"/>
              </a:rPr>
              <a:t>A or AA</a:t>
            </a:r>
            <a:r>
              <a:rPr lang="en-IN" sz="3300" strike="noStrike" spc="-1" baseline="30000" dirty="0">
                <a:latin typeface="Arial"/>
              </a:rPr>
              <a:t>T</a:t>
            </a:r>
          </a:p>
          <a:p>
            <a:pPr>
              <a:lnSpc>
                <a:spcPct val="100000"/>
              </a:lnSpc>
              <a:buNone/>
            </a:pPr>
            <a:r>
              <a:rPr lang="en-IN" sz="3300" strike="noStrike" spc="-1" dirty="0">
                <a:latin typeface="Arial"/>
              </a:rPr>
              <a:t> </a:t>
            </a:r>
          </a:p>
          <a:p>
            <a:pPr>
              <a:lnSpc>
                <a:spcPct val="100000"/>
              </a:lnSpc>
              <a:buNone/>
            </a:pPr>
            <a:r>
              <a:rPr lang="en-IN" sz="3300" b="1" i="1" strike="noStrike" spc="-1" dirty="0">
                <a:latin typeface="Arial"/>
              </a:rPr>
              <a:t>V</a:t>
            </a:r>
            <a:r>
              <a:rPr lang="en-IN" sz="3300" b="1" i="1" strike="noStrike" spc="-1" baseline="30000" dirty="0">
                <a:latin typeface="Arial"/>
              </a:rPr>
              <a:t>T</a:t>
            </a:r>
            <a:r>
              <a:rPr lang="en-IN" sz="3300" b="1" i="1" strike="noStrike" spc="-1" dirty="0">
                <a:latin typeface="Arial"/>
              </a:rPr>
              <a:t> (Right Singular Vectors):</a:t>
            </a:r>
            <a:r>
              <a:rPr lang="en-IN" sz="3300" strike="noStrike" spc="-1" dirty="0">
                <a:latin typeface="Arial"/>
              </a:rPr>
              <a:t> The transpose of an orthogonal matrix containing the eigenvectors of  A</a:t>
            </a:r>
            <a:r>
              <a:rPr lang="en-IN" sz="3300" strike="noStrike" spc="-1" baseline="30000" dirty="0">
                <a:latin typeface="Arial"/>
              </a:rPr>
              <a:t>T</a:t>
            </a:r>
            <a:r>
              <a:rPr lang="en-IN" sz="3300" strike="noStrike" spc="-1" dirty="0">
                <a:latin typeface="Arial"/>
              </a:rPr>
              <a:t>A.</a:t>
            </a:r>
          </a:p>
          <a:p>
            <a:pPr>
              <a:lnSpc>
                <a:spcPct val="100000"/>
              </a:lnSpc>
              <a:buNone/>
            </a:pPr>
            <a:r>
              <a:rPr lang="en-IN" sz="3300" strike="noStrike" spc="-1" dirty="0">
                <a:latin typeface="Arial"/>
              </a:rPr>
              <a:t>The decomposition is given by:</a:t>
            </a:r>
          </a:p>
          <a:p>
            <a:pPr>
              <a:lnSpc>
                <a:spcPct val="100000"/>
              </a:lnSpc>
              <a:buNone/>
            </a:pPr>
            <a:endParaRPr lang="en-IN" sz="3300" strike="noStrike" spc="-1" dirty="0">
              <a:latin typeface="Arial"/>
            </a:endParaRPr>
          </a:p>
          <a:p>
            <a:pPr>
              <a:lnSpc>
                <a:spcPct val="100000"/>
              </a:lnSpc>
              <a:buNone/>
            </a:pPr>
            <a:r>
              <a:rPr lang="en-IN" sz="3300" b="1" i="1" spc="-1" dirty="0">
                <a:latin typeface="Arial"/>
              </a:rPr>
              <a:t>A</a:t>
            </a:r>
            <a:r>
              <a:rPr lang="en-IN" sz="3300" b="1" i="1" strike="noStrike" spc="-1" dirty="0">
                <a:latin typeface="Arial"/>
              </a:rPr>
              <a:t>= U</a:t>
            </a:r>
            <a:r>
              <a:rPr lang="el-GR" sz="3300" b="1" i="1" strike="noStrike" spc="-1" dirty="0">
                <a:latin typeface="Arial"/>
              </a:rPr>
              <a:t>Σ</a:t>
            </a:r>
            <a:r>
              <a:rPr lang="en-IN" sz="3300" b="1" i="1" strike="noStrike" spc="-1" dirty="0">
                <a:latin typeface="Arial"/>
              </a:rPr>
              <a:t>V</a:t>
            </a:r>
            <a:r>
              <a:rPr lang="en-IN" sz="3300" b="1" i="1" strike="noStrike" spc="-1" baseline="30000" dirty="0">
                <a:latin typeface="Arial"/>
              </a:rPr>
              <a:t>T</a:t>
            </a:r>
          </a:p>
        </p:txBody>
      </p:sp>
      <p:sp>
        <p:nvSpPr>
          <p:cNvPr id="373" name="CustomShape 262"/>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extLst>
      <p:ext uri="{BB962C8B-B14F-4D97-AF65-F5344CB8AC3E}">
        <p14:creationId xmlns:p14="http://schemas.microsoft.com/office/powerpoint/2010/main" val="394052874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Line 5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61" name="CustomShape 25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62" name="Line 5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63" name="CustomShape 25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64" name="CustomShape 25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5" name="CustomShape 25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66" name="CustomShape 25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Singular Value Decomposition(SVD)</a:t>
            </a:r>
            <a:endParaRPr lang="en-IN" sz="6000" b="0" strike="noStrike" spc="-1">
              <a:latin typeface="Arial"/>
            </a:endParaRPr>
          </a:p>
        </p:txBody>
      </p:sp>
      <p:sp>
        <p:nvSpPr>
          <p:cNvPr id="367" name="CustomShape 25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8" name="CustomShape 25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9" name="CustomShape 25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0" name="CustomShape 26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1" name="CustomShape 26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SVD decomposes a matrix into three matrices: user, singular values, and item.</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Reduces dimensionality, capturing significant latent factors.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Approximates collaborative filtering, enabling personalized recommendations.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Identifies hidden features, revealing underlying user-item relationships.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Enhances prediction accuracy for unrated items based on learned patterns.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Filters noise, effective for sparse matrices, and handles sparse data.</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Enables matrix reconstruction, understanding the contribution of latent factors.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Regularized SVD prevents overfitting, improving generalization.</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p:txBody>
      </p:sp>
      <p:sp>
        <p:nvSpPr>
          <p:cNvPr id="373" name="CustomShape 262"/>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Line 5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61" name="CustomShape 25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62" name="Line 5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63" name="CustomShape 25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64" name="CustomShape 25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5" name="CustomShape 25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66" name="CustomShape 25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Singular Value Decomposition(SVD)</a:t>
            </a:r>
            <a:endParaRPr lang="en-IN" sz="6000" b="0" strike="noStrike" spc="-1">
              <a:latin typeface="Arial"/>
            </a:endParaRPr>
          </a:p>
        </p:txBody>
      </p:sp>
      <p:sp>
        <p:nvSpPr>
          <p:cNvPr id="367" name="CustomShape 25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8" name="CustomShape 25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69" name="CustomShape 25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0" name="CustomShape 26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1" name="CustomShape 26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Widely used in image compression, representing images with reduced factors.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Computational challenges addressed with approximate methods like Truncated SVD.</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Interpretation of latent factors may require domain knowledge.</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solidFill>
                <a:srgbClr val="000000"/>
              </a:solidFill>
              <a:latin typeface="Arial"/>
              <a:ea typeface="DejaVu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Arial"/>
                <a:ea typeface="DejaVu Sans"/>
              </a:rPr>
              <a:t>Adaptable foundation for advanced collaborative filtering techniques.</a:t>
            </a:r>
            <a:endParaRPr lang="en-IN" sz="3600" b="0" strike="noStrike" spc="-1" dirty="0">
              <a:latin typeface="Arial"/>
            </a:endParaRPr>
          </a:p>
        </p:txBody>
      </p:sp>
      <p:sp>
        <p:nvSpPr>
          <p:cNvPr id="373" name="CustomShape 262"/>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extLst>
      <p:ext uri="{BB962C8B-B14F-4D97-AF65-F5344CB8AC3E}">
        <p14:creationId xmlns:p14="http://schemas.microsoft.com/office/powerpoint/2010/main" val="147611358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Line 58"/>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75" name="CustomShape 263"/>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76" name="Line 59"/>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77" name="CustomShape 264"/>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78" name="CustomShape 265"/>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79" name="CustomShape 266"/>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80" name="CustomShape 267"/>
          <p:cNvSpPr/>
          <p:nvPr/>
        </p:nvSpPr>
        <p:spPr>
          <a:xfrm>
            <a:off x="1212119" y="435960"/>
            <a:ext cx="18313665"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Singular Value Decomposition(SVD) – Simple </a:t>
            </a:r>
            <a:r>
              <a:rPr lang="en-IN" sz="6000" spc="83" dirty="0">
                <a:solidFill>
                  <a:srgbClr val="33A9AF"/>
                </a:solidFill>
                <a:latin typeface="Source Sans Pro"/>
                <a:ea typeface="DejaVu Sans"/>
              </a:rPr>
              <a:t>E</a:t>
            </a:r>
            <a:r>
              <a:rPr lang="en-IN" sz="6000" b="0" strike="noStrike" spc="83" dirty="0">
                <a:solidFill>
                  <a:srgbClr val="33A9AF"/>
                </a:solidFill>
                <a:latin typeface="Source Sans Pro"/>
                <a:ea typeface="DejaVu Sans"/>
              </a:rPr>
              <a:t>xample</a:t>
            </a:r>
            <a:endParaRPr lang="en-IN" sz="6000" b="0" strike="noStrike" spc="-1" dirty="0">
              <a:latin typeface="Arial"/>
            </a:endParaRPr>
          </a:p>
        </p:txBody>
      </p:sp>
      <p:sp>
        <p:nvSpPr>
          <p:cNvPr id="381" name="CustomShape 268"/>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82" name="CustomShape 269"/>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83" name="CustomShape 270"/>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84" name="CustomShape 271"/>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85" name="CustomShape 272"/>
          <p:cNvSpPr/>
          <p:nvPr/>
        </p:nvSpPr>
        <p:spPr>
          <a:xfrm>
            <a:off x="1364400" y="2368080"/>
            <a:ext cx="5294880" cy="699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3600" b="0" strike="noStrike" spc="-1" dirty="0">
              <a:latin typeface="Arial"/>
            </a:endParaRPr>
          </a:p>
          <a:p>
            <a:pPr>
              <a:lnSpc>
                <a:spcPct val="100000"/>
              </a:lnSpc>
              <a:buNone/>
            </a:pPr>
            <a:r>
              <a:rPr lang="en-IN" sz="2600" b="0" strike="noStrike" spc="-1" dirty="0">
                <a:solidFill>
                  <a:srgbClr val="00A933"/>
                </a:solidFill>
                <a:latin typeface="Arial"/>
                <a:ea typeface="DejaVu Sans"/>
              </a:rPr>
              <a:t>#Importing Libraries.</a:t>
            </a:r>
            <a:endParaRPr lang="en-IN" sz="2600" b="0" strike="noStrike" spc="-1" dirty="0">
              <a:latin typeface="Arial"/>
            </a:endParaRPr>
          </a:p>
          <a:p>
            <a:pPr>
              <a:lnSpc>
                <a:spcPct val="100000"/>
              </a:lnSpc>
              <a:buNone/>
            </a:pPr>
            <a:r>
              <a:rPr lang="en-IN" sz="2600" b="0" strike="noStrike" spc="-1" dirty="0">
                <a:solidFill>
                  <a:srgbClr val="00A933"/>
                </a:solidFill>
                <a:latin typeface="Arial"/>
                <a:ea typeface="DejaVu Sans"/>
              </a:rPr>
              <a:t>import </a:t>
            </a:r>
            <a:r>
              <a:rPr lang="en-IN" sz="2600" b="0" strike="noStrike" spc="-1" dirty="0" err="1">
                <a:solidFill>
                  <a:srgbClr val="00A933"/>
                </a:solidFill>
                <a:latin typeface="Arial"/>
                <a:ea typeface="DejaVu Sans"/>
              </a:rPr>
              <a:t>numpy</a:t>
            </a:r>
            <a:r>
              <a:rPr lang="en-IN" sz="2600" b="0" strike="noStrike" spc="-1" dirty="0">
                <a:solidFill>
                  <a:srgbClr val="00A933"/>
                </a:solidFill>
                <a:latin typeface="Arial"/>
                <a:ea typeface="DejaVu Sans"/>
              </a:rPr>
              <a:t> as np</a:t>
            </a:r>
            <a:endParaRPr lang="en-IN" sz="2600" b="0" strike="noStrike" spc="-1" dirty="0">
              <a:latin typeface="Arial"/>
            </a:endParaRPr>
          </a:p>
          <a:p>
            <a:pPr>
              <a:lnSpc>
                <a:spcPct val="100000"/>
              </a:lnSpc>
              <a:buNone/>
            </a:pPr>
            <a:endParaRPr lang="en-IN" sz="2600" b="0" strike="noStrike" spc="-1" dirty="0">
              <a:latin typeface="Arial"/>
            </a:endParaRPr>
          </a:p>
          <a:p>
            <a:pPr>
              <a:lnSpc>
                <a:spcPct val="100000"/>
              </a:lnSpc>
              <a:buNone/>
            </a:pPr>
            <a:r>
              <a:rPr lang="en-IN" sz="2600" b="0" strike="noStrike" spc="-1" dirty="0">
                <a:solidFill>
                  <a:srgbClr val="00A933"/>
                </a:solidFill>
                <a:latin typeface="Arial"/>
                <a:ea typeface="DejaVu Sans"/>
              </a:rPr>
              <a:t>#Creating a matrix A</a:t>
            </a:r>
            <a:endParaRPr lang="en-IN" sz="2600" b="0" strike="noStrike" spc="-1" dirty="0">
              <a:latin typeface="Arial"/>
            </a:endParaRPr>
          </a:p>
          <a:p>
            <a:pPr>
              <a:lnSpc>
                <a:spcPct val="100000"/>
              </a:lnSpc>
              <a:buNone/>
            </a:pPr>
            <a:r>
              <a:rPr lang="en-IN" sz="2600" b="0" strike="noStrike" spc="-1" dirty="0">
                <a:solidFill>
                  <a:srgbClr val="00A933"/>
                </a:solidFill>
                <a:latin typeface="Arial"/>
                <a:ea typeface="DejaVu Sans"/>
              </a:rPr>
              <a:t>A = </a:t>
            </a:r>
            <a:r>
              <a:rPr lang="en-IN" sz="2600" b="0" strike="noStrike" spc="-1" dirty="0" err="1">
                <a:solidFill>
                  <a:srgbClr val="00A933"/>
                </a:solidFill>
                <a:latin typeface="Arial"/>
                <a:ea typeface="DejaVu Sans"/>
              </a:rPr>
              <a:t>np.array</a:t>
            </a:r>
            <a:r>
              <a:rPr lang="en-IN" sz="2600" b="0" strike="noStrike" spc="-1" dirty="0">
                <a:solidFill>
                  <a:srgbClr val="00A933"/>
                </a:solidFill>
                <a:latin typeface="Arial"/>
                <a:ea typeface="DejaVu Sans"/>
              </a:rPr>
              <a:t>([[4,4,3],[1,4,3],[4,8,1]])</a:t>
            </a:r>
            <a:endParaRPr lang="en-IN" sz="2600" b="0" strike="noStrike" spc="-1" dirty="0">
              <a:latin typeface="Arial"/>
            </a:endParaRPr>
          </a:p>
          <a:p>
            <a:pPr>
              <a:lnSpc>
                <a:spcPct val="100000"/>
              </a:lnSpc>
              <a:buNone/>
            </a:pPr>
            <a:endParaRPr lang="en-IN" sz="2600" b="0" strike="noStrike" spc="-1" dirty="0">
              <a:latin typeface="Arial"/>
            </a:endParaRPr>
          </a:p>
          <a:p>
            <a:pPr>
              <a:lnSpc>
                <a:spcPct val="100000"/>
              </a:lnSpc>
              <a:buNone/>
            </a:pPr>
            <a:r>
              <a:rPr lang="en-IN" sz="2600" b="0" strike="noStrike" spc="-1" dirty="0">
                <a:solidFill>
                  <a:srgbClr val="00A933"/>
                </a:solidFill>
                <a:latin typeface="Arial"/>
                <a:ea typeface="DejaVu Sans"/>
              </a:rPr>
              <a:t>#Performing SVD</a:t>
            </a:r>
            <a:endParaRPr lang="en-IN" sz="2600" b="0" strike="noStrike" spc="-1" dirty="0">
              <a:latin typeface="Arial"/>
            </a:endParaRPr>
          </a:p>
          <a:p>
            <a:pPr>
              <a:lnSpc>
                <a:spcPct val="100000"/>
              </a:lnSpc>
              <a:buNone/>
            </a:pPr>
            <a:r>
              <a:rPr lang="en-IN" sz="2600" b="0" strike="noStrike" spc="-1" dirty="0">
                <a:solidFill>
                  <a:srgbClr val="00A933"/>
                </a:solidFill>
                <a:latin typeface="Arial"/>
                <a:ea typeface="DejaVu Sans"/>
              </a:rPr>
              <a:t>U, S, VT = </a:t>
            </a:r>
            <a:r>
              <a:rPr lang="en-IN" sz="2600" b="0" strike="noStrike" spc="-1" dirty="0" err="1">
                <a:solidFill>
                  <a:srgbClr val="00A933"/>
                </a:solidFill>
                <a:latin typeface="Arial"/>
                <a:ea typeface="DejaVu Sans"/>
              </a:rPr>
              <a:t>np.linalg.svd</a:t>
            </a:r>
            <a:r>
              <a:rPr lang="en-IN" sz="2600" b="0" strike="noStrike" spc="-1" dirty="0">
                <a:solidFill>
                  <a:srgbClr val="00A933"/>
                </a:solidFill>
                <a:latin typeface="Arial"/>
                <a:ea typeface="DejaVu Sans"/>
              </a:rPr>
              <a:t>(A)</a:t>
            </a:r>
            <a:endParaRPr lang="en-IN" sz="2600" b="0" strike="noStrike" spc="-1" dirty="0">
              <a:latin typeface="Arial"/>
            </a:endParaRPr>
          </a:p>
          <a:p>
            <a:pPr>
              <a:lnSpc>
                <a:spcPct val="100000"/>
              </a:lnSpc>
              <a:buNone/>
            </a:pPr>
            <a:endParaRPr lang="en-IN" sz="2600" b="0" strike="noStrike" spc="-1" dirty="0">
              <a:latin typeface="Arial"/>
            </a:endParaRPr>
          </a:p>
          <a:p>
            <a:pPr>
              <a:lnSpc>
                <a:spcPct val="100000"/>
              </a:lnSpc>
              <a:buNone/>
            </a:pPr>
            <a:r>
              <a:rPr lang="en-IN" sz="2600" b="0" strike="noStrike" spc="-1" dirty="0">
                <a:solidFill>
                  <a:srgbClr val="00A933"/>
                </a:solidFill>
                <a:latin typeface="Arial"/>
                <a:ea typeface="DejaVu Sans"/>
              </a:rPr>
              <a:t>print(A)</a:t>
            </a:r>
            <a:endParaRPr lang="en-IN" sz="2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2800" b="0" strike="noStrike" spc="-1" dirty="0">
                <a:solidFill>
                  <a:srgbClr val="000000"/>
                </a:solidFill>
                <a:latin typeface="Arial"/>
                <a:ea typeface="DejaVu Sans"/>
              </a:rPr>
              <a:t>[[4 4 3]</a:t>
            </a:r>
            <a:endParaRPr lang="en-IN" sz="2800" b="0" strike="noStrike" spc="-1" dirty="0">
              <a:latin typeface="Arial"/>
            </a:endParaRPr>
          </a:p>
          <a:p>
            <a:pPr>
              <a:lnSpc>
                <a:spcPct val="100000"/>
              </a:lnSpc>
              <a:buNone/>
            </a:pPr>
            <a:r>
              <a:rPr lang="en-IN" sz="2800" b="0" strike="noStrike" spc="-1" dirty="0">
                <a:solidFill>
                  <a:srgbClr val="000000"/>
                </a:solidFill>
                <a:latin typeface="Arial"/>
                <a:ea typeface="DejaVu Sans"/>
              </a:rPr>
              <a:t>[1 4 3]</a:t>
            </a:r>
            <a:endParaRPr lang="en-IN" sz="2800" b="0" strike="noStrike" spc="-1" dirty="0">
              <a:latin typeface="Arial"/>
            </a:endParaRPr>
          </a:p>
          <a:p>
            <a:pPr>
              <a:lnSpc>
                <a:spcPct val="100000"/>
              </a:lnSpc>
              <a:buNone/>
            </a:pPr>
            <a:r>
              <a:rPr lang="en-IN" sz="2800" b="0" strike="noStrike" spc="-1" dirty="0">
                <a:solidFill>
                  <a:srgbClr val="000000"/>
                </a:solidFill>
                <a:latin typeface="Arial"/>
                <a:ea typeface="DejaVu Sans"/>
              </a:rPr>
              <a:t>[4 8 1]]</a:t>
            </a:r>
            <a:endParaRPr lang="en-IN" sz="2800" b="0" strike="noStrike" spc="-1" dirty="0">
              <a:latin typeface="Arial"/>
            </a:endParaRPr>
          </a:p>
        </p:txBody>
      </p:sp>
      <p:sp>
        <p:nvSpPr>
          <p:cNvPr id="386" name="CustomShape 273"/>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87" name="CustomShape 274"/>
          <p:cNvSpPr/>
          <p:nvPr/>
        </p:nvSpPr>
        <p:spPr>
          <a:xfrm>
            <a:off x="6836400" y="2368080"/>
            <a:ext cx="5294880" cy="699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#Printing the shape of each matrix.</a:t>
            </a: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print(A.shape)</a:t>
            </a:r>
            <a:endParaRPr lang="en-IN" sz="2800" b="0" strike="noStrike" spc="-1">
              <a:latin typeface="Arial"/>
            </a:endParaRPr>
          </a:p>
          <a:p>
            <a:pPr>
              <a:lnSpc>
                <a:spcPct val="100000"/>
              </a:lnSpc>
              <a:buNone/>
            </a:pP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print(U.shape)</a:t>
            </a:r>
            <a:endParaRPr lang="en-IN" sz="2800" b="0" strike="noStrike" spc="-1">
              <a:latin typeface="Arial"/>
            </a:endParaRPr>
          </a:p>
          <a:p>
            <a:pPr>
              <a:lnSpc>
                <a:spcPct val="100000"/>
              </a:lnSpc>
              <a:buNone/>
            </a:pP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print(S.shape)</a:t>
            </a:r>
            <a:endParaRPr lang="en-IN" sz="2800" b="0" strike="noStrike" spc="-1">
              <a:latin typeface="Arial"/>
            </a:endParaRPr>
          </a:p>
          <a:p>
            <a:pPr>
              <a:lnSpc>
                <a:spcPct val="100000"/>
              </a:lnSpc>
              <a:buNone/>
            </a:pP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print(VT.shape)</a:t>
            </a:r>
            <a:endParaRPr lang="en-IN" sz="2800" b="0" strike="noStrike" spc="-1">
              <a:latin typeface="Arial"/>
            </a:endParaRPr>
          </a:p>
          <a:p>
            <a:pPr>
              <a:lnSpc>
                <a:spcPct val="100000"/>
              </a:lnSpc>
              <a:buNone/>
            </a:pPr>
            <a:endParaRPr lang="en-IN" sz="2800" b="0" strike="noStrike" spc="-1">
              <a:latin typeface="Arial"/>
            </a:endParaRPr>
          </a:p>
          <a:p>
            <a:pPr>
              <a:lnSpc>
                <a:spcPct val="100000"/>
              </a:lnSpc>
              <a:buNone/>
            </a:pP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(3, 3)</a:t>
            </a: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(3, 3)</a:t>
            </a: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(3,)</a:t>
            </a:r>
            <a:endParaRPr lang="en-IN" sz="2800" b="0" strike="noStrike" spc="-1">
              <a:latin typeface="Arial"/>
            </a:endParaRPr>
          </a:p>
          <a:p>
            <a:pPr>
              <a:lnSpc>
                <a:spcPct val="100000"/>
              </a:lnSpc>
              <a:buNone/>
            </a:pPr>
            <a:r>
              <a:rPr lang="en-IN" sz="2800" b="0" strike="noStrike" spc="-1">
                <a:solidFill>
                  <a:srgbClr val="000000"/>
                </a:solidFill>
                <a:latin typeface="Arial"/>
                <a:ea typeface="DejaVu Sans"/>
              </a:rPr>
              <a:t>(3, 3)</a:t>
            </a:r>
            <a:endParaRPr lang="en-IN" sz="2800" b="0" strike="noStrike" spc="-1">
              <a:latin typeface="Arial"/>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Line 62"/>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90" name="CustomShape 287"/>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91" name="Line 6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392" name="CustomShape 288"/>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93" name="CustomShape 289"/>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94" name="CustomShape 290"/>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395" name="CustomShape 291"/>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Singular Value Decomposition(SVD)</a:t>
            </a:r>
            <a:endParaRPr lang="en-IN" sz="6000" b="0" strike="noStrike" spc="-1">
              <a:latin typeface="Arial"/>
            </a:endParaRPr>
          </a:p>
        </p:txBody>
      </p:sp>
      <p:sp>
        <p:nvSpPr>
          <p:cNvPr id="396" name="CustomShape 292"/>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97" name="CustomShape 293"/>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98" name="CustomShape 294"/>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399" name="CustomShape 295"/>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00" name="CustomShape 296"/>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Arial"/>
                <a:ea typeface="DejaVu Sans"/>
              </a:rPr>
              <a:t>- Some research combines item similarity with SVD to overcome the cold start problem.</a:t>
            </a: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 Prediction with SVD involves calculating cosine similarities between pseudo-users and pseudo-items.</a:t>
            </a: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 Prediction score </a:t>
            </a:r>
            <a:r>
              <a:rPr lang="en-IN" sz="3600" b="0" strike="noStrike" spc="-1" dirty="0" err="1">
                <a:solidFill>
                  <a:srgbClr val="000000"/>
                </a:solidFill>
                <a:latin typeface="Arial"/>
                <a:ea typeface="DejaVu Sans"/>
              </a:rPr>
              <a:t>P</a:t>
            </a:r>
            <a:r>
              <a:rPr lang="en-IN" sz="3600" b="0" strike="noStrike" spc="-1" baseline="-25000" dirty="0" err="1">
                <a:solidFill>
                  <a:srgbClr val="000000"/>
                </a:solidFill>
                <a:latin typeface="Arial"/>
                <a:ea typeface="DejaVu Sans"/>
              </a:rPr>
              <a:t>i,j</a:t>
            </a:r>
            <a:r>
              <a:rPr lang="en-IN" sz="3600" b="0" strike="noStrike" spc="-1" dirty="0">
                <a:solidFill>
                  <a:srgbClr val="000000"/>
                </a:solidFill>
                <a:latin typeface="Arial"/>
                <a:ea typeface="DejaVu Sans"/>
              </a:rPr>
              <a:t> for user </a:t>
            </a:r>
            <a:r>
              <a:rPr lang="en-IN" sz="3600" b="0" strike="noStrike" spc="-1" dirty="0" err="1">
                <a:solidFill>
                  <a:srgbClr val="000000"/>
                </a:solidFill>
                <a:latin typeface="Arial"/>
                <a:ea typeface="DejaVu Sans"/>
              </a:rPr>
              <a:t>i</a:t>
            </a:r>
            <a:r>
              <a:rPr lang="en-IN" sz="3600" b="0" strike="noStrike" spc="-1" dirty="0">
                <a:solidFill>
                  <a:srgbClr val="000000"/>
                </a:solidFill>
                <a:latin typeface="Arial"/>
                <a:ea typeface="DejaVu Sans"/>
              </a:rPr>
              <a:t> on item j is computed by adding the row average R</a:t>
            </a:r>
            <a:r>
              <a:rPr lang="en-IN" sz="3600" b="0" strike="noStrike" spc="-1" baseline="-25000" dirty="0">
                <a:solidFill>
                  <a:srgbClr val="000000"/>
                </a:solidFill>
                <a:latin typeface="Arial"/>
                <a:ea typeface="DejaVu Sans"/>
              </a:rPr>
              <a:t>i</a:t>
            </a:r>
            <a:r>
              <a:rPr lang="en-IN" sz="3600" b="0" strike="noStrike" spc="-1" dirty="0">
                <a:solidFill>
                  <a:srgbClr val="000000"/>
                </a:solidFill>
                <a:latin typeface="Arial"/>
                <a:ea typeface="DejaVu Sans"/>
              </a:rPr>
              <a:t> to the similarity.</a:t>
            </a: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 SVD decomposition completion makes prediction generation  time constant.</a:t>
            </a: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 Successful SVD variants include </a:t>
            </a:r>
            <a:r>
              <a:rPr lang="en-IN" sz="3600" b="0" strike="noStrike" spc="-1" dirty="0" err="1">
                <a:solidFill>
                  <a:srgbClr val="000000"/>
                </a:solidFill>
                <a:latin typeface="Arial"/>
                <a:ea typeface="DejaVu Sans"/>
              </a:rPr>
              <a:t>FunkSVD</a:t>
            </a:r>
            <a:r>
              <a:rPr lang="en-IN" sz="3600" b="0" strike="noStrike" spc="-1" dirty="0">
                <a:solidFill>
                  <a:srgbClr val="000000"/>
                </a:solidFill>
                <a:latin typeface="Arial"/>
                <a:ea typeface="DejaVu Sans"/>
              </a:rPr>
              <a:t>, SVD++, Regularized SVD, and Iterative SVD.</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spc="-1" dirty="0">
                <a:latin typeface="Arial"/>
              </a:rPr>
              <a:t>We will use Google </a:t>
            </a:r>
            <a:r>
              <a:rPr lang="en-IN" sz="3600" spc="-1" dirty="0" err="1">
                <a:latin typeface="Arial"/>
              </a:rPr>
              <a:t>Colab</a:t>
            </a:r>
            <a:r>
              <a:rPr lang="en-IN" sz="3600" spc="-1" dirty="0">
                <a:latin typeface="Arial"/>
              </a:rPr>
              <a:t> to install libraries and run SVD algorithm</a:t>
            </a: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 Refer to the updated code called </a:t>
            </a:r>
            <a:r>
              <a:rPr lang="en-IN" sz="3600" b="0" strike="noStrike" spc="-1" dirty="0" err="1">
                <a:solidFill>
                  <a:srgbClr val="000000"/>
                </a:solidFill>
                <a:latin typeface="Arial"/>
                <a:ea typeface="DejaVu Sans"/>
              </a:rPr>
              <a:t>SVD_updated.ipynb</a:t>
            </a:r>
            <a:endParaRPr lang="en-IN" sz="3600" b="0" strike="noStrike" spc="-1" dirty="0">
              <a:latin typeface="Arial"/>
            </a:endParaRPr>
          </a:p>
          <a:p>
            <a:pPr>
              <a:lnSpc>
                <a:spcPct val="100000"/>
              </a:lnSpc>
              <a:buNone/>
            </a:pPr>
            <a:endParaRPr lang="en-IN" sz="3200" b="0" strike="noStrike" spc="-1" dirty="0">
              <a:latin typeface="Arial"/>
            </a:endParaRPr>
          </a:p>
        </p:txBody>
      </p:sp>
      <p:sp>
        <p:nvSpPr>
          <p:cNvPr id="401" name="CustomShape 297"/>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Line 64"/>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403" name="CustomShape 298"/>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04" name="Line 65"/>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405" name="CustomShape 299"/>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06" name="CustomShape 300"/>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07" name="CustomShape 301"/>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408" name="CustomShape 302"/>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Singular Value Decomposition(SVD)</a:t>
            </a:r>
            <a:endParaRPr lang="en-IN" sz="6000" b="0" strike="noStrike" spc="-1">
              <a:latin typeface="Arial"/>
            </a:endParaRPr>
          </a:p>
        </p:txBody>
      </p:sp>
      <p:sp>
        <p:nvSpPr>
          <p:cNvPr id="409" name="CustomShape 303"/>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0" name="CustomShape 304"/>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1" name="CustomShape 305"/>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2" name="CustomShape 306"/>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3" name="CustomShape 307"/>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800" strike="noStrike" spc="-1" dirty="0">
                <a:uFillTx/>
                <a:latin typeface="Arial"/>
                <a:ea typeface="DejaVu Sans"/>
              </a:rPr>
              <a:t>The strength of SVD lies in its ability to create connections between items based on a set of factors using Linear Algebra.</a:t>
            </a:r>
          </a:p>
          <a:p>
            <a:pPr>
              <a:lnSpc>
                <a:spcPct val="100000"/>
              </a:lnSpc>
              <a:buNone/>
            </a:pPr>
            <a:endParaRPr lang="en-IN" sz="2800" spc="-1" dirty="0">
              <a:latin typeface="Arial"/>
              <a:ea typeface="DejaVu Sans"/>
            </a:endParaRPr>
          </a:p>
          <a:p>
            <a:pPr>
              <a:lnSpc>
                <a:spcPct val="100000"/>
              </a:lnSpc>
              <a:buNone/>
            </a:pPr>
            <a:endParaRPr lang="en-IN" sz="2800" strike="noStrike" spc="-1" dirty="0">
              <a:uFillTx/>
              <a:latin typeface="Arial"/>
              <a:ea typeface="DejaVu Sans"/>
            </a:endParaRPr>
          </a:p>
          <a:p>
            <a:pPr>
              <a:lnSpc>
                <a:spcPct val="100000"/>
              </a:lnSpc>
              <a:buNone/>
            </a:pPr>
            <a:r>
              <a:rPr lang="en-IN" sz="2800" spc="-1" dirty="0">
                <a:latin typeface="Arial"/>
                <a:ea typeface="DejaVu Sans"/>
              </a:rPr>
              <a:t>Well , if it is that good why not use it for every use case ?</a:t>
            </a:r>
            <a:r>
              <a:rPr lang="en-IN" sz="2800" strike="noStrike" spc="-1" dirty="0">
                <a:uFillTx/>
                <a:latin typeface="Arial"/>
                <a:ea typeface="DejaVu Sans"/>
              </a:rPr>
              <a:t> </a:t>
            </a:r>
          </a:p>
          <a:p>
            <a:pPr>
              <a:lnSpc>
                <a:spcPct val="100000"/>
              </a:lnSpc>
              <a:buNone/>
            </a:pPr>
            <a:endParaRPr lang="en-IN" sz="2800" spc="-1" dirty="0">
              <a:latin typeface="Arial"/>
            </a:endParaRPr>
          </a:p>
          <a:p>
            <a:pPr>
              <a:lnSpc>
                <a:spcPct val="100000"/>
              </a:lnSpc>
              <a:buNone/>
            </a:pPr>
            <a:r>
              <a:rPr lang="en-IN" sz="2800" strike="noStrike" spc="-1" dirty="0">
                <a:latin typeface="Arial"/>
              </a:rPr>
              <a:t>Challenge: ??</a:t>
            </a:r>
          </a:p>
        </p:txBody>
      </p:sp>
      <p:sp>
        <p:nvSpPr>
          <p:cNvPr id="414" name="CustomShape 308"/>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Line 64"/>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403" name="CustomShape 298"/>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04" name="Line 65"/>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405" name="CustomShape 299"/>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06" name="CustomShape 300"/>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07" name="CustomShape 301"/>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408" name="CustomShape 302"/>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Unavailability of Explicit Feedback</a:t>
            </a:r>
            <a:endParaRPr lang="en-IN" sz="6000" b="0" strike="noStrike" spc="-1" dirty="0">
              <a:latin typeface="Arial"/>
            </a:endParaRPr>
          </a:p>
        </p:txBody>
      </p:sp>
      <p:sp>
        <p:nvSpPr>
          <p:cNvPr id="409" name="CustomShape 303"/>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0" name="CustomShape 304"/>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1" name="CustomShape 305"/>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2" name="CustomShape 306"/>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413" name="CustomShape 307"/>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2800" strike="noStrike" spc="-1" dirty="0">
              <a:latin typeface="Arial"/>
            </a:endParaRPr>
          </a:p>
          <a:p>
            <a:pPr>
              <a:lnSpc>
                <a:spcPct val="100000"/>
              </a:lnSpc>
              <a:buNone/>
            </a:pPr>
            <a:r>
              <a:rPr lang="en-US" sz="2800" b="1" strike="noStrike" spc="-1" dirty="0">
                <a:latin typeface="Arial"/>
              </a:rPr>
              <a:t>Understanding Implicit Feedback</a:t>
            </a:r>
          </a:p>
          <a:p>
            <a:pPr>
              <a:lnSpc>
                <a:spcPct val="100000"/>
              </a:lnSpc>
              <a:buNone/>
            </a:pPr>
            <a:endParaRPr lang="en-US" sz="2800" strike="noStrike" spc="-1" dirty="0">
              <a:latin typeface="Arial"/>
            </a:endParaRPr>
          </a:p>
          <a:p>
            <a:pPr>
              <a:lnSpc>
                <a:spcPct val="100000"/>
              </a:lnSpc>
              <a:buNone/>
            </a:pPr>
            <a:r>
              <a:rPr lang="en-US" sz="2800" strike="noStrike" spc="-1" dirty="0">
                <a:latin typeface="Arial"/>
              </a:rPr>
              <a:t>Implicit feedback differs from explicit feedback in several key ways:</a:t>
            </a:r>
          </a:p>
          <a:p>
            <a:pPr>
              <a:lnSpc>
                <a:spcPct val="100000"/>
              </a:lnSpc>
              <a:buNone/>
            </a:pPr>
            <a:endParaRPr lang="en-US" sz="2800" strike="noStrike" spc="-1" dirty="0">
              <a:latin typeface="Arial"/>
            </a:endParaRPr>
          </a:p>
          <a:p>
            <a:pPr>
              <a:lnSpc>
                <a:spcPct val="100000"/>
              </a:lnSpc>
              <a:buNone/>
            </a:pPr>
            <a:r>
              <a:rPr lang="en-US" sz="2800" b="1" strike="noStrike" spc="-1" dirty="0">
                <a:latin typeface="Arial"/>
              </a:rPr>
              <a:t>Binary vs. Graded</a:t>
            </a:r>
            <a:r>
              <a:rPr lang="en-US" sz="2800" strike="noStrike" spc="-1" dirty="0">
                <a:latin typeface="Arial"/>
              </a:rPr>
              <a:t>: Implicit feedback is often binary (e.g., item was clicked or not) or frequency-based (e.g., number of times an item was viewed), as opposed to the graded nature of explicit ratings.</a:t>
            </a:r>
          </a:p>
          <a:p>
            <a:pPr>
              <a:lnSpc>
                <a:spcPct val="100000"/>
              </a:lnSpc>
              <a:buNone/>
            </a:pPr>
            <a:endParaRPr lang="en-US" sz="2800" strike="noStrike" spc="-1" dirty="0">
              <a:latin typeface="Arial"/>
            </a:endParaRPr>
          </a:p>
          <a:p>
            <a:pPr>
              <a:lnSpc>
                <a:spcPct val="100000"/>
              </a:lnSpc>
              <a:buNone/>
            </a:pPr>
            <a:r>
              <a:rPr lang="en-US" sz="2800" b="1" strike="noStrike" spc="-1" dirty="0">
                <a:latin typeface="Arial"/>
              </a:rPr>
              <a:t>Positive-Only Feedback</a:t>
            </a:r>
            <a:r>
              <a:rPr lang="en-US" sz="2800" strike="noStrike" spc="-1" dirty="0">
                <a:latin typeface="Arial"/>
              </a:rPr>
              <a:t>: Implicit feedback usually only indicates positive interactions (user viewed an item) without negative feedback (user disliked an item).</a:t>
            </a:r>
          </a:p>
          <a:p>
            <a:pPr>
              <a:lnSpc>
                <a:spcPct val="100000"/>
              </a:lnSpc>
              <a:buNone/>
            </a:pPr>
            <a:endParaRPr lang="en-US" sz="2800" strike="noStrike" spc="-1" dirty="0">
              <a:latin typeface="Arial"/>
            </a:endParaRPr>
          </a:p>
          <a:p>
            <a:pPr>
              <a:lnSpc>
                <a:spcPct val="100000"/>
              </a:lnSpc>
              <a:buNone/>
            </a:pPr>
            <a:r>
              <a:rPr lang="en-US" sz="2800" b="1" strike="noStrike" spc="-1" dirty="0">
                <a:latin typeface="Arial"/>
              </a:rPr>
              <a:t>Confidence Levels</a:t>
            </a:r>
            <a:r>
              <a:rPr lang="en-US" sz="2800" strike="noStrike" spc="-1" dirty="0">
                <a:latin typeface="Arial"/>
              </a:rPr>
              <a:t>: The absence of an interaction does not necessarily mean a user dislikes an item, leading to uncertainty. Thus, confidence levels are associated with observations.</a:t>
            </a:r>
            <a:endParaRPr lang="en-IN" sz="2800" strike="noStrike" spc="-1" dirty="0">
              <a:latin typeface="Arial"/>
            </a:endParaRPr>
          </a:p>
        </p:txBody>
      </p:sp>
      <p:sp>
        <p:nvSpPr>
          <p:cNvPr id="414" name="CustomShape 308"/>
          <p:cNvSpPr/>
          <p:nvPr/>
        </p:nvSpPr>
        <p:spPr>
          <a:xfrm>
            <a:off x="1808280" y="54622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extLst>
      <p:ext uri="{BB962C8B-B14F-4D97-AF65-F5344CB8AC3E}">
        <p14:creationId xmlns:p14="http://schemas.microsoft.com/office/powerpoint/2010/main" val="405314500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Line 1"/>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00" name="CustomShape 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01" name="Line 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02" name="CustomShape 4"/>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03" name="CustomShape 5"/>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04" name="CustomShape 6"/>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05" name="CustomShape 7"/>
          <p:cNvSpPr/>
          <p:nvPr/>
        </p:nvSpPr>
        <p:spPr>
          <a:xfrm>
            <a:off x="1212120" y="435960"/>
            <a:ext cx="1684728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What are </a:t>
            </a:r>
            <a:r>
              <a:rPr lang="en-IN" sz="6000" spc="83" dirty="0">
                <a:solidFill>
                  <a:srgbClr val="33A9AF"/>
                </a:solidFill>
                <a:latin typeface="Source Sans Pro"/>
                <a:ea typeface="DejaVu Sans"/>
              </a:rPr>
              <a:t>R</a:t>
            </a:r>
            <a:r>
              <a:rPr lang="en-IN" sz="6000" b="0" strike="noStrike" spc="83" dirty="0">
                <a:solidFill>
                  <a:srgbClr val="33A9AF"/>
                </a:solidFill>
                <a:latin typeface="Source Sans Pro"/>
                <a:ea typeface="DejaVu Sans"/>
              </a:rPr>
              <a:t>ecommendation </a:t>
            </a:r>
            <a:r>
              <a:rPr lang="en-IN" sz="6000" spc="83" dirty="0">
                <a:solidFill>
                  <a:srgbClr val="33A9AF"/>
                </a:solidFill>
                <a:latin typeface="Source Sans Pro"/>
                <a:ea typeface="DejaVu Sans"/>
              </a:rPr>
              <a:t>E</a:t>
            </a:r>
            <a:r>
              <a:rPr lang="en-IN" sz="6000" b="0" strike="noStrike" spc="83" dirty="0">
                <a:solidFill>
                  <a:srgbClr val="33A9AF"/>
                </a:solidFill>
                <a:latin typeface="Source Sans Pro"/>
                <a:ea typeface="DejaVu Sans"/>
              </a:rPr>
              <a:t>ngines?</a:t>
            </a:r>
            <a:endParaRPr lang="en-IN" sz="6000" b="0" strike="noStrike" spc="-1" dirty="0">
              <a:latin typeface="Arial"/>
            </a:endParaRPr>
          </a:p>
        </p:txBody>
      </p:sp>
      <p:sp>
        <p:nvSpPr>
          <p:cNvPr id="106" name="CustomShape 8"/>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07" name="CustomShape 9"/>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08" name="CustomShape 10"/>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09" name="CustomShape 11"/>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10" name="Line 12"/>
          <p:cNvSpPr/>
          <p:nvPr/>
        </p:nvSpPr>
        <p:spPr>
          <a:xfrm flipV="1">
            <a:off x="12175920" y="13210920"/>
            <a:ext cx="21600" cy="5050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11" name="CustomShape 4"/>
          <p:cNvSpPr/>
          <p:nvPr/>
        </p:nvSpPr>
        <p:spPr>
          <a:xfrm>
            <a:off x="1364400" y="1788120"/>
            <a:ext cx="21956760" cy="105375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12" name="Rectangle 111"/>
          <p:cNvSpPr/>
          <p:nvPr/>
        </p:nvSpPr>
        <p:spPr>
          <a:xfrm>
            <a:off x="1626111" y="2868840"/>
            <a:ext cx="21222622" cy="973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Until recently, individuals typically preferred purchasing items suggested by their friends or those they trust.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This was the go-to approach for making a purchase, especially when uncertainties about a product existed.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However, in this digital era, the landscape has evolved to encompass online platforms employing recommendation engines.</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It is the conscious and unconscious choices that we make,  become a potential indicator of what would be our next choice</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latin typeface="Arial"/>
            </a:endParaRPr>
          </a:p>
          <a:p>
            <a:pPr marL="571500" indent="-571500">
              <a:lnSpc>
                <a:spcPct val="100000"/>
              </a:lnSpc>
              <a:buFont typeface="Arial" panose="020B0604020202020204" pitchFamily="34" charset="0"/>
              <a:buChar char="•"/>
            </a:pPr>
            <a:r>
              <a:rPr lang="en-IN" sz="3600" b="0" i="1" strike="noStrike" spc="-1" dirty="0">
                <a:solidFill>
                  <a:srgbClr val="000000"/>
                </a:solidFill>
                <a:latin typeface="Source Sans"/>
                <a:ea typeface="Open Sans"/>
              </a:rPr>
              <a:t>These engines sift through data employing various algorithms to suggest the most pertinent items to users. They begin by </a:t>
            </a:r>
            <a:r>
              <a:rPr lang="en-IN" sz="3600" b="0" i="1" strike="noStrike" spc="-1" dirty="0" err="1">
                <a:solidFill>
                  <a:srgbClr val="000000"/>
                </a:solidFill>
                <a:latin typeface="Source Sans"/>
                <a:ea typeface="Open Sans"/>
              </a:rPr>
              <a:t>analyzing</a:t>
            </a:r>
            <a:r>
              <a:rPr lang="en-IN" sz="3600" b="0" i="1" strike="noStrike" spc="-1" dirty="0">
                <a:solidFill>
                  <a:srgbClr val="000000"/>
                </a:solidFill>
                <a:latin typeface="Source Sans"/>
                <a:ea typeface="Open Sans"/>
              </a:rPr>
              <a:t> a customer's previous </a:t>
            </a:r>
            <a:r>
              <a:rPr lang="en-IN" sz="3600" b="0" i="1" strike="noStrike" spc="-1" dirty="0" err="1">
                <a:solidFill>
                  <a:srgbClr val="000000"/>
                </a:solidFill>
                <a:latin typeface="Source Sans"/>
                <a:ea typeface="Open Sans"/>
              </a:rPr>
              <a:t>behavior</a:t>
            </a:r>
            <a:r>
              <a:rPr lang="en-IN" sz="3600" b="0" i="1" strike="noStrike" spc="-1" dirty="0">
                <a:solidFill>
                  <a:srgbClr val="000000"/>
                </a:solidFill>
                <a:latin typeface="Source Sans"/>
                <a:ea typeface="Open Sans"/>
              </a:rPr>
              <a:t> and, using that information, propose products that align with the user's potential preferences for purchase.</a:t>
            </a:r>
            <a:endParaRPr lang="en-IN" sz="3600" b="0" strike="noStrike" spc="-1" dirty="0">
              <a:latin typeface="Aria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Line 8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2" name="CustomShape 414"/>
          <p:cNvSpPr/>
          <p:nvPr/>
        </p:nvSpPr>
        <p:spPr>
          <a:xfrm>
            <a:off x="1251720" y="13210920"/>
            <a:ext cx="5164920" cy="4471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3" name="Line 8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4" name="CustomShape 415"/>
          <p:cNvSpPr/>
          <p:nvPr/>
        </p:nvSpPr>
        <p:spPr>
          <a:xfrm>
            <a:off x="1212120" y="2215800"/>
            <a:ext cx="21956040" cy="99568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5" name="CustomShape 416"/>
          <p:cNvSpPr/>
          <p:nvPr/>
        </p:nvSpPr>
        <p:spPr>
          <a:xfrm flipH="1">
            <a:off x="-2880" y="688320"/>
            <a:ext cx="143280" cy="1524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6" name="CustomShape 417"/>
          <p:cNvSpPr/>
          <p:nvPr/>
        </p:nvSpPr>
        <p:spPr>
          <a:xfrm>
            <a:off x="19659600" y="13278960"/>
            <a:ext cx="3508560" cy="384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27" name="CustomShape 418"/>
          <p:cNvSpPr/>
          <p:nvPr/>
        </p:nvSpPr>
        <p:spPr>
          <a:xfrm>
            <a:off x="1212119" y="435960"/>
            <a:ext cx="16556335" cy="100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5400" b="0" strike="noStrike" spc="77" dirty="0">
                <a:solidFill>
                  <a:srgbClr val="33A9AF"/>
                </a:solidFill>
                <a:latin typeface="Source Sans Pro"/>
                <a:ea typeface="DejaVu Sans"/>
              </a:rPr>
              <a:t>Alternating Least Squares with Implicit </a:t>
            </a:r>
            <a:r>
              <a:rPr lang="en-IN" sz="5400" spc="77" dirty="0">
                <a:solidFill>
                  <a:srgbClr val="33A9AF"/>
                </a:solidFill>
                <a:latin typeface="Source Sans Pro"/>
                <a:ea typeface="DejaVu Sans"/>
              </a:rPr>
              <a:t>F</a:t>
            </a:r>
            <a:r>
              <a:rPr lang="en-IN" sz="5400" b="0" strike="noStrike" spc="77" dirty="0">
                <a:solidFill>
                  <a:srgbClr val="33A9AF"/>
                </a:solidFill>
                <a:latin typeface="Source Sans Pro"/>
                <a:ea typeface="DejaVu Sans"/>
              </a:rPr>
              <a:t>eedback</a:t>
            </a:r>
            <a:endParaRPr lang="en-IN" sz="5400" b="0" strike="noStrike" spc="-1" dirty="0">
              <a:latin typeface="Arial"/>
            </a:endParaRPr>
          </a:p>
        </p:txBody>
      </p:sp>
      <p:sp>
        <p:nvSpPr>
          <p:cNvPr id="528" name="CustomShape 419"/>
          <p:cNvSpPr/>
          <p:nvPr/>
        </p:nvSpPr>
        <p:spPr>
          <a:xfrm>
            <a:off x="0" y="-11160"/>
            <a:ext cx="6143040" cy="9720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9" name="CustomShape 420"/>
          <p:cNvSpPr/>
          <p:nvPr/>
        </p:nvSpPr>
        <p:spPr>
          <a:xfrm>
            <a:off x="6145920" y="-11160"/>
            <a:ext cx="6143040" cy="9720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0" name="CustomShape 421"/>
          <p:cNvSpPr/>
          <p:nvPr/>
        </p:nvSpPr>
        <p:spPr>
          <a:xfrm>
            <a:off x="12292200" y="-11160"/>
            <a:ext cx="6143040" cy="9720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1" name="CustomShape 422"/>
          <p:cNvSpPr/>
          <p:nvPr/>
        </p:nvSpPr>
        <p:spPr>
          <a:xfrm>
            <a:off x="18438120" y="-11160"/>
            <a:ext cx="5942880" cy="9720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2" name="CustomShape 423"/>
          <p:cNvSpPr/>
          <p:nvPr/>
        </p:nvSpPr>
        <p:spPr>
          <a:xfrm>
            <a:off x="1364400" y="2368080"/>
            <a:ext cx="21956040" cy="995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3000" b="1" strike="noStrike" spc="-1" dirty="0">
                <a:solidFill>
                  <a:srgbClr val="000000"/>
                </a:solidFill>
                <a:latin typeface="Arial"/>
                <a:ea typeface="DejaVu Sans"/>
              </a:rPr>
              <a:t>Modeling Implicit Feedback</a:t>
            </a:r>
          </a:p>
          <a:p>
            <a:pPr>
              <a:lnSpc>
                <a:spcPct val="100000"/>
              </a:lnSpc>
              <a:buNone/>
            </a:pPr>
            <a:r>
              <a:rPr lang="en-US" sz="3000" strike="noStrike" spc="-1" dirty="0">
                <a:solidFill>
                  <a:srgbClr val="000000"/>
                </a:solidFill>
                <a:latin typeface="Arial"/>
                <a:ea typeface="DejaVu Sans"/>
              </a:rPr>
              <a:t>The model is built upon the assumption that the preference of a user for an item is a latent feature. The goal is to predict this hidden preference from the observed implicit feedback.</a:t>
            </a:r>
          </a:p>
          <a:p>
            <a:pPr>
              <a:lnSpc>
                <a:spcPct val="100000"/>
              </a:lnSpc>
              <a:buNone/>
            </a:pPr>
            <a:r>
              <a:rPr lang="en-US" sz="3000" strike="noStrike" spc="-1" dirty="0">
                <a:solidFill>
                  <a:srgbClr val="000000"/>
                </a:solidFill>
                <a:latin typeface="Arial"/>
                <a:ea typeface="DejaVu Sans"/>
              </a:rPr>
              <a:t>The observed data is a matrix where entries typically represent the frequency of interaction, like the number of times a user played a song.</a:t>
            </a:r>
          </a:p>
          <a:p>
            <a:pPr>
              <a:lnSpc>
                <a:spcPct val="100000"/>
              </a:lnSpc>
              <a:buNone/>
            </a:pPr>
            <a:endParaRPr lang="en-US" sz="3000" strike="noStrike" spc="-1" dirty="0">
              <a:solidFill>
                <a:srgbClr val="000000"/>
              </a:solidFill>
              <a:latin typeface="Arial"/>
              <a:ea typeface="DejaVu Sans"/>
            </a:endParaRPr>
          </a:p>
          <a:p>
            <a:pPr>
              <a:lnSpc>
                <a:spcPct val="100000"/>
              </a:lnSpc>
              <a:buNone/>
            </a:pPr>
            <a:r>
              <a:rPr lang="en-US" sz="3000" b="1" strike="noStrike" spc="-1" dirty="0">
                <a:solidFill>
                  <a:srgbClr val="000000"/>
                </a:solidFill>
                <a:latin typeface="Arial"/>
                <a:ea typeface="DejaVu Sans"/>
              </a:rPr>
              <a:t>Confidence Levels</a:t>
            </a:r>
          </a:p>
          <a:p>
            <a:pPr>
              <a:lnSpc>
                <a:spcPct val="100000"/>
              </a:lnSpc>
              <a:buNone/>
            </a:pPr>
            <a:r>
              <a:rPr lang="en-US" sz="3000" strike="noStrike" spc="-1" dirty="0">
                <a:solidFill>
                  <a:srgbClr val="000000"/>
                </a:solidFill>
                <a:latin typeface="Arial"/>
                <a:ea typeface="DejaVu Sans"/>
              </a:rPr>
              <a:t>A confidence level is assigned to each observation, indicating how certain the model is about a user’s preference. It's usually higher for items with more interactions.</a:t>
            </a:r>
          </a:p>
          <a:p>
            <a:pPr>
              <a:lnSpc>
                <a:spcPct val="100000"/>
              </a:lnSpc>
              <a:buNone/>
            </a:pPr>
            <a:r>
              <a:rPr lang="en-US" sz="3000" strike="noStrike" spc="-1" dirty="0">
                <a:solidFill>
                  <a:srgbClr val="000000"/>
                </a:solidFill>
                <a:latin typeface="Arial"/>
                <a:ea typeface="DejaVu Sans"/>
              </a:rPr>
              <a:t>A common approach is to use a linear or logarithmic function to assign confidence levels based on interaction frequency.</a:t>
            </a:r>
          </a:p>
          <a:p>
            <a:pPr>
              <a:lnSpc>
                <a:spcPct val="100000"/>
              </a:lnSpc>
              <a:buNone/>
            </a:pPr>
            <a:endParaRPr lang="en-US" sz="3000" strike="noStrike" spc="-1" dirty="0">
              <a:solidFill>
                <a:srgbClr val="000000"/>
              </a:solidFill>
              <a:latin typeface="Arial"/>
              <a:ea typeface="DejaVu Sans"/>
            </a:endParaRPr>
          </a:p>
          <a:p>
            <a:pPr>
              <a:lnSpc>
                <a:spcPct val="100000"/>
              </a:lnSpc>
              <a:buNone/>
            </a:pPr>
            <a:r>
              <a:rPr lang="en-US" sz="3000" b="1" strike="noStrike" spc="-1" dirty="0">
                <a:solidFill>
                  <a:srgbClr val="000000"/>
                </a:solidFill>
                <a:latin typeface="Arial"/>
                <a:ea typeface="DejaVu Sans"/>
              </a:rPr>
              <a:t>Objective Function</a:t>
            </a:r>
          </a:p>
          <a:p>
            <a:pPr>
              <a:lnSpc>
                <a:spcPct val="100000"/>
              </a:lnSpc>
              <a:buNone/>
            </a:pPr>
            <a:r>
              <a:rPr lang="en-US" sz="3000" strike="noStrike" spc="-1" dirty="0">
                <a:solidFill>
                  <a:srgbClr val="000000"/>
                </a:solidFill>
                <a:latin typeface="Arial"/>
                <a:ea typeface="DejaVu Sans"/>
              </a:rPr>
              <a:t>The objective function in ALS with Implicit Feedback is modified to incorporate the confidence levels. It aims to minimize the weighted sum of squared differences between predicted and observed preferences, where weights are the confidence levels.</a:t>
            </a:r>
          </a:p>
          <a:p>
            <a:pPr>
              <a:lnSpc>
                <a:spcPct val="100000"/>
              </a:lnSpc>
              <a:buNone/>
            </a:pPr>
            <a:r>
              <a:rPr lang="en-US" sz="3000" strike="noStrike" spc="-1" dirty="0">
                <a:solidFill>
                  <a:srgbClr val="000000"/>
                </a:solidFill>
                <a:latin typeface="Arial"/>
                <a:ea typeface="DejaVu Sans"/>
              </a:rPr>
              <a:t>Regularization terms are added to prevent overfitting.</a:t>
            </a:r>
          </a:p>
          <a:p>
            <a:pPr>
              <a:lnSpc>
                <a:spcPct val="100000"/>
              </a:lnSpc>
              <a:buNone/>
            </a:pPr>
            <a:endParaRPr lang="en-US" sz="3000" strike="noStrike" spc="-1" dirty="0">
              <a:solidFill>
                <a:srgbClr val="000000"/>
              </a:solidFill>
              <a:latin typeface="Arial"/>
              <a:ea typeface="DejaVu Sans"/>
            </a:endParaRPr>
          </a:p>
          <a:p>
            <a:pPr>
              <a:lnSpc>
                <a:spcPct val="100000"/>
              </a:lnSpc>
              <a:buNone/>
            </a:pPr>
            <a:endParaRPr lang="en-US" sz="3000" spc="-1" dirty="0">
              <a:solidFill>
                <a:srgbClr val="000000"/>
              </a:solidFill>
              <a:latin typeface="Arial"/>
              <a:ea typeface="DejaVu Sans"/>
            </a:endParaRPr>
          </a:p>
          <a:p>
            <a:pPr>
              <a:lnSpc>
                <a:spcPct val="100000"/>
              </a:lnSpc>
              <a:buNone/>
            </a:pPr>
            <a:r>
              <a:rPr lang="en-US" sz="3000" b="1" strike="noStrike" spc="-1" dirty="0">
                <a:solidFill>
                  <a:srgbClr val="000000"/>
                </a:solidFill>
                <a:latin typeface="Arial"/>
                <a:ea typeface="DejaVu Sans"/>
              </a:rPr>
              <a:t>Alternating Optimization</a:t>
            </a:r>
          </a:p>
          <a:p>
            <a:pPr>
              <a:lnSpc>
                <a:spcPct val="100000"/>
              </a:lnSpc>
              <a:buNone/>
            </a:pPr>
            <a:r>
              <a:rPr lang="en-US" sz="3000" strike="noStrike" spc="-1" dirty="0">
                <a:solidFill>
                  <a:srgbClr val="000000"/>
                </a:solidFill>
                <a:latin typeface="Arial"/>
                <a:ea typeface="DejaVu Sans"/>
              </a:rPr>
              <a:t>Similar to traditional ALS, the optimization alternates between fixing the user factors and solving for item factors, and vice versa.</a:t>
            </a:r>
          </a:p>
          <a:p>
            <a:pPr>
              <a:lnSpc>
                <a:spcPct val="100000"/>
              </a:lnSpc>
              <a:buNone/>
            </a:pPr>
            <a:r>
              <a:rPr lang="en-US" sz="3000" strike="noStrike" spc="-1" dirty="0">
                <a:solidFill>
                  <a:srgbClr val="000000"/>
                </a:solidFill>
                <a:latin typeface="Arial"/>
                <a:ea typeface="DejaVu Sans"/>
              </a:rPr>
              <a:t>This is done iteratively until convergence or for a fixed number of iterations.</a:t>
            </a:r>
            <a:endParaRPr lang="en-IN" sz="3000" strike="noStrike" spc="-1" dirty="0">
              <a:latin typeface="Arial"/>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Line 8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2" name="CustomShape 414"/>
          <p:cNvSpPr/>
          <p:nvPr/>
        </p:nvSpPr>
        <p:spPr>
          <a:xfrm>
            <a:off x="1251720" y="13210920"/>
            <a:ext cx="5164920" cy="4471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3" name="Line 8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4" name="CustomShape 415"/>
          <p:cNvSpPr/>
          <p:nvPr/>
        </p:nvSpPr>
        <p:spPr>
          <a:xfrm>
            <a:off x="1212120" y="2215800"/>
            <a:ext cx="21956040" cy="99568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5" name="CustomShape 416"/>
          <p:cNvSpPr/>
          <p:nvPr/>
        </p:nvSpPr>
        <p:spPr>
          <a:xfrm flipH="1">
            <a:off x="-2880" y="688320"/>
            <a:ext cx="143280" cy="1524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6" name="CustomShape 417"/>
          <p:cNvSpPr/>
          <p:nvPr/>
        </p:nvSpPr>
        <p:spPr>
          <a:xfrm>
            <a:off x="19659600" y="13278960"/>
            <a:ext cx="3508560" cy="384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27" name="CustomShape 418"/>
          <p:cNvSpPr/>
          <p:nvPr/>
        </p:nvSpPr>
        <p:spPr>
          <a:xfrm>
            <a:off x="1212119" y="435960"/>
            <a:ext cx="15693889" cy="100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5400" b="0" strike="noStrike" spc="77" dirty="0">
                <a:solidFill>
                  <a:srgbClr val="33A9AF"/>
                </a:solidFill>
                <a:latin typeface="Source Sans Pro"/>
                <a:ea typeface="DejaVu Sans"/>
              </a:rPr>
              <a:t>Alternating Least Squares with Implicit Feedback</a:t>
            </a:r>
            <a:endParaRPr lang="en-IN" sz="5400" b="0" strike="noStrike" spc="-1" dirty="0">
              <a:latin typeface="Arial"/>
            </a:endParaRPr>
          </a:p>
        </p:txBody>
      </p:sp>
      <p:sp>
        <p:nvSpPr>
          <p:cNvPr id="528" name="CustomShape 419"/>
          <p:cNvSpPr/>
          <p:nvPr/>
        </p:nvSpPr>
        <p:spPr>
          <a:xfrm>
            <a:off x="0" y="-11160"/>
            <a:ext cx="6143040" cy="9720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9" name="CustomShape 420"/>
          <p:cNvSpPr/>
          <p:nvPr/>
        </p:nvSpPr>
        <p:spPr>
          <a:xfrm>
            <a:off x="6145920" y="-11160"/>
            <a:ext cx="6143040" cy="9720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0" name="CustomShape 421"/>
          <p:cNvSpPr/>
          <p:nvPr/>
        </p:nvSpPr>
        <p:spPr>
          <a:xfrm>
            <a:off x="12292200" y="-11160"/>
            <a:ext cx="6143040" cy="9720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1" name="CustomShape 422"/>
          <p:cNvSpPr/>
          <p:nvPr/>
        </p:nvSpPr>
        <p:spPr>
          <a:xfrm>
            <a:off x="18438120" y="-11160"/>
            <a:ext cx="5942880" cy="9720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2" name="CustomShape 423"/>
          <p:cNvSpPr/>
          <p:nvPr/>
        </p:nvSpPr>
        <p:spPr>
          <a:xfrm>
            <a:off x="1364400" y="2368080"/>
            <a:ext cx="21956040" cy="995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3000" b="1" strike="noStrike" spc="-1" dirty="0">
                <a:solidFill>
                  <a:srgbClr val="000000"/>
                </a:solidFill>
                <a:latin typeface="Arial"/>
                <a:ea typeface="DejaVu Sans"/>
              </a:rPr>
              <a:t>Algorithm Workflow</a:t>
            </a:r>
          </a:p>
          <a:p>
            <a:pPr>
              <a:lnSpc>
                <a:spcPct val="100000"/>
              </a:lnSpc>
              <a:buNone/>
            </a:pPr>
            <a:endParaRPr lang="en-US" sz="3000" strike="noStrike" spc="-1" dirty="0">
              <a:solidFill>
                <a:srgbClr val="000000"/>
              </a:solidFill>
              <a:latin typeface="Arial"/>
              <a:ea typeface="DejaVu Sans"/>
            </a:endParaRPr>
          </a:p>
          <a:p>
            <a:pPr marL="514350" indent="-514350">
              <a:lnSpc>
                <a:spcPct val="100000"/>
              </a:lnSpc>
              <a:buFont typeface="+mj-lt"/>
              <a:buAutoNum type="arabicPeriod"/>
            </a:pPr>
            <a:r>
              <a:rPr lang="en-US" sz="3000" strike="noStrike" spc="-1" dirty="0">
                <a:solidFill>
                  <a:srgbClr val="000000"/>
                </a:solidFill>
                <a:latin typeface="Arial"/>
                <a:ea typeface="DejaVu Sans"/>
              </a:rPr>
              <a:t>Initialization: Initialize the user and item matrices with random values.</a:t>
            </a:r>
          </a:p>
          <a:p>
            <a:pPr marL="514350" indent="-514350">
              <a:lnSpc>
                <a:spcPct val="100000"/>
              </a:lnSpc>
              <a:buFont typeface="+mj-lt"/>
              <a:buAutoNum type="arabicPeriod"/>
            </a:pPr>
            <a:r>
              <a:rPr lang="en-US" sz="3000" strike="noStrike" spc="-1" dirty="0">
                <a:solidFill>
                  <a:srgbClr val="000000"/>
                </a:solidFill>
                <a:latin typeface="Arial"/>
                <a:ea typeface="DejaVu Sans"/>
              </a:rPr>
              <a:t>User Step: Fix the item matrix and solve for the user matrix. This involves solving a least-squares problem, weighted by confidence levels.</a:t>
            </a:r>
          </a:p>
          <a:p>
            <a:pPr marL="514350" indent="-514350">
              <a:lnSpc>
                <a:spcPct val="100000"/>
              </a:lnSpc>
              <a:buFont typeface="+mj-lt"/>
              <a:buAutoNum type="arabicPeriod"/>
            </a:pPr>
            <a:r>
              <a:rPr lang="en-US" sz="3000" strike="noStrike" spc="-1" dirty="0">
                <a:solidFill>
                  <a:srgbClr val="000000"/>
                </a:solidFill>
                <a:latin typeface="Arial"/>
                <a:ea typeface="DejaVu Sans"/>
              </a:rPr>
              <a:t>Item Step: Fix the user matrix and solve for the item matrix, again using a weighted least-squares approach.</a:t>
            </a:r>
          </a:p>
          <a:p>
            <a:pPr marL="514350" indent="-514350">
              <a:lnSpc>
                <a:spcPct val="100000"/>
              </a:lnSpc>
              <a:buFont typeface="+mj-lt"/>
              <a:buAutoNum type="arabicPeriod"/>
            </a:pPr>
            <a:r>
              <a:rPr lang="en-US" sz="3000" strike="noStrike" spc="-1" dirty="0">
                <a:solidFill>
                  <a:srgbClr val="000000"/>
                </a:solidFill>
                <a:latin typeface="Arial"/>
                <a:ea typeface="DejaVu Sans"/>
              </a:rPr>
              <a:t>Repeat: Alternate between the user and item steps until the algorithm converges or reaches a predefined number of iterations.</a:t>
            </a:r>
          </a:p>
          <a:p>
            <a:pPr marL="514350" indent="-514350">
              <a:lnSpc>
                <a:spcPct val="100000"/>
              </a:lnSpc>
              <a:buFont typeface="+mj-lt"/>
              <a:buAutoNum type="arabicPeriod"/>
            </a:pPr>
            <a:endParaRPr lang="en-US" sz="3000" spc="-1" dirty="0">
              <a:solidFill>
                <a:srgbClr val="000000"/>
              </a:solidFill>
              <a:latin typeface="Arial"/>
            </a:endParaRPr>
          </a:p>
          <a:p>
            <a:pPr>
              <a:lnSpc>
                <a:spcPct val="100000"/>
              </a:lnSpc>
            </a:pPr>
            <a:endParaRPr lang="en-US" sz="3000" spc="-1" dirty="0">
              <a:solidFill>
                <a:srgbClr val="000000"/>
              </a:solidFill>
              <a:latin typeface="Arial"/>
            </a:endParaRPr>
          </a:p>
          <a:p>
            <a:pPr>
              <a:lnSpc>
                <a:spcPct val="100000"/>
              </a:lnSpc>
            </a:pPr>
            <a:r>
              <a:rPr lang="en-US" sz="3000" b="1" strike="noStrike" spc="-1" dirty="0">
                <a:latin typeface="Arial"/>
              </a:rPr>
              <a:t>Advantages and Applications</a:t>
            </a:r>
          </a:p>
          <a:p>
            <a:pPr>
              <a:lnSpc>
                <a:spcPct val="100000"/>
              </a:lnSpc>
            </a:pPr>
            <a:endParaRPr lang="en-US" sz="3000" b="1" strike="noStrike" spc="-1" dirty="0">
              <a:latin typeface="Arial"/>
            </a:endParaRPr>
          </a:p>
          <a:p>
            <a:pPr marL="514350" indent="-514350">
              <a:lnSpc>
                <a:spcPct val="100000"/>
              </a:lnSpc>
              <a:buFont typeface="+mj-lt"/>
              <a:buAutoNum type="arabicPeriod"/>
            </a:pPr>
            <a:r>
              <a:rPr lang="en-US" sz="3000" strike="noStrike" spc="-1" dirty="0">
                <a:latin typeface="Arial"/>
              </a:rPr>
              <a:t>Scalability: ALS with Implicit Feedback is highly scalable and can handle large datasets efficiently.</a:t>
            </a:r>
          </a:p>
          <a:p>
            <a:pPr marL="514350" indent="-514350">
              <a:lnSpc>
                <a:spcPct val="100000"/>
              </a:lnSpc>
              <a:buFont typeface="+mj-lt"/>
              <a:buAutoNum type="arabicPeriod"/>
            </a:pPr>
            <a:endParaRPr lang="en-US" sz="3000" strike="noStrike" spc="-1" dirty="0">
              <a:latin typeface="Arial"/>
            </a:endParaRPr>
          </a:p>
          <a:p>
            <a:pPr marL="514350" indent="-514350">
              <a:lnSpc>
                <a:spcPct val="100000"/>
              </a:lnSpc>
              <a:buFont typeface="+mj-lt"/>
              <a:buAutoNum type="arabicPeriod"/>
            </a:pPr>
            <a:r>
              <a:rPr lang="en-US" sz="3000" strike="noStrike" spc="-1" dirty="0">
                <a:latin typeface="Arial"/>
              </a:rPr>
              <a:t>Handling Sparse Data: This method is effective in dealing with the sparsity of implicit feedback data.</a:t>
            </a:r>
          </a:p>
          <a:p>
            <a:pPr marL="514350" indent="-514350">
              <a:lnSpc>
                <a:spcPct val="100000"/>
              </a:lnSpc>
              <a:buFont typeface="+mj-lt"/>
              <a:buAutoNum type="arabicPeriod"/>
            </a:pPr>
            <a:endParaRPr lang="en-US" sz="3000" strike="noStrike" spc="-1" dirty="0">
              <a:latin typeface="Arial"/>
            </a:endParaRPr>
          </a:p>
          <a:p>
            <a:pPr marL="514350" indent="-514350">
              <a:lnSpc>
                <a:spcPct val="100000"/>
              </a:lnSpc>
              <a:buFont typeface="+mj-lt"/>
              <a:buAutoNum type="arabicPeriod"/>
            </a:pPr>
            <a:r>
              <a:rPr lang="en-US" sz="3000" strike="noStrike" spc="-1" dirty="0">
                <a:latin typeface="Arial"/>
              </a:rPr>
              <a:t>Wide Applicability: It’s suitable for a variety of applications where explicit feedback is not available, such as e-commerce (product views, purchases), media streaming (song plays, video watches), and content platforms (article reads, clicks).</a:t>
            </a:r>
            <a:endParaRPr lang="en-IN" sz="3000" strike="noStrike" spc="-1" dirty="0">
              <a:latin typeface="Arial"/>
            </a:endParaRPr>
          </a:p>
        </p:txBody>
      </p:sp>
    </p:spTree>
    <p:extLst>
      <p:ext uri="{BB962C8B-B14F-4D97-AF65-F5344CB8AC3E}">
        <p14:creationId xmlns:p14="http://schemas.microsoft.com/office/powerpoint/2010/main" val="322541291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Line 8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2" name="CustomShape 414"/>
          <p:cNvSpPr/>
          <p:nvPr/>
        </p:nvSpPr>
        <p:spPr>
          <a:xfrm>
            <a:off x="1251720" y="13210920"/>
            <a:ext cx="5164920" cy="4471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3" name="Line 8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4" name="CustomShape 415"/>
          <p:cNvSpPr/>
          <p:nvPr/>
        </p:nvSpPr>
        <p:spPr>
          <a:xfrm>
            <a:off x="1212120" y="2215800"/>
            <a:ext cx="21956040" cy="99568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5" name="CustomShape 416"/>
          <p:cNvSpPr/>
          <p:nvPr/>
        </p:nvSpPr>
        <p:spPr>
          <a:xfrm flipH="1">
            <a:off x="-2880" y="688320"/>
            <a:ext cx="143280" cy="1524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6" name="CustomShape 417"/>
          <p:cNvSpPr/>
          <p:nvPr/>
        </p:nvSpPr>
        <p:spPr>
          <a:xfrm>
            <a:off x="19659600" y="13278960"/>
            <a:ext cx="3508560" cy="384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27" name="CustomShape 418"/>
          <p:cNvSpPr/>
          <p:nvPr/>
        </p:nvSpPr>
        <p:spPr>
          <a:xfrm>
            <a:off x="1212120" y="435960"/>
            <a:ext cx="13923720" cy="100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5400" b="0" strike="noStrike" spc="77">
                <a:solidFill>
                  <a:srgbClr val="33A9AF"/>
                </a:solidFill>
                <a:latin typeface="Source Sans Pro"/>
                <a:ea typeface="DejaVu Sans"/>
              </a:rPr>
              <a:t>Alternating Least Squares- implicit feedback</a:t>
            </a:r>
            <a:endParaRPr lang="en-IN" sz="5400" b="0" strike="noStrike" spc="-1">
              <a:latin typeface="Arial"/>
            </a:endParaRPr>
          </a:p>
        </p:txBody>
      </p:sp>
      <p:sp>
        <p:nvSpPr>
          <p:cNvPr id="528" name="CustomShape 419"/>
          <p:cNvSpPr/>
          <p:nvPr/>
        </p:nvSpPr>
        <p:spPr>
          <a:xfrm>
            <a:off x="0" y="-11160"/>
            <a:ext cx="6143040" cy="9720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9" name="CustomShape 420"/>
          <p:cNvSpPr/>
          <p:nvPr/>
        </p:nvSpPr>
        <p:spPr>
          <a:xfrm>
            <a:off x="6145920" y="-11160"/>
            <a:ext cx="6143040" cy="9720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0" name="CustomShape 421"/>
          <p:cNvSpPr/>
          <p:nvPr/>
        </p:nvSpPr>
        <p:spPr>
          <a:xfrm>
            <a:off x="12292200" y="-11160"/>
            <a:ext cx="6143040" cy="9720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1" name="CustomShape 422"/>
          <p:cNvSpPr/>
          <p:nvPr/>
        </p:nvSpPr>
        <p:spPr>
          <a:xfrm>
            <a:off x="18438120" y="-11160"/>
            <a:ext cx="5942880" cy="9720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2" name="CustomShape 423"/>
          <p:cNvSpPr/>
          <p:nvPr/>
        </p:nvSpPr>
        <p:spPr>
          <a:xfrm>
            <a:off x="1364400" y="2368080"/>
            <a:ext cx="21956040" cy="995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200" b="1" strike="noStrike" spc="-1" dirty="0">
                <a:solidFill>
                  <a:srgbClr val="000000"/>
                </a:solidFill>
                <a:latin typeface="Arial"/>
                <a:ea typeface="DejaVu Sans"/>
              </a:rPr>
              <a:t>Alternating Least Squares (ALS): </a:t>
            </a:r>
            <a:r>
              <a:rPr lang="en-IN" sz="3200" b="0" strike="noStrike" spc="-1" dirty="0">
                <a:solidFill>
                  <a:srgbClr val="000000"/>
                </a:solidFill>
                <a:latin typeface="Arial"/>
                <a:ea typeface="DejaVu Sans"/>
              </a:rPr>
              <a:t>This is a type of collaborative filtering algorithm used in recommendation systems. It works by alternately solving two least squares problems to estimate the user and item matrices. The goal is to minimize the difference between the actual ratings and the predicted ratings.</a:t>
            </a:r>
            <a:endParaRPr lang="en-IN" sz="3200" b="0" strike="noStrike" spc="-1" dirty="0">
              <a:latin typeface="Arial"/>
            </a:endParaRPr>
          </a:p>
          <a:p>
            <a:pPr>
              <a:lnSpc>
                <a:spcPct val="100000"/>
              </a:lnSpc>
              <a:buNone/>
            </a:pPr>
            <a:endParaRPr lang="en-IN" sz="3200" b="0" strike="noStrike" spc="-1" dirty="0">
              <a:latin typeface="Arial"/>
            </a:endParaRPr>
          </a:p>
          <a:p>
            <a:pPr>
              <a:lnSpc>
                <a:spcPct val="100000"/>
              </a:lnSpc>
              <a:buNone/>
            </a:pPr>
            <a:r>
              <a:rPr lang="en-IN" sz="3200" b="1" strike="noStrike" spc="-1" dirty="0">
                <a:solidFill>
                  <a:srgbClr val="000000"/>
                </a:solidFill>
                <a:latin typeface="Arial"/>
                <a:ea typeface="DejaVu Sans"/>
              </a:rPr>
              <a:t>Implicit Feedback:</a:t>
            </a:r>
            <a:r>
              <a:rPr lang="en-IN" sz="3200" b="0" strike="noStrike" spc="-1" dirty="0">
                <a:solidFill>
                  <a:srgbClr val="000000"/>
                </a:solidFill>
                <a:latin typeface="Arial"/>
                <a:ea typeface="DejaVu Sans"/>
              </a:rPr>
              <a:t> Unlike explicit feedback where users rate items directly, implicit feedback involves observing user </a:t>
            </a:r>
            <a:r>
              <a:rPr lang="en-IN" sz="3200" b="0" strike="noStrike" spc="-1" dirty="0" err="1">
                <a:solidFill>
                  <a:srgbClr val="000000"/>
                </a:solidFill>
                <a:latin typeface="Arial"/>
                <a:ea typeface="DejaVu Sans"/>
              </a:rPr>
              <a:t>behavior</a:t>
            </a:r>
            <a:r>
              <a:rPr lang="en-IN" sz="3200" b="0" strike="noStrike" spc="-1" dirty="0">
                <a:solidFill>
                  <a:srgbClr val="000000"/>
                </a:solidFill>
                <a:latin typeface="Arial"/>
                <a:ea typeface="DejaVu Sans"/>
              </a:rPr>
              <a:t> to infer their preferences. For example, if a user views an item but doesn't rate it, it could be inferred that they have a positive preference for that item.</a:t>
            </a:r>
            <a:endParaRPr lang="en-IN" sz="3200" b="0" strike="noStrike" spc="-1" dirty="0">
              <a:latin typeface="Arial"/>
            </a:endParaRPr>
          </a:p>
          <a:p>
            <a:pPr>
              <a:lnSpc>
                <a:spcPct val="100000"/>
              </a:lnSpc>
              <a:buNone/>
            </a:pPr>
            <a:endParaRPr lang="en-IN" sz="3200" b="0" strike="noStrike" spc="-1" dirty="0">
              <a:latin typeface="Arial"/>
            </a:endParaRPr>
          </a:p>
          <a:p>
            <a:pPr>
              <a:lnSpc>
                <a:spcPct val="100000"/>
              </a:lnSpc>
              <a:buNone/>
            </a:pPr>
            <a:r>
              <a:rPr lang="en-IN" sz="3200" b="1" strike="noStrike" spc="-1" dirty="0">
                <a:solidFill>
                  <a:srgbClr val="000000"/>
                </a:solidFill>
                <a:latin typeface="Arial"/>
                <a:ea typeface="DejaVu Sans"/>
              </a:rPr>
              <a:t>Matrix Factorization</a:t>
            </a:r>
            <a:r>
              <a:rPr lang="en-IN" sz="3200" b="0" strike="noStrike" spc="-1" dirty="0">
                <a:solidFill>
                  <a:srgbClr val="000000"/>
                </a:solidFill>
                <a:latin typeface="Arial"/>
                <a:ea typeface="DejaVu Sans"/>
              </a:rPr>
              <a:t>: ALS is a matrix factorization technique. It breaks down the user-item interaction matrix into two lower dimensionality rectangular matrices. One matrix represents the users and the other represents the items. Each row in these matrices corresponds to a user or an item, and each column corresponds to a latent factor.</a:t>
            </a:r>
            <a:endParaRPr lang="en-IN" sz="3200" b="0" strike="noStrike" spc="-1" dirty="0">
              <a:latin typeface="Arial"/>
            </a:endParaRPr>
          </a:p>
          <a:p>
            <a:pPr>
              <a:lnSpc>
                <a:spcPct val="100000"/>
              </a:lnSpc>
              <a:buNone/>
            </a:pPr>
            <a:r>
              <a:rPr lang="en-IN" sz="3200" b="0" strike="noStrike" spc="-1" dirty="0">
                <a:solidFill>
                  <a:srgbClr val="000000"/>
                </a:solidFill>
                <a:latin typeface="Arial"/>
                <a:ea typeface="DejaVu Sans"/>
              </a:rPr>
              <a:t>Iterative Process: ALS operates in an iterative manner. In each iteration, it updates the user matrix and then the item matrix, and vice versa. This process continues until the error between the actual and predicted ratings falls below a certain threshold.</a:t>
            </a:r>
            <a:endParaRPr lang="en-IN" sz="3200" b="0" strike="noStrike" spc="-1" dirty="0">
              <a:latin typeface="Arial"/>
            </a:endParaRPr>
          </a:p>
          <a:p>
            <a:pPr>
              <a:lnSpc>
                <a:spcPct val="100000"/>
              </a:lnSpc>
              <a:buNone/>
            </a:pPr>
            <a:endParaRPr lang="en-IN" sz="3200" b="0" strike="noStrike" spc="-1" dirty="0">
              <a:latin typeface="Arial"/>
            </a:endParaRPr>
          </a:p>
          <a:p>
            <a:pPr>
              <a:lnSpc>
                <a:spcPct val="100000"/>
              </a:lnSpc>
              <a:buNone/>
            </a:pPr>
            <a:r>
              <a:rPr lang="en-IN" sz="3200" b="1" strike="noStrike" spc="-1" dirty="0">
                <a:solidFill>
                  <a:srgbClr val="000000"/>
                </a:solidFill>
                <a:latin typeface="Arial"/>
                <a:ea typeface="DejaVu Sans"/>
              </a:rPr>
              <a:t>Predicting Ratings:</a:t>
            </a:r>
            <a:r>
              <a:rPr lang="en-IN" sz="3200" b="0" strike="noStrike" spc="-1" dirty="0">
                <a:solidFill>
                  <a:srgbClr val="000000"/>
                </a:solidFill>
                <a:latin typeface="Arial"/>
                <a:ea typeface="DejaVu Sans"/>
              </a:rPr>
              <a:t> Once the user and item matrices are estimated, new ratings can be predicted by taking the dot product of the corresponding rows in the user and item matrices.</a:t>
            </a:r>
            <a:endParaRPr lang="en-IN" sz="3200" b="0" strike="noStrike" spc="-1" dirty="0">
              <a:latin typeface="Arial"/>
            </a:endParaRPr>
          </a:p>
          <a:p>
            <a:pPr>
              <a:lnSpc>
                <a:spcPct val="100000"/>
              </a:lnSpc>
              <a:buNone/>
            </a:pPr>
            <a:endParaRPr lang="en-IN" sz="3200" b="0" strike="noStrike" spc="-1" dirty="0">
              <a:latin typeface="Arial"/>
            </a:endParaRPr>
          </a:p>
          <a:p>
            <a:pPr>
              <a:lnSpc>
                <a:spcPct val="100000"/>
              </a:lnSpc>
              <a:buNone/>
            </a:pPr>
            <a:r>
              <a:rPr lang="en-IN" sz="3200" b="1" strike="noStrike" spc="-1" dirty="0">
                <a:solidFill>
                  <a:srgbClr val="000000"/>
                </a:solidFill>
                <a:latin typeface="Arial"/>
                <a:ea typeface="DejaVu Sans"/>
              </a:rPr>
              <a:t>Handling Cold Start Problem:</a:t>
            </a:r>
            <a:r>
              <a:rPr lang="en-IN" sz="3200" b="0" strike="noStrike" spc="-1" dirty="0">
                <a:solidFill>
                  <a:srgbClr val="000000"/>
                </a:solidFill>
                <a:latin typeface="Arial"/>
                <a:ea typeface="DejaVu Sans"/>
              </a:rPr>
              <a:t> ALS can struggle with the cold start problem, which is the difficulty of making recommendations for new users or items with little to no data. Techniques like adding a bias term or using content-based methods can help mitigate this issue.</a:t>
            </a:r>
            <a:endParaRPr lang="en-IN" sz="3200" b="0" strike="noStrike" spc="-1" dirty="0">
              <a:latin typeface="Arial"/>
            </a:endParaRPr>
          </a:p>
        </p:txBody>
      </p:sp>
    </p:spTree>
    <p:extLst>
      <p:ext uri="{BB962C8B-B14F-4D97-AF65-F5344CB8AC3E}">
        <p14:creationId xmlns:p14="http://schemas.microsoft.com/office/powerpoint/2010/main" val="274335111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Line 88"/>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34" name="CustomShape 424"/>
          <p:cNvSpPr/>
          <p:nvPr/>
        </p:nvSpPr>
        <p:spPr>
          <a:xfrm>
            <a:off x="1251720" y="13210920"/>
            <a:ext cx="5164920" cy="4471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35" name="Line 89"/>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36" name="CustomShape 425"/>
          <p:cNvSpPr/>
          <p:nvPr/>
        </p:nvSpPr>
        <p:spPr>
          <a:xfrm>
            <a:off x="1212120" y="2215800"/>
            <a:ext cx="21956040" cy="99568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37" name="CustomShape 426"/>
          <p:cNvSpPr/>
          <p:nvPr/>
        </p:nvSpPr>
        <p:spPr>
          <a:xfrm flipH="1">
            <a:off x="-2880" y="688320"/>
            <a:ext cx="143280" cy="152496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8" name="CustomShape 427"/>
          <p:cNvSpPr/>
          <p:nvPr/>
        </p:nvSpPr>
        <p:spPr>
          <a:xfrm>
            <a:off x="19659600" y="13278960"/>
            <a:ext cx="3508560" cy="384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39" name="CustomShape 428"/>
          <p:cNvSpPr/>
          <p:nvPr/>
        </p:nvSpPr>
        <p:spPr>
          <a:xfrm>
            <a:off x="1212120" y="435960"/>
            <a:ext cx="13923720" cy="100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5400" b="0" strike="noStrike" spc="77">
                <a:solidFill>
                  <a:srgbClr val="33A9AF"/>
                </a:solidFill>
                <a:latin typeface="Source Sans Pro"/>
                <a:ea typeface="DejaVu Sans"/>
              </a:rPr>
              <a:t>Alternating Least Squares- implicit feedback</a:t>
            </a:r>
            <a:endParaRPr lang="en-IN" sz="5400" b="0" strike="noStrike" spc="-1">
              <a:latin typeface="Arial"/>
            </a:endParaRPr>
          </a:p>
        </p:txBody>
      </p:sp>
      <p:sp>
        <p:nvSpPr>
          <p:cNvPr id="540" name="CustomShape 429"/>
          <p:cNvSpPr/>
          <p:nvPr/>
        </p:nvSpPr>
        <p:spPr>
          <a:xfrm>
            <a:off x="0" y="-11160"/>
            <a:ext cx="6143040" cy="9720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1" name="CustomShape 430"/>
          <p:cNvSpPr/>
          <p:nvPr/>
        </p:nvSpPr>
        <p:spPr>
          <a:xfrm>
            <a:off x="6145920" y="-11160"/>
            <a:ext cx="6143040" cy="9720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2" name="CustomShape 431"/>
          <p:cNvSpPr/>
          <p:nvPr/>
        </p:nvSpPr>
        <p:spPr>
          <a:xfrm>
            <a:off x="12292200" y="-11160"/>
            <a:ext cx="6143040" cy="9720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3" name="CustomShape 432"/>
          <p:cNvSpPr/>
          <p:nvPr/>
        </p:nvSpPr>
        <p:spPr>
          <a:xfrm>
            <a:off x="18438120" y="-11160"/>
            <a:ext cx="5942880" cy="9720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4" name="CustomShape 433"/>
          <p:cNvSpPr/>
          <p:nvPr/>
        </p:nvSpPr>
        <p:spPr>
          <a:xfrm>
            <a:off x="1364400" y="2368080"/>
            <a:ext cx="21956040" cy="99568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45" name="TextBox 544"/>
          <p:cNvSpPr txBox="1"/>
          <p:nvPr/>
        </p:nvSpPr>
        <p:spPr>
          <a:xfrm>
            <a:off x="1335240" y="2368080"/>
            <a:ext cx="14144760" cy="12533040"/>
          </a:xfrm>
          <a:prstGeom prst="rect">
            <a:avLst/>
          </a:prstGeom>
          <a:noFill/>
          <a:ln w="0">
            <a:noFill/>
          </a:ln>
        </p:spPr>
        <p:txBody>
          <a:bodyPr lIns="90000" tIns="45000" rIns="90000" bIns="45000" anchor="t">
            <a:noAutofit/>
          </a:bodyPr>
          <a:lstStyle/>
          <a:p>
            <a:r>
              <a:rPr lang="en-IN" sz="2800" b="1" strike="noStrike" spc="-1" dirty="0">
                <a:latin typeface="Arial"/>
              </a:rPr>
              <a:t>Alternating Least Squares (ALS):</a:t>
            </a:r>
            <a:endParaRPr lang="en-IN" sz="2800" b="0" strike="noStrike" spc="-1" dirty="0">
              <a:latin typeface="Arial"/>
            </a:endParaRPr>
          </a:p>
          <a:p>
            <a:r>
              <a:rPr lang="en-IN" sz="2800" b="0" strike="noStrike" spc="-1" dirty="0">
                <a:latin typeface="Arial"/>
              </a:rPr>
              <a:t>Goal: Factorizes a user-item interaction matrix to learn latent factors representing user preferences and item characteristics.</a:t>
            </a:r>
          </a:p>
          <a:p>
            <a:r>
              <a:rPr lang="en-IN" sz="2800" b="0" strike="noStrike" spc="-1" dirty="0">
                <a:latin typeface="Arial"/>
              </a:rPr>
              <a:t>Key idea: Alternates between optimizing user factors and item factors, holding one set fixed while updating the other.</a:t>
            </a:r>
          </a:p>
          <a:p>
            <a:endParaRPr lang="en-IN" sz="2800" b="0" strike="noStrike" spc="-1" dirty="0">
              <a:latin typeface="Arial"/>
            </a:endParaRPr>
          </a:p>
          <a:p>
            <a:r>
              <a:rPr lang="en-IN" sz="2800" b="1" strike="noStrike" spc="-1" dirty="0">
                <a:latin typeface="Arial"/>
              </a:rPr>
              <a:t>Steps for ALS with Implicit Feedback:</a:t>
            </a:r>
            <a:endParaRPr lang="en-IN" sz="2800" b="0" strike="noStrike" spc="-1" dirty="0">
              <a:latin typeface="Arial"/>
            </a:endParaRPr>
          </a:p>
          <a:p>
            <a:r>
              <a:rPr lang="en-IN" sz="2800" b="0" strike="noStrike" spc="-1" dirty="0">
                <a:latin typeface="Arial"/>
              </a:rPr>
              <a:t>1. Initialize user and item latent factor matrices (U and V): Start with random values.</a:t>
            </a:r>
          </a:p>
          <a:p>
            <a:endParaRPr lang="en-IN" sz="2800" b="0" strike="noStrike" spc="-1" dirty="0">
              <a:latin typeface="Arial"/>
            </a:endParaRPr>
          </a:p>
          <a:p>
            <a:r>
              <a:rPr lang="en-IN" sz="2800" b="0" strike="noStrike" spc="-1" dirty="0">
                <a:latin typeface="Arial"/>
              </a:rPr>
              <a:t>2. Optimize user factors (U):</a:t>
            </a:r>
          </a:p>
          <a:p>
            <a:r>
              <a:rPr lang="en-IN" sz="2800" b="0" strike="noStrike" spc="-1" dirty="0">
                <a:latin typeface="Arial"/>
              </a:rPr>
              <a:t>Fix item factors (V).</a:t>
            </a:r>
          </a:p>
          <a:p>
            <a:r>
              <a:rPr lang="en-IN" sz="2800" b="0" strike="noStrike" spc="-1" dirty="0">
                <a:latin typeface="Arial"/>
              </a:rPr>
              <a:t>For each user, solve a least squares problem to minimize the difference between observed interactions and predicted scores based on U and V.</a:t>
            </a:r>
          </a:p>
          <a:p>
            <a:endParaRPr lang="en-IN" sz="2800" b="0" strike="noStrike" spc="-1" dirty="0">
              <a:latin typeface="Arial"/>
            </a:endParaRPr>
          </a:p>
          <a:p>
            <a:endParaRPr lang="en-IN" sz="2800" spc="-1" dirty="0">
              <a:latin typeface="Arial"/>
            </a:endParaRPr>
          </a:p>
          <a:p>
            <a:r>
              <a:rPr lang="en-IN" sz="2800" b="0" strike="noStrike" spc="-1" dirty="0">
                <a:latin typeface="Arial"/>
              </a:rPr>
              <a:t>3. Optimize item factors (V):</a:t>
            </a:r>
          </a:p>
          <a:p>
            <a:r>
              <a:rPr lang="en-IN" sz="2800" b="0" strike="noStrike" spc="-1" dirty="0">
                <a:latin typeface="Arial"/>
              </a:rPr>
              <a:t>Fix user factors (U).</a:t>
            </a:r>
          </a:p>
          <a:p>
            <a:r>
              <a:rPr lang="en-IN" sz="2800" b="0" strike="noStrike" spc="-1" dirty="0">
                <a:latin typeface="Arial"/>
              </a:rPr>
              <a:t>For each item, solve a least squares problem analogous to step 2.</a:t>
            </a:r>
          </a:p>
          <a:p>
            <a:endParaRPr lang="en-IN" sz="2800" b="0" strike="noStrike" spc="-1" dirty="0">
              <a:latin typeface="Arial"/>
            </a:endParaRPr>
          </a:p>
          <a:p>
            <a:r>
              <a:rPr lang="en-IN" sz="2800" spc="-1" dirty="0">
                <a:latin typeface="Arial"/>
              </a:rPr>
              <a:t>4. </a:t>
            </a:r>
            <a:r>
              <a:rPr lang="en-IN" sz="2800" b="0" strike="noStrike" spc="-1" dirty="0">
                <a:latin typeface="Arial"/>
              </a:rPr>
              <a:t>Repeat steps 2 and 3: Iterate until convergence or a specified number of iterations.</a:t>
            </a:r>
          </a:p>
        </p:txBody>
      </p:sp>
      <p:pic>
        <p:nvPicPr>
          <p:cNvPr id="546" name="Picture 545"/>
          <p:cNvPicPr/>
          <p:nvPr/>
        </p:nvPicPr>
        <p:blipFill>
          <a:blip r:embed="rId2"/>
          <a:stretch/>
        </p:blipFill>
        <p:spPr>
          <a:xfrm>
            <a:off x="15541200" y="3420000"/>
            <a:ext cx="8722800" cy="7981920"/>
          </a:xfrm>
          <a:prstGeom prst="rect">
            <a:avLst/>
          </a:prstGeom>
          <a:ln w="0">
            <a:noFill/>
          </a:ln>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Line 7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2" name="CustomShape 365"/>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3" name="Line 7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4" name="CustomShape 366"/>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5" name="CustomShape 367"/>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6" name="CustomShape 368"/>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27" name="CustomShape 369"/>
          <p:cNvSpPr/>
          <p:nvPr/>
        </p:nvSpPr>
        <p:spPr>
          <a:xfrm>
            <a:off x="1212119" y="435960"/>
            <a:ext cx="19094251"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Hybrid Recommendation System – State of the Art </a:t>
            </a:r>
            <a:endParaRPr lang="en-IN" sz="6000" b="0" strike="noStrike" spc="-1" dirty="0">
              <a:latin typeface="Arial"/>
            </a:endParaRPr>
          </a:p>
        </p:txBody>
      </p:sp>
      <p:sp>
        <p:nvSpPr>
          <p:cNvPr id="528" name="CustomShape 370"/>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9" name="CustomShape 371"/>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0" name="CustomShape 372"/>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1" name="CustomShape 373"/>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2" name="CustomShape 374"/>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Arial"/>
                <a:ea typeface="DejaVu Sans"/>
              </a:rPr>
              <a:t>Hybrid Recommendation Systems combine multiple recommendation techniques to enhance prediction accuracy. They can be implemented in several ways:</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1. </a:t>
            </a:r>
            <a:r>
              <a:rPr lang="en-IN" sz="3600" b="1" strike="noStrike" spc="-1" dirty="0">
                <a:solidFill>
                  <a:srgbClr val="000000"/>
                </a:solidFill>
                <a:latin typeface="Arial"/>
                <a:ea typeface="DejaVu Sans"/>
              </a:rPr>
              <a:t>Weighted Hybrid Systems</a:t>
            </a:r>
            <a:r>
              <a:rPr lang="en-IN" sz="3600" b="0" strike="noStrike" spc="-1" dirty="0">
                <a:solidFill>
                  <a:srgbClr val="000000"/>
                </a:solidFill>
                <a:latin typeface="Arial"/>
                <a:ea typeface="DejaVu Sans"/>
              </a:rPr>
              <a:t>: Assign predefined weights to each recommendation algorithm. Simple but may not always yield the best results due to fixed weights.</a:t>
            </a:r>
            <a:endParaRPr lang="en-IN" sz="3600" b="0" strike="noStrike" spc="-1" dirty="0">
              <a:latin typeface="Arial"/>
            </a:endParaRPr>
          </a:p>
          <a:p>
            <a:pPr>
              <a:lnSpc>
                <a:spcPct val="100000"/>
              </a:lnSpc>
              <a:buNone/>
            </a:pPr>
            <a:endParaRPr lang="en-IN" sz="3600" b="0" strike="noStrike"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2. </a:t>
            </a:r>
            <a:r>
              <a:rPr lang="en-IN" sz="3600" b="1" strike="noStrike" spc="-1" dirty="0">
                <a:solidFill>
                  <a:srgbClr val="000000"/>
                </a:solidFill>
                <a:latin typeface="Arial"/>
                <a:ea typeface="DejaVu Sans"/>
              </a:rPr>
              <a:t>Switching Hybrid Systems</a:t>
            </a:r>
            <a:r>
              <a:rPr lang="en-IN" sz="3600" b="0" strike="noStrike" spc="-1" dirty="0">
                <a:solidFill>
                  <a:srgbClr val="000000"/>
                </a:solidFill>
                <a:latin typeface="Arial"/>
                <a:ea typeface="DejaVu Sans"/>
              </a:rPr>
              <a:t>: Switch between different recommendation algorithms based on certain conditions.</a:t>
            </a:r>
            <a:endParaRPr lang="en-IN" sz="3600" b="0" strike="noStrike" spc="-1" dirty="0">
              <a:latin typeface="Arial"/>
            </a:endParaRPr>
          </a:p>
          <a:p>
            <a:pPr>
              <a:lnSpc>
                <a:spcPct val="100000"/>
              </a:lnSpc>
              <a:buNone/>
            </a:pPr>
            <a:endParaRPr lang="en-IN" sz="3600" b="0" strike="noStrike"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3. </a:t>
            </a:r>
            <a:r>
              <a:rPr lang="en-IN" sz="3600" b="1" strike="noStrike" spc="-1" dirty="0">
                <a:solidFill>
                  <a:srgbClr val="000000"/>
                </a:solidFill>
                <a:latin typeface="Arial"/>
                <a:ea typeface="DejaVu Sans"/>
              </a:rPr>
              <a:t>Mixed Hybrid Systems</a:t>
            </a:r>
            <a:r>
              <a:rPr lang="en-IN" sz="3600" b="0" strike="noStrike" spc="-1" dirty="0">
                <a:solidFill>
                  <a:srgbClr val="000000"/>
                </a:solidFill>
                <a:latin typeface="Arial"/>
                <a:ea typeface="DejaVu Sans"/>
              </a:rPr>
              <a:t>: Generate different sets of candidate datasets based on user profiles and features, then use different recommendation models to recommend items.</a:t>
            </a:r>
            <a:endParaRPr lang="en-IN" sz="3600" b="0" strike="noStrike" spc="-1" dirty="0">
              <a:latin typeface="Arial"/>
            </a:endParaRPr>
          </a:p>
          <a:p>
            <a:pPr>
              <a:lnSpc>
                <a:spcPct val="100000"/>
              </a:lnSpc>
              <a:buNone/>
            </a:pPr>
            <a:endParaRPr lang="en-IN" sz="3600" b="0" strike="noStrike"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4. </a:t>
            </a:r>
            <a:r>
              <a:rPr lang="en-IN" sz="3600" b="1" strike="noStrike" spc="-1" dirty="0">
                <a:solidFill>
                  <a:srgbClr val="000000"/>
                </a:solidFill>
                <a:latin typeface="Arial"/>
                <a:ea typeface="DejaVu Sans"/>
              </a:rPr>
              <a:t>Feature Combination Hybrid Systems</a:t>
            </a:r>
            <a:r>
              <a:rPr lang="en-IN" sz="3600" b="0" strike="noStrike" spc="-1" dirty="0">
                <a:solidFill>
                  <a:srgbClr val="000000"/>
                </a:solidFill>
                <a:latin typeface="Arial"/>
                <a:ea typeface="DejaVu Sans"/>
              </a:rPr>
              <a:t>: Incorporate features from one recommendation model into another.</a:t>
            </a:r>
            <a:endParaRPr lang="en-IN" sz="3600" b="0" strike="noStrike" spc="-1" dirty="0">
              <a:latin typeface="Arial"/>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Line 7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2" name="CustomShape 365"/>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3" name="Line 7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24" name="CustomShape 366"/>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25" name="CustomShape 367"/>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6" name="CustomShape 368"/>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27" name="CustomShape 369"/>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Hybrid Recommendation System</a:t>
            </a:r>
            <a:endParaRPr lang="en-IN" sz="6000" b="0" strike="noStrike" spc="-1">
              <a:latin typeface="Arial"/>
            </a:endParaRPr>
          </a:p>
        </p:txBody>
      </p:sp>
      <p:sp>
        <p:nvSpPr>
          <p:cNvPr id="528" name="CustomShape 370"/>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29" name="CustomShape 371"/>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0" name="CustomShape 372"/>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1" name="CustomShape 373"/>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2" name="CustomShape 374"/>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Arial"/>
                <a:ea typeface="DejaVu Sans"/>
              </a:rPr>
              <a:t>Hybrid Recommendation Systems combine multiple recommendation techniques to enhance prediction accuracy. They can be implemented in several ways:</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Arial"/>
                <a:ea typeface="DejaVu Sans"/>
              </a:rPr>
              <a:t>5. </a:t>
            </a:r>
            <a:r>
              <a:rPr lang="en-IN" sz="3600" b="1" strike="noStrike" spc="-1" dirty="0">
                <a:solidFill>
                  <a:srgbClr val="000000"/>
                </a:solidFill>
                <a:latin typeface="Arial"/>
                <a:ea typeface="DejaVu Sans"/>
              </a:rPr>
              <a:t>Feature Augmentation Hybrid Systems</a:t>
            </a:r>
            <a:r>
              <a:rPr lang="en-IN" sz="3600" b="0" strike="noStrike" spc="-1" dirty="0">
                <a:solidFill>
                  <a:srgbClr val="000000"/>
                </a:solidFill>
                <a:latin typeface="Arial"/>
                <a:ea typeface="DejaVu Sans"/>
              </a:rPr>
              <a:t>: Use a contributing recommendation model to generate a rating or classification of the user/item profile, which is then used in the main recommendation system.</a:t>
            </a:r>
            <a:endParaRPr lang="en-IN" sz="3600" b="0" strike="noStrike" spc="-1" dirty="0">
              <a:latin typeface="Arial"/>
            </a:endParaRPr>
          </a:p>
          <a:p>
            <a:pPr>
              <a:lnSpc>
                <a:spcPct val="100000"/>
              </a:lnSpc>
              <a:buNone/>
            </a:pPr>
            <a:endParaRPr lang="en-IN" sz="3600" b="0" strike="noStrike"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6. </a:t>
            </a:r>
            <a:r>
              <a:rPr lang="en-IN" sz="3600" b="1" strike="noStrike" spc="-1" dirty="0">
                <a:solidFill>
                  <a:srgbClr val="000000"/>
                </a:solidFill>
                <a:latin typeface="Arial"/>
                <a:ea typeface="DejaVu Sans"/>
              </a:rPr>
              <a:t>Cascade Hybrid Systems</a:t>
            </a:r>
            <a:r>
              <a:rPr lang="en-IN" sz="3600" b="0" strike="noStrike" spc="-1" dirty="0">
                <a:solidFill>
                  <a:srgbClr val="000000"/>
                </a:solidFill>
                <a:latin typeface="Arial"/>
                <a:ea typeface="DejaVu Sans"/>
              </a:rPr>
              <a:t>: Define a strict hierarchical structure for the recommendation system. The main recommendation system produces the primary result, and a secondary model resolves minor issues in the primary result.</a:t>
            </a:r>
            <a:endParaRPr lang="en-IN" sz="3600" b="0" strike="noStrike" spc="-1" dirty="0">
              <a:latin typeface="Arial"/>
            </a:endParaRPr>
          </a:p>
          <a:p>
            <a:pPr>
              <a:lnSpc>
                <a:spcPct val="100000"/>
              </a:lnSpc>
              <a:buNone/>
            </a:pPr>
            <a:endParaRPr lang="en-IN" sz="3600" b="0" strike="noStrike" spc="-1" dirty="0">
              <a:solidFill>
                <a:srgbClr val="000000"/>
              </a:solidFill>
              <a:latin typeface="Arial"/>
              <a:ea typeface="DejaVu Sans"/>
            </a:endParaRPr>
          </a:p>
          <a:p>
            <a:pPr>
              <a:lnSpc>
                <a:spcPct val="100000"/>
              </a:lnSpc>
              <a:buNone/>
            </a:pPr>
            <a:r>
              <a:rPr lang="en-IN" sz="3600" b="0" strike="noStrike" spc="-1" dirty="0">
                <a:solidFill>
                  <a:srgbClr val="000000"/>
                </a:solidFill>
                <a:latin typeface="Arial"/>
                <a:ea typeface="DejaVu Sans"/>
              </a:rPr>
              <a:t>7. </a:t>
            </a:r>
            <a:r>
              <a:rPr lang="en-IN" sz="3600" b="1" strike="noStrike" spc="-1" dirty="0">
                <a:solidFill>
                  <a:srgbClr val="000000"/>
                </a:solidFill>
                <a:latin typeface="Arial"/>
                <a:ea typeface="DejaVu Sans"/>
              </a:rPr>
              <a:t>Meta-Level Hybrid Systems</a:t>
            </a:r>
            <a:r>
              <a:rPr lang="en-IN" sz="3600" b="0" strike="noStrike" spc="-1" dirty="0">
                <a:solidFill>
                  <a:srgbClr val="000000"/>
                </a:solidFill>
                <a:latin typeface="Arial"/>
                <a:ea typeface="DejaVu Sans"/>
              </a:rPr>
              <a:t>: Replace the original dataset with a learned model from the contributing model as the input to the main recommendation model.</a:t>
            </a:r>
            <a:endParaRPr lang="en-IN" sz="3600" b="0" strike="noStrike" spc="-1" dirty="0">
              <a:latin typeface="Arial"/>
            </a:endParaRPr>
          </a:p>
          <a:p>
            <a:pPr>
              <a:lnSpc>
                <a:spcPct val="100000"/>
              </a:lnSpc>
              <a:buNone/>
            </a:pPr>
            <a:r>
              <a:rPr lang="en-IN" sz="3600" b="0" i="1" strike="noStrike" spc="-1" dirty="0">
                <a:solidFill>
                  <a:srgbClr val="000000"/>
                </a:solidFill>
                <a:latin typeface="Arial"/>
                <a:ea typeface="DejaVu Sans"/>
              </a:rPr>
              <a:t>In practice, hybrid systems often involve a combination of different techniques. The key is to find the balance that works best for your specific application and dataset</a:t>
            </a:r>
            <a:r>
              <a:rPr lang="en-IN" sz="3600" b="0" strike="noStrike" spc="-1" dirty="0">
                <a:solidFill>
                  <a:srgbClr val="000000"/>
                </a:solidFill>
                <a:latin typeface="Arial"/>
                <a:ea typeface="DejaVu Sans"/>
              </a:rPr>
              <a:t>.</a:t>
            </a:r>
            <a:endParaRPr lang="en-IN" sz="3600" b="0" strike="noStrike" spc="-1" dirty="0">
              <a:latin typeface="Arial"/>
            </a:endParaRPr>
          </a:p>
        </p:txBody>
      </p:sp>
    </p:spTree>
    <p:extLst>
      <p:ext uri="{BB962C8B-B14F-4D97-AF65-F5344CB8AC3E}">
        <p14:creationId xmlns:p14="http://schemas.microsoft.com/office/powerpoint/2010/main" val="2331892838"/>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Line 4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34" name="CustomShape 20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35" name="Line 4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36" name="CustomShape 20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37" name="CustomShape 20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38" name="CustomShape 20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39" name="CustomShape 20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Hybrid Recommendation System</a:t>
            </a:r>
            <a:endParaRPr lang="en-IN" sz="6000" b="0" strike="noStrike" spc="-1">
              <a:latin typeface="Arial"/>
            </a:endParaRPr>
          </a:p>
        </p:txBody>
      </p:sp>
      <p:sp>
        <p:nvSpPr>
          <p:cNvPr id="540" name="CustomShape 20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1" name="CustomShape 20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2" name="CustomShape 20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3" name="CustomShape 21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44" name="CustomShape 21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pic>
        <p:nvPicPr>
          <p:cNvPr id="545" name="Picture 544"/>
          <p:cNvPicPr/>
          <p:nvPr/>
        </p:nvPicPr>
        <p:blipFill>
          <a:blip r:embed="rId2"/>
          <a:stretch/>
        </p:blipFill>
        <p:spPr>
          <a:xfrm>
            <a:off x="1704108" y="1756080"/>
            <a:ext cx="10768091" cy="5766840"/>
          </a:xfrm>
          <a:prstGeom prst="rect">
            <a:avLst/>
          </a:prstGeom>
          <a:ln w="0">
            <a:noFill/>
          </a:ln>
        </p:spPr>
      </p:pic>
      <p:pic>
        <p:nvPicPr>
          <p:cNvPr id="546" name="Picture 545"/>
          <p:cNvPicPr/>
          <p:nvPr/>
        </p:nvPicPr>
        <p:blipFill>
          <a:blip r:embed="rId3"/>
          <a:stretch/>
        </p:blipFill>
        <p:spPr>
          <a:xfrm>
            <a:off x="12860329" y="1822533"/>
            <a:ext cx="10613111" cy="5524347"/>
          </a:xfrm>
          <a:prstGeom prst="rect">
            <a:avLst/>
          </a:prstGeom>
          <a:ln w="0">
            <a:noFill/>
          </a:ln>
        </p:spPr>
      </p:pic>
      <p:pic>
        <p:nvPicPr>
          <p:cNvPr id="547" name="Picture 546"/>
          <p:cNvPicPr/>
          <p:nvPr/>
        </p:nvPicPr>
        <p:blipFill>
          <a:blip r:embed="rId4"/>
          <a:stretch/>
        </p:blipFill>
        <p:spPr>
          <a:xfrm>
            <a:off x="1516369" y="8108280"/>
            <a:ext cx="10842480" cy="4694040"/>
          </a:xfrm>
          <a:prstGeom prst="rect">
            <a:avLst/>
          </a:prstGeom>
          <a:ln w="0">
            <a:noFill/>
          </a:ln>
        </p:spPr>
      </p:pic>
      <p:pic>
        <p:nvPicPr>
          <p:cNvPr id="548" name="Picture 547"/>
          <p:cNvPicPr/>
          <p:nvPr/>
        </p:nvPicPr>
        <p:blipFill>
          <a:blip r:embed="rId5"/>
          <a:stretch/>
        </p:blipFill>
        <p:spPr>
          <a:xfrm>
            <a:off x="12852000" y="7848000"/>
            <a:ext cx="10798920" cy="5834160"/>
          </a:xfrm>
          <a:prstGeom prst="rect">
            <a:avLst/>
          </a:prstGeom>
          <a:ln w="0">
            <a:noFill/>
          </a:ln>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Line 48"/>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50" name="CustomShape 21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51" name="Line 49"/>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52" name="CustomShape 21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53" name="CustomShape 21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54" name="CustomShape 21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55" name="CustomShape 21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Hybrid Recommendation System</a:t>
            </a:r>
            <a:endParaRPr lang="en-IN" sz="6000" b="0" strike="noStrike" spc="-1">
              <a:latin typeface="Arial"/>
            </a:endParaRPr>
          </a:p>
        </p:txBody>
      </p:sp>
      <p:sp>
        <p:nvSpPr>
          <p:cNvPr id="556" name="CustomShape 21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57" name="CustomShape 21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58" name="CustomShape 21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59" name="CustomShape 22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60" name="CustomShape 22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pic>
        <p:nvPicPr>
          <p:cNvPr id="561" name="Picture 560"/>
          <p:cNvPicPr/>
          <p:nvPr/>
        </p:nvPicPr>
        <p:blipFill>
          <a:blip r:embed="rId2"/>
          <a:stretch/>
        </p:blipFill>
        <p:spPr>
          <a:xfrm>
            <a:off x="673920" y="2215800"/>
            <a:ext cx="14085000" cy="4791600"/>
          </a:xfrm>
          <a:prstGeom prst="rect">
            <a:avLst/>
          </a:prstGeom>
          <a:ln w="0">
            <a:noFill/>
          </a:ln>
        </p:spPr>
      </p:pic>
      <p:pic>
        <p:nvPicPr>
          <p:cNvPr id="562" name="Picture 561"/>
          <p:cNvPicPr/>
          <p:nvPr/>
        </p:nvPicPr>
        <p:blipFill>
          <a:blip r:embed="rId3"/>
          <a:stretch/>
        </p:blipFill>
        <p:spPr>
          <a:xfrm>
            <a:off x="10460880" y="6840000"/>
            <a:ext cx="12708000" cy="6447600"/>
          </a:xfrm>
          <a:prstGeom prst="rect">
            <a:avLst/>
          </a:prstGeom>
          <a:ln w="0">
            <a:noFill/>
          </a:ln>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Line 52"/>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64" name="CustomShape 23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65" name="Line 5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66" name="CustomShape 23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67" name="CustomShape 23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68" name="CustomShape 23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69" name="CustomShape 23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Neural Collaborative Filtering</a:t>
            </a:r>
            <a:endParaRPr lang="en-IN" sz="6000" b="0" strike="noStrike" spc="-1">
              <a:latin typeface="Arial"/>
            </a:endParaRPr>
          </a:p>
        </p:txBody>
      </p:sp>
      <p:sp>
        <p:nvSpPr>
          <p:cNvPr id="570" name="CustomShape 23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1" name="CustomShape 23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2" name="CustomShape 23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3" name="CustomShape 24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4" name="CustomShape 24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75" name="Rectangle 574"/>
          <p:cNvSpPr/>
          <p:nvPr/>
        </p:nvSpPr>
        <p:spPr>
          <a:xfrm>
            <a:off x="1364400" y="2228400"/>
            <a:ext cx="21804480" cy="994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300" b="1" strike="noStrike" spc="-1" dirty="0">
                <a:solidFill>
                  <a:srgbClr val="000000"/>
                </a:solidFill>
                <a:latin typeface="Arial"/>
                <a:ea typeface="DejaVu Sans"/>
              </a:rPr>
              <a:t>Neural Collaborative Filtering (NCF): </a:t>
            </a:r>
            <a:r>
              <a:rPr lang="en-IN" sz="3300" b="0" strike="noStrike" spc="-1" dirty="0">
                <a:solidFill>
                  <a:srgbClr val="000000"/>
                </a:solidFill>
                <a:latin typeface="Arial"/>
                <a:ea typeface="DejaVu Sans"/>
              </a:rPr>
              <a:t>NCF is a hybrid method combining Matrix Factorization (MF) and Deep Learning techniques. It combines the advantages of both methods to capture complex user-item interactions.</a:t>
            </a:r>
          </a:p>
          <a:p>
            <a:pPr>
              <a:lnSpc>
                <a:spcPct val="100000"/>
              </a:lnSpc>
              <a:buNone/>
            </a:pPr>
            <a:endParaRPr lang="en-IN" sz="3300" b="0" strike="noStrike" spc="-1" dirty="0">
              <a:latin typeface="Arial"/>
            </a:endParaRPr>
          </a:p>
          <a:p>
            <a:pPr>
              <a:lnSpc>
                <a:spcPct val="100000"/>
              </a:lnSpc>
              <a:buNone/>
            </a:pPr>
            <a:r>
              <a:rPr lang="en-IN" sz="3300" b="1" strike="noStrike" spc="-1" dirty="0">
                <a:solidFill>
                  <a:srgbClr val="000000"/>
                </a:solidFill>
                <a:latin typeface="Arial"/>
                <a:ea typeface="DejaVu Sans"/>
              </a:rPr>
              <a:t>Embeddings Layer:</a:t>
            </a:r>
            <a:r>
              <a:rPr lang="en-IN" sz="3300" b="0" strike="noStrike" spc="-1" dirty="0">
                <a:solidFill>
                  <a:srgbClr val="000000"/>
                </a:solidFill>
                <a:latin typeface="Arial"/>
                <a:ea typeface="DejaVu Sans"/>
              </a:rPr>
              <a:t> The first layer of NCF generates meaningful embeddings for users and items. This layer has multiple embedding layers for generating embeddings for different branches of the NCF architecture</a:t>
            </a:r>
            <a:endParaRPr lang="en-IN" sz="3300" b="0" strike="noStrike" spc="-1" dirty="0">
              <a:latin typeface="Arial"/>
            </a:endParaRPr>
          </a:p>
          <a:p>
            <a:pPr>
              <a:lnSpc>
                <a:spcPct val="100000"/>
              </a:lnSpc>
              <a:buNone/>
            </a:pPr>
            <a:endParaRPr lang="en-IN" sz="3300" b="1" strike="noStrike" spc="-1" dirty="0">
              <a:solidFill>
                <a:srgbClr val="000000"/>
              </a:solidFill>
              <a:latin typeface="Arial"/>
              <a:ea typeface="DejaVu Sans"/>
            </a:endParaRPr>
          </a:p>
          <a:p>
            <a:pPr>
              <a:lnSpc>
                <a:spcPct val="100000"/>
              </a:lnSpc>
              <a:buNone/>
            </a:pPr>
            <a:r>
              <a:rPr lang="en-IN" sz="3300" b="1" strike="noStrike" spc="-1" dirty="0">
                <a:solidFill>
                  <a:srgbClr val="000000"/>
                </a:solidFill>
                <a:latin typeface="Arial"/>
                <a:ea typeface="DejaVu Sans"/>
              </a:rPr>
              <a:t>Generalized Matrix Factorization (GMF)</a:t>
            </a:r>
            <a:r>
              <a:rPr lang="en-IN" sz="3300" b="0" strike="noStrike" spc="-1" dirty="0">
                <a:solidFill>
                  <a:srgbClr val="000000"/>
                </a:solidFill>
                <a:latin typeface="Arial"/>
                <a:ea typeface="DejaVu Sans"/>
              </a:rPr>
              <a:t>: This part captures linear relationships between users and items. It involves a simple multiplication of the User &amp; Item embeddings matrix generated by the embedding layer</a:t>
            </a:r>
            <a:endParaRPr lang="en-IN" sz="3300" b="0" strike="noStrike" spc="-1" dirty="0">
              <a:latin typeface="Arial"/>
            </a:endParaRPr>
          </a:p>
          <a:p>
            <a:pPr>
              <a:lnSpc>
                <a:spcPct val="100000"/>
              </a:lnSpc>
              <a:buNone/>
            </a:pPr>
            <a:endParaRPr lang="en-IN" sz="3300" b="1" strike="noStrike" spc="-1" dirty="0">
              <a:solidFill>
                <a:srgbClr val="000000"/>
              </a:solidFill>
              <a:latin typeface="Arial"/>
              <a:ea typeface="DejaVu Sans"/>
            </a:endParaRPr>
          </a:p>
          <a:p>
            <a:pPr>
              <a:lnSpc>
                <a:spcPct val="100000"/>
              </a:lnSpc>
              <a:buNone/>
            </a:pPr>
            <a:r>
              <a:rPr lang="en-IN" sz="3300" b="1" strike="noStrike" spc="-1" dirty="0">
                <a:solidFill>
                  <a:srgbClr val="000000"/>
                </a:solidFill>
                <a:latin typeface="Arial"/>
                <a:ea typeface="DejaVu Sans"/>
              </a:rPr>
              <a:t>Multi-Layer Perceptron (MLP)</a:t>
            </a:r>
            <a:r>
              <a:rPr lang="en-IN" sz="3300" b="0" strike="noStrike" spc="-1" dirty="0">
                <a:solidFill>
                  <a:srgbClr val="000000"/>
                </a:solidFill>
                <a:latin typeface="Arial"/>
                <a:ea typeface="DejaVu Sans"/>
              </a:rPr>
              <a:t>: This part of NCF captures non-linear patterns between users and items. It's a general DNN with some hidden layers that take concatenated User &amp; Item embeddings and pass it through hidden layers with </a:t>
            </a:r>
            <a:r>
              <a:rPr lang="en-IN" sz="3300" b="0" strike="noStrike" spc="-1" dirty="0" err="1">
                <a:solidFill>
                  <a:srgbClr val="000000"/>
                </a:solidFill>
                <a:latin typeface="Arial"/>
                <a:ea typeface="DejaVu Sans"/>
              </a:rPr>
              <a:t>ReLU</a:t>
            </a:r>
            <a:r>
              <a:rPr lang="en-IN" sz="3300" b="0" strike="noStrike" spc="-1" dirty="0">
                <a:solidFill>
                  <a:srgbClr val="000000"/>
                </a:solidFill>
                <a:latin typeface="Arial"/>
                <a:ea typeface="DejaVu Sans"/>
              </a:rPr>
              <a:t> activations</a:t>
            </a:r>
            <a:endParaRPr lang="en-IN" sz="3300" b="0" strike="noStrike" spc="-1" dirty="0">
              <a:latin typeface="Arial"/>
            </a:endParaRPr>
          </a:p>
          <a:p>
            <a:pPr>
              <a:lnSpc>
                <a:spcPct val="100000"/>
              </a:lnSpc>
              <a:buNone/>
            </a:pPr>
            <a:endParaRPr lang="en-IN" sz="3300" b="1" strike="noStrike" spc="-1" dirty="0">
              <a:solidFill>
                <a:srgbClr val="000000"/>
              </a:solidFill>
              <a:latin typeface="Arial"/>
              <a:ea typeface="DejaVu Sans"/>
            </a:endParaRPr>
          </a:p>
          <a:p>
            <a:pPr>
              <a:lnSpc>
                <a:spcPct val="100000"/>
              </a:lnSpc>
              <a:buNone/>
            </a:pPr>
            <a:r>
              <a:rPr lang="en-IN" sz="3300" b="1" strike="noStrike" spc="-1" dirty="0">
                <a:solidFill>
                  <a:srgbClr val="000000"/>
                </a:solidFill>
                <a:latin typeface="Arial"/>
                <a:ea typeface="DejaVu Sans"/>
              </a:rPr>
              <a:t>Concatenation of Outputs</a:t>
            </a:r>
            <a:r>
              <a:rPr lang="en-IN" sz="3300" b="0" strike="noStrike" spc="-1" dirty="0">
                <a:solidFill>
                  <a:srgbClr val="000000"/>
                </a:solidFill>
                <a:latin typeface="Arial"/>
                <a:ea typeface="DejaVu Sans"/>
              </a:rPr>
              <a:t>: The outputs of the two sections (GMF and MLP) are concatenated together and a hidden layer is used before the final output. This layer where this concatenation happens is called </a:t>
            </a:r>
            <a:r>
              <a:rPr lang="en-IN" sz="3300" b="0" strike="noStrike" spc="-1" dirty="0" err="1">
                <a:solidFill>
                  <a:srgbClr val="000000"/>
                </a:solidFill>
                <a:latin typeface="Arial"/>
                <a:ea typeface="DejaVu Sans"/>
              </a:rPr>
              <a:t>NeuMF</a:t>
            </a:r>
            <a:endParaRPr lang="en-IN" sz="3300" b="0" strike="noStrike" spc="-1" dirty="0">
              <a:latin typeface="Arial"/>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Line 52"/>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64" name="CustomShape 23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65" name="Line 5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66" name="CustomShape 23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67" name="CustomShape 23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68" name="CustomShape 23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69" name="CustomShape 23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Neural Collaborative Filtering</a:t>
            </a:r>
            <a:endParaRPr lang="en-IN" sz="6000" b="0" strike="noStrike" spc="-1">
              <a:latin typeface="Arial"/>
            </a:endParaRPr>
          </a:p>
        </p:txBody>
      </p:sp>
      <p:sp>
        <p:nvSpPr>
          <p:cNvPr id="570" name="CustomShape 23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1" name="CustomShape 23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2" name="CustomShape 23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3" name="CustomShape 24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74" name="CustomShape 24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75" name="Rectangle 574"/>
          <p:cNvSpPr/>
          <p:nvPr/>
        </p:nvSpPr>
        <p:spPr>
          <a:xfrm>
            <a:off x="1364400" y="2228400"/>
            <a:ext cx="21804480" cy="994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IN" sz="3300" b="1" strike="noStrike" spc="-1" dirty="0">
              <a:solidFill>
                <a:srgbClr val="000000"/>
              </a:solidFill>
              <a:latin typeface="Arial"/>
              <a:ea typeface="DejaVu Sans"/>
            </a:endParaRPr>
          </a:p>
          <a:p>
            <a:pPr>
              <a:lnSpc>
                <a:spcPct val="100000"/>
              </a:lnSpc>
              <a:buNone/>
            </a:pPr>
            <a:endParaRPr lang="en-IN" sz="3300" b="1" strike="noStrike" spc="-1" dirty="0">
              <a:solidFill>
                <a:srgbClr val="000000"/>
              </a:solidFill>
              <a:latin typeface="Arial"/>
              <a:ea typeface="DejaVu Sans"/>
            </a:endParaRPr>
          </a:p>
          <a:p>
            <a:pPr>
              <a:lnSpc>
                <a:spcPct val="100000"/>
              </a:lnSpc>
              <a:buNone/>
            </a:pPr>
            <a:r>
              <a:rPr lang="en-IN" sz="3300" b="1" strike="noStrike" spc="-1" dirty="0">
                <a:solidFill>
                  <a:srgbClr val="000000"/>
                </a:solidFill>
                <a:latin typeface="Arial"/>
                <a:ea typeface="DejaVu Sans"/>
              </a:rPr>
              <a:t>Separate Embeddings</a:t>
            </a:r>
            <a:r>
              <a:rPr lang="en-IN" sz="3300" b="0" strike="noStrike" spc="-1" dirty="0">
                <a:solidFill>
                  <a:srgbClr val="000000"/>
                </a:solidFill>
                <a:latin typeface="Arial"/>
                <a:ea typeface="DejaVu Sans"/>
              </a:rPr>
              <a:t>: NCF uses separate embeddings for GMF and MLP. This allows the two parts to learn independently, providing more flexibility and potentially improving performance</a:t>
            </a:r>
            <a:endParaRPr lang="en-IN" sz="3300" b="0" strike="noStrike" spc="-1" dirty="0">
              <a:latin typeface="Arial"/>
            </a:endParaRPr>
          </a:p>
          <a:p>
            <a:pPr>
              <a:lnSpc>
                <a:spcPct val="100000"/>
              </a:lnSpc>
              <a:buNone/>
            </a:pPr>
            <a:endParaRPr lang="en-IN" sz="3300" b="1" strike="noStrike" spc="-1" dirty="0">
              <a:solidFill>
                <a:srgbClr val="000000"/>
              </a:solidFill>
              <a:latin typeface="Arial"/>
              <a:ea typeface="DejaVu Sans"/>
            </a:endParaRPr>
          </a:p>
          <a:p>
            <a:pPr>
              <a:lnSpc>
                <a:spcPct val="100000"/>
              </a:lnSpc>
              <a:buNone/>
            </a:pPr>
            <a:r>
              <a:rPr lang="en-IN" sz="3300" b="1" strike="noStrike" spc="-1" dirty="0">
                <a:solidFill>
                  <a:srgbClr val="000000"/>
                </a:solidFill>
                <a:latin typeface="Arial"/>
                <a:ea typeface="DejaVu Sans"/>
              </a:rPr>
              <a:t>Regularization and Initialization:</a:t>
            </a:r>
            <a:r>
              <a:rPr lang="en-IN" sz="3300" b="0" strike="noStrike" spc="-1" dirty="0">
                <a:solidFill>
                  <a:srgbClr val="000000"/>
                </a:solidFill>
                <a:latin typeface="Arial"/>
                <a:ea typeface="DejaVu Sans"/>
              </a:rPr>
              <a:t> To improve performance, modern NCF implementations often use different embedding initializations and regularizations. For instance, </a:t>
            </a:r>
            <a:r>
              <a:rPr lang="en-IN" sz="3300" b="0" strike="noStrike" spc="-1" dirty="0" err="1">
                <a:solidFill>
                  <a:srgbClr val="000000"/>
                </a:solidFill>
                <a:latin typeface="Arial"/>
                <a:ea typeface="DejaVu Sans"/>
              </a:rPr>
              <a:t>Glorot</a:t>
            </a:r>
            <a:r>
              <a:rPr lang="en-IN" sz="3300" b="0" strike="noStrike" spc="-1" dirty="0">
                <a:solidFill>
                  <a:srgbClr val="000000"/>
                </a:solidFill>
                <a:latin typeface="Arial"/>
                <a:ea typeface="DejaVu Sans"/>
              </a:rPr>
              <a:t> Uniform and L2 regularization are commonly used</a:t>
            </a:r>
            <a:endParaRPr lang="en-IN" sz="3300" b="0" strike="noStrike" spc="-1" dirty="0">
              <a:latin typeface="Arial"/>
            </a:endParaRPr>
          </a:p>
          <a:p>
            <a:pPr>
              <a:lnSpc>
                <a:spcPct val="100000"/>
              </a:lnSpc>
              <a:buNone/>
            </a:pPr>
            <a:endParaRPr lang="en-IN" sz="3300" b="1" strike="noStrike" spc="-1" dirty="0">
              <a:solidFill>
                <a:srgbClr val="000000"/>
              </a:solidFill>
              <a:latin typeface="Arial"/>
              <a:ea typeface="DejaVu Sans"/>
            </a:endParaRPr>
          </a:p>
          <a:p>
            <a:pPr>
              <a:lnSpc>
                <a:spcPct val="100000"/>
              </a:lnSpc>
              <a:buNone/>
            </a:pPr>
            <a:r>
              <a:rPr lang="en-IN" sz="3300" b="1" strike="noStrike" spc="-1" dirty="0">
                <a:solidFill>
                  <a:srgbClr val="000000"/>
                </a:solidFill>
                <a:latin typeface="Arial"/>
                <a:ea typeface="DejaVu Sans"/>
              </a:rPr>
              <a:t>Activation Functions:</a:t>
            </a:r>
            <a:r>
              <a:rPr lang="en-IN" sz="3300" b="0" strike="noStrike" spc="-1" dirty="0">
                <a:solidFill>
                  <a:srgbClr val="000000"/>
                </a:solidFill>
                <a:latin typeface="Arial"/>
                <a:ea typeface="DejaVu Sans"/>
              </a:rPr>
              <a:t> </a:t>
            </a:r>
            <a:r>
              <a:rPr lang="en-IN" sz="3300" b="0" strike="noStrike" spc="-1" dirty="0" err="1">
                <a:solidFill>
                  <a:srgbClr val="000000"/>
                </a:solidFill>
                <a:latin typeface="Arial"/>
                <a:ea typeface="DejaVu Sans"/>
              </a:rPr>
              <a:t>ReLU</a:t>
            </a:r>
            <a:r>
              <a:rPr lang="en-IN" sz="3300" b="0" strike="noStrike" spc="-1" dirty="0">
                <a:solidFill>
                  <a:srgbClr val="000000"/>
                </a:solidFill>
                <a:latin typeface="Arial"/>
                <a:ea typeface="DejaVu Sans"/>
              </a:rPr>
              <a:t> is typically used for the activation layer in the hidden layers due to its non-saturated </a:t>
            </a:r>
          </a:p>
          <a:p>
            <a:pPr>
              <a:lnSpc>
                <a:spcPct val="100000"/>
              </a:lnSpc>
              <a:buNone/>
            </a:pPr>
            <a:r>
              <a:rPr lang="en-IN" sz="3300" b="0" strike="noStrike" spc="-1" dirty="0">
                <a:solidFill>
                  <a:srgbClr val="000000"/>
                </a:solidFill>
                <a:latin typeface="Arial"/>
                <a:ea typeface="DejaVu Sans"/>
              </a:rPr>
              <a:t>nature. However, the choice of activation function can vary depending on the specific implementation</a:t>
            </a:r>
            <a:endParaRPr lang="en-IN" sz="3300" b="0" strike="noStrike" spc="-1" dirty="0">
              <a:latin typeface="Arial"/>
            </a:endParaRPr>
          </a:p>
        </p:txBody>
      </p:sp>
    </p:spTree>
    <p:extLst>
      <p:ext uri="{BB962C8B-B14F-4D97-AF65-F5344CB8AC3E}">
        <p14:creationId xmlns:p14="http://schemas.microsoft.com/office/powerpoint/2010/main" val="404123211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Line 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14" name="CustomShape 20"/>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15" name="Line 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16" name="CustomShape 21"/>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17" name="CustomShape 31"/>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18" name="CustomShape 32"/>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19" name="CustomShape 33"/>
          <p:cNvSpPr/>
          <p:nvPr/>
        </p:nvSpPr>
        <p:spPr>
          <a:xfrm>
            <a:off x="1212120" y="435960"/>
            <a:ext cx="17896762"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What are </a:t>
            </a:r>
            <a:r>
              <a:rPr lang="en-IN" sz="6000" spc="83" dirty="0">
                <a:solidFill>
                  <a:srgbClr val="33A9AF"/>
                </a:solidFill>
                <a:latin typeface="Source Sans Pro"/>
                <a:ea typeface="DejaVu Sans"/>
              </a:rPr>
              <a:t>R</a:t>
            </a:r>
            <a:r>
              <a:rPr lang="en-IN" sz="6000" b="0" strike="noStrike" spc="83" dirty="0">
                <a:solidFill>
                  <a:srgbClr val="33A9AF"/>
                </a:solidFill>
                <a:latin typeface="Source Sans Pro"/>
                <a:ea typeface="DejaVu Sans"/>
              </a:rPr>
              <a:t>ecommendation </a:t>
            </a:r>
            <a:r>
              <a:rPr lang="en-IN" sz="6000" spc="83" dirty="0">
                <a:solidFill>
                  <a:srgbClr val="33A9AF"/>
                </a:solidFill>
                <a:latin typeface="Source Sans Pro"/>
                <a:ea typeface="DejaVu Sans"/>
              </a:rPr>
              <a:t>E</a:t>
            </a:r>
            <a:r>
              <a:rPr lang="en-IN" sz="6000" b="0" strike="noStrike" spc="83" dirty="0">
                <a:solidFill>
                  <a:srgbClr val="33A9AF"/>
                </a:solidFill>
                <a:latin typeface="Source Sans Pro"/>
                <a:ea typeface="DejaVu Sans"/>
              </a:rPr>
              <a:t>ngines?</a:t>
            </a:r>
            <a:endParaRPr lang="en-IN" sz="6000" b="0" strike="noStrike" spc="-1" dirty="0">
              <a:latin typeface="Arial"/>
            </a:endParaRPr>
          </a:p>
        </p:txBody>
      </p:sp>
      <p:sp>
        <p:nvSpPr>
          <p:cNvPr id="120" name="CustomShape 34"/>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21" name="CustomShape 35"/>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22" name="CustomShape 36"/>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23" name="CustomShape 37"/>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24" name="CustomShape 38"/>
          <p:cNvSpPr/>
          <p:nvPr/>
        </p:nvSpPr>
        <p:spPr>
          <a:xfrm>
            <a:off x="1364400" y="1788120"/>
            <a:ext cx="21956760" cy="105375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25" name="Rectangle 124"/>
          <p:cNvSpPr/>
          <p:nvPr/>
        </p:nvSpPr>
        <p:spPr>
          <a:xfrm>
            <a:off x="1614960" y="2868840"/>
            <a:ext cx="21404640" cy="973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When a completely new user explores an e-commerce site, the site lacks any prior history of that user.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So, how does the site approach in suggesting products in such a situation? One potential solution involves recommending the best-selling products, those in high demand.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Alternatively, the site might suggest products that would generate maximum profit for the business.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latin typeface="Arial"/>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By offering tailored recommendations based on a customer's needs and interests, a positive impact on user experience is achieved, fostering repeated visits. </a:t>
            </a:r>
          </a:p>
          <a:p>
            <a:pPr marL="571500" indent="-571500">
              <a:lnSpc>
                <a:spcPct val="100000"/>
              </a:lnSpc>
              <a:buFont typeface="Arial" panose="020B0604020202020204" pitchFamily="34" charset="0"/>
              <a:buChar char="•"/>
            </a:pPr>
            <a:endParaRPr lang="en-IN" sz="3600" spc="-1" dirty="0">
              <a:solidFill>
                <a:srgbClr val="000000"/>
              </a:solidFill>
              <a:latin typeface="Source Sans"/>
              <a:ea typeface="Open Sans"/>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Consequently, contemporary businesses are investing in the development of intelligent recommendation engines, leveraging insights from the past </a:t>
            </a:r>
            <a:r>
              <a:rPr lang="en-IN" sz="3600" b="0" strike="noStrike" spc="-1" dirty="0" err="1">
                <a:solidFill>
                  <a:srgbClr val="000000"/>
                </a:solidFill>
                <a:latin typeface="Source Sans"/>
                <a:ea typeface="Open Sans"/>
              </a:rPr>
              <a:t>behavior</a:t>
            </a:r>
            <a:r>
              <a:rPr lang="en-IN" sz="3600" b="0" strike="noStrike" spc="-1" dirty="0">
                <a:solidFill>
                  <a:srgbClr val="000000"/>
                </a:solidFill>
                <a:latin typeface="Source Sans"/>
                <a:ea typeface="Open Sans"/>
              </a:rPr>
              <a:t> of their users.</a:t>
            </a:r>
            <a:endParaRPr lang="en-IN" sz="3600" b="0" strike="noStrike" spc="-1" dirty="0">
              <a:latin typeface="Arial"/>
            </a:endParaRPr>
          </a:p>
          <a:p>
            <a:pPr marL="571500" indent="-571500">
              <a:lnSpc>
                <a:spcPct val="100000"/>
              </a:lnSpc>
              <a:buFont typeface="Arial" panose="020B0604020202020204" pitchFamily="34" charset="0"/>
              <a:buChar char="•"/>
            </a:pPr>
            <a:endParaRPr lang="en-IN" sz="3600" b="0" strike="noStrike" spc="-1" dirty="0">
              <a:latin typeface="Arial"/>
            </a:endParaRPr>
          </a:p>
          <a:p>
            <a:pPr marL="571500" indent="-571500">
              <a:lnSpc>
                <a:spcPct val="100000"/>
              </a:lnSpc>
              <a:buFont typeface="Arial" panose="020B0604020202020204" pitchFamily="34" charset="0"/>
              <a:buChar char="•"/>
            </a:pPr>
            <a:r>
              <a:rPr lang="en-IN" sz="3600" b="0" strike="noStrike" spc="-1" dirty="0">
                <a:solidFill>
                  <a:srgbClr val="000000"/>
                </a:solidFill>
                <a:latin typeface="Source Sans"/>
                <a:ea typeface="Open Sans"/>
              </a:rPr>
              <a:t>Now that we've gained an understanding of recommendation engines, let's delve into how they operate.</a:t>
            </a:r>
            <a:endParaRPr lang="en-IN" sz="3600" b="0" strike="noStrike" spc="-1" dirty="0">
              <a:latin typeface="Arial"/>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Line 80"/>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77" name="CustomShape 286"/>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78" name="Line 81"/>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79" name="CustomShape 385"/>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80" name="CustomShape 386"/>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81" name="CustomShape 387"/>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82" name="CustomShape 388"/>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Neural Collaborative Filtering</a:t>
            </a:r>
            <a:endParaRPr lang="en-IN" sz="6000" b="0" strike="noStrike" spc="-1">
              <a:latin typeface="Arial"/>
            </a:endParaRPr>
          </a:p>
        </p:txBody>
      </p:sp>
      <p:sp>
        <p:nvSpPr>
          <p:cNvPr id="583" name="CustomShape 389"/>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84" name="CustomShape 390"/>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85" name="CustomShape 391"/>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86" name="CustomShape 392"/>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87" name="CustomShape 393"/>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88" name="Rectangle 587"/>
          <p:cNvSpPr/>
          <p:nvPr/>
        </p:nvSpPr>
        <p:spPr>
          <a:xfrm>
            <a:off x="59400" y="2228400"/>
            <a:ext cx="24296040" cy="930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a:solidFill>
                  <a:srgbClr val="000000"/>
                </a:solidFill>
                <a:latin typeface="Arial"/>
                <a:ea typeface="DejaVu Sans"/>
              </a:rPr>
              <a:t>	Architecture:</a:t>
            </a:r>
            <a:endParaRPr lang="en-IN" sz="3600" b="0" strike="noStrike" spc="-1">
              <a:latin typeface="Arial"/>
            </a:endParaRPr>
          </a:p>
          <a:p>
            <a:pPr>
              <a:lnSpc>
                <a:spcPct val="100000"/>
              </a:lnSpc>
              <a:buNone/>
            </a:pPr>
            <a:endParaRPr lang="en-IN" sz="3600" b="0" strike="noStrike" spc="-1">
              <a:latin typeface="Arial"/>
            </a:endParaRPr>
          </a:p>
        </p:txBody>
      </p:sp>
      <p:pic>
        <p:nvPicPr>
          <p:cNvPr id="589" name="Picture 588"/>
          <p:cNvPicPr/>
          <p:nvPr/>
        </p:nvPicPr>
        <p:blipFill>
          <a:blip r:embed="rId2"/>
          <a:stretch/>
        </p:blipFill>
        <p:spPr>
          <a:xfrm>
            <a:off x="4623840" y="2368080"/>
            <a:ext cx="15725880" cy="9691920"/>
          </a:xfrm>
          <a:prstGeom prst="rect">
            <a:avLst/>
          </a:prstGeom>
          <a:ln w="0">
            <a:noFill/>
          </a:ln>
        </p:spPr>
      </p:pic>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Line 60"/>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91" name="CustomShape 276"/>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92" name="Line 61"/>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593" name="CustomShape 277"/>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594" name="CustomShape 278"/>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95" name="CustomShape 279"/>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596" name="CustomShape 280"/>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Neural Collaborative Filtering</a:t>
            </a:r>
            <a:endParaRPr lang="en-IN" sz="6000" b="0" strike="noStrike" spc="-1">
              <a:latin typeface="Arial"/>
            </a:endParaRPr>
          </a:p>
        </p:txBody>
      </p:sp>
      <p:sp>
        <p:nvSpPr>
          <p:cNvPr id="597" name="CustomShape 281"/>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98" name="CustomShape 282"/>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599" name="CustomShape 283"/>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00" name="CustomShape 284"/>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01" name="CustomShape 285"/>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02" name="Rectangle 601"/>
          <p:cNvSpPr/>
          <p:nvPr/>
        </p:nvSpPr>
        <p:spPr>
          <a:xfrm>
            <a:off x="59400" y="2228400"/>
            <a:ext cx="24296040" cy="9304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03" name="TextBox 602"/>
          <p:cNvSpPr txBox="1"/>
          <p:nvPr/>
        </p:nvSpPr>
        <p:spPr>
          <a:xfrm>
            <a:off x="1364400" y="2215800"/>
            <a:ext cx="13215600" cy="4389480"/>
          </a:xfrm>
          <a:prstGeom prst="rect">
            <a:avLst/>
          </a:prstGeom>
          <a:noFill/>
          <a:ln w="0">
            <a:noFill/>
          </a:ln>
        </p:spPr>
        <p:txBody>
          <a:bodyPr lIns="90000" tIns="45000" rIns="90000" bIns="45000" anchor="t">
            <a:noAutofit/>
          </a:bodyPr>
          <a:lstStyle/>
          <a:p>
            <a:r>
              <a:rPr lang="en-IN" sz="3200" b="1" strike="noStrike" spc="-1">
                <a:latin typeface="Arial"/>
              </a:rPr>
              <a:t>The Input &amp; Output</a:t>
            </a:r>
          </a:p>
          <a:p>
            <a:r>
              <a:rPr lang="en-IN" sz="3200" b="0" strike="noStrike" spc="-1">
                <a:latin typeface="Arial"/>
              </a:rPr>
              <a:t>NCF handles one User-Item pair at a time. The input is OHE of User &amp; Item fed separately as 2 inputs. The output is either</a:t>
            </a:r>
          </a:p>
          <a:p>
            <a:r>
              <a:rPr lang="en-IN" sz="3200" b="0" strike="noStrike" spc="-1">
                <a:latin typeface="Arial"/>
              </a:rPr>
              <a:t>Expected rating the user will give to the item (if explicit feedback is used in training)</a:t>
            </a:r>
          </a:p>
          <a:p>
            <a:r>
              <a:rPr lang="en-IN" sz="3200" b="0" strike="noStrike" spc="-1">
                <a:latin typeface="Arial"/>
              </a:rPr>
              <a:t>The probability the user will use the item (if implicit feedback is used).</a:t>
            </a:r>
          </a:p>
          <a:p>
            <a:endParaRPr lang="en-IN" sz="3200" b="0" strike="noStrike" spc="-1">
              <a:latin typeface="Arial"/>
            </a:endParaRPr>
          </a:p>
        </p:txBody>
      </p:sp>
      <p:sp>
        <p:nvSpPr>
          <p:cNvPr id="604" name="TextBox 603"/>
          <p:cNvSpPr txBox="1"/>
          <p:nvPr/>
        </p:nvSpPr>
        <p:spPr>
          <a:xfrm>
            <a:off x="1212120" y="6233400"/>
            <a:ext cx="15483240" cy="4746600"/>
          </a:xfrm>
          <a:prstGeom prst="rect">
            <a:avLst/>
          </a:prstGeom>
          <a:noFill/>
          <a:ln w="0">
            <a:noFill/>
          </a:ln>
        </p:spPr>
        <p:txBody>
          <a:bodyPr lIns="90000" tIns="45000" rIns="90000" bIns="45000" anchor="t">
            <a:noAutofit/>
          </a:bodyPr>
          <a:lstStyle/>
          <a:p>
            <a:r>
              <a:rPr lang="en-IN" sz="3200" b="1" strike="noStrike" spc="-1" dirty="0">
                <a:latin typeface="Arial"/>
              </a:rPr>
              <a:t>Generalized Matrix Factorization (GMF)</a:t>
            </a:r>
            <a:r>
              <a:rPr lang="en-IN" sz="3200" b="0" strike="noStrike" spc="-1" dirty="0">
                <a:latin typeface="Arial"/>
              </a:rPr>
              <a:t>: This section doesn’t involve any major ML complexity and is just a multiplication of the User &amp; Item embeddings matrix generated by the embedding layer. This helps in capturing linear relationships and is similar to Matrix Factorization</a:t>
            </a:r>
          </a:p>
          <a:p>
            <a:r>
              <a:rPr lang="en-IN" sz="3200" b="1" strike="noStrike" spc="-1" dirty="0">
                <a:latin typeface="Arial"/>
              </a:rPr>
              <a:t>Multi-Layer Perceptron (MLP):</a:t>
            </a:r>
            <a:r>
              <a:rPr lang="en-IN" sz="3200" b="0" strike="noStrike" spc="-1" dirty="0">
                <a:latin typeface="Arial"/>
              </a:rPr>
              <a:t> This section is a general DNN with some hidden layers that intakes concatenated User &amp; Item embeddings and passes it through hidden layers with </a:t>
            </a:r>
            <a:r>
              <a:rPr lang="en-IN" sz="3200" b="0" strike="noStrike" spc="-1" dirty="0" err="1">
                <a:latin typeface="Arial"/>
              </a:rPr>
              <a:t>ReLU</a:t>
            </a:r>
            <a:r>
              <a:rPr lang="en-IN" sz="3200" b="0" strike="noStrike" spc="-1" dirty="0">
                <a:latin typeface="Arial"/>
              </a:rPr>
              <a:t> activations. This section helps in capturing non-linear patterns.</a:t>
            </a:r>
          </a:p>
          <a:p>
            <a:endParaRPr lang="en-IN" sz="3200" b="0" strike="noStrike" spc="-1" dirty="0">
              <a:latin typeface="Arial"/>
            </a:endParaRPr>
          </a:p>
        </p:txBody>
      </p:sp>
      <p:sp>
        <p:nvSpPr>
          <p:cNvPr id="605" name="TextBox 604"/>
          <p:cNvSpPr txBox="1"/>
          <p:nvPr/>
        </p:nvSpPr>
        <p:spPr>
          <a:xfrm>
            <a:off x="4536000" y="10620000"/>
            <a:ext cx="15483240" cy="2190600"/>
          </a:xfrm>
          <a:prstGeom prst="rect">
            <a:avLst/>
          </a:prstGeom>
          <a:noFill/>
          <a:ln w="0">
            <a:noFill/>
          </a:ln>
        </p:spPr>
        <p:txBody>
          <a:bodyPr lIns="90000" tIns="45000" rIns="90000" bIns="45000" anchor="t">
            <a:noAutofit/>
          </a:bodyPr>
          <a:lstStyle/>
          <a:p>
            <a:r>
              <a:rPr lang="en-IN" sz="3200" b="0" i="1" strike="noStrike" spc="-1">
                <a:solidFill>
                  <a:srgbClr val="C9211E"/>
                </a:solidFill>
                <a:latin typeface="Arial"/>
              </a:rPr>
              <a:t>While merging the outputs of the two sections, they are concatenated together and a hidden layer is used before the final output. This layer where this concatenation happens is called NeuMF. This is followed by the sigmoid activation function</a:t>
            </a:r>
          </a:p>
          <a:p>
            <a:r>
              <a:rPr lang="en-IN" sz="3200" b="0" i="1" strike="noStrike" spc="-1">
                <a:solidFill>
                  <a:srgbClr val="C9211E"/>
                </a:solidFill>
                <a:latin typeface="Arial"/>
              </a:rPr>
              <a:t>Embeddings + GMF + MLP + NeuMF = NCF</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Line 82"/>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607" name="CustomShape 394"/>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08" name="Line 8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609" name="CustomShape 395"/>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10" name="CustomShape 396"/>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11" name="CustomShape 397"/>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612" name="CustomShape 398"/>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Neural Collaborative Filtering</a:t>
            </a:r>
            <a:endParaRPr lang="en-IN" sz="6000" b="0" strike="noStrike" spc="-1">
              <a:latin typeface="Arial"/>
            </a:endParaRPr>
          </a:p>
        </p:txBody>
      </p:sp>
      <p:sp>
        <p:nvSpPr>
          <p:cNvPr id="613" name="CustomShape 399"/>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14" name="CustomShape 400"/>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15" name="CustomShape 401"/>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16" name="CustomShape 402"/>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17" name="CustomShape 403"/>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18" name="Rectangle 617"/>
          <p:cNvSpPr/>
          <p:nvPr/>
        </p:nvSpPr>
        <p:spPr>
          <a:xfrm>
            <a:off x="59400" y="2228400"/>
            <a:ext cx="24296040" cy="9304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19" name="TextBox 618"/>
          <p:cNvSpPr txBox="1"/>
          <p:nvPr/>
        </p:nvSpPr>
        <p:spPr>
          <a:xfrm>
            <a:off x="1364400" y="2215800"/>
            <a:ext cx="1515600" cy="546120"/>
          </a:xfrm>
          <a:prstGeom prst="rect">
            <a:avLst/>
          </a:prstGeom>
          <a:noFill/>
          <a:ln w="0">
            <a:noFill/>
          </a:ln>
        </p:spPr>
        <p:txBody>
          <a:bodyPr lIns="90000" tIns="45000" rIns="90000" bIns="45000" anchor="t">
            <a:noAutofit/>
          </a:bodyPr>
          <a:lstStyle/>
          <a:p>
            <a:r>
              <a:rPr lang="en-IN" sz="3200" b="1" strike="noStrike" spc="-1">
                <a:latin typeface="Arial"/>
              </a:rPr>
              <a:t>CODE</a:t>
            </a:r>
          </a:p>
        </p:txBody>
      </p:sp>
      <p:sp>
        <p:nvSpPr>
          <p:cNvPr id="620" name="TextBox 619"/>
          <p:cNvSpPr txBox="1"/>
          <p:nvPr/>
        </p:nvSpPr>
        <p:spPr>
          <a:xfrm>
            <a:off x="1322280" y="3062160"/>
            <a:ext cx="9156600" cy="4140000"/>
          </a:xfrm>
          <a:prstGeom prst="rect">
            <a:avLst/>
          </a:prstGeom>
          <a:noFill/>
          <a:ln w="0">
            <a:noFill/>
          </a:ln>
        </p:spPr>
        <p:txBody>
          <a:bodyPr lIns="90000" tIns="45000" rIns="90000" bIns="45000" anchor="t">
            <a:noAutofit/>
          </a:bodyPr>
          <a:lstStyle/>
          <a:p>
            <a:r>
              <a:rPr lang="en-IN" sz="2200" b="0" strike="noStrike" spc="-1" dirty="0">
                <a:solidFill>
                  <a:srgbClr val="C9211E"/>
                </a:solidFill>
                <a:latin typeface="Arial"/>
              </a:rPr>
              <a:t>#pip install </a:t>
            </a:r>
            <a:r>
              <a:rPr lang="en-IN" sz="2200" b="0" strike="noStrike" spc="-1" dirty="0" err="1">
                <a:solidFill>
                  <a:srgbClr val="C9211E"/>
                </a:solidFill>
                <a:latin typeface="Arial"/>
              </a:rPr>
              <a:t>LibRecommender</a:t>
            </a:r>
            <a:endParaRPr lang="en-IN" sz="2200" b="0" strike="noStrike" spc="-1" dirty="0">
              <a:solidFill>
                <a:srgbClr val="C9211E"/>
              </a:solidFill>
              <a:latin typeface="Arial"/>
            </a:endParaRPr>
          </a:p>
          <a:p>
            <a:r>
              <a:rPr lang="en-IN" sz="2200" b="0" strike="noStrike" spc="-1" dirty="0">
                <a:solidFill>
                  <a:srgbClr val="C9211E"/>
                </a:solidFill>
                <a:latin typeface="Arial"/>
              </a:rPr>
              <a:t>import </a:t>
            </a:r>
            <a:r>
              <a:rPr lang="en-IN" sz="2200" b="0" strike="noStrike" spc="-1" dirty="0" err="1">
                <a:solidFill>
                  <a:srgbClr val="C9211E"/>
                </a:solidFill>
                <a:latin typeface="Arial"/>
              </a:rPr>
              <a:t>numpy</a:t>
            </a:r>
            <a:r>
              <a:rPr lang="en-IN" sz="2200" b="0" strike="noStrike" spc="-1" dirty="0">
                <a:solidFill>
                  <a:srgbClr val="C9211E"/>
                </a:solidFill>
                <a:latin typeface="Arial"/>
              </a:rPr>
              <a:t> as np</a:t>
            </a:r>
          </a:p>
          <a:p>
            <a:r>
              <a:rPr lang="en-IN" sz="2200" b="0" strike="noStrike" spc="-1" dirty="0">
                <a:solidFill>
                  <a:srgbClr val="C9211E"/>
                </a:solidFill>
                <a:latin typeface="Arial"/>
              </a:rPr>
              <a:t>import pandas as pd</a:t>
            </a:r>
          </a:p>
          <a:p>
            <a:r>
              <a:rPr lang="en-IN" sz="2200" b="0" strike="noStrike" spc="-1" dirty="0">
                <a:solidFill>
                  <a:srgbClr val="C9211E"/>
                </a:solidFill>
                <a:latin typeface="Arial"/>
              </a:rPr>
              <a:t>from </a:t>
            </a:r>
            <a:r>
              <a:rPr lang="en-IN" sz="2200" b="0" strike="noStrike" spc="-1" dirty="0" err="1">
                <a:solidFill>
                  <a:srgbClr val="C9211E"/>
                </a:solidFill>
                <a:latin typeface="Arial"/>
              </a:rPr>
              <a:t>libreco.data</a:t>
            </a:r>
            <a:r>
              <a:rPr lang="en-IN" sz="2200" b="0" strike="noStrike" spc="-1" dirty="0">
                <a:solidFill>
                  <a:srgbClr val="C9211E"/>
                </a:solidFill>
                <a:latin typeface="Arial"/>
              </a:rPr>
              <a:t> import </a:t>
            </a:r>
            <a:r>
              <a:rPr lang="en-IN" sz="2200" b="0" strike="noStrike" spc="-1" dirty="0" err="1">
                <a:solidFill>
                  <a:srgbClr val="C9211E"/>
                </a:solidFill>
                <a:latin typeface="Arial"/>
              </a:rPr>
              <a:t>random_split</a:t>
            </a:r>
            <a:r>
              <a:rPr lang="en-IN" sz="2200" b="0" strike="noStrike" spc="-1" dirty="0">
                <a:solidFill>
                  <a:srgbClr val="C9211E"/>
                </a:solidFill>
                <a:latin typeface="Arial"/>
              </a:rPr>
              <a:t>, </a:t>
            </a:r>
            <a:r>
              <a:rPr lang="en-IN" sz="2200" b="0" strike="noStrike" spc="-1" dirty="0" err="1">
                <a:solidFill>
                  <a:srgbClr val="C9211E"/>
                </a:solidFill>
                <a:latin typeface="Arial"/>
              </a:rPr>
              <a:t>DatasetPure</a:t>
            </a:r>
            <a:endParaRPr lang="en-IN" sz="2200" b="0" strike="noStrike" spc="-1" dirty="0">
              <a:solidFill>
                <a:srgbClr val="C9211E"/>
              </a:solidFill>
              <a:latin typeface="Arial"/>
            </a:endParaRPr>
          </a:p>
          <a:p>
            <a:r>
              <a:rPr lang="en-IN" sz="2200" b="0" strike="noStrike" spc="-1" dirty="0">
                <a:solidFill>
                  <a:srgbClr val="C9211E"/>
                </a:solidFill>
                <a:latin typeface="Arial"/>
              </a:rPr>
              <a:t>from </a:t>
            </a:r>
            <a:r>
              <a:rPr lang="en-IN" sz="2200" b="0" strike="noStrike" spc="-1" dirty="0" err="1">
                <a:solidFill>
                  <a:srgbClr val="C9211E"/>
                </a:solidFill>
                <a:latin typeface="Arial"/>
              </a:rPr>
              <a:t>libreco.algorithms</a:t>
            </a:r>
            <a:r>
              <a:rPr lang="en-IN" sz="2200" b="0" strike="noStrike" spc="-1" dirty="0">
                <a:solidFill>
                  <a:srgbClr val="C9211E"/>
                </a:solidFill>
                <a:latin typeface="Arial"/>
              </a:rPr>
              <a:t> import NCF # pure data, </a:t>
            </a:r>
          </a:p>
          <a:p>
            <a:r>
              <a:rPr lang="en-IN" sz="2200" b="0" strike="noStrike" spc="-1" dirty="0">
                <a:solidFill>
                  <a:srgbClr val="C9211E"/>
                </a:solidFill>
                <a:latin typeface="Arial"/>
              </a:rPr>
              <a:t>from </a:t>
            </a:r>
            <a:r>
              <a:rPr lang="en-IN" sz="2200" b="0" strike="noStrike" spc="-1" dirty="0" err="1">
                <a:solidFill>
                  <a:srgbClr val="C9211E"/>
                </a:solidFill>
                <a:latin typeface="Arial"/>
              </a:rPr>
              <a:t>libreco.evaluation</a:t>
            </a:r>
            <a:r>
              <a:rPr lang="en-IN" sz="2200" b="0" strike="noStrike" spc="-1" dirty="0">
                <a:solidFill>
                  <a:srgbClr val="C9211E"/>
                </a:solidFill>
                <a:latin typeface="Arial"/>
              </a:rPr>
              <a:t> import evaluate</a:t>
            </a:r>
          </a:p>
        </p:txBody>
      </p:sp>
      <p:sp>
        <p:nvSpPr>
          <p:cNvPr id="621" name="TextBox 620"/>
          <p:cNvSpPr txBox="1"/>
          <p:nvPr/>
        </p:nvSpPr>
        <p:spPr>
          <a:xfrm>
            <a:off x="1292400" y="6660000"/>
            <a:ext cx="12207600" cy="3940920"/>
          </a:xfrm>
          <a:prstGeom prst="rect">
            <a:avLst/>
          </a:prstGeom>
          <a:noFill/>
          <a:ln w="0">
            <a:noFill/>
          </a:ln>
        </p:spPr>
        <p:txBody>
          <a:bodyPr lIns="90000" tIns="45000" rIns="90000" bIns="45000" anchor="t">
            <a:noAutofit/>
          </a:bodyPr>
          <a:lstStyle/>
          <a:p>
            <a:r>
              <a:rPr lang="en-IN" sz="2200" b="0" strike="noStrike" spc="-1" dirty="0">
                <a:solidFill>
                  <a:srgbClr val="C9211E"/>
                </a:solidFill>
                <a:latin typeface="Arial"/>
              </a:rPr>
              <a:t>data = </a:t>
            </a:r>
            <a:r>
              <a:rPr lang="en-IN" sz="2200" b="0" strike="noStrike" spc="-1" dirty="0" err="1">
                <a:solidFill>
                  <a:srgbClr val="C9211E"/>
                </a:solidFill>
                <a:latin typeface="Arial"/>
              </a:rPr>
              <a:t>pd.read_csv</a:t>
            </a:r>
            <a:r>
              <a:rPr lang="en-IN" sz="2200" b="0" strike="noStrike" spc="-1" dirty="0">
                <a:solidFill>
                  <a:srgbClr val="C9211E"/>
                </a:solidFill>
                <a:latin typeface="Arial"/>
              </a:rPr>
              <a:t>("movielens.csv")</a:t>
            </a:r>
          </a:p>
          <a:p>
            <a:r>
              <a:rPr lang="en-IN" sz="2200" b="0" strike="noStrike" spc="-1" dirty="0" err="1">
                <a:solidFill>
                  <a:srgbClr val="C9211E"/>
                </a:solidFill>
                <a:latin typeface="Arial"/>
              </a:rPr>
              <a:t>data.columns</a:t>
            </a:r>
            <a:r>
              <a:rPr lang="en-IN" sz="2200" b="0" strike="noStrike" spc="-1" dirty="0">
                <a:solidFill>
                  <a:srgbClr val="C9211E"/>
                </a:solidFill>
                <a:latin typeface="Arial"/>
              </a:rPr>
              <a:t> = ["user", "item", "label", "time"]</a:t>
            </a:r>
          </a:p>
          <a:p>
            <a:r>
              <a:rPr lang="en-IN" sz="2200" b="0" strike="noStrike" spc="-1" dirty="0" err="1">
                <a:solidFill>
                  <a:srgbClr val="C9211E"/>
                </a:solidFill>
                <a:latin typeface="Arial"/>
              </a:rPr>
              <a:t>train_data</a:t>
            </a:r>
            <a:r>
              <a:rPr lang="en-IN" sz="2200" b="0" strike="noStrike" spc="-1" dirty="0">
                <a:solidFill>
                  <a:srgbClr val="C9211E"/>
                </a:solidFill>
                <a:latin typeface="Arial"/>
              </a:rPr>
              <a:t>, </a:t>
            </a:r>
            <a:r>
              <a:rPr lang="en-IN" sz="2200" b="0" strike="noStrike" spc="-1" dirty="0" err="1">
                <a:solidFill>
                  <a:srgbClr val="C9211E"/>
                </a:solidFill>
                <a:latin typeface="Arial"/>
              </a:rPr>
              <a:t>eval_data</a:t>
            </a:r>
            <a:r>
              <a:rPr lang="en-IN" sz="2200" b="0" strike="noStrike" spc="-1" dirty="0">
                <a:solidFill>
                  <a:srgbClr val="C9211E"/>
                </a:solidFill>
                <a:latin typeface="Arial"/>
              </a:rPr>
              <a:t>, </a:t>
            </a:r>
            <a:r>
              <a:rPr lang="en-IN" sz="2200" b="0" strike="noStrike" spc="-1" dirty="0" err="1">
                <a:solidFill>
                  <a:srgbClr val="C9211E"/>
                </a:solidFill>
                <a:latin typeface="Arial"/>
              </a:rPr>
              <a:t>test_data</a:t>
            </a:r>
            <a:r>
              <a:rPr lang="en-IN" sz="2200" b="0" strike="noStrike" spc="-1" dirty="0">
                <a:solidFill>
                  <a:srgbClr val="C9211E"/>
                </a:solidFill>
                <a:latin typeface="Arial"/>
              </a:rPr>
              <a:t> = </a:t>
            </a:r>
            <a:r>
              <a:rPr lang="en-IN" sz="2200" b="0" strike="noStrike" spc="-1" dirty="0" err="1">
                <a:solidFill>
                  <a:srgbClr val="C9211E"/>
                </a:solidFill>
                <a:latin typeface="Arial"/>
              </a:rPr>
              <a:t>random_split</a:t>
            </a:r>
            <a:r>
              <a:rPr lang="en-IN" sz="2200" b="0" strike="noStrike" spc="-1" dirty="0">
                <a:solidFill>
                  <a:srgbClr val="C9211E"/>
                </a:solidFill>
                <a:latin typeface="Arial"/>
              </a:rPr>
              <a:t>(data, </a:t>
            </a:r>
            <a:r>
              <a:rPr lang="en-IN" sz="2200" b="0" strike="noStrike" spc="-1" dirty="0" err="1">
                <a:solidFill>
                  <a:srgbClr val="C9211E"/>
                </a:solidFill>
                <a:latin typeface="Arial"/>
              </a:rPr>
              <a:t>multi_ratios</a:t>
            </a:r>
            <a:r>
              <a:rPr lang="en-IN" sz="2200" b="0" strike="noStrike" spc="-1" dirty="0">
                <a:solidFill>
                  <a:srgbClr val="C9211E"/>
                </a:solidFill>
                <a:latin typeface="Arial"/>
              </a:rPr>
              <a:t>=[0.8, 0.1, 0.1])</a:t>
            </a:r>
          </a:p>
          <a:p>
            <a:r>
              <a:rPr lang="en-IN" sz="2200" b="0" strike="noStrike" spc="-1" dirty="0" err="1">
                <a:solidFill>
                  <a:srgbClr val="C9211E"/>
                </a:solidFill>
                <a:latin typeface="Arial"/>
              </a:rPr>
              <a:t>train_data</a:t>
            </a:r>
            <a:r>
              <a:rPr lang="en-IN" sz="2200" b="0" strike="noStrike" spc="-1" dirty="0">
                <a:solidFill>
                  <a:srgbClr val="C9211E"/>
                </a:solidFill>
                <a:latin typeface="Arial"/>
              </a:rPr>
              <a:t>, </a:t>
            </a:r>
            <a:r>
              <a:rPr lang="en-IN" sz="2200" b="0" strike="noStrike" spc="-1" dirty="0" err="1">
                <a:solidFill>
                  <a:srgbClr val="C9211E"/>
                </a:solidFill>
                <a:latin typeface="Arial"/>
              </a:rPr>
              <a:t>data_info</a:t>
            </a:r>
            <a:r>
              <a:rPr lang="en-IN" sz="2200" b="0" strike="noStrike" spc="-1" dirty="0">
                <a:solidFill>
                  <a:srgbClr val="C9211E"/>
                </a:solidFill>
                <a:latin typeface="Arial"/>
              </a:rPr>
              <a:t>= </a:t>
            </a:r>
            <a:r>
              <a:rPr lang="en-IN" sz="2200" b="0" strike="noStrike" spc="-1" dirty="0" err="1">
                <a:solidFill>
                  <a:srgbClr val="C9211E"/>
                </a:solidFill>
                <a:latin typeface="Arial"/>
              </a:rPr>
              <a:t>DatasetPure.build_trainset</a:t>
            </a:r>
            <a:r>
              <a:rPr lang="en-IN" sz="2200" b="0" strike="noStrike" spc="-1" dirty="0">
                <a:solidFill>
                  <a:srgbClr val="C9211E"/>
                </a:solidFill>
                <a:latin typeface="Arial"/>
              </a:rPr>
              <a:t>(</a:t>
            </a:r>
            <a:r>
              <a:rPr lang="en-IN" sz="2200" b="0" strike="noStrike" spc="-1" dirty="0" err="1">
                <a:solidFill>
                  <a:srgbClr val="C9211E"/>
                </a:solidFill>
                <a:latin typeface="Arial"/>
              </a:rPr>
              <a:t>train_data</a:t>
            </a:r>
            <a:r>
              <a:rPr lang="en-IN" sz="2200" b="0" strike="noStrike" spc="-1" dirty="0">
                <a:solidFill>
                  <a:srgbClr val="C9211E"/>
                </a:solidFill>
                <a:latin typeface="Arial"/>
              </a:rPr>
              <a:t>)</a:t>
            </a:r>
          </a:p>
          <a:p>
            <a:r>
              <a:rPr lang="en-IN" sz="2200" b="0" strike="noStrike" spc="-1" dirty="0" err="1">
                <a:solidFill>
                  <a:srgbClr val="C9211E"/>
                </a:solidFill>
                <a:latin typeface="Arial"/>
              </a:rPr>
              <a:t>eval_data</a:t>
            </a:r>
            <a:r>
              <a:rPr lang="en-IN" sz="2200" b="0" strike="noStrike" spc="-1" dirty="0">
                <a:solidFill>
                  <a:srgbClr val="C9211E"/>
                </a:solidFill>
                <a:latin typeface="Arial"/>
              </a:rPr>
              <a:t> = </a:t>
            </a:r>
            <a:r>
              <a:rPr lang="en-IN" sz="2200" b="0" strike="noStrike" spc="-1" dirty="0" err="1">
                <a:solidFill>
                  <a:srgbClr val="C9211E"/>
                </a:solidFill>
                <a:latin typeface="Arial"/>
              </a:rPr>
              <a:t>DatasetPure.build_evalset</a:t>
            </a:r>
            <a:r>
              <a:rPr lang="en-IN" sz="2200" b="0" strike="noStrike" spc="-1" dirty="0">
                <a:solidFill>
                  <a:srgbClr val="C9211E"/>
                </a:solidFill>
                <a:latin typeface="Arial"/>
              </a:rPr>
              <a:t>(</a:t>
            </a:r>
            <a:r>
              <a:rPr lang="en-IN" sz="2200" b="0" strike="noStrike" spc="-1" dirty="0" err="1">
                <a:solidFill>
                  <a:srgbClr val="C9211E"/>
                </a:solidFill>
                <a:latin typeface="Arial"/>
              </a:rPr>
              <a:t>eval_data</a:t>
            </a:r>
            <a:r>
              <a:rPr lang="en-IN" sz="2200" b="0" strike="noStrike" spc="-1" dirty="0">
                <a:solidFill>
                  <a:srgbClr val="C9211E"/>
                </a:solidFill>
                <a:latin typeface="Arial"/>
              </a:rPr>
              <a:t>)</a:t>
            </a:r>
          </a:p>
          <a:p>
            <a:r>
              <a:rPr lang="en-IN" sz="2200" b="0" strike="noStrike" spc="-1" dirty="0" err="1">
                <a:solidFill>
                  <a:srgbClr val="C9211E"/>
                </a:solidFill>
                <a:latin typeface="Arial"/>
              </a:rPr>
              <a:t>test_data</a:t>
            </a:r>
            <a:r>
              <a:rPr lang="en-IN" sz="2200" b="0" strike="noStrike" spc="-1" dirty="0">
                <a:solidFill>
                  <a:srgbClr val="C9211E"/>
                </a:solidFill>
                <a:latin typeface="Arial"/>
              </a:rPr>
              <a:t> = </a:t>
            </a:r>
            <a:r>
              <a:rPr lang="en-IN" sz="2200" b="0" strike="noStrike" spc="-1" dirty="0" err="1">
                <a:solidFill>
                  <a:srgbClr val="C9211E"/>
                </a:solidFill>
                <a:latin typeface="Arial"/>
              </a:rPr>
              <a:t>DatasetPure.build_testset</a:t>
            </a:r>
            <a:r>
              <a:rPr lang="en-IN" sz="2200" b="0" strike="noStrike" spc="-1" dirty="0">
                <a:solidFill>
                  <a:srgbClr val="C9211E"/>
                </a:solidFill>
                <a:latin typeface="Arial"/>
              </a:rPr>
              <a:t>(</a:t>
            </a:r>
            <a:r>
              <a:rPr lang="en-IN" sz="2200" b="0" strike="noStrike" spc="-1" dirty="0" err="1">
                <a:solidFill>
                  <a:srgbClr val="C9211E"/>
                </a:solidFill>
                <a:latin typeface="Arial"/>
              </a:rPr>
              <a:t>test_data</a:t>
            </a:r>
            <a:r>
              <a:rPr lang="en-IN" sz="2200" b="0" strike="noStrike" spc="-1" dirty="0">
                <a:solidFill>
                  <a:srgbClr val="C9211E"/>
                </a:solidFill>
                <a:latin typeface="Arial"/>
              </a:rPr>
              <a:t>)</a:t>
            </a:r>
          </a:p>
          <a:p>
            <a:endParaRPr lang="en-IN" sz="2200" b="0" strike="noStrike" spc="-1" dirty="0">
              <a:solidFill>
                <a:srgbClr val="C9211E"/>
              </a:solidFill>
              <a:latin typeface="Arial"/>
            </a:endParaRPr>
          </a:p>
        </p:txBody>
      </p:sp>
      <p:sp>
        <p:nvSpPr>
          <p:cNvPr id="622" name="TextBox 621"/>
          <p:cNvSpPr txBox="1"/>
          <p:nvPr/>
        </p:nvSpPr>
        <p:spPr>
          <a:xfrm>
            <a:off x="9540000" y="8820000"/>
            <a:ext cx="13020120" cy="940320"/>
          </a:xfrm>
          <a:prstGeom prst="rect">
            <a:avLst/>
          </a:prstGeom>
          <a:noFill/>
          <a:ln w="0">
            <a:noFill/>
          </a:ln>
        </p:spPr>
        <p:txBody>
          <a:bodyPr lIns="90000" tIns="45000" rIns="90000" bIns="45000" anchor="t">
            <a:noAutofit/>
          </a:bodyPr>
          <a:lstStyle/>
          <a:p>
            <a:r>
              <a:rPr lang="en-IN" sz="2000" b="0" strike="noStrike" spc="-1">
                <a:latin typeface="Arial"/>
              </a:rPr>
              <a:t> Do remember to rename the 4 columns as [‘user’, ’item’, ’label’, ’timestamp’] and to maintain the same order for the columns</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Line 84"/>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624" name="CustomShape 404"/>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25" name="Line 85"/>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626" name="CustomShape 405"/>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27" name="CustomShape 406"/>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28" name="CustomShape 407"/>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629" name="CustomShape 408"/>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Neural Collaborative Filtering</a:t>
            </a:r>
            <a:endParaRPr lang="en-IN" sz="6000" b="0" strike="noStrike" spc="-1">
              <a:latin typeface="Arial"/>
            </a:endParaRPr>
          </a:p>
        </p:txBody>
      </p:sp>
      <p:sp>
        <p:nvSpPr>
          <p:cNvPr id="630" name="CustomShape 409"/>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31" name="CustomShape 410"/>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32" name="CustomShape 411"/>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33" name="CustomShape 412"/>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634" name="CustomShape 413"/>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35" name="Rectangle 634"/>
          <p:cNvSpPr/>
          <p:nvPr/>
        </p:nvSpPr>
        <p:spPr>
          <a:xfrm>
            <a:off x="59400" y="2228400"/>
            <a:ext cx="24296040" cy="9304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636" name="TextBox 635"/>
          <p:cNvSpPr txBox="1"/>
          <p:nvPr/>
        </p:nvSpPr>
        <p:spPr>
          <a:xfrm>
            <a:off x="1322280" y="1838880"/>
            <a:ext cx="19958302" cy="7522920"/>
          </a:xfrm>
          <a:prstGeom prst="rect">
            <a:avLst/>
          </a:prstGeom>
          <a:noFill/>
          <a:ln w="0">
            <a:noFill/>
          </a:ln>
        </p:spPr>
        <p:txBody>
          <a:bodyPr lIns="90000" tIns="45000" rIns="90000" bIns="45000" anchor="t">
            <a:noAutofit/>
          </a:bodyPr>
          <a:lstStyle/>
          <a:p>
            <a:r>
              <a:rPr lang="en-IN" sz="2200" b="0" strike="noStrike" spc="-1" dirty="0" err="1">
                <a:solidFill>
                  <a:srgbClr val="C9211E"/>
                </a:solidFill>
                <a:latin typeface="Arial"/>
              </a:rPr>
              <a:t>ncf</a:t>
            </a:r>
            <a:r>
              <a:rPr lang="en-IN" sz="2200" b="0" strike="noStrike" spc="-1" dirty="0">
                <a:solidFill>
                  <a:srgbClr val="C9211E"/>
                </a:solidFill>
                <a:latin typeface="Arial"/>
              </a:rPr>
              <a:t> = NCF(</a:t>
            </a:r>
          </a:p>
          <a:p>
            <a:r>
              <a:rPr lang="en-IN" sz="2200" b="0" strike="noStrike" spc="-1" dirty="0">
                <a:solidFill>
                  <a:srgbClr val="C9211E"/>
                </a:solidFill>
                <a:latin typeface="Arial"/>
              </a:rPr>
              <a:t>    task="rating",</a:t>
            </a:r>
          </a:p>
          <a:p>
            <a:r>
              <a:rPr lang="en-IN" sz="2200" b="0" strike="noStrike" spc="-1" dirty="0">
                <a:solidFill>
                  <a:srgbClr val="C9211E"/>
                </a:solidFill>
                <a:latin typeface="Arial"/>
              </a:rPr>
              <a:t>    </a:t>
            </a:r>
            <a:r>
              <a:rPr lang="en-IN" sz="2200" b="0" strike="noStrike" spc="-1" dirty="0" err="1">
                <a:solidFill>
                  <a:srgbClr val="C9211E"/>
                </a:solidFill>
                <a:latin typeface="Arial"/>
              </a:rPr>
              <a:t>data_info</a:t>
            </a:r>
            <a:r>
              <a:rPr lang="en-IN" sz="2200" b="0" strike="noStrike" spc="-1" dirty="0">
                <a:solidFill>
                  <a:srgbClr val="C9211E"/>
                </a:solidFill>
                <a:latin typeface="Arial"/>
              </a:rPr>
              <a:t>=</a:t>
            </a:r>
            <a:r>
              <a:rPr lang="en-IN" sz="2200" b="0" strike="noStrike" spc="-1" dirty="0" err="1">
                <a:solidFill>
                  <a:srgbClr val="C9211E"/>
                </a:solidFill>
                <a:latin typeface="Arial"/>
              </a:rPr>
              <a:t>data_info</a:t>
            </a:r>
            <a:r>
              <a:rPr lang="en-IN" sz="2200" b="0" strike="noStrike" spc="-1" dirty="0">
                <a:solidFill>
                  <a:srgbClr val="C9211E"/>
                </a:solidFill>
                <a:latin typeface="Arial"/>
              </a:rPr>
              <a:t>,</a:t>
            </a:r>
          </a:p>
          <a:p>
            <a:r>
              <a:rPr lang="en-IN" sz="2200" b="0" strike="noStrike" spc="-1" dirty="0">
                <a:solidFill>
                  <a:srgbClr val="C9211E"/>
                </a:solidFill>
                <a:latin typeface="Arial"/>
              </a:rPr>
              <a:t>    </a:t>
            </a:r>
            <a:r>
              <a:rPr lang="en-IN" sz="2200" b="0" strike="noStrike" spc="-1" dirty="0" err="1">
                <a:solidFill>
                  <a:srgbClr val="C9211E"/>
                </a:solidFill>
                <a:latin typeface="Arial"/>
              </a:rPr>
              <a:t>loss_type</a:t>
            </a:r>
            <a:r>
              <a:rPr lang="en-IN" sz="2200" b="0" strike="noStrike" spc="-1" dirty="0">
                <a:solidFill>
                  <a:srgbClr val="C9211E"/>
                </a:solidFill>
                <a:latin typeface="Arial"/>
              </a:rPr>
              <a:t>="</a:t>
            </a:r>
            <a:r>
              <a:rPr lang="en-IN" sz="2200" b="0" strike="noStrike" spc="-1" dirty="0" err="1">
                <a:solidFill>
                  <a:srgbClr val="C9211E"/>
                </a:solidFill>
                <a:latin typeface="Arial"/>
              </a:rPr>
              <a:t>cross_entropy</a:t>
            </a:r>
            <a:r>
              <a:rPr lang="en-IN" sz="2200" b="0" strike="noStrike" spc="-1" dirty="0">
                <a:solidFill>
                  <a:srgbClr val="C9211E"/>
                </a:solidFill>
                <a:latin typeface="Arial"/>
              </a:rPr>
              <a:t>",</a:t>
            </a:r>
          </a:p>
          <a:p>
            <a:r>
              <a:rPr lang="en-IN" sz="2200" b="0" strike="noStrike" spc="-1" dirty="0">
                <a:solidFill>
                  <a:srgbClr val="C9211E"/>
                </a:solidFill>
                <a:latin typeface="Arial"/>
              </a:rPr>
              <a:t>    </a:t>
            </a:r>
            <a:r>
              <a:rPr lang="en-IN" sz="2200" b="0" strike="noStrike" spc="-1" dirty="0" err="1">
                <a:solidFill>
                  <a:srgbClr val="C9211E"/>
                </a:solidFill>
                <a:latin typeface="Arial"/>
              </a:rPr>
              <a:t>embed_size</a:t>
            </a:r>
            <a:r>
              <a:rPr lang="en-IN" sz="2200" b="0" strike="noStrike" spc="-1" dirty="0">
                <a:solidFill>
                  <a:srgbClr val="C9211E"/>
                </a:solidFill>
                <a:latin typeface="Arial"/>
              </a:rPr>
              <a:t>=16,</a:t>
            </a:r>
          </a:p>
          <a:p>
            <a:r>
              <a:rPr lang="en-IN" sz="2200" b="0" strike="noStrike" spc="-1" dirty="0">
                <a:solidFill>
                  <a:srgbClr val="C9211E"/>
                </a:solidFill>
                <a:latin typeface="Arial"/>
              </a:rPr>
              <a:t>    </a:t>
            </a:r>
            <a:r>
              <a:rPr lang="en-IN" sz="2200" b="0" strike="noStrike" spc="-1" dirty="0" err="1">
                <a:solidFill>
                  <a:srgbClr val="C9211E"/>
                </a:solidFill>
                <a:latin typeface="Arial"/>
              </a:rPr>
              <a:t>n_epochs</a:t>
            </a:r>
            <a:r>
              <a:rPr lang="en-IN" sz="2200" b="0" strike="noStrike" spc="-1" dirty="0">
                <a:solidFill>
                  <a:srgbClr val="C9211E"/>
                </a:solidFill>
                <a:latin typeface="Arial"/>
              </a:rPr>
              <a:t>=10,</a:t>
            </a:r>
          </a:p>
          <a:p>
            <a:r>
              <a:rPr lang="en-IN" sz="2200" b="0" strike="noStrike" spc="-1" dirty="0">
                <a:solidFill>
                  <a:srgbClr val="C9211E"/>
                </a:solidFill>
                <a:latin typeface="Arial"/>
              </a:rPr>
              <a:t>    </a:t>
            </a:r>
            <a:r>
              <a:rPr lang="en-IN" sz="2200" b="0" strike="noStrike" spc="-1" dirty="0" err="1">
                <a:solidFill>
                  <a:srgbClr val="C9211E"/>
                </a:solidFill>
                <a:latin typeface="Arial"/>
              </a:rPr>
              <a:t>lr</a:t>
            </a:r>
            <a:r>
              <a:rPr lang="en-IN" sz="2200" b="0" strike="noStrike" spc="-1" dirty="0">
                <a:solidFill>
                  <a:srgbClr val="C9211E"/>
                </a:solidFill>
                <a:latin typeface="Arial"/>
              </a:rPr>
              <a:t>=1e-3,</a:t>
            </a:r>
          </a:p>
          <a:p>
            <a:r>
              <a:rPr lang="en-IN" sz="2200" b="0" strike="noStrike" spc="-1" dirty="0">
                <a:solidFill>
                  <a:srgbClr val="C9211E"/>
                </a:solidFill>
                <a:latin typeface="Arial"/>
              </a:rPr>
              <a:t>    </a:t>
            </a:r>
            <a:r>
              <a:rPr lang="en-IN" sz="2200" b="0" strike="noStrike" spc="-1" dirty="0" err="1">
                <a:solidFill>
                  <a:srgbClr val="C9211E"/>
                </a:solidFill>
                <a:latin typeface="Arial"/>
              </a:rPr>
              <a:t>batch_size</a:t>
            </a:r>
            <a:r>
              <a:rPr lang="en-IN" sz="2200" b="0" strike="noStrike" spc="-1" dirty="0">
                <a:solidFill>
                  <a:srgbClr val="C9211E"/>
                </a:solidFill>
                <a:latin typeface="Arial"/>
              </a:rPr>
              <a:t>=2048,</a:t>
            </a:r>
          </a:p>
          <a:p>
            <a:r>
              <a:rPr lang="en-IN" sz="2200" b="0" strike="noStrike" spc="-1" dirty="0">
                <a:solidFill>
                  <a:srgbClr val="C9211E"/>
                </a:solidFill>
                <a:latin typeface="Arial"/>
              </a:rPr>
              <a:t>    </a:t>
            </a:r>
            <a:r>
              <a:rPr lang="en-IN" sz="2200" b="0" strike="noStrike" spc="-1" dirty="0" err="1">
                <a:solidFill>
                  <a:srgbClr val="C9211E"/>
                </a:solidFill>
                <a:latin typeface="Arial"/>
              </a:rPr>
              <a:t>num_neg</a:t>
            </a:r>
            <a:r>
              <a:rPr lang="en-IN" sz="2200" b="0" strike="noStrike" spc="-1" dirty="0">
                <a:solidFill>
                  <a:srgbClr val="C9211E"/>
                </a:solidFill>
                <a:latin typeface="Arial"/>
              </a:rPr>
              <a:t>=1,</a:t>
            </a:r>
          </a:p>
          <a:p>
            <a:r>
              <a:rPr lang="en-IN" sz="2200" b="0" strike="noStrike" spc="-1" dirty="0">
                <a:solidFill>
                  <a:srgbClr val="C9211E"/>
                </a:solidFill>
                <a:latin typeface="Arial"/>
              </a:rPr>
              <a:t>)</a:t>
            </a:r>
          </a:p>
          <a:p>
            <a:endParaRPr lang="en-IN" sz="2200" b="0" strike="noStrike" spc="-1" dirty="0">
              <a:solidFill>
                <a:srgbClr val="C9211E"/>
              </a:solidFill>
              <a:latin typeface="Arial"/>
            </a:endParaRPr>
          </a:p>
        </p:txBody>
      </p:sp>
      <p:sp>
        <p:nvSpPr>
          <p:cNvPr id="637" name="TextBox 636"/>
          <p:cNvSpPr txBox="1"/>
          <p:nvPr/>
        </p:nvSpPr>
        <p:spPr>
          <a:xfrm>
            <a:off x="5747400" y="2449800"/>
            <a:ext cx="9156600" cy="10150200"/>
          </a:xfrm>
          <a:prstGeom prst="rect">
            <a:avLst/>
          </a:prstGeom>
          <a:noFill/>
          <a:ln w="0">
            <a:noFill/>
          </a:ln>
        </p:spPr>
        <p:txBody>
          <a:bodyPr lIns="90000" tIns="45000" rIns="90000" bIns="45000" anchor="t">
            <a:noAutofit/>
          </a:bodyPr>
          <a:lstStyle/>
          <a:p>
            <a:r>
              <a:rPr lang="en-IN" sz="2200" b="0" strike="noStrike" spc="-1" dirty="0">
                <a:solidFill>
                  <a:srgbClr val="C9211E"/>
                </a:solidFill>
                <a:latin typeface="Arial"/>
              </a:rPr>
              <a:t># monitor metrics on eval data during training</a:t>
            </a:r>
          </a:p>
          <a:p>
            <a:r>
              <a:rPr lang="en-IN" sz="2200" b="0" strike="noStrike" spc="-1" dirty="0" err="1">
                <a:solidFill>
                  <a:srgbClr val="C9211E"/>
                </a:solidFill>
                <a:latin typeface="Arial"/>
              </a:rPr>
              <a:t>ncf.fit</a:t>
            </a:r>
            <a:r>
              <a:rPr lang="en-IN" sz="2200" b="0" strike="noStrike" spc="-1" dirty="0">
                <a:solidFill>
                  <a:srgbClr val="C9211E"/>
                </a:solidFill>
                <a:latin typeface="Arial"/>
              </a:rPr>
              <a:t>(</a:t>
            </a:r>
          </a:p>
          <a:p>
            <a:r>
              <a:rPr lang="en-IN" sz="2200" b="0" strike="noStrike" spc="-1" dirty="0">
                <a:solidFill>
                  <a:srgbClr val="C9211E"/>
                </a:solidFill>
                <a:latin typeface="Arial"/>
              </a:rPr>
              <a:t>    </a:t>
            </a:r>
            <a:r>
              <a:rPr lang="en-IN" sz="2200" b="0" strike="noStrike" spc="-1" dirty="0" err="1">
                <a:solidFill>
                  <a:srgbClr val="C9211E"/>
                </a:solidFill>
                <a:latin typeface="Arial"/>
              </a:rPr>
              <a:t>train_data</a:t>
            </a:r>
            <a:r>
              <a:rPr lang="en-IN" sz="2200" b="0" strike="noStrike" spc="-1" dirty="0">
                <a:solidFill>
                  <a:srgbClr val="C9211E"/>
                </a:solidFill>
                <a:latin typeface="Arial"/>
              </a:rPr>
              <a:t>,</a:t>
            </a:r>
          </a:p>
          <a:p>
            <a:r>
              <a:rPr lang="en-IN" sz="2200" b="0" strike="noStrike" spc="-1" dirty="0">
                <a:solidFill>
                  <a:srgbClr val="C9211E"/>
                </a:solidFill>
                <a:latin typeface="Arial"/>
              </a:rPr>
              <a:t>    </a:t>
            </a:r>
            <a:r>
              <a:rPr lang="en-IN" sz="2200" b="0" strike="noStrike" spc="-1" dirty="0" err="1">
                <a:solidFill>
                  <a:srgbClr val="C9211E"/>
                </a:solidFill>
                <a:latin typeface="Arial"/>
              </a:rPr>
              <a:t>neg_sampling</a:t>
            </a:r>
            <a:r>
              <a:rPr lang="en-IN" sz="2200" b="0" strike="noStrike" spc="-1" dirty="0">
                <a:solidFill>
                  <a:srgbClr val="C9211E"/>
                </a:solidFill>
                <a:latin typeface="Arial"/>
              </a:rPr>
              <a:t>=False, #for rating, this param is false else True</a:t>
            </a:r>
          </a:p>
          <a:p>
            <a:r>
              <a:rPr lang="en-IN" sz="2200" b="0" strike="noStrike" spc="-1" dirty="0">
                <a:solidFill>
                  <a:srgbClr val="C9211E"/>
                </a:solidFill>
                <a:latin typeface="Arial"/>
              </a:rPr>
              <a:t>    verbose=2,</a:t>
            </a:r>
          </a:p>
          <a:p>
            <a:r>
              <a:rPr lang="en-IN" sz="2200" b="0" strike="noStrike" spc="-1" dirty="0">
                <a:solidFill>
                  <a:srgbClr val="C9211E"/>
                </a:solidFill>
                <a:latin typeface="Arial"/>
              </a:rPr>
              <a:t>    </a:t>
            </a:r>
            <a:r>
              <a:rPr lang="en-IN" sz="2200" b="0" strike="noStrike" spc="-1" dirty="0" err="1">
                <a:solidFill>
                  <a:srgbClr val="C9211E"/>
                </a:solidFill>
                <a:latin typeface="Arial"/>
              </a:rPr>
              <a:t>eval_data</a:t>
            </a:r>
            <a:r>
              <a:rPr lang="en-IN" sz="2200" b="0" strike="noStrike" spc="-1" dirty="0">
                <a:solidFill>
                  <a:srgbClr val="C9211E"/>
                </a:solidFill>
                <a:latin typeface="Arial"/>
              </a:rPr>
              <a:t>=</a:t>
            </a:r>
            <a:r>
              <a:rPr lang="en-IN" sz="2200" b="0" strike="noStrike" spc="-1" dirty="0" err="1">
                <a:solidFill>
                  <a:srgbClr val="C9211E"/>
                </a:solidFill>
                <a:latin typeface="Arial"/>
              </a:rPr>
              <a:t>eval_data</a:t>
            </a:r>
            <a:r>
              <a:rPr lang="en-IN" sz="2200" b="0" strike="noStrike" spc="-1" dirty="0">
                <a:solidFill>
                  <a:srgbClr val="C9211E"/>
                </a:solidFill>
                <a:latin typeface="Arial"/>
              </a:rPr>
              <a:t>,</a:t>
            </a:r>
          </a:p>
          <a:p>
            <a:r>
              <a:rPr lang="en-IN" sz="2200" b="0" strike="noStrike" spc="-1" dirty="0">
                <a:solidFill>
                  <a:srgbClr val="C9211E"/>
                </a:solidFill>
                <a:latin typeface="Arial"/>
              </a:rPr>
              <a:t>    metrics=["loss"],</a:t>
            </a:r>
          </a:p>
          <a:p>
            <a:r>
              <a:rPr lang="en-IN" sz="2200" b="0" strike="noStrike" spc="-1" dirty="0">
                <a:solidFill>
                  <a:srgbClr val="C9211E"/>
                </a:solidFill>
                <a:latin typeface="Arial"/>
              </a:rPr>
              <a:t>)</a:t>
            </a:r>
          </a:p>
          <a:p>
            <a:endParaRPr lang="en-IN" sz="2200" b="0" strike="noStrike" spc="-1" dirty="0">
              <a:solidFill>
                <a:srgbClr val="C9211E"/>
              </a:solidFill>
              <a:latin typeface="Arial"/>
            </a:endParaRPr>
          </a:p>
          <a:p>
            <a:r>
              <a:rPr lang="en-IN" sz="2200" b="0" strike="noStrike" spc="-1" dirty="0">
                <a:solidFill>
                  <a:srgbClr val="C9211E"/>
                </a:solidFill>
                <a:latin typeface="Arial"/>
              </a:rPr>
              <a:t># do final evaluation on test data</a:t>
            </a:r>
          </a:p>
          <a:p>
            <a:r>
              <a:rPr lang="en-IN" sz="2200" b="0" strike="noStrike" spc="-1" dirty="0">
                <a:solidFill>
                  <a:srgbClr val="C9211E"/>
                </a:solidFill>
                <a:latin typeface="Arial"/>
              </a:rPr>
              <a:t>evaluate(</a:t>
            </a:r>
          </a:p>
          <a:p>
            <a:r>
              <a:rPr lang="en-IN" sz="2200" b="0" strike="noStrike" spc="-1" dirty="0">
                <a:solidFill>
                  <a:srgbClr val="C9211E"/>
                </a:solidFill>
                <a:latin typeface="Arial"/>
              </a:rPr>
              <a:t>    model=</a:t>
            </a:r>
            <a:r>
              <a:rPr lang="en-IN" sz="2200" b="0" strike="noStrike" spc="-1" dirty="0" err="1">
                <a:solidFill>
                  <a:srgbClr val="C9211E"/>
                </a:solidFill>
                <a:latin typeface="Arial"/>
              </a:rPr>
              <a:t>ncf</a:t>
            </a:r>
            <a:r>
              <a:rPr lang="en-IN" sz="2200" b="0" strike="noStrike" spc="-1" dirty="0">
                <a:solidFill>
                  <a:srgbClr val="C9211E"/>
                </a:solidFill>
                <a:latin typeface="Arial"/>
              </a:rPr>
              <a:t>,</a:t>
            </a:r>
          </a:p>
          <a:p>
            <a:r>
              <a:rPr lang="en-IN" sz="2200" b="0" strike="noStrike" spc="-1" dirty="0">
                <a:solidFill>
                  <a:srgbClr val="C9211E"/>
                </a:solidFill>
                <a:latin typeface="Arial"/>
              </a:rPr>
              <a:t>    data=</a:t>
            </a:r>
            <a:r>
              <a:rPr lang="en-IN" sz="2200" b="0" strike="noStrike" spc="-1" dirty="0" err="1">
                <a:solidFill>
                  <a:srgbClr val="C9211E"/>
                </a:solidFill>
                <a:latin typeface="Arial"/>
              </a:rPr>
              <a:t>test_data</a:t>
            </a:r>
            <a:r>
              <a:rPr lang="en-IN" sz="2200" b="0" strike="noStrike" spc="-1" dirty="0">
                <a:solidFill>
                  <a:srgbClr val="C9211E"/>
                </a:solidFill>
                <a:latin typeface="Arial"/>
              </a:rPr>
              <a:t>,</a:t>
            </a:r>
          </a:p>
          <a:p>
            <a:r>
              <a:rPr lang="en-IN" sz="2200" b="0" strike="noStrike" spc="-1" dirty="0">
                <a:solidFill>
                  <a:srgbClr val="C9211E"/>
                </a:solidFill>
                <a:latin typeface="Arial"/>
              </a:rPr>
              <a:t>    </a:t>
            </a:r>
            <a:r>
              <a:rPr lang="en-IN" sz="2200" b="0" strike="noStrike" spc="-1" dirty="0" err="1">
                <a:solidFill>
                  <a:srgbClr val="C9211E"/>
                </a:solidFill>
                <a:latin typeface="Arial"/>
              </a:rPr>
              <a:t>neg_sampling</a:t>
            </a:r>
            <a:r>
              <a:rPr lang="en-IN" sz="2200" b="0" strike="noStrike" spc="-1" dirty="0">
                <a:solidFill>
                  <a:srgbClr val="C9211E"/>
                </a:solidFill>
                <a:latin typeface="Arial"/>
              </a:rPr>
              <a:t>=False,</a:t>
            </a:r>
          </a:p>
          <a:p>
            <a:r>
              <a:rPr lang="en-IN" sz="2200" b="0" strike="noStrike" spc="-1" dirty="0">
                <a:solidFill>
                  <a:srgbClr val="C9211E"/>
                </a:solidFill>
                <a:latin typeface="Arial"/>
              </a:rPr>
              <a:t>    metrics=["loss"],</a:t>
            </a:r>
          </a:p>
          <a:p>
            <a:r>
              <a:rPr lang="en-IN" sz="2200" b="0" strike="noStrike" spc="-1" dirty="0">
                <a:solidFill>
                  <a:srgbClr val="C9211E"/>
                </a:solidFill>
                <a:latin typeface="Arial"/>
              </a:rPr>
              <a:t>)</a:t>
            </a:r>
          </a:p>
          <a:p>
            <a:r>
              <a:rPr lang="en-IN" sz="2200" b="0" strike="noStrike" spc="-1" dirty="0">
                <a:solidFill>
                  <a:srgbClr val="C9211E"/>
                </a:solidFill>
                <a:latin typeface="Arial"/>
              </a:rPr>
              <a:t>#for implicit feedback, metrics like </a:t>
            </a:r>
            <a:r>
              <a:rPr lang="en-IN" sz="2200" b="0" strike="noStrike" spc="-1" dirty="0" err="1">
                <a:solidFill>
                  <a:srgbClr val="C9211E"/>
                </a:solidFill>
                <a:latin typeface="Arial"/>
              </a:rPr>
              <a:t>precision@k</a:t>
            </a:r>
            <a:r>
              <a:rPr lang="en-IN" sz="2200" b="0" strike="noStrike" spc="-1" dirty="0">
                <a:solidFill>
                  <a:srgbClr val="C9211E"/>
                </a:solidFill>
                <a:latin typeface="Arial"/>
              </a:rPr>
              <a:t>, </a:t>
            </a:r>
            <a:r>
              <a:rPr lang="en-IN" sz="2200" b="0" strike="noStrike" spc="-1" dirty="0" err="1">
                <a:solidFill>
                  <a:srgbClr val="C9211E"/>
                </a:solidFill>
                <a:latin typeface="Arial"/>
              </a:rPr>
              <a:t>recall@k</a:t>
            </a:r>
            <a:r>
              <a:rPr lang="en-IN" sz="2200" b="0" strike="noStrike" spc="-1" dirty="0">
                <a:solidFill>
                  <a:srgbClr val="C9211E"/>
                </a:solidFill>
                <a:latin typeface="Arial"/>
              </a:rPr>
              <a:t>, </a:t>
            </a:r>
            <a:r>
              <a:rPr lang="en-IN" sz="2200" b="0" strike="noStrike" spc="-1" dirty="0" err="1">
                <a:solidFill>
                  <a:srgbClr val="C9211E"/>
                </a:solidFill>
                <a:latin typeface="Arial"/>
              </a:rPr>
              <a:t>ndcg</a:t>
            </a:r>
            <a:r>
              <a:rPr lang="en-IN" sz="2200" b="0" strike="noStrike" spc="-1" dirty="0">
                <a:solidFill>
                  <a:srgbClr val="C9211E"/>
                </a:solidFill>
                <a:latin typeface="Arial"/>
              </a:rPr>
              <a:t> can be used</a:t>
            </a:r>
          </a:p>
        </p:txBody>
      </p:sp>
      <p:sp>
        <p:nvSpPr>
          <p:cNvPr id="638" name="TextBox 637"/>
          <p:cNvSpPr txBox="1"/>
          <p:nvPr/>
        </p:nvSpPr>
        <p:spPr>
          <a:xfrm>
            <a:off x="14760000" y="2233800"/>
            <a:ext cx="10232280" cy="4948920"/>
          </a:xfrm>
          <a:prstGeom prst="rect">
            <a:avLst/>
          </a:prstGeom>
          <a:noFill/>
          <a:ln w="0">
            <a:noFill/>
          </a:ln>
        </p:spPr>
        <p:txBody>
          <a:bodyPr lIns="90000" tIns="45000" rIns="90000" bIns="45000" anchor="t">
            <a:noAutofit/>
          </a:bodyPr>
          <a:lstStyle/>
          <a:p>
            <a:r>
              <a:rPr lang="en-IN" sz="2200" b="0" strike="noStrike" spc="-1" dirty="0">
                <a:solidFill>
                  <a:srgbClr val="C9211E"/>
                </a:solidFill>
                <a:latin typeface="Arial"/>
              </a:rPr>
              <a:t># predict preference of user 5755 to item 110</a:t>
            </a:r>
          </a:p>
          <a:p>
            <a:r>
              <a:rPr lang="en-IN" sz="2200" b="0" strike="noStrike" spc="-1" dirty="0" err="1">
                <a:solidFill>
                  <a:srgbClr val="C9211E"/>
                </a:solidFill>
                <a:latin typeface="Arial"/>
              </a:rPr>
              <a:t>ncf.predict</a:t>
            </a:r>
            <a:r>
              <a:rPr lang="en-IN" sz="2200" b="0" strike="noStrike" spc="-1" dirty="0">
                <a:solidFill>
                  <a:srgbClr val="C9211E"/>
                </a:solidFill>
                <a:latin typeface="Arial"/>
              </a:rPr>
              <a:t>(user=5755, item=110)</a:t>
            </a:r>
          </a:p>
          <a:p>
            <a:endParaRPr lang="en-IN" sz="2200" b="0" strike="noStrike" spc="-1" dirty="0">
              <a:solidFill>
                <a:srgbClr val="C9211E"/>
              </a:solidFill>
              <a:latin typeface="Arial"/>
            </a:endParaRPr>
          </a:p>
          <a:p>
            <a:r>
              <a:rPr lang="en-IN" sz="2200" b="0" strike="noStrike" spc="-1" dirty="0">
                <a:solidFill>
                  <a:srgbClr val="C9211E"/>
                </a:solidFill>
                <a:latin typeface="Arial"/>
              </a:rPr>
              <a:t># recommend 10items for user 5755</a:t>
            </a:r>
          </a:p>
          <a:p>
            <a:r>
              <a:rPr lang="en-IN" sz="2200" b="0" strike="noStrike" spc="-1" dirty="0" err="1">
                <a:solidFill>
                  <a:srgbClr val="C9211E"/>
                </a:solidFill>
                <a:latin typeface="Arial"/>
              </a:rPr>
              <a:t>ncf.recommend_user</a:t>
            </a:r>
            <a:r>
              <a:rPr lang="en-IN" sz="2200" b="0" strike="noStrike" spc="-1" dirty="0">
                <a:solidFill>
                  <a:srgbClr val="C9211E"/>
                </a:solidFill>
                <a:latin typeface="Arial"/>
              </a:rPr>
              <a:t>(user=5755, </a:t>
            </a:r>
            <a:r>
              <a:rPr lang="en-IN" sz="2200" b="0" strike="noStrike" spc="-1" dirty="0" err="1">
                <a:solidFill>
                  <a:srgbClr val="C9211E"/>
                </a:solidFill>
                <a:latin typeface="Arial"/>
              </a:rPr>
              <a:t>n_rec</a:t>
            </a:r>
            <a:r>
              <a:rPr lang="en-IN" sz="2200" b="0" strike="noStrike" spc="-1" dirty="0">
                <a:solidFill>
                  <a:srgbClr val="C9211E"/>
                </a:solidFill>
                <a:latin typeface="Arial"/>
              </a:rPr>
              <a:t>=10)</a:t>
            </a:r>
          </a:p>
        </p:txBody>
      </p:sp>
      <p:sp>
        <p:nvSpPr>
          <p:cNvPr id="639" name="TextBox 638"/>
          <p:cNvSpPr txBox="1"/>
          <p:nvPr/>
        </p:nvSpPr>
        <p:spPr>
          <a:xfrm>
            <a:off x="15660000" y="6840000"/>
            <a:ext cx="6491520" cy="5503320"/>
          </a:xfrm>
          <a:prstGeom prst="rect">
            <a:avLst/>
          </a:prstGeom>
          <a:noFill/>
          <a:ln w="0">
            <a:noFill/>
          </a:ln>
        </p:spPr>
        <p:txBody>
          <a:bodyPr lIns="90000" tIns="45000" rIns="90000" bIns="45000" anchor="t">
            <a:noAutofit/>
          </a:bodyPr>
          <a:lstStyle/>
          <a:p>
            <a:r>
              <a:rPr lang="en-IN" sz="2200" b="0" strike="noStrike" spc="-1">
                <a:latin typeface="Arial"/>
              </a:rPr>
              <a:t>hyperparameters used</a:t>
            </a:r>
          </a:p>
          <a:p>
            <a:r>
              <a:rPr lang="en-IN" sz="2200" b="0" strike="noStrike" spc="-1">
                <a:latin typeface="Arial"/>
              </a:rPr>
              <a:t>Task=rating/ranking</a:t>
            </a:r>
          </a:p>
          <a:p>
            <a:r>
              <a:rPr lang="en-IN" sz="2200" b="0" strike="noStrike" spc="-1">
                <a:latin typeface="Arial"/>
              </a:rPr>
              <a:t>Rating is usually used when we have a dataset around explicit feedback (direct rating, starts given by customers)</a:t>
            </a:r>
          </a:p>
          <a:p>
            <a:r>
              <a:rPr lang="en-IN" sz="2200" b="0" strike="noStrike" spc="-1">
                <a:latin typeface="Arial"/>
              </a:rPr>
              <a:t>The ranking is used when the dataset has implicit feedback (customer clicks, opens a webpage, etc)</a:t>
            </a:r>
          </a:p>
          <a:p>
            <a:r>
              <a:rPr lang="en-IN" sz="2200" b="0" strike="noStrike" spc="-1">
                <a:latin typeface="Arial"/>
              </a:rPr>
              <a:t>data_info holds meta-information about the training dataset</a:t>
            </a:r>
          </a:p>
          <a:p>
            <a:r>
              <a:rPr lang="en-IN" sz="2200" b="0" strike="noStrike" spc="-1">
                <a:latin typeface="Arial"/>
              </a:rPr>
              <a:t>embedding_size= Embedding size for user and item embeddings</a:t>
            </a:r>
          </a:p>
          <a:p>
            <a:endParaRPr lang="en-IN" sz="2200" b="0" strike="noStrike" spc="-1">
              <a:latin typeface="A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Line 10"/>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27" name="CustomShape 39"/>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28" name="Line 11"/>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29" name="CustomShape 40"/>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30" name="CustomShape 41"/>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31" name="CustomShape 42"/>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32" name="CustomShape 43"/>
          <p:cNvSpPr/>
          <p:nvPr/>
        </p:nvSpPr>
        <p:spPr>
          <a:xfrm>
            <a:off x="1212119" y="435960"/>
            <a:ext cx="15486071"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dirty="0">
                <a:solidFill>
                  <a:srgbClr val="33A9AF"/>
                </a:solidFill>
                <a:latin typeface="Source Sans Pro"/>
                <a:ea typeface="DejaVu Sans"/>
              </a:rPr>
              <a:t>How does a recommendation engine work?</a:t>
            </a:r>
            <a:endParaRPr lang="en-IN" sz="6000" b="0" strike="noStrike" spc="-1" dirty="0">
              <a:latin typeface="Arial"/>
            </a:endParaRPr>
          </a:p>
        </p:txBody>
      </p:sp>
      <p:sp>
        <p:nvSpPr>
          <p:cNvPr id="133" name="CustomShape 44"/>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34" name="CustomShape 45"/>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35" name="CustomShape 46"/>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36" name="CustomShape 47"/>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37" name="Line 13"/>
          <p:cNvSpPr/>
          <p:nvPr/>
        </p:nvSpPr>
        <p:spPr>
          <a:xfrm flipV="1">
            <a:off x="12175920" y="13210920"/>
            <a:ext cx="21600" cy="5050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38" name="CustomShape 48"/>
          <p:cNvSpPr/>
          <p:nvPr/>
        </p:nvSpPr>
        <p:spPr>
          <a:xfrm>
            <a:off x="1364400" y="1788120"/>
            <a:ext cx="21956760" cy="105375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39" name="Rectangle 138"/>
          <p:cNvSpPr/>
          <p:nvPr/>
        </p:nvSpPr>
        <p:spPr>
          <a:xfrm>
            <a:off x="1364400" y="2396160"/>
            <a:ext cx="21655200" cy="942869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Before delving into the intricacies of this topic, let's explore some plain vanilla approaches for recommending items to users:</a:t>
            </a:r>
            <a:endParaRPr lang="en-IN" sz="3600" b="0" strike="noStrike" spc="-1" dirty="0">
              <a:latin typeface="Arial"/>
            </a:endParaRPr>
          </a:p>
          <a:p>
            <a:pPr>
              <a:lnSpc>
                <a:spcPct val="100000"/>
              </a:lnSpc>
              <a:buNone/>
            </a:pPr>
            <a:endParaRPr lang="en-IN" sz="3600" b="0" strike="noStrike" spc="-1" dirty="0">
              <a:latin typeface="Arial"/>
            </a:endParaRPr>
          </a:p>
          <a:p>
            <a:pPr marL="742950" indent="-742950">
              <a:lnSpc>
                <a:spcPct val="100000"/>
              </a:lnSpc>
              <a:buAutoNum type="arabicPeriod"/>
            </a:pPr>
            <a:r>
              <a:rPr lang="en-IN" sz="3600" b="1" i="1" strike="noStrike" spc="-1" dirty="0">
                <a:solidFill>
                  <a:srgbClr val="000000"/>
                </a:solidFill>
                <a:latin typeface="Source Sans"/>
                <a:ea typeface="Open Sans"/>
              </a:rPr>
              <a:t>Recommending items based on overall popularity among all users.</a:t>
            </a:r>
          </a:p>
          <a:p>
            <a:pPr marL="742950" indent="-742950">
              <a:lnSpc>
                <a:spcPct val="100000"/>
              </a:lnSpc>
              <a:buAutoNum type="arabicPeriod"/>
            </a:pPr>
            <a:endParaRPr lang="en-IN" sz="3600" b="1" i="1" strike="noStrike" spc="-1" dirty="0">
              <a:latin typeface="Arial"/>
            </a:endParaRPr>
          </a:p>
          <a:p>
            <a:pPr>
              <a:lnSpc>
                <a:spcPct val="100000"/>
              </a:lnSpc>
              <a:buNone/>
            </a:pPr>
            <a:r>
              <a:rPr lang="en-IN" sz="3600" b="1" i="1" strike="noStrike" spc="-1" dirty="0">
                <a:solidFill>
                  <a:srgbClr val="000000"/>
                </a:solidFill>
                <a:latin typeface="Source Sans"/>
                <a:ea typeface="Open Sans"/>
              </a:rPr>
              <a:t>2.   Segmenting users based on their preferences (user features) and tailoring recommendations according to the segment they belong to.</a:t>
            </a:r>
            <a:endParaRPr lang="en-IN" sz="3600" b="1" i="1"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Both methods have their drawbacks. In the first case, everyone sees the same recommendations as the most popular items remain constant for all users. In the second case, with an increasing number of users, handling a growing number of features becomes a challenging task.</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 core issue here is the inability to customize recommendations according to individual user interests. </a:t>
            </a:r>
          </a:p>
          <a:p>
            <a:pPr>
              <a:lnSpc>
                <a:spcPct val="100000"/>
              </a:lnSpc>
              <a:buNone/>
            </a:pPr>
            <a:r>
              <a:rPr lang="en-IN" sz="3600" b="0" strike="noStrike" spc="-1" dirty="0">
                <a:solidFill>
                  <a:srgbClr val="000000"/>
                </a:solidFill>
                <a:latin typeface="Source Sans"/>
                <a:ea typeface="Open Sans"/>
              </a:rPr>
              <a:t>It's akin to Amazon suggesting a laptop solely because it's a popular choice among the majority of shoppers. </a:t>
            </a:r>
          </a:p>
          <a:p>
            <a:pPr>
              <a:lnSpc>
                <a:spcPct val="100000"/>
              </a:lnSpc>
              <a:buNone/>
            </a:pPr>
            <a:endParaRPr lang="en-IN" sz="3600" b="0" strike="noStrike"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Companies like Amazon don't rely on such approaches. Instead, they employ personalized methods that enhance the accuracy of product recommendations.</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So how do we improve on this ?</a:t>
            </a:r>
            <a:endParaRPr lang="en-IN" sz="3600" b="0" strike="noStrike" spc="-1" dirty="0">
              <a:latin typeface="Arial"/>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1"/>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41" name="CustomShape 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42" name="Line 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43" name="CustomShape 4"/>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44" name="CustomShape 5"/>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45" name="CustomShape 6"/>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46" name="CustomShape 7"/>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Data Collection</a:t>
            </a:r>
            <a:endParaRPr lang="en-IN" sz="6000" b="0" strike="noStrike" spc="-1">
              <a:latin typeface="Arial"/>
            </a:endParaRPr>
          </a:p>
        </p:txBody>
      </p:sp>
      <p:sp>
        <p:nvSpPr>
          <p:cNvPr id="147" name="CustomShape 8"/>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48" name="CustomShape 9"/>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49" name="CustomShape 10"/>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50" name="CustomShape 11"/>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51" name="Line 12"/>
          <p:cNvSpPr/>
          <p:nvPr/>
        </p:nvSpPr>
        <p:spPr>
          <a:xfrm flipV="1">
            <a:off x="12175920" y="13210920"/>
            <a:ext cx="21600" cy="5050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52" name="CustomShape 4"/>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This is the first and most crucial step for building a recommendation engine. The data can be collected by two means: explicitly and implicitly. Explicit data is information that is provided intentionally, i.e. input from the users such as movie ratings. Implicit data is information that is not provided intentionally but gathered from available data streams like search history, clicks, order history, etc.</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a. Netflix is collecting the data explicitly in the form of ratings given by user to different movies.</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b. The order history of a user is recorded by Amazon which is an example of implicit mode of data collection.</a:t>
            </a:r>
            <a:endParaRPr lang="en-IN" sz="3600" b="0" strike="noStrike" spc="-1" dirty="0">
              <a:latin typeface="Arial"/>
            </a:endParaRPr>
          </a:p>
          <a:p>
            <a:pPr>
              <a:lnSpc>
                <a:spcPct val="100000"/>
              </a:lnSpc>
              <a:buNone/>
            </a:pPr>
            <a:endParaRPr lang="en-IN" sz="3000" b="0" strike="noStrike" spc="-1" dirty="0">
              <a:latin typeface="Arial"/>
            </a:endParaRPr>
          </a:p>
        </p:txBody>
      </p:sp>
      <p:pic>
        <p:nvPicPr>
          <p:cNvPr id="153" name="Picture 152"/>
          <p:cNvPicPr/>
          <p:nvPr/>
        </p:nvPicPr>
        <p:blipFill>
          <a:blip r:embed="rId2"/>
          <a:stretch/>
        </p:blipFill>
        <p:spPr>
          <a:xfrm>
            <a:off x="968400" y="7740000"/>
            <a:ext cx="10386720" cy="5288040"/>
          </a:xfrm>
          <a:prstGeom prst="rect">
            <a:avLst/>
          </a:prstGeom>
          <a:ln w="0">
            <a:noFill/>
          </a:ln>
        </p:spPr>
      </p:pic>
      <p:pic>
        <p:nvPicPr>
          <p:cNvPr id="154" name="Picture 153"/>
          <p:cNvPicPr/>
          <p:nvPr/>
        </p:nvPicPr>
        <p:blipFill>
          <a:blip r:embed="rId3"/>
          <a:stretch/>
        </p:blipFill>
        <p:spPr>
          <a:xfrm>
            <a:off x="12513600" y="7740000"/>
            <a:ext cx="11730960" cy="5357520"/>
          </a:xfrm>
          <a:prstGeom prst="rect">
            <a:avLst/>
          </a:prstGeom>
          <a:ln w="0">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Line 9"/>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56" name="CustomShape 13"/>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57" name="Line 14"/>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58" name="CustomShape 14"/>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59" name="CustomShape 15"/>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60" name="CustomShape 16"/>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61" name="CustomShape 17"/>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Data Storage</a:t>
            </a:r>
            <a:endParaRPr lang="en-IN" sz="6000" b="0" strike="noStrike" spc="-1">
              <a:latin typeface="Arial"/>
            </a:endParaRPr>
          </a:p>
        </p:txBody>
      </p:sp>
      <p:sp>
        <p:nvSpPr>
          <p:cNvPr id="162" name="CustomShape 18"/>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63" name="CustomShape 19"/>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64" name="CustomShape 4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65" name="CustomShape 5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66" name="Line 15"/>
          <p:cNvSpPr/>
          <p:nvPr/>
        </p:nvSpPr>
        <p:spPr>
          <a:xfrm flipV="1">
            <a:off x="12175920" y="13210920"/>
            <a:ext cx="21600" cy="5050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67" name="CustomShape 5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The amount of data dictates how good the recommendations of the model can get.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For example, in a movie recommendation system, the more ratings users give to movies, the better the recommendations get for other users.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The type of data plays an important role in deciding the type of storage that has to be used. </a:t>
            </a:r>
          </a:p>
          <a:p>
            <a:pPr>
              <a:lnSpc>
                <a:spcPct val="100000"/>
              </a:lnSpc>
              <a:buNone/>
            </a:pPr>
            <a:endParaRPr lang="en-IN" sz="3600" spc="-1" dirty="0">
              <a:solidFill>
                <a:srgbClr val="000000"/>
              </a:solidFill>
              <a:latin typeface="Source Sans"/>
              <a:ea typeface="Open Sans"/>
            </a:endParaRPr>
          </a:p>
          <a:p>
            <a:pPr>
              <a:lnSpc>
                <a:spcPct val="100000"/>
              </a:lnSpc>
              <a:buNone/>
            </a:pPr>
            <a:r>
              <a:rPr lang="en-IN" sz="3600" b="0" strike="noStrike" spc="-1" dirty="0">
                <a:solidFill>
                  <a:srgbClr val="000000"/>
                </a:solidFill>
                <a:latin typeface="Source Sans"/>
                <a:ea typeface="Open Sans"/>
              </a:rPr>
              <a:t>This type of storage could include a standard SQL database, a NoSQL database or some kind of object storage</a:t>
            </a:r>
            <a:endParaRPr lang="en-IN" sz="3600" b="0" strike="noStrike" spc="-1" dirty="0">
              <a:latin typeface="Aria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Line 16"/>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69" name="CustomShape 5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70" name="Line 17"/>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71" name="CustomShape 5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72" name="CustomShape 5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73" name="CustomShape 5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74" name="CustomShape 5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Filtering the data</a:t>
            </a:r>
            <a:endParaRPr lang="en-IN" sz="6000" b="0" strike="noStrike" spc="-1">
              <a:latin typeface="Arial"/>
            </a:endParaRPr>
          </a:p>
        </p:txBody>
      </p:sp>
      <p:sp>
        <p:nvSpPr>
          <p:cNvPr id="175" name="CustomShape 5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76" name="CustomShape 5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77" name="CustomShape 5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78" name="CustomShape 6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79" name="Line 18"/>
          <p:cNvSpPr/>
          <p:nvPr/>
        </p:nvSpPr>
        <p:spPr>
          <a:xfrm flipV="1">
            <a:off x="12175920" y="13210920"/>
            <a:ext cx="21600" cy="50508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80" name="CustomShape 6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After collecting and storing the data, we have to filter it so as to extract the relevant information required to make the final recommendations.</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There are various algorithms that help us make the filtering process easier.</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1. Content based filtering</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2. Collaborative filtering</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Let’s go through each algorithm in detail.</a:t>
            </a:r>
            <a:endParaRPr lang="en-IN" sz="3600" b="0" strike="noStrike" spc="-1" dirty="0">
              <a:latin typeface="Aria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ne 22"/>
          <p:cNvSpPr/>
          <p:nvPr/>
        </p:nvSpPr>
        <p:spPr>
          <a:xfrm>
            <a:off x="1302120" y="1480320"/>
            <a:ext cx="2186856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82" name="CustomShape 72"/>
          <p:cNvSpPr/>
          <p:nvPr/>
        </p:nvSpPr>
        <p:spPr>
          <a:xfrm>
            <a:off x="1251720" y="13210920"/>
            <a:ext cx="5165640" cy="4478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83" name="Line 23"/>
          <p:cNvSpPr/>
          <p:nvPr/>
        </p:nvSpPr>
        <p:spPr>
          <a:xfrm>
            <a:off x="1302120" y="1480320"/>
            <a:ext cx="7503120" cy="360"/>
          </a:xfrm>
          <a:prstGeom prst="line">
            <a:avLst/>
          </a:prstGeom>
          <a:ln w="50760">
            <a:solidFill>
              <a:srgbClr val="33A9AF"/>
            </a:solidFill>
            <a:round/>
          </a:ln>
        </p:spPr>
        <p:style>
          <a:lnRef idx="0">
            <a:scrgbClr r="0" g="0" b="0"/>
          </a:lnRef>
          <a:fillRef idx="0">
            <a:scrgbClr r="0" g="0" b="0"/>
          </a:fillRef>
          <a:effectRef idx="0">
            <a:scrgbClr r="0" g="0" b="0"/>
          </a:effectRef>
          <a:fontRef idx="minor"/>
        </p:style>
        <p:txBody>
          <a:bodyPr/>
          <a:lstStyle/>
          <a:p>
            <a:endParaRPr lang="en-IN"/>
          </a:p>
        </p:txBody>
      </p:sp>
      <p:sp>
        <p:nvSpPr>
          <p:cNvPr id="184" name="CustomShape 73"/>
          <p:cNvSpPr/>
          <p:nvPr/>
        </p:nvSpPr>
        <p:spPr>
          <a:xfrm>
            <a:off x="1212120" y="2215800"/>
            <a:ext cx="21956760" cy="9957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185" name="CustomShape 74"/>
          <p:cNvSpPr/>
          <p:nvPr/>
        </p:nvSpPr>
        <p:spPr>
          <a:xfrm flipH="1">
            <a:off x="-2160" y="688320"/>
            <a:ext cx="144000" cy="152568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86" name="CustomShape 75"/>
          <p:cNvSpPr/>
          <p:nvPr/>
        </p:nvSpPr>
        <p:spPr>
          <a:xfrm>
            <a:off x="19659600" y="13278960"/>
            <a:ext cx="3509280" cy="385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r>
              <a:rPr lang="en-IN" sz="2000" b="0" strike="noStrike" spc="-1" dirty="0">
                <a:solidFill>
                  <a:srgbClr val="000000"/>
                </a:solidFill>
                <a:latin typeface="Calibri"/>
                <a:ea typeface="DejaVu Sans"/>
              </a:rPr>
              <a:t>© 2023 AiProff.ai</a:t>
            </a:r>
            <a:endParaRPr lang="en-IN" sz="2000" b="0" strike="noStrike" spc="-1" dirty="0">
              <a:latin typeface="Arial"/>
            </a:endParaRPr>
          </a:p>
        </p:txBody>
      </p:sp>
      <p:sp>
        <p:nvSpPr>
          <p:cNvPr id="187" name="CustomShape 76"/>
          <p:cNvSpPr/>
          <p:nvPr/>
        </p:nvSpPr>
        <p:spPr>
          <a:xfrm>
            <a:off x="1212120" y="435960"/>
            <a:ext cx="13924440" cy="100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6000" b="0" strike="noStrike" spc="83">
                <a:solidFill>
                  <a:srgbClr val="33A9AF"/>
                </a:solidFill>
                <a:latin typeface="Source Sans Pro"/>
                <a:ea typeface="DejaVu Sans"/>
              </a:rPr>
              <a:t>Content based filtering</a:t>
            </a:r>
            <a:endParaRPr lang="en-IN" sz="6000" b="0" strike="noStrike" spc="-1">
              <a:latin typeface="Arial"/>
            </a:endParaRPr>
          </a:p>
        </p:txBody>
      </p:sp>
      <p:sp>
        <p:nvSpPr>
          <p:cNvPr id="188" name="CustomShape 77"/>
          <p:cNvSpPr/>
          <p:nvPr/>
        </p:nvSpPr>
        <p:spPr>
          <a:xfrm>
            <a:off x="0" y="-11160"/>
            <a:ext cx="6143760" cy="97920"/>
          </a:xfrm>
          <a:prstGeom prst="rect">
            <a:avLst/>
          </a:prstGeom>
          <a:solidFill>
            <a:srgbClr val="33A9AF"/>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89" name="CustomShape 78"/>
          <p:cNvSpPr/>
          <p:nvPr/>
        </p:nvSpPr>
        <p:spPr>
          <a:xfrm>
            <a:off x="6145920" y="-11160"/>
            <a:ext cx="6143760" cy="97920"/>
          </a:xfrm>
          <a:prstGeom prst="rect">
            <a:avLst/>
          </a:prstGeom>
          <a:solidFill>
            <a:srgbClr val="F39712"/>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90" name="CustomShape 79"/>
          <p:cNvSpPr/>
          <p:nvPr/>
        </p:nvSpPr>
        <p:spPr>
          <a:xfrm>
            <a:off x="12292200" y="-11160"/>
            <a:ext cx="6143760" cy="97920"/>
          </a:xfrm>
          <a:prstGeom prst="rect">
            <a:avLst/>
          </a:prstGeom>
          <a:solidFill>
            <a:srgbClr val="94BA41"/>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91" name="CustomShape 80"/>
          <p:cNvSpPr/>
          <p:nvPr/>
        </p:nvSpPr>
        <p:spPr>
          <a:xfrm>
            <a:off x="18438120" y="-11160"/>
            <a:ext cx="5943600" cy="97920"/>
          </a:xfrm>
          <a:prstGeom prst="rect">
            <a:avLst/>
          </a:prstGeom>
          <a:solidFill>
            <a:srgbClr val="595959"/>
          </a:solidFill>
          <a:ln w="25560">
            <a:noFill/>
          </a:ln>
        </p:spPr>
        <p:style>
          <a:lnRef idx="0">
            <a:scrgbClr r="0" g="0" b="0"/>
          </a:lnRef>
          <a:fillRef idx="0">
            <a:scrgbClr r="0" g="0" b="0"/>
          </a:fillRef>
          <a:effectRef idx="0">
            <a:scrgbClr r="0" g="0" b="0"/>
          </a:effectRef>
          <a:fontRef idx="minor"/>
        </p:style>
        <p:txBody>
          <a:bodyPr/>
          <a:lstStyle/>
          <a:p>
            <a:endParaRPr lang="en-IN"/>
          </a:p>
        </p:txBody>
      </p:sp>
      <p:sp>
        <p:nvSpPr>
          <p:cNvPr id="192" name="CustomShape 81"/>
          <p:cNvSpPr/>
          <p:nvPr/>
        </p:nvSpPr>
        <p:spPr>
          <a:xfrm>
            <a:off x="1364400" y="2368080"/>
            <a:ext cx="21956760" cy="995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600" b="0" strike="noStrike" spc="-1" dirty="0">
                <a:solidFill>
                  <a:srgbClr val="000000"/>
                </a:solidFill>
                <a:latin typeface="Source Sans"/>
                <a:ea typeface="Open Sans"/>
              </a:rPr>
              <a:t>This algorithm recommends products which are similar to the ones that a user has liked in the past.</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For example, if a person has liked the movie “Inception”, then this algorithm will recommend movies that fall under the same genre. But how does the algorithm understand which genre to pick and recommend movies from?</a:t>
            </a: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Consider the example of Netflix. They save all the information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related to each user in a vector form. This vector contains the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past </a:t>
            </a:r>
            <a:r>
              <a:rPr lang="en-IN" sz="3600" b="0" strike="noStrike" spc="-1" dirty="0" err="1">
                <a:solidFill>
                  <a:srgbClr val="000000"/>
                </a:solidFill>
                <a:latin typeface="Source Sans"/>
                <a:ea typeface="Open Sans"/>
              </a:rPr>
              <a:t>behavior</a:t>
            </a:r>
            <a:r>
              <a:rPr lang="en-IN" sz="3600" b="0" strike="noStrike" spc="-1" dirty="0">
                <a:solidFill>
                  <a:srgbClr val="000000"/>
                </a:solidFill>
                <a:latin typeface="Source Sans"/>
                <a:ea typeface="Open Sans"/>
              </a:rPr>
              <a:t> of the user, i.e. the movies liked/disliked by the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user and the ratings given by them. This vector is known as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the profile vector. All the information related to movies is stored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in another vector called the item vector. Item vector contains the </a:t>
            </a:r>
            <a:endParaRPr lang="en-IN" sz="3600" b="0" strike="noStrike" spc="-1" dirty="0">
              <a:latin typeface="Arial"/>
            </a:endParaRPr>
          </a:p>
          <a:p>
            <a:pPr>
              <a:lnSpc>
                <a:spcPct val="100000"/>
              </a:lnSpc>
              <a:buNone/>
            </a:pPr>
            <a:r>
              <a:rPr lang="en-IN" sz="3600" b="0" strike="noStrike" spc="-1" dirty="0">
                <a:solidFill>
                  <a:srgbClr val="000000"/>
                </a:solidFill>
                <a:latin typeface="Source Sans"/>
                <a:ea typeface="Open Sans"/>
              </a:rPr>
              <a:t>details of each movie, like genre, cast, director, etc.</a:t>
            </a:r>
            <a:endParaRPr lang="en-IN" sz="3600" b="0" strike="noStrike" spc="-1" dirty="0">
              <a:latin typeface="Arial"/>
            </a:endParaRPr>
          </a:p>
          <a:p>
            <a:pPr>
              <a:lnSpc>
                <a:spcPct val="100000"/>
              </a:lnSpc>
              <a:buNone/>
            </a:pPr>
            <a:endParaRPr lang="en-IN" sz="3600" b="0" strike="noStrike" spc="-1" dirty="0">
              <a:latin typeface="Arial"/>
            </a:endParaRPr>
          </a:p>
        </p:txBody>
      </p:sp>
      <p:pic>
        <p:nvPicPr>
          <p:cNvPr id="193" name="Picture 192"/>
          <p:cNvPicPr/>
          <p:nvPr/>
        </p:nvPicPr>
        <p:blipFill>
          <a:blip r:embed="rId2"/>
          <a:stretch/>
        </p:blipFill>
        <p:spPr>
          <a:xfrm>
            <a:off x="16555337" y="5201640"/>
            <a:ext cx="5211000" cy="6298560"/>
          </a:xfrm>
          <a:prstGeom prst="rect">
            <a:avLst/>
          </a:prstGeom>
          <a:ln w="0">
            <a:noFill/>
          </a:ln>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72558</TotalTime>
  <Words>5665</Words>
  <Application>Microsoft Office PowerPoint</Application>
  <PresentationFormat>Custom</PresentationFormat>
  <Paragraphs>577</Paragraphs>
  <Slides>43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43</vt:i4>
      </vt:variant>
    </vt:vector>
  </HeadingPairs>
  <TitlesOfParts>
    <vt:vector size="52" baseType="lpstr">
      <vt:lpstr>Arial</vt:lpstr>
      <vt:lpstr>Bebas Neue Bold</vt:lpstr>
      <vt:lpstr>Calibri</vt:lpstr>
      <vt:lpstr>Source Sans</vt:lpstr>
      <vt:lpstr>Source Sans Pro</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dc:description/>
  <cp:lastModifiedBy>Nitin</cp:lastModifiedBy>
  <cp:revision>3895</cp:revision>
  <dcterms:created xsi:type="dcterms:W3CDTF">2014-09-26T10:57:37Z</dcterms:created>
  <dcterms:modified xsi:type="dcterms:W3CDTF">2024-01-13T07:16:17Z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false</vt:bool>
  </property>
  <property fmtid="{D5CDD505-2E9C-101B-9397-08002B2CF9AE}" pid="4" name="LinksUpToDate">
    <vt:bool>false</vt:bool>
  </property>
  <property fmtid="{D5CDD505-2E9C-101B-9397-08002B2CF9AE}" pid="5" name="MMClips">
    <vt:r8>0</vt:r8>
  </property>
  <property fmtid="{D5CDD505-2E9C-101B-9397-08002B2CF9AE}" pid="6" name="Notes">
    <vt:r8>25</vt:r8>
  </property>
  <property fmtid="{D5CDD505-2E9C-101B-9397-08002B2CF9AE}" pid="7" name="PresentationFormat">
    <vt:lpwstr>Custom</vt:lpwstr>
  </property>
  <property fmtid="{D5CDD505-2E9C-101B-9397-08002B2CF9AE}" pid="8" name="ScaleCrop">
    <vt:bool>false</vt:bool>
  </property>
  <property fmtid="{D5CDD505-2E9C-101B-9397-08002B2CF9AE}" pid="9" name="ShareDoc">
    <vt:bool>false</vt:bool>
  </property>
  <property fmtid="{D5CDD505-2E9C-101B-9397-08002B2CF9AE}" pid="10" name="Slides">
    <vt:r8>22</vt:r8>
  </property>
</Properties>
</file>