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9" r:id="rId3"/>
    <p:sldId id="310" r:id="rId4"/>
    <p:sldId id="262" r:id="rId5"/>
    <p:sldId id="311" r:id="rId6"/>
    <p:sldId id="312" r:id="rId7"/>
    <p:sldId id="313" r:id="rId8"/>
    <p:sldId id="314" r:id="rId9"/>
    <p:sldId id="315" r:id="rId10"/>
    <p:sldId id="316" r:id="rId11"/>
    <p:sldId id="317" r:id="rId12"/>
    <p:sldId id="319" r:id="rId13"/>
    <p:sldId id="320" r:id="rId14"/>
    <p:sldId id="321" r:id="rId15"/>
    <p:sldId id="318" r:id="rId16"/>
    <p:sldId id="266" r:id="rId17"/>
    <p:sldId id="309" r:id="rId18"/>
  </p:sldIdLst>
  <p:sldSz cx="12192000" cy="6858000"/>
  <p:notesSz cx="6858000" cy="9144000"/>
  <p:embeddedFontLst>
    <p:embeddedFont>
      <p:font typeface="Arial Black" panose="020B0A04020102020204" pitchFamily="34" charset="0"/>
      <p:regular r:id="rId20"/>
      <p:bold r:id="rId21"/>
    </p:embeddedFont>
    <p:embeddedFont>
      <p:font typeface="Calibri" panose="020F0502020204030204" pitchFamily="34" charset="0"/>
      <p:regular r:id="rId22"/>
      <p:bold r:id="rId23"/>
      <p:italic r:id="rId24"/>
      <p:boldItalic r:id="rId25"/>
    </p:embeddedFont>
    <p:embeddedFont>
      <p:font typeface="Garamond" panose="020204040303010108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960">
          <p15:clr>
            <a:srgbClr val="A4A3A4"/>
          </p15:clr>
        </p15:guide>
        <p15:guide id="4" orient="horz" pos="1008">
          <p15:clr>
            <a:srgbClr val="A4A3A4"/>
          </p15:clr>
        </p15:guide>
        <p15:guide id="5" pos="384">
          <p15:clr>
            <a:srgbClr val="A4A3A4"/>
          </p15:clr>
        </p15:guide>
        <p15:guide id="6" pos="1536">
          <p15:clr>
            <a:srgbClr val="A4A3A4"/>
          </p15:clr>
        </p15:guide>
        <p15:guide id="7" pos="3960">
          <p15:clr>
            <a:srgbClr val="A4A3A4"/>
          </p15:clr>
        </p15:guide>
        <p15:guide id="8" pos="729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9uKa8by8AENsDvwmvklIwsGQo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5A298-3B06-45DD-BA1D-8B317A8FC8B9}">
  <a:tblStyle styleId="{41B5A298-3B06-45DD-BA1D-8B317A8FC8B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3CF164-CD4F-49D7-BFEC-E63DF091AB2A}" styleName="Table_1">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7B883480-C09F-4C7B-94FE-935B2FF296BC}"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755DF1F-B549-454A-A5F7-15C5D339AB7E}"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7E8"/>
          </a:solidFill>
        </a:fill>
      </a:tcStyle>
    </a:band1H>
    <a:band2H>
      <a:tcTxStyle/>
      <a:tcStyle>
        <a:tcBdr/>
      </a:tcStyle>
    </a:band2H>
    <a:band1V>
      <a:tcTxStyle/>
      <a:tcStyle>
        <a:tcBdr/>
        <a:fill>
          <a:solidFill>
            <a:srgbClr val="E7E7E8"/>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2" y="288"/>
      </p:cViewPr>
      <p:guideLst>
        <p:guide orient="horz" pos="2160"/>
        <p:guide pos="3840"/>
        <p:guide pos="6960"/>
        <p:guide orient="horz" pos="1008"/>
        <p:guide pos="384"/>
        <p:guide pos="1536"/>
        <p:guide pos="3960"/>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915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568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10"/>
        <p:cNvGrpSpPr/>
        <p:nvPr/>
      </p:nvGrpSpPr>
      <p:grpSpPr>
        <a:xfrm>
          <a:off x="0" y="0"/>
          <a:ext cx="0" cy="0"/>
          <a:chOff x="0" y="0"/>
          <a:chExt cx="0" cy="0"/>
        </a:xfrm>
      </p:grpSpPr>
      <p:sp>
        <p:nvSpPr>
          <p:cNvPr id="11" name="Google Shape;11;p5"/>
          <p:cNvSpPr txBox="1">
            <a:spLocks noGrp="1"/>
          </p:cNvSpPr>
          <p:nvPr>
            <p:ph type="ctrTitle"/>
          </p:nvPr>
        </p:nvSpPr>
        <p:spPr>
          <a:xfrm>
            <a:off x="575672" y="3896000"/>
            <a:ext cx="9144000" cy="646331"/>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4000"/>
              <a:buFont typeface="Arial Black"/>
              <a:buNone/>
              <a:defRPr sz="4000" b="0"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5"/>
          <p:cNvSpPr txBox="1">
            <a:spLocks noGrp="1"/>
          </p:cNvSpPr>
          <p:nvPr>
            <p:ph type="subTitle" idx="1"/>
          </p:nvPr>
        </p:nvSpPr>
        <p:spPr>
          <a:xfrm>
            <a:off x="575672" y="4550000"/>
            <a:ext cx="9144000" cy="544444"/>
          </a:xfrm>
          <a:prstGeom prst="rect">
            <a:avLst/>
          </a:prstGeom>
          <a:noFill/>
          <a:ln>
            <a:noFill/>
          </a:ln>
        </p:spPr>
        <p:txBody>
          <a:bodyPr spcFirstLastPara="1" wrap="square" lIns="0" tIns="45700" rIns="0" bIns="45700" anchor="t" anchorCtr="0">
            <a:spAutoFit/>
          </a:bodyPr>
          <a:lstStyle>
            <a:lvl1pPr marR="0" lvl="0" algn="l" rtl="0">
              <a:lnSpc>
                <a:spcPct val="113000"/>
              </a:lnSpc>
              <a:spcBef>
                <a:spcPts val="800"/>
              </a:spcBef>
              <a:spcAft>
                <a:spcPts val="0"/>
              </a:spcAft>
              <a:buClr>
                <a:schemeClr val="lt1"/>
              </a:buClr>
              <a:buSzPts val="2600"/>
              <a:buFont typeface="Arial"/>
              <a:buNone/>
              <a:defRPr sz="2600" b="0" i="0" u="none" strike="noStrike" cap="none">
                <a:solidFill>
                  <a:schemeClr val="lt1"/>
                </a:solidFill>
                <a:latin typeface="Arial Black"/>
                <a:ea typeface="Arial Black"/>
                <a:cs typeface="Arial Black"/>
                <a:sym typeface="Arial Black"/>
              </a:defRPr>
            </a:lvl1pPr>
            <a:lvl2pPr marR="0" lvl="1" algn="ctr" rtl="0">
              <a:lnSpc>
                <a:spcPct val="113000"/>
              </a:lnSpc>
              <a:spcBef>
                <a:spcPts val="800"/>
              </a:spcBef>
              <a:spcAft>
                <a:spcPts val="0"/>
              </a:spcAft>
              <a:buClr>
                <a:schemeClr val="dk2"/>
              </a:buClr>
              <a:buSzPts val="2000"/>
              <a:buFont typeface="Arial"/>
              <a:buNone/>
              <a:defRPr sz="2000" b="0" i="0" u="none" strike="noStrike" cap="none">
                <a:solidFill>
                  <a:schemeClr val="dk2"/>
                </a:solidFill>
                <a:latin typeface="Arial"/>
                <a:ea typeface="Arial"/>
                <a:cs typeface="Arial"/>
                <a:sym typeface="Arial"/>
              </a:defRPr>
            </a:lvl2pPr>
            <a:lvl3pPr marR="0" lvl="2" algn="ctr" rtl="0">
              <a:lnSpc>
                <a:spcPct val="113000"/>
              </a:lnSpc>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3pPr>
            <a:lvl4pPr marR="0" lvl="3" algn="ctr" rtl="0">
              <a:lnSpc>
                <a:spcPct val="113000"/>
              </a:lnSpc>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4pPr>
            <a:lvl5pPr marR="0" lvl="4" algn="ctr" rtl="0">
              <a:lnSpc>
                <a:spcPct val="113000"/>
              </a:lnSpc>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3" name="Google Shape;13;p5"/>
          <p:cNvSpPr/>
          <p:nvPr/>
        </p:nvSpPr>
        <p:spPr>
          <a:xfrm rot="-5400000" flipH="1">
            <a:off x="5669239" y="334235"/>
            <a:ext cx="3262179" cy="9783338"/>
          </a:xfrm>
          <a:custGeom>
            <a:avLst/>
            <a:gdLst/>
            <a:ahLst/>
            <a:cxnLst/>
            <a:rect l="l" t="t" r="r" b="b"/>
            <a:pathLst>
              <a:path w="2446634" h="7337504" extrusionOk="0">
                <a:moveTo>
                  <a:pt x="2446634" y="7304054"/>
                </a:moveTo>
                <a:cubicBezTo>
                  <a:pt x="2446633" y="4869369"/>
                  <a:pt x="2446632" y="2434685"/>
                  <a:pt x="2446631" y="0"/>
                </a:cubicBezTo>
                <a:lnTo>
                  <a:pt x="2142302" y="903249"/>
                </a:lnTo>
                <a:lnTo>
                  <a:pt x="0" y="7337504"/>
                </a:lnTo>
                <a:lnTo>
                  <a:pt x="2446634" y="7304054"/>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5"/>
          <p:cNvSpPr txBox="1">
            <a:spLocks noGrp="1"/>
          </p:cNvSpPr>
          <p:nvPr>
            <p:ph type="body" idx="2"/>
          </p:nvPr>
        </p:nvSpPr>
        <p:spPr>
          <a:xfrm>
            <a:off x="575672" y="5337129"/>
            <a:ext cx="9144000" cy="509691"/>
          </a:xfrm>
          <a:prstGeom prst="rect">
            <a:avLst/>
          </a:prstGeom>
          <a:noFill/>
          <a:ln>
            <a:noFill/>
          </a:ln>
        </p:spPr>
        <p:txBody>
          <a:bodyPr spcFirstLastPara="1" wrap="square" lIns="0" tIns="45700" rIns="0" bIns="45700" anchor="t" anchorCtr="0">
            <a:spAutoFit/>
          </a:bodyPr>
          <a:lstStyle>
            <a:lvl1pPr marL="457200" marR="0" lvl="0" indent="-228600" algn="l" rtl="0">
              <a:lnSpc>
                <a:spcPct val="113000"/>
              </a:lnSpc>
              <a:spcBef>
                <a:spcPts val="800"/>
              </a:spcBef>
              <a:spcAft>
                <a:spcPts val="0"/>
              </a:spcAft>
              <a:buClr>
                <a:schemeClr val="accent4"/>
              </a:buClr>
              <a:buSzPts val="2200"/>
              <a:buFont typeface="Arial"/>
              <a:buNone/>
              <a:defRPr sz="2200" b="0" i="0" u="none" strike="noStrike" cap="none">
                <a:solidFill>
                  <a:schemeClr val="accent4"/>
                </a:solidFill>
                <a:latin typeface="Garamond"/>
                <a:ea typeface="Garamond"/>
                <a:cs typeface="Garamond"/>
                <a:sym typeface="Garamond"/>
              </a:defRPr>
            </a:lvl1pPr>
            <a:lvl2pPr marL="914400" marR="0" lvl="1"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2pPr>
            <a:lvl3pPr marL="1371600" marR="0" lvl="2"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3pPr>
            <a:lvl4pPr marL="1828800" marR="0" lvl="3"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4pPr>
            <a:lvl5pPr marL="2286000" marR="0" lvl="4"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5"/>
          <p:cNvSpPr/>
          <p:nvPr/>
        </p:nvSpPr>
        <p:spPr>
          <a:xfrm rot="10800000" flipH="1">
            <a:off x="10409503" y="-1"/>
            <a:ext cx="1782495" cy="5337130"/>
          </a:xfrm>
          <a:custGeom>
            <a:avLst/>
            <a:gdLst/>
            <a:ahLst/>
            <a:cxnLst/>
            <a:rect l="l" t="t" r="r" b="b"/>
            <a:pathLst>
              <a:path w="1573014" h="4709905" extrusionOk="0">
                <a:moveTo>
                  <a:pt x="0" y="4709905"/>
                </a:moveTo>
                <a:lnTo>
                  <a:pt x="1573014" y="4709905"/>
                </a:lnTo>
                <a:lnTo>
                  <a:pt x="1573014" y="0"/>
                </a:lnTo>
                <a:close/>
              </a:path>
            </a:pathLst>
          </a:custGeom>
          <a:solidFill>
            <a:schemeClr val="accent2">
              <a:alpha val="8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 name="Google Shape;16;p5"/>
          <p:cNvPicPr preferRelativeResize="0"/>
          <p:nvPr/>
        </p:nvPicPr>
        <p:blipFill rotWithShape="1">
          <a:blip r:embed="rId2">
            <a:alphaModFix/>
          </a:blip>
          <a:srcRect/>
          <a:stretch/>
        </p:blipFill>
        <p:spPr>
          <a:xfrm>
            <a:off x="571312" y="554100"/>
            <a:ext cx="2641600" cy="6493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9"/>
        <p:cNvGrpSpPr/>
        <p:nvPr/>
      </p:nvGrpSpPr>
      <p:grpSpPr>
        <a:xfrm>
          <a:off x="0" y="0"/>
          <a:ext cx="0" cy="0"/>
          <a:chOff x="0" y="0"/>
          <a:chExt cx="0" cy="0"/>
        </a:xfrm>
      </p:grpSpPr>
      <p:sp>
        <p:nvSpPr>
          <p:cNvPr id="20" name="Google Shape;20;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 name="Google Shape;21;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2" name="Google Shape;22;p3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3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3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ackground Only: Blue" type="blank">
  <p:cSld name="BLANK">
    <p:bg>
      <p:bgPr>
        <a:solidFill>
          <a:schemeClr val="accent1"/>
        </a:solidFill>
        <a:effectLst/>
      </p:bgPr>
    </p:bg>
    <p:spTree>
      <p:nvGrpSpPr>
        <p:cNvPr id="1" name="Shape 26"/>
        <p:cNvGrpSpPr/>
        <p:nvPr/>
      </p:nvGrpSpPr>
      <p:grpSpPr>
        <a:xfrm>
          <a:off x="0" y="0"/>
          <a:ext cx="0" cy="0"/>
          <a:chOff x="0" y="0"/>
          <a:chExt cx="0" cy="0"/>
        </a:xfrm>
      </p:grpSpPr>
      <p:sp>
        <p:nvSpPr>
          <p:cNvPr id="27" name="Google Shape;27;p7"/>
          <p:cNvSpPr/>
          <p:nvPr/>
        </p:nvSpPr>
        <p:spPr>
          <a:xfrm rot="5400000" flipH="1">
            <a:off x="3766429" y="-3766429"/>
            <a:ext cx="4659141" cy="12191999"/>
          </a:xfrm>
          <a:custGeom>
            <a:avLst/>
            <a:gdLst/>
            <a:ahLst/>
            <a:cxnLst/>
            <a:rect l="l" t="t" r="r" b="b"/>
            <a:pathLst>
              <a:path w="4659141" h="12191999" extrusionOk="0">
                <a:moveTo>
                  <a:pt x="0" y="12191999"/>
                </a:moveTo>
                <a:lnTo>
                  <a:pt x="4659141" y="12191999"/>
                </a:lnTo>
                <a:lnTo>
                  <a:pt x="4659141" y="0"/>
                </a:lnTo>
                <a:lnTo>
                  <a:pt x="4071885" y="0"/>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 name="Google Shape;28;p7"/>
          <p:cNvSpPr/>
          <p:nvPr/>
        </p:nvSpPr>
        <p:spPr>
          <a:xfrm rot="10800000" flipH="1">
            <a:off x="10618986" y="0"/>
            <a:ext cx="1573014" cy="4709905"/>
          </a:xfrm>
          <a:custGeom>
            <a:avLst/>
            <a:gdLst/>
            <a:ahLst/>
            <a:cxnLst/>
            <a:rect l="l" t="t" r="r" b="b"/>
            <a:pathLst>
              <a:path w="1573014" h="4709905" extrusionOk="0">
                <a:moveTo>
                  <a:pt x="0" y="4709905"/>
                </a:moveTo>
                <a:lnTo>
                  <a:pt x="1573014" y="4709905"/>
                </a:lnTo>
                <a:lnTo>
                  <a:pt x="1573014" y="0"/>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603250" y="3530288"/>
            <a:ext cx="4889500" cy="269120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21"/>
          </p:nvPr>
        </p:nvSpPr>
        <p:spPr>
          <a:xfrm>
            <a:off x="6026152" y="635000"/>
            <a:ext cx="5594203" cy="5604945"/>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6000750" y="6542617"/>
            <a:ext cx="184253" cy="1873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6526642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417780" y="4605331"/>
            <a:ext cx="4073613" cy="83099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400"/>
              <a:buFont typeface="Arial"/>
              <a:buNone/>
            </a:pPr>
            <a:r>
              <a:rPr lang="en-US" sz="2400" b="1" dirty="0">
                <a:latin typeface="Arial"/>
                <a:ea typeface="Arial"/>
                <a:cs typeface="Arial"/>
                <a:sym typeface="Arial"/>
              </a:rPr>
              <a:t>Professional Certificate in Coding</a:t>
            </a:r>
            <a:endParaRPr dirty="0"/>
          </a:p>
        </p:txBody>
      </p:sp>
      <p:sp>
        <p:nvSpPr>
          <p:cNvPr id="35" name="Google Shape;35;p1"/>
          <p:cNvSpPr txBox="1">
            <a:spLocks noGrp="1"/>
          </p:cNvSpPr>
          <p:nvPr>
            <p:ph type="body" idx="2"/>
          </p:nvPr>
        </p:nvSpPr>
        <p:spPr>
          <a:xfrm>
            <a:off x="526962" y="5436328"/>
            <a:ext cx="4224332" cy="857374"/>
          </a:xfrm>
          <a:prstGeom prst="rect">
            <a:avLst/>
          </a:prstGeom>
          <a:noFill/>
          <a:ln>
            <a:noFill/>
          </a:ln>
        </p:spPr>
        <p:txBody>
          <a:bodyPr spcFirstLastPara="1" wrap="square" lIns="0" tIns="45700" rIns="0" bIns="45700" anchor="t" anchorCtr="0">
            <a:spAutoFit/>
          </a:bodyPr>
          <a:lstStyle/>
          <a:p>
            <a:pPr marL="0" lvl="0" indent="0" algn="l" rtl="0">
              <a:lnSpc>
                <a:spcPct val="113000"/>
              </a:lnSpc>
              <a:spcBef>
                <a:spcPts val="0"/>
              </a:spcBef>
              <a:spcAft>
                <a:spcPts val="0"/>
              </a:spcAft>
              <a:buClr>
                <a:schemeClr val="lt1"/>
              </a:buClr>
              <a:buSzPts val="2200"/>
              <a:buNone/>
            </a:pPr>
            <a:r>
              <a:rPr lang="en-US" dirty="0">
                <a:solidFill>
                  <a:schemeClr val="lt1"/>
                </a:solidFill>
                <a:latin typeface="Arial"/>
                <a:ea typeface="Arial"/>
                <a:cs typeface="Arial"/>
                <a:sym typeface="Arial"/>
              </a:rPr>
              <a:t>Office Hour: Puneet Saraswat</a:t>
            </a:r>
          </a:p>
          <a:p>
            <a:pPr marL="0" lvl="0" indent="0" algn="l" rtl="0">
              <a:lnSpc>
                <a:spcPct val="113000"/>
              </a:lnSpc>
              <a:spcBef>
                <a:spcPts val="0"/>
              </a:spcBef>
              <a:spcAft>
                <a:spcPts val="0"/>
              </a:spcAft>
              <a:buClr>
                <a:schemeClr val="lt1"/>
              </a:buClr>
              <a:buSzPts val="2200"/>
              <a:buNone/>
            </a:pPr>
            <a:r>
              <a:rPr lang="en-US" dirty="0">
                <a:solidFill>
                  <a:schemeClr val="lt1"/>
                </a:solidFill>
                <a:latin typeface="Arial"/>
                <a:cs typeface="Arial"/>
                <a:sym typeface="Arial"/>
              </a:rPr>
              <a:t>April 23rd 2021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11A0D-085B-4DF3-933E-D648E4577E4D}"/>
              </a:ext>
            </a:extLst>
          </p:cNvPr>
          <p:cNvPicPr>
            <a:picLocks noChangeAspect="1"/>
          </p:cNvPicPr>
          <p:nvPr/>
        </p:nvPicPr>
        <p:blipFill>
          <a:blip r:embed="rId2"/>
          <a:stretch>
            <a:fillRect/>
          </a:stretch>
        </p:blipFill>
        <p:spPr>
          <a:xfrm>
            <a:off x="2214562" y="847725"/>
            <a:ext cx="7762875" cy="5162550"/>
          </a:xfrm>
          <a:prstGeom prst="rect">
            <a:avLst/>
          </a:prstGeom>
        </p:spPr>
      </p:pic>
    </p:spTree>
    <p:extLst>
      <p:ext uri="{BB962C8B-B14F-4D97-AF65-F5344CB8AC3E}">
        <p14:creationId xmlns:p14="http://schemas.microsoft.com/office/powerpoint/2010/main" val="53379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ing modern offline apps with ReactJS, Redux and Electron - Part 3 -  ReactJS + Redux - codecentric AG Blog">
            <a:extLst>
              <a:ext uri="{FF2B5EF4-FFF2-40B4-BE49-F238E27FC236}">
                <a16:creationId xmlns:a16="http://schemas.microsoft.com/office/drawing/2014/main" id="{FBD7DC88-AC4E-4106-B03D-10EDF0218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47" y="800100"/>
            <a:ext cx="8378578"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act Hooks Complete Guide | useState() | useEffect() | Rules for React  Hooks">
            <a:extLst>
              <a:ext uri="{FF2B5EF4-FFF2-40B4-BE49-F238E27FC236}">
                <a16:creationId xmlns:a16="http://schemas.microsoft.com/office/drawing/2014/main" id="{4E67E87B-E741-47B8-87A9-E5463F9F4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085850"/>
            <a:ext cx="8572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623A4-E8FA-4A96-8872-E6F3268190AE}"/>
              </a:ext>
            </a:extLst>
          </p:cNvPr>
          <p:cNvSpPr txBox="1"/>
          <p:nvPr/>
        </p:nvSpPr>
        <p:spPr>
          <a:xfrm>
            <a:off x="2695575" y="2362200"/>
            <a:ext cx="7991475" cy="1169551"/>
          </a:xfrm>
          <a:prstGeom prst="rect">
            <a:avLst/>
          </a:prstGeom>
          <a:noFill/>
        </p:spPr>
        <p:txBody>
          <a:bodyPr wrap="square" rtlCol="0">
            <a:spAutoFit/>
          </a:bodyPr>
          <a:lstStyle/>
          <a:p>
            <a:r>
              <a:rPr lang="en-US" dirty="0"/>
              <a:t>First released in October of 2018, the React hook APIs provide an alternative to writing class-based components, and offer an alternative approach to state management and lifecycle methods. Hooks bring to functional components the things we once were only able to do with classes, like being able to work with React local state, effects and context through </a:t>
            </a:r>
            <a:r>
              <a:rPr lang="en-US" dirty="0" err="1"/>
              <a:t>useState</a:t>
            </a:r>
            <a:r>
              <a:rPr lang="en-US" dirty="0"/>
              <a:t>, </a:t>
            </a:r>
            <a:r>
              <a:rPr lang="en-US" dirty="0" err="1"/>
              <a:t>useEffect</a:t>
            </a:r>
            <a:r>
              <a:rPr lang="en-US" dirty="0"/>
              <a:t> and </a:t>
            </a:r>
            <a:r>
              <a:rPr lang="en-US" dirty="0" err="1"/>
              <a:t>useContext</a:t>
            </a:r>
            <a:r>
              <a:rPr lang="en-US" dirty="0"/>
              <a:t>.</a:t>
            </a:r>
          </a:p>
        </p:txBody>
      </p:sp>
    </p:spTree>
    <p:extLst>
      <p:ext uri="{BB962C8B-B14F-4D97-AF65-F5344CB8AC3E}">
        <p14:creationId xmlns:p14="http://schemas.microsoft.com/office/powerpoint/2010/main" val="151793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CE5814-F0B7-46F3-83EA-8F0796F0D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409700"/>
            <a:ext cx="65151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0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efore And After">
            <a:extLst>
              <a:ext uri="{FF2B5EF4-FFF2-40B4-BE49-F238E27FC236}">
                <a16:creationId xmlns:a16="http://schemas.microsoft.com/office/drawing/2014/main" id="{2B592AB3-436D-431D-BE09-D5290EBB3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17352"/>
            <a:ext cx="89916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31DDA7-BDB8-4734-9DAF-1DB1F74D51F8}"/>
              </a:ext>
            </a:extLst>
          </p:cNvPr>
          <p:cNvSpPr txBox="1"/>
          <p:nvPr/>
        </p:nvSpPr>
        <p:spPr>
          <a:xfrm>
            <a:off x="4329112" y="314325"/>
            <a:ext cx="3533775" cy="307777"/>
          </a:xfrm>
          <a:prstGeom prst="rect">
            <a:avLst/>
          </a:prstGeom>
          <a:noFill/>
        </p:spPr>
        <p:txBody>
          <a:bodyPr wrap="square" rtlCol="0">
            <a:spAutoFit/>
          </a:bodyPr>
          <a:lstStyle/>
          <a:p>
            <a:pPr algn="ctr"/>
            <a:r>
              <a:rPr lang="en-US" dirty="0"/>
              <a:t>HOOKS! They are Amazing</a:t>
            </a:r>
          </a:p>
        </p:txBody>
      </p:sp>
      <p:sp>
        <p:nvSpPr>
          <p:cNvPr id="5" name="TextBox 4">
            <a:extLst>
              <a:ext uri="{FF2B5EF4-FFF2-40B4-BE49-F238E27FC236}">
                <a16:creationId xmlns:a16="http://schemas.microsoft.com/office/drawing/2014/main" id="{76081E78-CE58-413A-A99E-22E9D31AA757}"/>
              </a:ext>
            </a:extLst>
          </p:cNvPr>
          <p:cNvSpPr txBox="1"/>
          <p:nvPr/>
        </p:nvSpPr>
        <p:spPr>
          <a:xfrm>
            <a:off x="3124200" y="5308402"/>
            <a:ext cx="6096000" cy="307777"/>
          </a:xfrm>
          <a:prstGeom prst="rect">
            <a:avLst/>
          </a:prstGeom>
          <a:noFill/>
        </p:spPr>
        <p:txBody>
          <a:bodyPr wrap="square">
            <a:spAutoFit/>
          </a:bodyPr>
          <a:lstStyle/>
          <a:p>
            <a:r>
              <a:rPr lang="en-US"/>
              <a:t>https://stackblitz.com/edit/react-state-hook-04?file=Counter.js</a:t>
            </a:r>
            <a:endParaRPr lang="en-US" dirty="0"/>
          </a:p>
        </p:txBody>
      </p:sp>
      <p:sp>
        <p:nvSpPr>
          <p:cNvPr id="7" name="TextBox 6">
            <a:extLst>
              <a:ext uri="{FF2B5EF4-FFF2-40B4-BE49-F238E27FC236}">
                <a16:creationId xmlns:a16="http://schemas.microsoft.com/office/drawing/2014/main" id="{4CB886EE-A895-4F23-8A64-795B0B6672F3}"/>
              </a:ext>
            </a:extLst>
          </p:cNvPr>
          <p:cNvSpPr txBox="1"/>
          <p:nvPr/>
        </p:nvSpPr>
        <p:spPr>
          <a:xfrm>
            <a:off x="3047999" y="5610672"/>
            <a:ext cx="6096000" cy="307777"/>
          </a:xfrm>
          <a:prstGeom prst="rect">
            <a:avLst/>
          </a:prstGeom>
          <a:noFill/>
        </p:spPr>
        <p:txBody>
          <a:bodyPr wrap="square">
            <a:spAutoFit/>
          </a:bodyPr>
          <a:lstStyle/>
          <a:p>
            <a:r>
              <a:rPr lang="en-US" dirty="0"/>
              <a:t>https://stackblitz.com/edit/react-custom-hook-npm?file=Counter.js</a:t>
            </a:r>
          </a:p>
        </p:txBody>
      </p:sp>
      <p:sp>
        <p:nvSpPr>
          <p:cNvPr id="9" name="TextBox 8">
            <a:extLst>
              <a:ext uri="{FF2B5EF4-FFF2-40B4-BE49-F238E27FC236}">
                <a16:creationId xmlns:a16="http://schemas.microsoft.com/office/drawing/2014/main" id="{302C3892-FB8D-4D90-88BE-5B4849D930A6}"/>
              </a:ext>
            </a:extLst>
          </p:cNvPr>
          <p:cNvSpPr txBox="1"/>
          <p:nvPr/>
        </p:nvSpPr>
        <p:spPr>
          <a:xfrm>
            <a:off x="3429000" y="6114456"/>
            <a:ext cx="6096000" cy="307777"/>
          </a:xfrm>
          <a:prstGeom prst="rect">
            <a:avLst/>
          </a:prstGeom>
          <a:noFill/>
        </p:spPr>
        <p:txBody>
          <a:bodyPr wrap="square">
            <a:spAutoFit/>
          </a:bodyPr>
          <a:lstStyle/>
          <a:p>
            <a:r>
              <a:rPr lang="en-US" dirty="0"/>
              <a:t>https://www.telerik.com/kendo-react-ui/react-hooks-guide/</a:t>
            </a:r>
          </a:p>
        </p:txBody>
      </p:sp>
      <p:sp>
        <p:nvSpPr>
          <p:cNvPr id="11" name="TextBox 10">
            <a:extLst>
              <a:ext uri="{FF2B5EF4-FFF2-40B4-BE49-F238E27FC236}">
                <a16:creationId xmlns:a16="http://schemas.microsoft.com/office/drawing/2014/main" id="{77112CA2-C674-4675-B569-FDD82EC973EA}"/>
              </a:ext>
            </a:extLst>
          </p:cNvPr>
          <p:cNvSpPr txBox="1"/>
          <p:nvPr/>
        </p:nvSpPr>
        <p:spPr>
          <a:xfrm>
            <a:off x="3724275" y="5862564"/>
            <a:ext cx="6096000" cy="307777"/>
          </a:xfrm>
          <a:prstGeom prst="rect">
            <a:avLst/>
          </a:prstGeom>
          <a:noFill/>
        </p:spPr>
        <p:txBody>
          <a:bodyPr wrap="square">
            <a:spAutoFit/>
          </a:bodyPr>
          <a:lstStyle/>
          <a:p>
            <a:r>
              <a:rPr lang="en-US" dirty="0"/>
              <a:t>https://reactjs.org/docs/hooks-state.html</a:t>
            </a:r>
          </a:p>
        </p:txBody>
      </p:sp>
    </p:spTree>
    <p:extLst>
      <p:ext uri="{BB962C8B-B14F-4D97-AF65-F5344CB8AC3E}">
        <p14:creationId xmlns:p14="http://schemas.microsoft.com/office/powerpoint/2010/main" val="335429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4039737" y="2251881"/>
            <a:ext cx="499508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7E0326"/>
                </a:solidFill>
                <a:latin typeface="Calibri"/>
                <a:ea typeface="Calibri"/>
                <a:cs typeface="Calibri"/>
                <a:sym typeface="Calibri"/>
              </a:rPr>
              <a:t>Let’s Code</a:t>
            </a:r>
            <a:endParaRPr lang="en-US" sz="4800" b="0" i="0" u="none" strike="noStrike" cap="none" dirty="0">
              <a:solidFill>
                <a:srgbClr val="7E0326"/>
              </a:solidFill>
              <a:latin typeface="Arial"/>
              <a:ea typeface="Arial"/>
              <a:cs typeface="Arial"/>
              <a:sym typeface="Arial"/>
            </a:endParaRPr>
          </a:p>
        </p:txBody>
      </p:sp>
      <p:sp>
        <p:nvSpPr>
          <p:cNvPr id="80" name="Google Shape;80;p10"/>
          <p:cNvSpPr txBox="1"/>
          <p:nvPr/>
        </p:nvSpPr>
        <p:spPr>
          <a:xfrm>
            <a:off x="3550170" y="1851771"/>
            <a:ext cx="148309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US" sz="10000" b="1" i="0" u="none" strike="noStrike" cap="none" dirty="0">
                <a:solidFill>
                  <a:srgbClr val="000000"/>
                </a:solidFill>
                <a:latin typeface="Calibri"/>
                <a:ea typeface="Calibri"/>
                <a:cs typeface="Calibri"/>
                <a:sym typeface="Calibri"/>
              </a:rPr>
              <a:t>02</a:t>
            </a:r>
            <a:endParaRPr dirty="0"/>
          </a:p>
        </p:txBody>
      </p:sp>
    </p:spTree>
    <p:extLst>
      <p:ext uri="{BB962C8B-B14F-4D97-AF65-F5344CB8AC3E}">
        <p14:creationId xmlns:p14="http://schemas.microsoft.com/office/powerpoint/2010/main" val="19665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4039737" y="2251881"/>
            <a:ext cx="499508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7E0326"/>
                </a:solidFill>
                <a:latin typeface="Calibri"/>
                <a:ea typeface="Calibri"/>
                <a:cs typeface="Calibri"/>
                <a:sym typeface="Calibri"/>
              </a:rPr>
              <a:t>Q/A</a:t>
            </a:r>
            <a:endParaRPr lang="en-US" sz="4800" b="0" i="0" u="none" strike="noStrike" cap="none" dirty="0">
              <a:solidFill>
                <a:srgbClr val="7E0326"/>
              </a:solidFill>
              <a:latin typeface="Arial"/>
              <a:ea typeface="Arial"/>
              <a:cs typeface="Arial"/>
              <a:sym typeface="Arial"/>
            </a:endParaRPr>
          </a:p>
        </p:txBody>
      </p:sp>
      <p:sp>
        <p:nvSpPr>
          <p:cNvPr id="80" name="Google Shape;80;p10"/>
          <p:cNvSpPr txBox="1"/>
          <p:nvPr/>
        </p:nvSpPr>
        <p:spPr>
          <a:xfrm>
            <a:off x="3550170" y="1851771"/>
            <a:ext cx="148309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US" sz="10000" b="1" i="0" u="none" strike="noStrike" cap="none" dirty="0">
                <a:solidFill>
                  <a:srgbClr val="000000"/>
                </a:solidFill>
                <a:latin typeface="Calibri"/>
                <a:ea typeface="Calibri"/>
                <a:cs typeface="Calibri"/>
                <a:sym typeface="Calibri"/>
              </a:rPr>
              <a:t>03</a:t>
            </a:r>
            <a:endParaRPr dirty="0"/>
          </a:p>
        </p:txBody>
      </p:sp>
    </p:spTree>
    <p:extLst>
      <p:ext uri="{BB962C8B-B14F-4D97-AF65-F5344CB8AC3E}">
        <p14:creationId xmlns:p14="http://schemas.microsoft.com/office/powerpoint/2010/main" val="284516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9"/>
          <p:cNvSpPr txBox="1">
            <a:spLocks noGrp="1"/>
          </p:cNvSpPr>
          <p:nvPr>
            <p:ph type="ctrTitle"/>
          </p:nvPr>
        </p:nvSpPr>
        <p:spPr>
          <a:xfrm>
            <a:off x="391236" y="659200"/>
            <a:ext cx="9144000" cy="108857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a:solidFill>
                  <a:srgbClr val="540219"/>
                </a:solidFill>
              </a:rPr>
              <a:t>Agenda</a:t>
            </a:r>
            <a:endParaRPr/>
          </a:p>
        </p:txBody>
      </p:sp>
      <p:graphicFrame>
        <p:nvGraphicFramePr>
          <p:cNvPr id="74" name="Google Shape;74;p9"/>
          <p:cNvGraphicFramePr/>
          <p:nvPr>
            <p:extLst>
              <p:ext uri="{D42A27DB-BD31-4B8C-83A1-F6EECF244321}">
                <p14:modId xmlns:p14="http://schemas.microsoft.com/office/powerpoint/2010/main" val="1971146513"/>
              </p:ext>
            </p:extLst>
          </p:nvPr>
        </p:nvGraphicFramePr>
        <p:xfrm>
          <a:off x="4665030" y="659200"/>
          <a:ext cx="4995300" cy="5539625"/>
        </p:xfrm>
        <a:graphic>
          <a:graphicData uri="http://schemas.openxmlformats.org/drawingml/2006/table">
            <a:tbl>
              <a:tblPr>
                <a:noFill/>
                <a:tableStyleId>{41B5A298-3B06-45DD-BA1D-8B317A8FC8B9}</a:tableStyleId>
              </a:tblPr>
              <a:tblGrid>
                <a:gridCol w="1637800">
                  <a:extLst>
                    <a:ext uri="{9D8B030D-6E8A-4147-A177-3AD203B41FA5}">
                      <a16:colId xmlns:a16="http://schemas.microsoft.com/office/drawing/2014/main" val="20000"/>
                    </a:ext>
                  </a:extLst>
                </a:gridCol>
                <a:gridCol w="3357500">
                  <a:extLst>
                    <a:ext uri="{9D8B030D-6E8A-4147-A177-3AD203B41FA5}">
                      <a16:colId xmlns:a16="http://schemas.microsoft.com/office/drawing/2014/main" val="20001"/>
                    </a:ext>
                  </a:extLst>
                </a:gridCol>
              </a:tblGrid>
              <a:tr h="1628900">
                <a:tc>
                  <a:txBody>
                    <a:bodyPr/>
                    <a:lstStyle/>
                    <a:p>
                      <a:pPr marL="0" marR="0" lvl="0" indent="0" algn="ctr" rtl="0">
                        <a:lnSpc>
                          <a:spcPct val="100000"/>
                        </a:lnSpc>
                        <a:spcBef>
                          <a:spcPts val="0"/>
                        </a:spcBef>
                        <a:spcAft>
                          <a:spcPts val="0"/>
                        </a:spcAft>
                        <a:buNone/>
                      </a:pPr>
                      <a:r>
                        <a:rPr lang="en-US" sz="6000" u="none" strike="noStrike" cap="none">
                          <a:solidFill>
                            <a:schemeClr val="dk1"/>
                          </a:solidFill>
                        </a:rPr>
                        <a:t>01</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400" b="1" u="none" strike="noStrike" cap="none" dirty="0">
                          <a:solidFill>
                            <a:schemeClr val="dk1"/>
                          </a:solidFill>
                          <a:latin typeface="Arial"/>
                          <a:cs typeface="Arial"/>
                          <a:sym typeface="Arial"/>
                        </a:rPr>
                        <a:t>React Now!</a:t>
                      </a:r>
                      <a:endParaRPr dirty="0"/>
                    </a:p>
                    <a:p>
                      <a:pPr marL="0" marR="0" lvl="0" indent="0" algn="l" rtl="0">
                        <a:lnSpc>
                          <a:spcPct val="100000"/>
                        </a:lnSpc>
                        <a:spcBef>
                          <a:spcPts val="0"/>
                        </a:spcBef>
                        <a:spcAft>
                          <a:spcPts val="0"/>
                        </a:spcAft>
                        <a:buClr>
                          <a:schemeClr val="dk1"/>
                        </a:buClr>
                        <a:buSzPts val="2000"/>
                        <a:buFont typeface="Arial"/>
                        <a:buNone/>
                      </a:pPr>
                      <a:r>
                        <a:rPr lang="en-US" sz="2000" u="none" strike="noStrike" cap="none" dirty="0">
                          <a:solidFill>
                            <a:schemeClr val="dk1"/>
                          </a:solidFill>
                          <a:latin typeface="Arial"/>
                          <a:ea typeface="Arial"/>
                          <a:cs typeface="Arial"/>
                          <a:sym typeface="Arial"/>
                        </a:rPr>
                        <a:t>React States: Depths</a:t>
                      </a:r>
                    </a:p>
                    <a:p>
                      <a:pPr marL="0" marR="0" lvl="0" indent="0" algn="l" defTabSz="914400" rtl="0" eaLnBrk="1" fontAlgn="auto" latinLnBrk="0" hangingPunct="1">
                        <a:lnSpc>
                          <a:spcPct val="100000"/>
                        </a:lnSpc>
                        <a:spcBef>
                          <a:spcPts val="0"/>
                        </a:spcBef>
                        <a:spcAft>
                          <a:spcPts val="0"/>
                        </a:spcAft>
                        <a:buClr>
                          <a:schemeClr val="dk1"/>
                        </a:buClr>
                        <a:buSzPts val="2000"/>
                        <a:buFont typeface="Arial"/>
                        <a:buNone/>
                        <a:tabLst/>
                        <a:defRPr/>
                      </a:pPr>
                      <a:r>
                        <a:rPr lang="en-US" sz="2000" u="none" strike="noStrike" cap="none" dirty="0">
                          <a:solidFill>
                            <a:schemeClr val="dk1"/>
                          </a:solidFill>
                          <a:latin typeface="Arial"/>
                          <a:ea typeface="Arial"/>
                          <a:cs typeface="Arial"/>
                          <a:sym typeface="Arial"/>
                        </a:rPr>
                        <a:t>React Hooks</a:t>
                      </a: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2057550">
                <a:tc>
                  <a:txBody>
                    <a:bodyPr/>
                    <a:lstStyle/>
                    <a:p>
                      <a:pPr marL="0" marR="0" lvl="0" indent="0" algn="ctr" rtl="0">
                        <a:lnSpc>
                          <a:spcPct val="100000"/>
                        </a:lnSpc>
                        <a:spcBef>
                          <a:spcPts val="0"/>
                        </a:spcBef>
                        <a:spcAft>
                          <a:spcPts val="0"/>
                        </a:spcAft>
                        <a:buNone/>
                      </a:pPr>
                      <a:r>
                        <a:rPr lang="en-US" sz="6000" b="0" i="0" u="none" strike="noStrike" cap="none">
                          <a:solidFill>
                            <a:schemeClr val="dk1"/>
                          </a:solidFill>
                          <a:latin typeface="Arial"/>
                          <a:ea typeface="Arial"/>
                          <a:cs typeface="Arial"/>
                          <a:sym typeface="Arial"/>
                        </a:rPr>
                        <a:t>02</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Let’s Code</a:t>
                      </a:r>
                      <a:endParaRPr dirty="0"/>
                    </a:p>
                    <a:p>
                      <a:pPr marL="0" marR="0" lvl="0" indent="0" algn="l" rtl="0">
                        <a:lnSpc>
                          <a:spcPct val="100000"/>
                        </a:lnSpc>
                        <a:spcBef>
                          <a:spcPts val="300"/>
                        </a:spcBef>
                        <a:spcAft>
                          <a:spcPts val="0"/>
                        </a:spcAft>
                        <a:buClr>
                          <a:schemeClr val="dk1"/>
                        </a:buClr>
                        <a:buSzPts val="2000"/>
                        <a:buFont typeface="Arial"/>
                        <a:buNone/>
                      </a:pPr>
                      <a:r>
                        <a:rPr lang="en-US" sz="2000" b="0" i="0" u="none" strike="noStrike" cap="none" dirty="0">
                          <a:solidFill>
                            <a:schemeClr val="dk1"/>
                          </a:solidFill>
                          <a:latin typeface="Arial"/>
                          <a:cs typeface="Arial"/>
                          <a:sym typeface="Arial"/>
                        </a:rPr>
                        <a:t>Exercise</a:t>
                      </a:r>
                    </a:p>
                    <a:p>
                      <a:pPr marL="0" marR="0" lvl="0" indent="0" algn="l" rtl="0">
                        <a:lnSpc>
                          <a:spcPct val="100000"/>
                        </a:lnSpc>
                        <a:spcBef>
                          <a:spcPts val="300"/>
                        </a:spcBef>
                        <a:spcAft>
                          <a:spcPts val="0"/>
                        </a:spcAft>
                        <a:buClr>
                          <a:schemeClr val="dk1"/>
                        </a:buClr>
                        <a:buSzPts val="2000"/>
                        <a:buFont typeface="Arial"/>
                        <a:buNone/>
                      </a:pPr>
                      <a:endParaRPr dirty="0"/>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1853175">
                <a:tc>
                  <a:txBody>
                    <a:bodyPr/>
                    <a:lstStyle/>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03</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Q/A</a:t>
                      </a:r>
                      <a:endParaRPr dirty="0"/>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DB337-17A2-4E71-980B-3BADD2C6EBBD}"/>
              </a:ext>
            </a:extLst>
          </p:cNvPr>
          <p:cNvPicPr>
            <a:picLocks noChangeAspect="1"/>
          </p:cNvPicPr>
          <p:nvPr/>
        </p:nvPicPr>
        <p:blipFill rotWithShape="1">
          <a:blip r:embed="rId2"/>
          <a:srcRect t="10870"/>
          <a:stretch/>
        </p:blipFill>
        <p:spPr>
          <a:xfrm>
            <a:off x="2624137" y="1057275"/>
            <a:ext cx="8786813" cy="5076532"/>
          </a:xfrm>
          <a:prstGeom prst="rect">
            <a:avLst/>
          </a:prstGeom>
        </p:spPr>
      </p:pic>
    </p:spTree>
    <p:extLst>
      <p:ext uri="{BB962C8B-B14F-4D97-AF65-F5344CB8AC3E}">
        <p14:creationId xmlns:p14="http://schemas.microsoft.com/office/powerpoint/2010/main" val="109100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unctional component state"/>
          <p:cNvSpPr txBox="1"/>
          <p:nvPr/>
        </p:nvSpPr>
        <p:spPr>
          <a:xfrm>
            <a:off x="603250" y="2887941"/>
            <a:ext cx="10985500" cy="31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lvl1pPr marL="609599" indent="-609599" algn="l">
              <a:lnSpc>
                <a:spcPct val="90000"/>
              </a:lnSpc>
              <a:spcBef>
                <a:spcPts val="4500"/>
              </a:spcBef>
              <a:buSzPct val="123000"/>
              <a:buChar char="•"/>
              <a:defRPr sz="3000" b="1"/>
            </a:lvl1pPr>
          </a:lstStyle>
          <a:p>
            <a:r>
              <a:rPr sz="1500"/>
              <a:t>Functional component state</a:t>
            </a:r>
          </a:p>
        </p:txBody>
      </p:sp>
      <p:sp>
        <p:nvSpPr>
          <p:cNvPr id="235" name="Class component state"/>
          <p:cNvSpPr txBox="1"/>
          <p:nvPr/>
        </p:nvSpPr>
        <p:spPr>
          <a:xfrm>
            <a:off x="603250" y="2048617"/>
            <a:ext cx="10985500" cy="31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lvl1pPr marL="609599" indent="-609599" algn="l">
              <a:lnSpc>
                <a:spcPct val="90000"/>
              </a:lnSpc>
              <a:spcBef>
                <a:spcPts val="4500"/>
              </a:spcBef>
              <a:buSzPct val="123000"/>
              <a:buChar char="•"/>
              <a:defRPr sz="3000" b="1"/>
            </a:lvl1pPr>
          </a:lstStyle>
          <a:p>
            <a:r>
              <a:rPr sz="1500"/>
              <a:t>Class component state</a:t>
            </a:r>
          </a:p>
        </p:txBody>
      </p:sp>
      <p:sp>
        <p:nvSpPr>
          <p:cNvPr id="236" name="useState"/>
          <p:cNvSpPr txBox="1"/>
          <p:nvPr/>
        </p:nvSpPr>
        <p:spPr>
          <a:xfrm>
            <a:off x="1125089" y="3442492"/>
            <a:ext cx="424796"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700"/>
              <a:t>useState</a:t>
            </a:r>
          </a:p>
        </p:txBody>
      </p:sp>
      <p:sp>
        <p:nvSpPr>
          <p:cNvPr id="237" name="useReducer"/>
          <p:cNvSpPr txBox="1"/>
          <p:nvPr/>
        </p:nvSpPr>
        <p:spPr>
          <a:xfrm>
            <a:off x="1141421" y="4269460"/>
            <a:ext cx="562655"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700"/>
              <a:t>useReducer</a:t>
            </a:r>
          </a:p>
        </p:txBody>
      </p:sp>
      <p:pic>
        <p:nvPicPr>
          <p:cNvPr id="238" name="setState.png" descr="setState.png"/>
          <p:cNvPicPr>
            <a:picLocks noChangeAspect="1"/>
          </p:cNvPicPr>
          <p:nvPr/>
        </p:nvPicPr>
        <p:blipFill>
          <a:blip r:embed="rId2"/>
          <a:stretch>
            <a:fillRect/>
          </a:stretch>
        </p:blipFill>
        <p:spPr>
          <a:xfrm>
            <a:off x="5318899" y="195242"/>
            <a:ext cx="4801543" cy="5317411"/>
          </a:xfrm>
          <a:prstGeom prst="rect">
            <a:avLst/>
          </a:prstGeom>
          <a:ln w="25400">
            <a:solidFill>
              <a:schemeClr val="accent1">
                <a:lumOff val="13575"/>
              </a:schemeClr>
            </a:solidFill>
            <a:miter lim="400000"/>
          </a:ln>
        </p:spPr>
      </p:pic>
      <p:pic>
        <p:nvPicPr>
          <p:cNvPr id="239" name="useState.png" descr="useState.png"/>
          <p:cNvPicPr>
            <a:picLocks noChangeAspect="1"/>
          </p:cNvPicPr>
          <p:nvPr/>
        </p:nvPicPr>
        <p:blipFill>
          <a:blip r:embed="rId3"/>
          <a:stretch>
            <a:fillRect/>
          </a:stretch>
        </p:blipFill>
        <p:spPr>
          <a:xfrm>
            <a:off x="5550101" y="439967"/>
            <a:ext cx="4642324" cy="4138583"/>
          </a:xfrm>
          <a:prstGeom prst="rect">
            <a:avLst/>
          </a:prstGeom>
          <a:ln w="25400">
            <a:solidFill>
              <a:schemeClr val="accent1">
                <a:lumOff val="13575"/>
              </a:schemeClr>
            </a:solidFill>
            <a:miter lim="400000"/>
          </a:ln>
        </p:spPr>
      </p:pic>
      <p:pic>
        <p:nvPicPr>
          <p:cNvPr id="240" name="Screen Shot 2021-01-28 at 7.59.10 AM.png" descr="Screen Shot 2021-01-28 at 7.59.10 AM.png"/>
          <p:cNvPicPr>
            <a:picLocks noChangeAspect="1"/>
          </p:cNvPicPr>
          <p:nvPr/>
        </p:nvPicPr>
        <p:blipFill>
          <a:blip r:embed="rId4"/>
          <a:stretch>
            <a:fillRect/>
          </a:stretch>
        </p:blipFill>
        <p:spPr>
          <a:xfrm>
            <a:off x="5788683" y="696472"/>
            <a:ext cx="4896164" cy="5951138"/>
          </a:xfrm>
          <a:prstGeom prst="rect">
            <a:avLst/>
          </a:prstGeom>
          <a:ln w="25400">
            <a:solidFill>
              <a:schemeClr val="accent1">
                <a:lumOff val="13575"/>
              </a:schemeClr>
            </a:solidFill>
            <a:miter lim="400000"/>
          </a:ln>
        </p:spPr>
      </p:pic>
      <p:sp>
        <p:nvSpPr>
          <p:cNvPr id="241" name="Great for simple local state"/>
          <p:cNvSpPr txBox="1"/>
          <p:nvPr/>
        </p:nvSpPr>
        <p:spPr>
          <a:xfrm>
            <a:off x="1304162" y="3785992"/>
            <a:ext cx="1122102"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lstStyle>
          <a:p>
            <a:r>
              <a:rPr sz="700"/>
              <a:t>Great for simple local state</a:t>
            </a:r>
          </a:p>
        </p:txBody>
      </p:sp>
      <p:sp>
        <p:nvSpPr>
          <p:cNvPr id="242" name="Good for more complex local state"/>
          <p:cNvSpPr txBox="1"/>
          <p:nvPr/>
        </p:nvSpPr>
        <p:spPr>
          <a:xfrm>
            <a:off x="1304162" y="4637842"/>
            <a:ext cx="1421864"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lstStyle>
          <a:p>
            <a:r>
              <a:rPr sz="700"/>
              <a:t>Good for more complex local state</a:t>
            </a:r>
          </a:p>
        </p:txBody>
      </p:sp>
      <p:sp>
        <p:nvSpPr>
          <p:cNvPr id="243" name="React State"/>
          <p:cNvSpPr txBox="1">
            <a:spLocks noGrp="1"/>
          </p:cNvSpPr>
          <p:nvPr>
            <p:ph type="title"/>
          </p:nvPr>
        </p:nvSpPr>
        <p:spPr>
          <a:xfrm>
            <a:off x="603250" y="593551"/>
            <a:ext cx="10985500" cy="643253"/>
          </a:xfrm>
          <a:prstGeom prst="rect">
            <a:avLst/>
          </a:prstGeom>
        </p:spPr>
        <p:txBody>
          <a:bodyPr/>
          <a:lstStyle>
            <a:lvl1pPr>
              <a:defRPr sz="7700" spc="-154"/>
            </a:lvl1pPr>
          </a:lstStyle>
          <a:p>
            <a:r>
              <a:t>React State</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par>
                          <p:cTn id="8" fill="hold">
                            <p:stCondLst>
                              <p:cond delay="1000"/>
                            </p:stCondLst>
                            <p:childTnLst>
                              <p:par>
                                <p:cTn id="9" presetID="23" presetClass="entr" presetSubtype="32" fill="hold" grpId="0" nodeType="afterEffect">
                                  <p:stCondLst>
                                    <p:cond delay="0"/>
                                  </p:stCondLst>
                                  <p:iterate>
                                    <p:tmAbs val="0"/>
                                  </p:iterate>
                                  <p:childTnLst>
                                    <p:set>
                                      <p:cBhvr>
                                        <p:cTn id="10" fill="hold"/>
                                        <p:tgtEl>
                                          <p:spTgt spid="238"/>
                                        </p:tgtEl>
                                        <p:attrNameLst>
                                          <p:attrName>style.visibility</p:attrName>
                                        </p:attrNameLst>
                                      </p:cBhvr>
                                      <p:to>
                                        <p:strVal val="visible"/>
                                      </p:to>
                                    </p:set>
                                    <p:anim calcmode="lin" valueType="num">
                                      <p:cBhvr>
                                        <p:cTn id="11" dur="750" fill="hold"/>
                                        <p:tgtEl>
                                          <p:spTgt spid="238"/>
                                        </p:tgtEl>
                                        <p:attrNameLst>
                                          <p:attrName>ppt_w</p:attrName>
                                        </p:attrNameLst>
                                      </p:cBhvr>
                                      <p:tavLst>
                                        <p:tav tm="0">
                                          <p:val>
                                            <p:strVal val="4*#ppt_w"/>
                                          </p:val>
                                        </p:tav>
                                        <p:tav tm="100000">
                                          <p:val>
                                            <p:strVal val="#ppt_w"/>
                                          </p:val>
                                        </p:tav>
                                      </p:tavLst>
                                    </p:anim>
                                    <p:anim calcmode="lin" valueType="num">
                                      <p:cBhvr>
                                        <p:cTn id="12" dur="75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1000"/>
                                        <p:tgtEl>
                                          <p:spTgt spid="2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0" nodeType="clickEffect">
                                  <p:stCondLst>
                                    <p:cond delay="0"/>
                                  </p:stCondLst>
                                  <p:iterate>
                                    <p:tmAbs val="0"/>
                                  </p:iterate>
                                  <p:childTnLst>
                                    <p:set>
                                      <p:cBhvr>
                                        <p:cTn id="21" fill="hold"/>
                                        <p:tgtEl>
                                          <p:spTgt spid="236"/>
                                        </p:tgtEl>
                                        <p:attrNameLst>
                                          <p:attrName>style.visibility</p:attrName>
                                        </p:attrNameLst>
                                      </p:cBhvr>
                                      <p:to>
                                        <p:strVal val="visible"/>
                                      </p:to>
                                    </p:set>
                                    <p:animEffect transition="in" filter="dissolve">
                                      <p:cBhvr>
                                        <p:cTn id="22" dur="1000"/>
                                        <p:tgtEl>
                                          <p:spTgt spid="236"/>
                                        </p:tgtEl>
                                      </p:cBhvr>
                                    </p:animEffect>
                                  </p:childTnLst>
                                </p:cTn>
                              </p:par>
                            </p:childTnLst>
                          </p:cTn>
                        </p:par>
                        <p:par>
                          <p:cTn id="23" fill="hold">
                            <p:stCondLst>
                              <p:cond delay="1000"/>
                            </p:stCondLst>
                            <p:childTnLst>
                              <p:par>
                                <p:cTn id="24" presetID="23" presetClass="entr" presetSubtype="32" fill="hold" grpId="0" nodeType="afterEffect">
                                  <p:stCondLst>
                                    <p:cond delay="0"/>
                                  </p:stCondLst>
                                  <p:iterate>
                                    <p:tmAbs val="0"/>
                                  </p:iterate>
                                  <p:childTnLst>
                                    <p:set>
                                      <p:cBhvr>
                                        <p:cTn id="25" fill="hold"/>
                                        <p:tgtEl>
                                          <p:spTgt spid="239"/>
                                        </p:tgtEl>
                                        <p:attrNameLst>
                                          <p:attrName>style.visibility</p:attrName>
                                        </p:attrNameLst>
                                      </p:cBhvr>
                                      <p:to>
                                        <p:strVal val="visible"/>
                                      </p:to>
                                    </p:set>
                                    <p:anim calcmode="lin" valueType="num">
                                      <p:cBhvr>
                                        <p:cTn id="26" dur="1000" fill="hold"/>
                                        <p:tgtEl>
                                          <p:spTgt spid="239"/>
                                        </p:tgtEl>
                                        <p:attrNameLst>
                                          <p:attrName>ppt_w</p:attrName>
                                        </p:attrNameLst>
                                      </p:cBhvr>
                                      <p:tavLst>
                                        <p:tav tm="0">
                                          <p:val>
                                            <p:strVal val="4*#ppt_w"/>
                                          </p:val>
                                        </p:tav>
                                        <p:tav tm="100000">
                                          <p:val>
                                            <p:strVal val="#ppt_w"/>
                                          </p:val>
                                        </p:tav>
                                      </p:tavLst>
                                    </p:anim>
                                    <p:anim calcmode="lin" valueType="num">
                                      <p:cBhvr>
                                        <p:cTn id="27" dur="1000" fill="hold"/>
                                        <p:tgtEl>
                                          <p:spTgt spid="239"/>
                                        </p:tgtEl>
                                        <p:attrNameLst>
                                          <p:attrName>ppt_h</p:attrName>
                                        </p:attrNameLst>
                                      </p:cBhvr>
                                      <p:tavLst>
                                        <p:tav tm="0">
                                          <p:val>
                                            <p:strVal val="4*#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fill="hold" grpId="0" nodeType="clickEffect">
                                  <p:stCondLst>
                                    <p:cond delay="0"/>
                                  </p:stCondLst>
                                  <p:iterate>
                                    <p:tmAbs val="0"/>
                                  </p:iterate>
                                  <p:childTnLst>
                                    <p:set>
                                      <p:cBhvr>
                                        <p:cTn id="31" fill="hold"/>
                                        <p:tgtEl>
                                          <p:spTgt spid="241"/>
                                        </p:tgtEl>
                                        <p:attrNameLst>
                                          <p:attrName>style.visibility</p:attrName>
                                        </p:attrNameLst>
                                      </p:cBhvr>
                                      <p:to>
                                        <p:strVal val="visible"/>
                                      </p:to>
                                    </p:set>
                                    <p:animEffect transition="in" filter="dissolve">
                                      <p:cBhvr>
                                        <p:cTn id="32" dur="1000"/>
                                        <p:tgtEl>
                                          <p:spTgt spid="2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grpId="0" nodeType="clickEffect">
                                  <p:stCondLst>
                                    <p:cond delay="0"/>
                                  </p:stCondLst>
                                  <p:iterate>
                                    <p:tmAbs val="0"/>
                                  </p:iterate>
                                  <p:childTnLst>
                                    <p:set>
                                      <p:cBhvr>
                                        <p:cTn id="36" fill="hold"/>
                                        <p:tgtEl>
                                          <p:spTgt spid="237"/>
                                        </p:tgtEl>
                                        <p:attrNameLst>
                                          <p:attrName>style.visibility</p:attrName>
                                        </p:attrNameLst>
                                      </p:cBhvr>
                                      <p:to>
                                        <p:strVal val="visible"/>
                                      </p:to>
                                    </p:set>
                                    <p:animEffect transition="in" filter="dissolve">
                                      <p:cBhvr>
                                        <p:cTn id="37" dur="1000"/>
                                        <p:tgtEl>
                                          <p:spTgt spid="237"/>
                                        </p:tgtEl>
                                      </p:cBhvr>
                                    </p:animEffect>
                                  </p:childTnLst>
                                </p:cTn>
                              </p:par>
                            </p:childTnLst>
                          </p:cTn>
                        </p:par>
                        <p:par>
                          <p:cTn id="38" fill="hold">
                            <p:stCondLst>
                              <p:cond delay="1000"/>
                            </p:stCondLst>
                            <p:childTnLst>
                              <p:par>
                                <p:cTn id="39" presetID="23" presetClass="entr" presetSubtype="32" fill="hold" grpId="0" nodeType="afterEffect">
                                  <p:stCondLst>
                                    <p:cond delay="0"/>
                                  </p:stCondLst>
                                  <p:iterate>
                                    <p:tmAbs val="0"/>
                                  </p:iterate>
                                  <p:childTnLst>
                                    <p:set>
                                      <p:cBhvr>
                                        <p:cTn id="40" fill="hold"/>
                                        <p:tgtEl>
                                          <p:spTgt spid="240"/>
                                        </p:tgtEl>
                                        <p:attrNameLst>
                                          <p:attrName>style.visibility</p:attrName>
                                        </p:attrNameLst>
                                      </p:cBhvr>
                                      <p:to>
                                        <p:strVal val="visible"/>
                                      </p:to>
                                    </p:set>
                                    <p:anim calcmode="lin" valueType="num">
                                      <p:cBhvr>
                                        <p:cTn id="41" dur="1000" fill="hold"/>
                                        <p:tgtEl>
                                          <p:spTgt spid="240"/>
                                        </p:tgtEl>
                                        <p:attrNameLst>
                                          <p:attrName>ppt_w</p:attrName>
                                        </p:attrNameLst>
                                      </p:cBhvr>
                                      <p:tavLst>
                                        <p:tav tm="0">
                                          <p:val>
                                            <p:strVal val="4*#ppt_w"/>
                                          </p:val>
                                        </p:tav>
                                        <p:tav tm="100000">
                                          <p:val>
                                            <p:strVal val="#ppt_w"/>
                                          </p:val>
                                        </p:tav>
                                      </p:tavLst>
                                    </p:anim>
                                    <p:anim calcmode="lin" valueType="num">
                                      <p:cBhvr>
                                        <p:cTn id="42" dur="1000" fill="hold"/>
                                        <p:tgtEl>
                                          <p:spTgt spid="240"/>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fill="hold" grpId="0" nodeType="clickEffect">
                                  <p:stCondLst>
                                    <p:cond delay="0"/>
                                  </p:stCondLst>
                                  <p:iterate>
                                    <p:tmAbs val="0"/>
                                  </p:iterate>
                                  <p:childTnLst>
                                    <p:set>
                                      <p:cBhvr>
                                        <p:cTn id="46" fill="hold"/>
                                        <p:tgtEl>
                                          <p:spTgt spid="242"/>
                                        </p:tgtEl>
                                        <p:attrNameLst>
                                          <p:attrName>style.visibility</p:attrName>
                                        </p:attrNameLst>
                                      </p:cBhvr>
                                      <p:to>
                                        <p:strVal val="visible"/>
                                      </p:to>
                                    </p:set>
                                    <p:animEffect transition="in" filter="dissolve">
                                      <p:cBhvr>
                                        <p:cTn id="4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645A05-FAF4-46F8-A88D-678F791351B2}"/>
              </a:ext>
            </a:extLst>
          </p:cNvPr>
          <p:cNvPicPr>
            <a:picLocks noChangeAspect="1"/>
          </p:cNvPicPr>
          <p:nvPr/>
        </p:nvPicPr>
        <p:blipFill>
          <a:blip r:embed="rId2"/>
          <a:stretch>
            <a:fillRect/>
          </a:stretch>
        </p:blipFill>
        <p:spPr>
          <a:xfrm>
            <a:off x="0" y="1361115"/>
            <a:ext cx="11677650" cy="3961292"/>
          </a:xfrm>
          <a:prstGeom prst="rect">
            <a:avLst/>
          </a:prstGeom>
        </p:spPr>
      </p:pic>
    </p:spTree>
    <p:extLst>
      <p:ext uri="{BB962C8B-B14F-4D97-AF65-F5344CB8AC3E}">
        <p14:creationId xmlns:p14="http://schemas.microsoft.com/office/powerpoint/2010/main" val="76888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7792B7-9EB0-43E5-85C3-740672B83AF0}"/>
              </a:ext>
            </a:extLst>
          </p:cNvPr>
          <p:cNvPicPr>
            <a:picLocks noChangeAspect="1"/>
          </p:cNvPicPr>
          <p:nvPr/>
        </p:nvPicPr>
        <p:blipFill>
          <a:blip r:embed="rId2"/>
          <a:stretch>
            <a:fillRect/>
          </a:stretch>
        </p:blipFill>
        <p:spPr>
          <a:xfrm>
            <a:off x="2447925" y="1485900"/>
            <a:ext cx="7296150" cy="3886200"/>
          </a:xfrm>
          <a:prstGeom prst="rect">
            <a:avLst/>
          </a:prstGeom>
        </p:spPr>
      </p:pic>
    </p:spTree>
    <p:extLst>
      <p:ext uri="{BB962C8B-B14F-4D97-AF65-F5344CB8AC3E}">
        <p14:creationId xmlns:p14="http://schemas.microsoft.com/office/powerpoint/2010/main" val="259603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A5E3BD-0665-4A76-9348-7DF01DBBD18F}"/>
              </a:ext>
            </a:extLst>
          </p:cNvPr>
          <p:cNvPicPr>
            <a:picLocks noChangeAspect="1"/>
          </p:cNvPicPr>
          <p:nvPr/>
        </p:nvPicPr>
        <p:blipFill>
          <a:blip r:embed="rId2"/>
          <a:stretch>
            <a:fillRect/>
          </a:stretch>
        </p:blipFill>
        <p:spPr>
          <a:xfrm>
            <a:off x="0" y="1268027"/>
            <a:ext cx="12192000" cy="4321945"/>
          </a:xfrm>
          <a:prstGeom prst="rect">
            <a:avLst/>
          </a:prstGeom>
        </p:spPr>
      </p:pic>
    </p:spTree>
    <p:extLst>
      <p:ext uri="{BB962C8B-B14F-4D97-AF65-F5344CB8AC3E}">
        <p14:creationId xmlns:p14="http://schemas.microsoft.com/office/powerpoint/2010/main" val="105473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765DF-DB01-4F88-B447-BB2C5CF814C3}"/>
              </a:ext>
            </a:extLst>
          </p:cNvPr>
          <p:cNvPicPr>
            <a:picLocks noChangeAspect="1"/>
          </p:cNvPicPr>
          <p:nvPr/>
        </p:nvPicPr>
        <p:blipFill>
          <a:blip r:embed="rId2"/>
          <a:stretch>
            <a:fillRect/>
          </a:stretch>
        </p:blipFill>
        <p:spPr>
          <a:xfrm>
            <a:off x="0" y="538735"/>
            <a:ext cx="12192000" cy="5780530"/>
          </a:xfrm>
          <a:prstGeom prst="rect">
            <a:avLst/>
          </a:prstGeom>
        </p:spPr>
      </p:pic>
    </p:spTree>
    <p:extLst>
      <p:ext uri="{BB962C8B-B14F-4D97-AF65-F5344CB8AC3E}">
        <p14:creationId xmlns:p14="http://schemas.microsoft.com/office/powerpoint/2010/main" val="276007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2BB8A-63AB-4477-AA28-0BBB05B2A762}"/>
              </a:ext>
            </a:extLst>
          </p:cNvPr>
          <p:cNvPicPr>
            <a:picLocks noChangeAspect="1"/>
          </p:cNvPicPr>
          <p:nvPr/>
        </p:nvPicPr>
        <p:blipFill rotWithShape="1">
          <a:blip r:embed="rId2"/>
          <a:srcRect r="33547"/>
          <a:stretch/>
        </p:blipFill>
        <p:spPr>
          <a:xfrm>
            <a:off x="3119438" y="1504950"/>
            <a:ext cx="7424738" cy="2876550"/>
          </a:xfrm>
          <a:prstGeom prst="rect">
            <a:avLst/>
          </a:prstGeom>
        </p:spPr>
      </p:pic>
    </p:spTree>
    <p:extLst>
      <p:ext uri="{BB962C8B-B14F-4D97-AF65-F5344CB8AC3E}">
        <p14:creationId xmlns:p14="http://schemas.microsoft.com/office/powerpoint/2010/main" val="1238864188"/>
      </p:ext>
    </p:extLst>
  </p:cSld>
  <p:clrMapOvr>
    <a:masterClrMapping/>
  </p:clrMapOvr>
</p:sld>
</file>

<file path=ppt/theme/theme1.xml><?xml version="1.0" encoding="utf-8"?>
<a:theme xmlns:a="http://schemas.openxmlformats.org/drawingml/2006/main" name="Wharton 2016 16:9">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TotalTime>
  <Words>186</Words>
  <Application>Microsoft Office PowerPoint</Application>
  <PresentationFormat>Widescreen</PresentationFormat>
  <Paragraphs>31</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Arial Black</vt:lpstr>
      <vt:lpstr>Calibri</vt:lpstr>
      <vt:lpstr>Arial</vt:lpstr>
      <vt:lpstr>Wharton 2016 16:9</vt:lpstr>
      <vt:lpstr>Professional Certificate in Coding</vt:lpstr>
      <vt:lpstr>Agenda</vt:lpstr>
      <vt:lpstr>PowerPoint Presentation</vt:lpstr>
      <vt:lpstr>React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Certificate in Coding</dc:title>
  <dc:creator>Matthew Byers</dc:creator>
  <cp:lastModifiedBy>Puneet Saraswat</cp:lastModifiedBy>
  <cp:revision>120</cp:revision>
  <dcterms:created xsi:type="dcterms:W3CDTF">2016-03-10T13:41:29Z</dcterms:created>
  <dcterms:modified xsi:type="dcterms:W3CDTF">2021-04-23T16:44:49Z</dcterms:modified>
</cp:coreProperties>
</file>