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918400" cy="27432000"/>
  <p:notesSz cx="6858000" cy="9144000"/>
  <p:defaultTextStyle>
    <a:defPPr>
      <a:defRPr lang="en-US"/>
    </a:defPPr>
    <a:lvl1pPr marL="0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ABCE"/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7" autoAdjust="0"/>
    <p:restoredTop sz="86355" autoAdjust="0"/>
  </p:normalViewPr>
  <p:slideViewPr>
    <p:cSldViewPr snapToGrid="0" snapToObjects="1">
      <p:cViewPr>
        <p:scale>
          <a:sx n="21" d="100"/>
          <a:sy n="21" d="100"/>
        </p:scale>
        <p:origin x="-2058" y="-318"/>
      </p:cViewPr>
      <p:guideLst>
        <p:guide orient="horz" pos="8640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78B2AF-6EE1-4E17-B9AA-D2699DBDE64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121CE4-2F44-4771-8CDD-9F34CC46D152}">
      <dgm:prSet phldrT="[Text]"/>
      <dgm:spPr/>
      <dgm:t>
        <a:bodyPr/>
        <a:lstStyle/>
        <a:p>
          <a:r>
            <a:rPr lang="en-US" b="1" dirty="0" smtClean="0"/>
            <a:t>User submits task to </a:t>
          </a:r>
          <a:r>
            <a:rPr lang="en-US" b="1" dirty="0" err="1" smtClean="0"/>
            <a:t>CrowdAssistant</a:t>
          </a:r>
          <a:endParaRPr lang="en-US" b="1" dirty="0"/>
        </a:p>
      </dgm:t>
    </dgm:pt>
    <dgm:pt modelId="{B7993B56-BB37-40E2-B67D-04080561C157}" type="parTrans" cxnId="{EFDD5FC7-90A1-441B-BDCC-97F0E404D852}">
      <dgm:prSet/>
      <dgm:spPr/>
      <dgm:t>
        <a:bodyPr/>
        <a:lstStyle/>
        <a:p>
          <a:endParaRPr lang="en-US"/>
        </a:p>
      </dgm:t>
    </dgm:pt>
    <dgm:pt modelId="{DB724159-90F2-4184-BA18-7CA8CA0FE469}" type="sibTrans" cxnId="{EFDD5FC7-90A1-441B-BDCC-97F0E404D852}">
      <dgm:prSet/>
      <dgm:spPr/>
      <dgm:t>
        <a:bodyPr/>
        <a:lstStyle/>
        <a:p>
          <a:endParaRPr lang="en-US"/>
        </a:p>
      </dgm:t>
    </dgm:pt>
    <dgm:pt modelId="{675AC71D-A21A-45B2-9800-7B2606181B4E}">
      <dgm:prSet phldrT="[Text]" custT="1"/>
      <dgm:spPr/>
      <dgm:t>
        <a:bodyPr lIns="45720" rIns="45720"/>
        <a:lstStyle/>
        <a:p>
          <a:r>
            <a:rPr lang="en-US" sz="2300" b="1" dirty="0" err="1" smtClean="0"/>
            <a:t>CrowdAssistant</a:t>
          </a:r>
          <a:r>
            <a:rPr lang="en-US" sz="2300" b="1" dirty="0" smtClean="0"/>
            <a:t> routes task appropriately to </a:t>
          </a:r>
          <a:r>
            <a:rPr lang="en-US" sz="2300" b="1" dirty="0" err="1" smtClean="0"/>
            <a:t>WolframAlpha</a:t>
          </a:r>
          <a:r>
            <a:rPr lang="en-US" sz="2300" b="1" dirty="0" smtClean="0"/>
            <a:t> </a:t>
          </a:r>
          <a:r>
            <a:rPr lang="en-US" sz="2300" b="1" dirty="0" smtClean="0"/>
            <a:t>or </a:t>
          </a:r>
          <a:r>
            <a:rPr lang="en-US" sz="2300" b="1" dirty="0" err="1" smtClean="0"/>
            <a:t>MobileWorks</a:t>
          </a:r>
          <a:r>
            <a:rPr lang="en-US" sz="2300" b="1" dirty="0" smtClean="0"/>
            <a:t> via </a:t>
          </a:r>
          <a:r>
            <a:rPr lang="en-US" sz="2300" b="1" dirty="0" smtClean="0"/>
            <a:t>their APIs</a:t>
          </a:r>
          <a:endParaRPr lang="en-US" sz="2300" b="1" dirty="0"/>
        </a:p>
      </dgm:t>
    </dgm:pt>
    <dgm:pt modelId="{436C6FE4-D546-48B0-8295-80966DDFC2CB}" type="parTrans" cxnId="{24E3ED7C-D6A6-4F89-9E02-CDC50FA7DA9B}">
      <dgm:prSet/>
      <dgm:spPr/>
      <dgm:t>
        <a:bodyPr/>
        <a:lstStyle/>
        <a:p>
          <a:endParaRPr lang="en-US"/>
        </a:p>
      </dgm:t>
    </dgm:pt>
    <dgm:pt modelId="{A713D569-3E22-425B-B49E-AD50A08CA262}" type="sibTrans" cxnId="{24E3ED7C-D6A6-4F89-9E02-CDC50FA7DA9B}">
      <dgm:prSet/>
      <dgm:spPr/>
      <dgm:t>
        <a:bodyPr/>
        <a:lstStyle/>
        <a:p>
          <a:endParaRPr lang="en-US"/>
        </a:p>
      </dgm:t>
    </dgm:pt>
    <dgm:pt modelId="{C9858D0F-31A7-4E5D-B415-1CC9C3DA2931}">
      <dgm:prSet phldrT="[Text]"/>
      <dgm:spPr/>
      <dgm:t>
        <a:bodyPr/>
        <a:lstStyle/>
        <a:p>
          <a:r>
            <a:rPr lang="en-US" b="1" dirty="0" smtClean="0"/>
            <a:t>External services complete the task and return information to </a:t>
          </a:r>
          <a:r>
            <a:rPr lang="en-US" b="1" dirty="0" err="1" smtClean="0"/>
            <a:t>CrowdAssistant</a:t>
          </a:r>
          <a:endParaRPr lang="en-US" b="1" dirty="0"/>
        </a:p>
      </dgm:t>
    </dgm:pt>
    <dgm:pt modelId="{3B7048F8-EA34-49DA-AA9A-1DBA2A67B65C}" type="parTrans" cxnId="{D20D7569-2699-4379-ACD3-AD0308989736}">
      <dgm:prSet/>
      <dgm:spPr/>
      <dgm:t>
        <a:bodyPr/>
        <a:lstStyle/>
        <a:p>
          <a:endParaRPr lang="en-US"/>
        </a:p>
      </dgm:t>
    </dgm:pt>
    <dgm:pt modelId="{D3C06B21-EC9A-415A-B37B-BDD05C6BBF29}" type="sibTrans" cxnId="{D20D7569-2699-4379-ACD3-AD0308989736}">
      <dgm:prSet/>
      <dgm:spPr/>
      <dgm:t>
        <a:bodyPr/>
        <a:lstStyle/>
        <a:p>
          <a:endParaRPr lang="en-US"/>
        </a:p>
      </dgm:t>
    </dgm:pt>
    <dgm:pt modelId="{3B4496F0-D764-45E8-9640-E5D12051263E}">
      <dgm:prSet phldrT="[Text]"/>
      <dgm:spPr/>
      <dgm:t>
        <a:bodyPr/>
        <a:lstStyle/>
        <a:p>
          <a:r>
            <a:rPr lang="en-US" b="1" dirty="0" smtClean="0"/>
            <a:t>User receives notification and answer upon completion of task</a:t>
          </a:r>
          <a:endParaRPr lang="en-US" b="1" dirty="0"/>
        </a:p>
      </dgm:t>
    </dgm:pt>
    <dgm:pt modelId="{48581A19-1619-4C20-A3A2-5F550FF7847C}" type="parTrans" cxnId="{45914C3B-79E6-49A9-B32E-7F4BC68649F9}">
      <dgm:prSet/>
      <dgm:spPr/>
      <dgm:t>
        <a:bodyPr/>
        <a:lstStyle/>
        <a:p>
          <a:endParaRPr lang="en-US"/>
        </a:p>
      </dgm:t>
    </dgm:pt>
    <dgm:pt modelId="{4DEF1C4B-F672-4C94-B15E-312ECF68CDC4}" type="sibTrans" cxnId="{45914C3B-79E6-49A9-B32E-7F4BC68649F9}">
      <dgm:prSet/>
      <dgm:spPr/>
      <dgm:t>
        <a:bodyPr/>
        <a:lstStyle/>
        <a:p>
          <a:endParaRPr lang="en-US"/>
        </a:p>
      </dgm:t>
    </dgm:pt>
    <dgm:pt modelId="{C1C8B983-A91C-40B0-AA22-24B5A517ACC7}" type="pres">
      <dgm:prSet presAssocID="{9778B2AF-6EE1-4E17-B9AA-D2699DBDE648}" presName="Name0" presStyleCnt="0">
        <dgm:presLayoutVars>
          <dgm:dir/>
          <dgm:resizeHandles val="exact"/>
        </dgm:presLayoutVars>
      </dgm:prSet>
      <dgm:spPr/>
    </dgm:pt>
    <dgm:pt modelId="{6F5EE12A-110A-4614-8F60-BE5160D6B65A}" type="pres">
      <dgm:prSet presAssocID="{6F121CE4-2F44-4771-8CDD-9F34CC46D152}" presName="node" presStyleLbl="node1" presStyleIdx="0" presStyleCnt="4" custScaleY="187043">
        <dgm:presLayoutVars>
          <dgm:bulletEnabled val="1"/>
        </dgm:presLayoutVars>
      </dgm:prSet>
      <dgm:spPr/>
    </dgm:pt>
    <dgm:pt modelId="{E4FCC6C0-D3B3-4A69-A538-E99289A5F274}" type="pres">
      <dgm:prSet presAssocID="{DB724159-90F2-4184-BA18-7CA8CA0FE469}" presName="sibTrans" presStyleLbl="sibTrans2D1" presStyleIdx="0" presStyleCnt="3"/>
      <dgm:spPr/>
    </dgm:pt>
    <dgm:pt modelId="{8B7D0674-F626-4FB2-B1BB-2BEC95EBE3A8}" type="pres">
      <dgm:prSet presAssocID="{DB724159-90F2-4184-BA18-7CA8CA0FE469}" presName="connectorText" presStyleLbl="sibTrans2D1" presStyleIdx="0" presStyleCnt="3"/>
      <dgm:spPr/>
    </dgm:pt>
    <dgm:pt modelId="{90C93F14-4237-470D-B7FB-738E6B5A8B13}" type="pres">
      <dgm:prSet presAssocID="{675AC71D-A21A-45B2-9800-7B2606181B4E}" presName="node" presStyleLbl="node1" presStyleIdx="1" presStyleCnt="4" custScaleY="1870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CA1AF-5A36-4EA7-979A-CDE66C2D9DA8}" type="pres">
      <dgm:prSet presAssocID="{A713D569-3E22-425B-B49E-AD50A08CA262}" presName="sibTrans" presStyleLbl="sibTrans2D1" presStyleIdx="1" presStyleCnt="3"/>
      <dgm:spPr/>
    </dgm:pt>
    <dgm:pt modelId="{0420FF33-BAB6-4397-BAE2-CE717C8BD309}" type="pres">
      <dgm:prSet presAssocID="{A713D569-3E22-425B-B49E-AD50A08CA262}" presName="connectorText" presStyleLbl="sibTrans2D1" presStyleIdx="1" presStyleCnt="3"/>
      <dgm:spPr/>
    </dgm:pt>
    <dgm:pt modelId="{29E73685-2DCE-44FC-B8A6-5402DAD439AC}" type="pres">
      <dgm:prSet presAssocID="{C9858D0F-31A7-4E5D-B415-1CC9C3DA2931}" presName="node" presStyleLbl="node1" presStyleIdx="2" presStyleCnt="4" custScaleY="187043">
        <dgm:presLayoutVars>
          <dgm:bulletEnabled val="1"/>
        </dgm:presLayoutVars>
      </dgm:prSet>
      <dgm:spPr/>
    </dgm:pt>
    <dgm:pt modelId="{709D670C-84D9-4ACF-8DB8-A6EA2561E1B3}" type="pres">
      <dgm:prSet presAssocID="{D3C06B21-EC9A-415A-B37B-BDD05C6BBF29}" presName="sibTrans" presStyleLbl="sibTrans2D1" presStyleIdx="2" presStyleCnt="3"/>
      <dgm:spPr/>
    </dgm:pt>
    <dgm:pt modelId="{DD00318C-D1DC-4797-A508-3D301E22426F}" type="pres">
      <dgm:prSet presAssocID="{D3C06B21-EC9A-415A-B37B-BDD05C6BBF29}" presName="connectorText" presStyleLbl="sibTrans2D1" presStyleIdx="2" presStyleCnt="3"/>
      <dgm:spPr/>
    </dgm:pt>
    <dgm:pt modelId="{0A9D6BA0-CF77-4F93-A398-4C6D64715868}" type="pres">
      <dgm:prSet presAssocID="{3B4496F0-D764-45E8-9640-E5D12051263E}" presName="node" presStyleLbl="node1" presStyleIdx="3" presStyleCnt="4" custScaleY="187043">
        <dgm:presLayoutVars>
          <dgm:bulletEnabled val="1"/>
        </dgm:presLayoutVars>
      </dgm:prSet>
      <dgm:spPr/>
    </dgm:pt>
  </dgm:ptLst>
  <dgm:cxnLst>
    <dgm:cxn modelId="{F751A391-9032-46E2-87D8-214E5066B10F}" type="presOf" srcId="{D3C06B21-EC9A-415A-B37B-BDD05C6BBF29}" destId="{709D670C-84D9-4ACF-8DB8-A6EA2561E1B3}" srcOrd="0" destOrd="0" presId="urn:microsoft.com/office/officeart/2005/8/layout/process1"/>
    <dgm:cxn modelId="{7939FE43-3AE0-4D54-9DCC-8BB745C14F72}" type="presOf" srcId="{DB724159-90F2-4184-BA18-7CA8CA0FE469}" destId="{E4FCC6C0-D3B3-4A69-A538-E99289A5F274}" srcOrd="0" destOrd="0" presId="urn:microsoft.com/office/officeart/2005/8/layout/process1"/>
    <dgm:cxn modelId="{DC309ABE-255C-44C6-8269-E9506D85F002}" type="presOf" srcId="{3B4496F0-D764-45E8-9640-E5D12051263E}" destId="{0A9D6BA0-CF77-4F93-A398-4C6D64715868}" srcOrd="0" destOrd="0" presId="urn:microsoft.com/office/officeart/2005/8/layout/process1"/>
    <dgm:cxn modelId="{054E81FC-9F9B-4650-B0DA-4AC243021492}" type="presOf" srcId="{6F121CE4-2F44-4771-8CDD-9F34CC46D152}" destId="{6F5EE12A-110A-4614-8F60-BE5160D6B65A}" srcOrd="0" destOrd="0" presId="urn:microsoft.com/office/officeart/2005/8/layout/process1"/>
    <dgm:cxn modelId="{1689FD2C-5A9F-4D8F-818F-FF365BFF3250}" type="presOf" srcId="{D3C06B21-EC9A-415A-B37B-BDD05C6BBF29}" destId="{DD00318C-D1DC-4797-A508-3D301E22426F}" srcOrd="1" destOrd="0" presId="urn:microsoft.com/office/officeart/2005/8/layout/process1"/>
    <dgm:cxn modelId="{D20D7569-2699-4379-ACD3-AD0308989736}" srcId="{9778B2AF-6EE1-4E17-B9AA-D2699DBDE648}" destId="{C9858D0F-31A7-4E5D-B415-1CC9C3DA2931}" srcOrd="2" destOrd="0" parTransId="{3B7048F8-EA34-49DA-AA9A-1DBA2A67B65C}" sibTransId="{D3C06B21-EC9A-415A-B37B-BDD05C6BBF29}"/>
    <dgm:cxn modelId="{45914C3B-79E6-49A9-B32E-7F4BC68649F9}" srcId="{9778B2AF-6EE1-4E17-B9AA-D2699DBDE648}" destId="{3B4496F0-D764-45E8-9640-E5D12051263E}" srcOrd="3" destOrd="0" parTransId="{48581A19-1619-4C20-A3A2-5F550FF7847C}" sibTransId="{4DEF1C4B-F672-4C94-B15E-312ECF68CDC4}"/>
    <dgm:cxn modelId="{2239FB5E-4B05-4800-8F2E-8B72A1C9DBAC}" type="presOf" srcId="{A713D569-3E22-425B-B49E-AD50A08CA262}" destId="{0420FF33-BAB6-4397-BAE2-CE717C8BD309}" srcOrd="1" destOrd="0" presId="urn:microsoft.com/office/officeart/2005/8/layout/process1"/>
    <dgm:cxn modelId="{032C99CC-10A8-4D09-909C-219FC362C95A}" type="presOf" srcId="{9778B2AF-6EE1-4E17-B9AA-D2699DBDE648}" destId="{C1C8B983-A91C-40B0-AA22-24B5A517ACC7}" srcOrd="0" destOrd="0" presId="urn:microsoft.com/office/officeart/2005/8/layout/process1"/>
    <dgm:cxn modelId="{2B012D00-A711-4428-ADC6-9F2904B6D5A1}" type="presOf" srcId="{DB724159-90F2-4184-BA18-7CA8CA0FE469}" destId="{8B7D0674-F626-4FB2-B1BB-2BEC95EBE3A8}" srcOrd="1" destOrd="0" presId="urn:microsoft.com/office/officeart/2005/8/layout/process1"/>
    <dgm:cxn modelId="{F9D26011-68BB-4463-8705-A74E44FCB211}" type="presOf" srcId="{675AC71D-A21A-45B2-9800-7B2606181B4E}" destId="{90C93F14-4237-470D-B7FB-738E6B5A8B13}" srcOrd="0" destOrd="0" presId="urn:microsoft.com/office/officeart/2005/8/layout/process1"/>
    <dgm:cxn modelId="{EFDD5FC7-90A1-441B-BDCC-97F0E404D852}" srcId="{9778B2AF-6EE1-4E17-B9AA-D2699DBDE648}" destId="{6F121CE4-2F44-4771-8CDD-9F34CC46D152}" srcOrd="0" destOrd="0" parTransId="{B7993B56-BB37-40E2-B67D-04080561C157}" sibTransId="{DB724159-90F2-4184-BA18-7CA8CA0FE469}"/>
    <dgm:cxn modelId="{A55358FD-6475-48C2-AFC2-8D23D66DCE1A}" type="presOf" srcId="{C9858D0F-31A7-4E5D-B415-1CC9C3DA2931}" destId="{29E73685-2DCE-44FC-B8A6-5402DAD439AC}" srcOrd="0" destOrd="0" presId="urn:microsoft.com/office/officeart/2005/8/layout/process1"/>
    <dgm:cxn modelId="{24E3ED7C-D6A6-4F89-9E02-CDC50FA7DA9B}" srcId="{9778B2AF-6EE1-4E17-B9AA-D2699DBDE648}" destId="{675AC71D-A21A-45B2-9800-7B2606181B4E}" srcOrd="1" destOrd="0" parTransId="{436C6FE4-D546-48B0-8295-80966DDFC2CB}" sibTransId="{A713D569-3E22-425B-B49E-AD50A08CA262}"/>
    <dgm:cxn modelId="{4C4D9E9C-25D4-473B-8E94-8ECC51ADEF7C}" type="presOf" srcId="{A713D569-3E22-425B-B49E-AD50A08CA262}" destId="{1F3CA1AF-5A36-4EA7-979A-CDE66C2D9DA8}" srcOrd="0" destOrd="0" presId="urn:microsoft.com/office/officeart/2005/8/layout/process1"/>
    <dgm:cxn modelId="{51FD3598-F84B-46F3-AF3E-E78DB6AA7C78}" type="presParOf" srcId="{C1C8B983-A91C-40B0-AA22-24B5A517ACC7}" destId="{6F5EE12A-110A-4614-8F60-BE5160D6B65A}" srcOrd="0" destOrd="0" presId="urn:microsoft.com/office/officeart/2005/8/layout/process1"/>
    <dgm:cxn modelId="{A72344C8-9427-4358-9719-DB1B7ED27B76}" type="presParOf" srcId="{C1C8B983-A91C-40B0-AA22-24B5A517ACC7}" destId="{E4FCC6C0-D3B3-4A69-A538-E99289A5F274}" srcOrd="1" destOrd="0" presId="urn:microsoft.com/office/officeart/2005/8/layout/process1"/>
    <dgm:cxn modelId="{92F6FE73-BEDC-408D-8C70-9F49ADA1DC72}" type="presParOf" srcId="{E4FCC6C0-D3B3-4A69-A538-E99289A5F274}" destId="{8B7D0674-F626-4FB2-B1BB-2BEC95EBE3A8}" srcOrd="0" destOrd="0" presId="urn:microsoft.com/office/officeart/2005/8/layout/process1"/>
    <dgm:cxn modelId="{046D89D9-7602-4754-99E9-01D4C7C6CFFA}" type="presParOf" srcId="{C1C8B983-A91C-40B0-AA22-24B5A517ACC7}" destId="{90C93F14-4237-470D-B7FB-738E6B5A8B13}" srcOrd="2" destOrd="0" presId="urn:microsoft.com/office/officeart/2005/8/layout/process1"/>
    <dgm:cxn modelId="{536DEC55-D370-4E28-AAB6-F3BADF871A23}" type="presParOf" srcId="{C1C8B983-A91C-40B0-AA22-24B5A517ACC7}" destId="{1F3CA1AF-5A36-4EA7-979A-CDE66C2D9DA8}" srcOrd="3" destOrd="0" presId="urn:microsoft.com/office/officeart/2005/8/layout/process1"/>
    <dgm:cxn modelId="{56F6943D-EED1-4401-B809-9725A3FC610F}" type="presParOf" srcId="{1F3CA1AF-5A36-4EA7-979A-CDE66C2D9DA8}" destId="{0420FF33-BAB6-4397-BAE2-CE717C8BD309}" srcOrd="0" destOrd="0" presId="urn:microsoft.com/office/officeart/2005/8/layout/process1"/>
    <dgm:cxn modelId="{763714F2-519D-416A-AC9B-95C2139536CB}" type="presParOf" srcId="{C1C8B983-A91C-40B0-AA22-24B5A517ACC7}" destId="{29E73685-2DCE-44FC-B8A6-5402DAD439AC}" srcOrd="4" destOrd="0" presId="urn:microsoft.com/office/officeart/2005/8/layout/process1"/>
    <dgm:cxn modelId="{9A180AFC-0184-4D40-8341-DA40EEB6F801}" type="presParOf" srcId="{C1C8B983-A91C-40B0-AA22-24B5A517ACC7}" destId="{709D670C-84D9-4ACF-8DB8-A6EA2561E1B3}" srcOrd="5" destOrd="0" presId="urn:microsoft.com/office/officeart/2005/8/layout/process1"/>
    <dgm:cxn modelId="{9E63495F-A910-4AF1-AB98-EB97F915FD4A}" type="presParOf" srcId="{709D670C-84D9-4ACF-8DB8-A6EA2561E1B3}" destId="{DD00318C-D1DC-4797-A508-3D301E22426F}" srcOrd="0" destOrd="0" presId="urn:microsoft.com/office/officeart/2005/8/layout/process1"/>
    <dgm:cxn modelId="{258ECBA6-AE54-40F2-B41B-41FE3F4B6DDE}" type="presParOf" srcId="{C1C8B983-A91C-40B0-AA22-24B5A517ACC7}" destId="{0A9D6BA0-CF77-4F93-A398-4C6D6471586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EE12A-110A-4614-8F60-BE5160D6B65A}">
      <dsp:nvSpPr>
        <dsp:cNvPr id="0" name=""/>
        <dsp:cNvSpPr/>
      </dsp:nvSpPr>
      <dsp:spPr>
        <a:xfrm>
          <a:off x="4959" y="0"/>
          <a:ext cx="2168404" cy="3080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User submits task to </a:t>
          </a:r>
          <a:r>
            <a:rPr lang="en-US" sz="2200" b="1" kern="1200" dirty="0" err="1" smtClean="0"/>
            <a:t>CrowdAssistant</a:t>
          </a:r>
          <a:endParaRPr lang="en-US" sz="2200" b="1" kern="1200" dirty="0"/>
        </a:p>
      </dsp:txBody>
      <dsp:txXfrm>
        <a:off x="68469" y="63510"/>
        <a:ext cx="2041384" cy="2953529"/>
      </dsp:txXfrm>
    </dsp:sp>
    <dsp:sp modelId="{E4FCC6C0-D3B3-4A69-A538-E99289A5F274}">
      <dsp:nvSpPr>
        <dsp:cNvPr id="0" name=""/>
        <dsp:cNvSpPr/>
      </dsp:nvSpPr>
      <dsp:spPr>
        <a:xfrm>
          <a:off x="2390203" y="1271392"/>
          <a:ext cx="459701" cy="537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390203" y="1378945"/>
        <a:ext cx="321791" cy="322658"/>
      </dsp:txXfrm>
    </dsp:sp>
    <dsp:sp modelId="{90C93F14-4237-470D-B7FB-738E6B5A8B13}">
      <dsp:nvSpPr>
        <dsp:cNvPr id="0" name=""/>
        <dsp:cNvSpPr/>
      </dsp:nvSpPr>
      <dsp:spPr>
        <a:xfrm>
          <a:off x="3040725" y="0"/>
          <a:ext cx="2168404" cy="3080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87630" rIns="4572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err="1" smtClean="0"/>
            <a:t>CrowdAssistant</a:t>
          </a:r>
          <a:r>
            <a:rPr lang="en-US" sz="2300" b="1" kern="1200" dirty="0" smtClean="0"/>
            <a:t> routes task appropriately to </a:t>
          </a:r>
          <a:r>
            <a:rPr lang="en-US" sz="2300" b="1" kern="1200" dirty="0" err="1" smtClean="0"/>
            <a:t>WolframAlpha</a:t>
          </a:r>
          <a:r>
            <a:rPr lang="en-US" sz="2300" b="1" kern="1200" dirty="0" smtClean="0"/>
            <a:t> </a:t>
          </a:r>
          <a:r>
            <a:rPr lang="en-US" sz="2300" b="1" kern="1200" dirty="0" smtClean="0"/>
            <a:t>or </a:t>
          </a:r>
          <a:r>
            <a:rPr lang="en-US" sz="2300" b="1" kern="1200" dirty="0" err="1" smtClean="0"/>
            <a:t>MobileWorks</a:t>
          </a:r>
          <a:r>
            <a:rPr lang="en-US" sz="2300" b="1" kern="1200" dirty="0" smtClean="0"/>
            <a:t> via </a:t>
          </a:r>
          <a:r>
            <a:rPr lang="en-US" sz="2300" b="1" kern="1200" dirty="0" smtClean="0"/>
            <a:t>their APIs</a:t>
          </a:r>
          <a:endParaRPr lang="en-US" sz="2300" b="1" kern="1200" dirty="0"/>
        </a:p>
      </dsp:txBody>
      <dsp:txXfrm>
        <a:off x="3104235" y="63510"/>
        <a:ext cx="2041384" cy="2953529"/>
      </dsp:txXfrm>
    </dsp:sp>
    <dsp:sp modelId="{1F3CA1AF-5A36-4EA7-979A-CDE66C2D9DA8}">
      <dsp:nvSpPr>
        <dsp:cNvPr id="0" name=""/>
        <dsp:cNvSpPr/>
      </dsp:nvSpPr>
      <dsp:spPr>
        <a:xfrm>
          <a:off x="5425969" y="1271392"/>
          <a:ext cx="459701" cy="537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5425969" y="1378945"/>
        <a:ext cx="321791" cy="322658"/>
      </dsp:txXfrm>
    </dsp:sp>
    <dsp:sp modelId="{29E73685-2DCE-44FC-B8A6-5402DAD439AC}">
      <dsp:nvSpPr>
        <dsp:cNvPr id="0" name=""/>
        <dsp:cNvSpPr/>
      </dsp:nvSpPr>
      <dsp:spPr>
        <a:xfrm>
          <a:off x="6076490" y="0"/>
          <a:ext cx="2168404" cy="3080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External services complete the task and return information to </a:t>
          </a:r>
          <a:r>
            <a:rPr lang="en-US" sz="2200" b="1" kern="1200" dirty="0" err="1" smtClean="0"/>
            <a:t>CrowdAssistant</a:t>
          </a:r>
          <a:endParaRPr lang="en-US" sz="2200" b="1" kern="1200" dirty="0"/>
        </a:p>
      </dsp:txBody>
      <dsp:txXfrm>
        <a:off x="6140000" y="63510"/>
        <a:ext cx="2041384" cy="2953529"/>
      </dsp:txXfrm>
    </dsp:sp>
    <dsp:sp modelId="{709D670C-84D9-4ACF-8DB8-A6EA2561E1B3}">
      <dsp:nvSpPr>
        <dsp:cNvPr id="0" name=""/>
        <dsp:cNvSpPr/>
      </dsp:nvSpPr>
      <dsp:spPr>
        <a:xfrm>
          <a:off x="8461735" y="1271392"/>
          <a:ext cx="459701" cy="537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8461735" y="1378945"/>
        <a:ext cx="321791" cy="322658"/>
      </dsp:txXfrm>
    </dsp:sp>
    <dsp:sp modelId="{0A9D6BA0-CF77-4F93-A398-4C6D64715868}">
      <dsp:nvSpPr>
        <dsp:cNvPr id="0" name=""/>
        <dsp:cNvSpPr/>
      </dsp:nvSpPr>
      <dsp:spPr>
        <a:xfrm>
          <a:off x="9112256" y="0"/>
          <a:ext cx="2168404" cy="3080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User receives notification and answer upon completion of task</a:t>
          </a:r>
          <a:endParaRPr lang="en-US" sz="2200" b="1" kern="1200" dirty="0"/>
        </a:p>
      </dsp:txBody>
      <dsp:txXfrm>
        <a:off x="9175766" y="63510"/>
        <a:ext cx="2041384" cy="2953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8521702"/>
            <a:ext cx="2798064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5544800"/>
            <a:ext cx="2304288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4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48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72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9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21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996-B496-394D-A2BF-40E1B6D9E4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9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996-B496-394D-A2BF-40E1B6D9E4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7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4394200"/>
            <a:ext cx="26660477" cy="9362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59" y="4394200"/>
            <a:ext cx="79444213" cy="9362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996-B496-394D-A2BF-40E1B6D9E4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996-B496-394D-A2BF-40E1B6D9E4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5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7627602"/>
            <a:ext cx="27980640" cy="5448300"/>
          </a:xfrm>
        </p:spPr>
        <p:txBody>
          <a:bodyPr anchor="t"/>
          <a:lstStyle>
            <a:lvl1pPr algn="l">
              <a:defRPr sz="1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1626854"/>
            <a:ext cx="27980640" cy="6000748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4284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44856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7285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71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142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996-B496-394D-A2BF-40E1B6D9E4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9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7" y="25603200"/>
            <a:ext cx="53052343" cy="72415400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2" y="25603200"/>
            <a:ext cx="53052347" cy="72415400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996-B496-394D-A2BF-40E1B6D9E4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1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098552"/>
            <a:ext cx="2962656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140452"/>
            <a:ext cx="14544677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8699500"/>
            <a:ext cx="14544677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6140452"/>
            <a:ext cx="14550390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8699500"/>
            <a:ext cx="14550390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996-B496-394D-A2BF-40E1B6D9E4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996-B496-394D-A2BF-40E1B6D9E4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0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996-B496-394D-A2BF-40E1B6D9E4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9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092200"/>
            <a:ext cx="10829927" cy="464820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92202"/>
            <a:ext cx="18402300" cy="23412452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5740402"/>
            <a:ext cx="10829927" cy="18764252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996-B496-394D-A2BF-40E1B6D9E4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1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9202400"/>
            <a:ext cx="19751040" cy="2266952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451100"/>
            <a:ext cx="19751040" cy="16459200"/>
          </a:xfrm>
        </p:spPr>
        <p:txBody>
          <a:bodyPr/>
          <a:lstStyle>
            <a:lvl1pPr marL="0" indent="0">
              <a:buNone/>
              <a:defRPr sz="12100"/>
            </a:lvl1pPr>
            <a:lvl2pPr marL="1724284" indent="0">
              <a:buNone/>
              <a:defRPr sz="10600"/>
            </a:lvl2pPr>
            <a:lvl3pPr marL="3448568" indent="0">
              <a:buNone/>
              <a:defRPr sz="9100"/>
            </a:lvl3pPr>
            <a:lvl4pPr marL="5172852" indent="0">
              <a:buNone/>
              <a:defRPr sz="7500"/>
            </a:lvl4pPr>
            <a:lvl5pPr marL="6897136" indent="0">
              <a:buNone/>
              <a:defRPr sz="7500"/>
            </a:lvl5pPr>
            <a:lvl6pPr marL="8621420" indent="0">
              <a:buNone/>
              <a:defRPr sz="7500"/>
            </a:lvl6pPr>
            <a:lvl7pPr marL="10345704" indent="0">
              <a:buNone/>
              <a:defRPr sz="7500"/>
            </a:lvl7pPr>
            <a:lvl8pPr marL="12069989" indent="0">
              <a:buNone/>
              <a:defRPr sz="7500"/>
            </a:lvl8pPr>
            <a:lvl9pPr marL="13794273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1469352"/>
            <a:ext cx="19751040" cy="3219448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996-B496-394D-A2BF-40E1B6D9E4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0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098552"/>
            <a:ext cx="29626560" cy="4572000"/>
          </a:xfrm>
          <a:prstGeom prst="rect">
            <a:avLst/>
          </a:prstGeom>
        </p:spPr>
        <p:txBody>
          <a:bodyPr vert="horz" lIns="344857" tIns="172428" rIns="344857" bIns="1724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400802"/>
            <a:ext cx="29626560" cy="18103852"/>
          </a:xfrm>
          <a:prstGeom prst="rect">
            <a:avLst/>
          </a:prstGeom>
        </p:spPr>
        <p:txBody>
          <a:bodyPr vert="horz" lIns="344857" tIns="172428" rIns="344857" bIns="1724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CA996-B496-394D-A2BF-40E1B6D9E4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5425402"/>
            <a:ext cx="104241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5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24284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213" indent="-1293213" algn="l" defTabSz="1724284" rtl="0" eaLnBrk="1" latinLnBrk="0" hangingPunct="1">
        <a:spcBef>
          <a:spcPct val="20000"/>
        </a:spcBef>
        <a:buFont typeface="Arial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962" indent="-1077678" algn="l" defTabSz="1724284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710" indent="-862142" algn="l" defTabSz="172428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994" indent="-862142" algn="l" defTabSz="1724284" rtl="0" eaLnBrk="1" latinLnBrk="0" hangingPunct="1">
        <a:spcBef>
          <a:spcPct val="20000"/>
        </a:spcBef>
        <a:buFont typeface="Arial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9278" indent="-862142" algn="l" defTabSz="1724284" rtl="0" eaLnBrk="1" latinLnBrk="0" hangingPunct="1">
        <a:spcBef>
          <a:spcPct val="20000"/>
        </a:spcBef>
        <a:buFont typeface="Arial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3562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7847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2131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6415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284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568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852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7136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420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5704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9989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4273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Rectangle 161"/>
          <p:cNvSpPr>
            <a:spLocks noChangeArrowheads="1"/>
          </p:cNvSpPr>
          <p:nvPr/>
        </p:nvSpPr>
        <p:spPr bwMode="auto">
          <a:xfrm>
            <a:off x="1476006" y="1936832"/>
            <a:ext cx="7597549" cy="10078848"/>
          </a:xfrm>
          <a:prstGeom prst="rect">
            <a:avLst/>
          </a:prstGeom>
          <a:gradFill rotWithShape="1">
            <a:gsLst>
              <a:gs pos="0">
                <a:srgbClr val="FFFFB3">
                  <a:gamma/>
                  <a:shade val="96078"/>
                  <a:invGamma/>
                </a:srgbClr>
              </a:gs>
              <a:gs pos="100000">
                <a:srgbClr val="FFFFB3">
                  <a:alpha val="39999"/>
                </a:srgbClr>
              </a:gs>
            </a:gsLst>
            <a:lin ang="5400000" scaled="1"/>
          </a:gradFill>
          <a:ln w="57150" algn="ctr">
            <a:solidFill>
              <a:srgbClr val="FFE7A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User needs to have tasks done, but doesn’t have time to do it himself</a:t>
            </a:r>
          </a:p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Helvetica" pitchFamily="34" charset="0"/>
              </a:rPr>
              <a:t>Hiring a personal assistant/secretary</a:t>
            </a:r>
            <a:r>
              <a:rPr kumimoji="0" lang="en-US" sz="2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Helvetica" pitchFamily="34" charset="0"/>
              </a:rPr>
              <a:t> is expensive – </a:t>
            </a:r>
            <a:r>
              <a:rPr kumimoji="0" lang="en-US" sz="2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Helvetica" pitchFamily="34" charset="0"/>
              </a:rPr>
              <a:t>CrowdAssistant</a:t>
            </a:r>
            <a:r>
              <a:rPr kumimoji="0" lang="en-US" sz="2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Helvetica" pitchFamily="34" charset="0"/>
              </a:rPr>
              <a:t> </a:t>
            </a:r>
            <a:r>
              <a:rPr kumimoji="0" lang="en-US" sz="2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Helvetica" pitchFamily="34" charset="0"/>
              </a:rPr>
              <a:t>only takes a few cents for a query</a:t>
            </a:r>
          </a:p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From a purely financial perspective, human secretaries are not working at 100% capacity for all of the paid hours</a:t>
            </a:r>
            <a:endParaRPr kumimoji="0" lang="en-US" sz="2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Helvetica" pitchFamily="34" charset="0"/>
            </a:endParaRPr>
          </a:p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Having a separate secretary is unnecessary when only a few tasks are needed done</a:t>
            </a:r>
          </a:p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Normal Secretaries have to sleep at night</a:t>
            </a:r>
          </a:p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When many tasks need to be done, having multiple humans reporting in person gets disorganized and confusing</a:t>
            </a:r>
          </a:p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Current online solutions do not offer robust, reliable results</a:t>
            </a:r>
          </a:p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Helvetica" pitchFamily="34" charset="0"/>
              </a:rPr>
              <a:t>Automated processes using AI suffer under problems requiring domain-specific knowledge</a:t>
            </a:r>
          </a:p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Current State-Of-The-Art AI does not easily solve problems without explicit enumeration of problem constraints</a:t>
            </a:r>
          </a:p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AI usually will need more contextual information</a:t>
            </a:r>
          </a:p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Search engines can only solve a subset of data-retrieval problems (i.e... Once again need extensive context to function properly</a:t>
            </a:r>
            <a:r>
              <a:rPr lang="en-US" sz="2600" dirty="0" smtClean="0">
                <a:latin typeface="+mj-lt"/>
                <a:cs typeface="Helvetica" pitchFamily="34" charset="0"/>
              </a:rPr>
              <a:t>)</a:t>
            </a:r>
            <a:endParaRPr lang="en-US" sz="2600" dirty="0" smtClean="0">
              <a:latin typeface="+mj-lt"/>
              <a:cs typeface="Helvetica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240" y="3069349"/>
            <a:ext cx="11540359" cy="648828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9" name="Rectangle 161"/>
          <p:cNvSpPr>
            <a:spLocks noChangeArrowheads="1"/>
          </p:cNvSpPr>
          <p:nvPr/>
        </p:nvSpPr>
        <p:spPr bwMode="auto">
          <a:xfrm>
            <a:off x="23319453" y="1888705"/>
            <a:ext cx="7597549" cy="5426497"/>
          </a:xfrm>
          <a:prstGeom prst="rect">
            <a:avLst/>
          </a:prstGeom>
          <a:gradFill rotWithShape="1">
            <a:gsLst>
              <a:gs pos="0">
                <a:srgbClr val="FFFFB3">
                  <a:gamma/>
                  <a:shade val="96078"/>
                  <a:invGamma/>
                </a:srgbClr>
              </a:gs>
              <a:gs pos="100000">
                <a:srgbClr val="FFFFB3">
                  <a:alpha val="39999"/>
                </a:srgbClr>
              </a:gs>
            </a:gsLst>
            <a:lin ang="5400000" scaled="1"/>
          </a:gradFill>
          <a:ln w="57150" algn="ctr">
            <a:solidFill>
              <a:srgbClr val="FFE7A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Users can submit tasks by typing them into the text field on the front page and submitting, after Facebook authentication</a:t>
            </a:r>
          </a:p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Users can submit tasks via email</a:t>
            </a:r>
          </a:p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Users can add  resources for the worker instance to reference</a:t>
            </a:r>
          </a:p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If the user wants to upload a file to refer to, there is a field to upload a  file for the worker to reference</a:t>
            </a:r>
          </a:p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The user can specify parameters such as Distribution/workflow in the Advanced Tasks option</a:t>
            </a:r>
          </a:p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Worker can access the users profile (and Facebook information if provided) as additional resources for customized task </a:t>
            </a:r>
            <a:r>
              <a:rPr lang="en-US" sz="2600" dirty="0" smtClean="0">
                <a:latin typeface="+mj-lt"/>
                <a:cs typeface="Helvetica" pitchFamily="34" charset="0"/>
              </a:rPr>
              <a:t>completions</a:t>
            </a:r>
            <a:endParaRPr lang="en-US" sz="2600" dirty="0" smtClean="0">
              <a:latin typeface="+mj-lt"/>
              <a:cs typeface="Helvetic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9456" y="8839813"/>
            <a:ext cx="7597544" cy="77216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4" name="Rectangle 161"/>
          <p:cNvSpPr>
            <a:spLocks noChangeArrowheads="1"/>
          </p:cNvSpPr>
          <p:nvPr/>
        </p:nvSpPr>
        <p:spPr bwMode="auto">
          <a:xfrm>
            <a:off x="1476005" y="13482218"/>
            <a:ext cx="7597549" cy="6211045"/>
          </a:xfrm>
          <a:prstGeom prst="rect">
            <a:avLst/>
          </a:prstGeom>
          <a:gradFill rotWithShape="1">
            <a:gsLst>
              <a:gs pos="0">
                <a:srgbClr val="FFFFB3">
                  <a:gamma/>
                  <a:shade val="96078"/>
                  <a:invGamma/>
                </a:srgbClr>
              </a:gs>
              <a:gs pos="100000">
                <a:srgbClr val="FFFFB3">
                  <a:alpha val="39999"/>
                </a:srgbClr>
              </a:gs>
            </a:gsLst>
            <a:lin ang="5400000" scaled="1"/>
          </a:gradFill>
          <a:ln w="57150" algn="ctr">
            <a:solidFill>
              <a:srgbClr val="FFE7A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Helvetica" pitchFamily="34" charset="0"/>
              </a:rPr>
              <a:t>Platforms </a:t>
            </a: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Helvetica" pitchFamily="34" charset="0"/>
              </a:rPr>
              <a:t>that perform</a:t>
            </a:r>
            <a:r>
              <a:rPr kumimoji="0" lang="en-US" sz="2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Helvetica" pitchFamily="34" charset="0"/>
              </a:rPr>
              <a:t> simple tasks:</a:t>
            </a:r>
            <a:endParaRPr kumimoji="0" lang="en-US" sz="2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Helvetica" pitchFamily="34" charset="0"/>
            </a:endParaRP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Helvetica" pitchFamily="34" charset="0"/>
              </a:rPr>
              <a:t>Mechanical Turk</a:t>
            </a: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err="1" smtClean="0">
                <a:latin typeface="+mj-lt"/>
                <a:cs typeface="Helvetica" pitchFamily="34" charset="0"/>
              </a:rPr>
              <a:t>MicroTask</a:t>
            </a:r>
            <a:endParaRPr lang="en-US" sz="2600" dirty="0" smtClean="0">
              <a:latin typeface="+mj-lt"/>
              <a:cs typeface="Helvetica" pitchFamily="34" charset="0"/>
            </a:endParaRP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err="1" smtClean="0">
                <a:latin typeface="+mj-lt"/>
                <a:cs typeface="Helvetica" pitchFamily="34" charset="0"/>
              </a:rPr>
              <a:t>crowdCloud</a:t>
            </a:r>
            <a:endParaRPr lang="en-US" sz="2600" dirty="0" smtClean="0">
              <a:latin typeface="+mj-lt"/>
              <a:cs typeface="Helvetica" pitchFamily="34" charset="0"/>
            </a:endParaRP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tabLst/>
            </a:pPr>
            <a:r>
              <a:rPr lang="en-US" sz="2600" b="1" dirty="0" smtClean="0">
                <a:latin typeface="+mj-lt"/>
                <a:cs typeface="Helvetica" pitchFamily="34" charset="0"/>
              </a:rPr>
              <a:t>Platforms </a:t>
            </a:r>
            <a:r>
              <a:rPr lang="en-US" sz="2600" b="1" dirty="0" smtClean="0">
                <a:latin typeface="+mj-lt"/>
                <a:cs typeface="Helvetica" pitchFamily="34" charset="0"/>
              </a:rPr>
              <a:t>that let users perform structured tasks</a:t>
            </a: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Crowd flower</a:t>
            </a: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err="1" smtClean="0">
                <a:latin typeface="+mj-lt"/>
                <a:cs typeface="Helvetica" pitchFamily="34" charset="0"/>
              </a:rPr>
              <a:t>ScalableWorkforce</a:t>
            </a:r>
            <a:endParaRPr lang="en-US" sz="2600" dirty="0" smtClean="0">
              <a:latin typeface="+mj-lt"/>
              <a:cs typeface="Helvetica" pitchFamily="34" charset="0"/>
            </a:endParaRP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err="1" smtClean="0">
                <a:latin typeface="+mj-lt"/>
                <a:cs typeface="Helvetica" pitchFamily="34" charset="0"/>
              </a:rPr>
              <a:t>CrowdGuru</a:t>
            </a:r>
            <a:endParaRPr lang="en-US" sz="2600" dirty="0" smtClean="0">
              <a:latin typeface="+mj-lt"/>
              <a:cs typeface="Helvetica" pitchFamily="34" charset="0"/>
            </a:endParaRP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Serv.io</a:t>
            </a: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err="1" smtClean="0">
                <a:latin typeface="+mj-lt"/>
                <a:cs typeface="Helvetica" pitchFamily="34" charset="0"/>
              </a:rPr>
              <a:t>HoudiniAPI</a:t>
            </a:r>
            <a:endParaRPr lang="en-US" sz="2600" dirty="0" smtClean="0">
              <a:latin typeface="+mj-lt"/>
              <a:cs typeface="Helvetica" pitchFamily="34" charset="0"/>
            </a:endParaRP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tabLst/>
            </a:pPr>
            <a:r>
              <a:rPr lang="en-US" sz="2600" b="1" dirty="0" smtClean="0">
                <a:latin typeface="+mj-lt"/>
                <a:cs typeface="Helvetica" pitchFamily="34" charset="0"/>
              </a:rPr>
              <a:t>Peer-to-peer Task </a:t>
            </a:r>
            <a:r>
              <a:rPr lang="en-US" sz="2600" b="1" dirty="0" smtClean="0">
                <a:latin typeface="+mj-lt"/>
                <a:cs typeface="Helvetica" pitchFamily="34" charset="0"/>
              </a:rPr>
              <a:t>Delegation Platforms</a:t>
            </a: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err="1" smtClean="0">
                <a:latin typeface="+mj-lt"/>
                <a:cs typeface="Helvetica" pitchFamily="34" charset="0"/>
              </a:rPr>
              <a:t>OpTask</a:t>
            </a:r>
            <a:endParaRPr lang="en-US" sz="2600" dirty="0" smtClean="0">
              <a:latin typeface="+mj-lt"/>
              <a:cs typeface="Helvetica" pitchFamily="34" charset="0"/>
            </a:endParaRP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err="1" smtClean="0">
                <a:latin typeface="+mj-lt"/>
                <a:cs typeface="Helvetica" pitchFamily="34" charset="0"/>
              </a:rPr>
              <a:t>AskSunday</a:t>
            </a:r>
            <a:endParaRPr lang="en-US" sz="2600" dirty="0" smtClean="0">
              <a:latin typeface="+mj-lt"/>
              <a:cs typeface="Helvetica" pitchFamily="34" charset="0"/>
            </a:endParaRP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err="1" smtClean="0">
                <a:latin typeface="+mj-lt"/>
                <a:cs typeface="Helvetica" pitchFamily="34" charset="0"/>
              </a:rPr>
              <a:t>StudentOffortune</a:t>
            </a:r>
            <a:endParaRPr lang="en-US" sz="2600" b="1" dirty="0">
              <a:latin typeface="+mj-lt"/>
              <a:cs typeface="Helvetica" pitchFamily="34" charset="0"/>
            </a:endParaRPr>
          </a:p>
        </p:txBody>
      </p:sp>
      <p:sp>
        <p:nvSpPr>
          <p:cNvPr id="66" name="Rectangle 161"/>
          <p:cNvSpPr>
            <a:spLocks noChangeArrowheads="1"/>
          </p:cNvSpPr>
          <p:nvPr/>
        </p:nvSpPr>
        <p:spPr bwMode="auto">
          <a:xfrm>
            <a:off x="1476004" y="21182773"/>
            <a:ext cx="7597551" cy="5623585"/>
          </a:xfrm>
          <a:prstGeom prst="rect">
            <a:avLst/>
          </a:prstGeom>
          <a:gradFill rotWithShape="1">
            <a:gsLst>
              <a:gs pos="0">
                <a:srgbClr val="FFFFB3">
                  <a:gamma/>
                  <a:shade val="96078"/>
                  <a:invGamma/>
                </a:srgbClr>
              </a:gs>
              <a:gs pos="100000">
                <a:srgbClr val="FFFFB3">
                  <a:alpha val="39999"/>
                </a:srgbClr>
              </a:gs>
            </a:gsLst>
            <a:lin ang="5400000" scaled="1"/>
          </a:gradFill>
          <a:ln w="57150" algn="ctr">
            <a:solidFill>
              <a:srgbClr val="FFE7A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Helvetica" pitchFamily="34" charset="0"/>
              </a:rPr>
              <a:t>Ease of Use</a:t>
            </a:r>
            <a:r>
              <a:rPr kumimoji="0" lang="en-US" sz="2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Helvetica" pitchFamily="34" charset="0"/>
              </a:rPr>
              <a:t>:</a:t>
            </a:r>
            <a:endParaRPr kumimoji="0" lang="en-US" sz="2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Helvetica" pitchFamily="34" charset="0"/>
            </a:endParaRP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Helvetica" pitchFamily="34" charset="0"/>
              </a:rPr>
              <a:t>Get results right away</a:t>
            </a: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Email in tasks, get emails back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Helvetica" pitchFamily="34" charset="0"/>
            </a:endParaRP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Intuitive, clean interface</a:t>
            </a: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Social Integration</a:t>
            </a:r>
          </a:p>
          <a:p>
            <a:pPr marL="283464" marR="157163" indent="-283464" defTabSz="914400" fontAlgn="base">
              <a:spcBef>
                <a:spcPct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2600" dirty="0" smtClean="0">
                <a:latin typeface="+mj-lt"/>
                <a:cs typeface="Helvetica" pitchFamily="34" charset="0"/>
              </a:rPr>
              <a:t>Payments are </a:t>
            </a:r>
            <a:r>
              <a:rPr lang="en-US" sz="2600" dirty="0">
                <a:latin typeface="+mj-lt"/>
                <a:cs typeface="Helvetica" pitchFamily="34" charset="0"/>
              </a:rPr>
              <a:t>small and easy</a:t>
            </a: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tabLst/>
            </a:pPr>
            <a:r>
              <a:rPr lang="en-US" sz="2600" b="1" dirty="0" smtClean="0">
                <a:latin typeface="+mj-lt"/>
                <a:cs typeface="Helvetica" pitchFamily="34" charset="0"/>
              </a:rPr>
              <a:t>Smart Query Handling</a:t>
            </a: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Check if Wolfram API can handle tasks</a:t>
            </a: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tabLst/>
            </a:pPr>
            <a:r>
              <a:rPr lang="en-US" sz="2600" b="1" dirty="0" smtClean="0">
                <a:latin typeface="+mj-lt"/>
                <a:cs typeface="Helvetica" pitchFamily="34" charset="0"/>
              </a:rPr>
              <a:t>High Quality Ensured Through Redundancy</a:t>
            </a: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Send redundant tasks through </a:t>
            </a:r>
            <a:r>
              <a:rPr lang="en-US" sz="2600" dirty="0" err="1" smtClean="0">
                <a:latin typeface="+mj-lt"/>
                <a:cs typeface="Helvetica" pitchFamily="34" charset="0"/>
              </a:rPr>
              <a:t>MobileWorks</a:t>
            </a:r>
            <a:r>
              <a:rPr lang="en-US" sz="2600" dirty="0" smtClean="0">
                <a:latin typeface="+mj-lt"/>
                <a:cs typeface="Helvetica" pitchFamily="34" charset="0"/>
              </a:rPr>
              <a:t> QA system</a:t>
            </a: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Get reliability scores and confirmations of correctness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240" y="9837726"/>
            <a:ext cx="11540360" cy="648828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9" name="Rectangle 160"/>
          <p:cNvSpPr>
            <a:spLocks noChangeArrowheads="1"/>
          </p:cNvSpPr>
          <p:nvPr/>
        </p:nvSpPr>
        <p:spPr bwMode="auto">
          <a:xfrm>
            <a:off x="23319451" y="7608750"/>
            <a:ext cx="7597549" cy="1010425"/>
          </a:xfrm>
          <a:prstGeom prst="rect">
            <a:avLst/>
          </a:prstGeom>
          <a:gradFill rotWithShape="1">
            <a:gsLst>
              <a:gs pos="0">
                <a:srgbClr val="DBE5F1">
                  <a:gamma/>
                  <a:shade val="86275"/>
                  <a:invGamma/>
                </a:srgbClr>
              </a:gs>
              <a:gs pos="100000">
                <a:srgbClr val="DBE5F1">
                  <a:alpha val="50000"/>
                </a:srgbClr>
              </a:gs>
            </a:gsLst>
            <a:lin ang="5400000" scaled="1"/>
          </a:gradFill>
          <a:ln w="57150" algn="ctr">
            <a:solidFill>
              <a:srgbClr val="95B3D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Database Schematic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0" name="Rectangle 160"/>
          <p:cNvSpPr>
            <a:spLocks noChangeArrowheads="1"/>
          </p:cNvSpPr>
          <p:nvPr/>
        </p:nvSpPr>
        <p:spPr bwMode="auto">
          <a:xfrm>
            <a:off x="23319454" y="682968"/>
            <a:ext cx="7597549" cy="1010425"/>
          </a:xfrm>
          <a:prstGeom prst="rect">
            <a:avLst/>
          </a:prstGeom>
          <a:gradFill rotWithShape="1">
            <a:gsLst>
              <a:gs pos="0">
                <a:srgbClr val="DBE5F1">
                  <a:gamma/>
                  <a:shade val="86275"/>
                  <a:invGamma/>
                </a:srgbClr>
              </a:gs>
              <a:gs pos="100000">
                <a:srgbClr val="DBE5F1">
                  <a:alpha val="50000"/>
                </a:srgbClr>
              </a:gs>
            </a:gsLst>
            <a:lin ang="5400000" scaled="1"/>
          </a:gradFill>
          <a:ln w="57150" algn="ctr">
            <a:solidFill>
              <a:srgbClr val="95B3D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Key Features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1" name="Rectangle 161"/>
          <p:cNvSpPr>
            <a:spLocks noChangeArrowheads="1"/>
          </p:cNvSpPr>
          <p:nvPr/>
        </p:nvSpPr>
        <p:spPr bwMode="auto">
          <a:xfrm>
            <a:off x="23319457" y="22847521"/>
            <a:ext cx="7597548" cy="3958838"/>
          </a:xfrm>
          <a:prstGeom prst="rect">
            <a:avLst/>
          </a:prstGeom>
          <a:gradFill rotWithShape="1">
            <a:gsLst>
              <a:gs pos="0">
                <a:srgbClr val="FFFFB3">
                  <a:gamma/>
                  <a:shade val="96078"/>
                  <a:invGamma/>
                </a:srgbClr>
              </a:gs>
              <a:gs pos="100000">
                <a:srgbClr val="FFFFB3">
                  <a:alpha val="39999"/>
                </a:srgbClr>
              </a:gs>
            </a:gsLst>
            <a:lin ang="5400000" scaled="1"/>
          </a:gradFill>
          <a:ln w="57150" algn="ctr">
            <a:solidFill>
              <a:srgbClr val="FFE7A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defTabSz="914400" fontAlgn="base">
              <a:spcBef>
                <a:spcPct val="0"/>
              </a:spcBef>
              <a:spcAft>
                <a:spcPts val="300"/>
              </a:spcAft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Add text messaging interface</a:t>
            </a:r>
          </a:p>
          <a:p>
            <a:pPr marL="285750" lvl="0" indent="-285750" defTabSz="914400" fontAlgn="base">
              <a:spcBef>
                <a:spcPct val="0"/>
              </a:spcBef>
              <a:spcAft>
                <a:spcPts val="300"/>
              </a:spcAft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Mobile Application</a:t>
            </a:r>
          </a:p>
          <a:p>
            <a:pPr marL="285750" lvl="0" indent="-285750" defTabSz="914400" fontAlgn="base">
              <a:spcBef>
                <a:spcPct val="0"/>
              </a:spcBef>
              <a:spcAft>
                <a:spcPts val="300"/>
              </a:spcAft>
              <a:buSzPts val="2600"/>
              <a:buFont typeface="Arial" pitchFamily="34" charset="0"/>
              <a:buChar char="•"/>
            </a:pPr>
            <a:r>
              <a:rPr lang="en-US" sz="2500" dirty="0" err="1" smtClean="0">
                <a:latin typeface="+mj-lt"/>
                <a:cs typeface="Helvetica" pitchFamily="34" charset="0"/>
              </a:rPr>
              <a:t>Gamification</a:t>
            </a:r>
            <a:r>
              <a:rPr lang="en-US" sz="2500" dirty="0" smtClean="0">
                <a:latin typeface="+mj-lt"/>
                <a:cs typeface="Helvetica" pitchFamily="34" charset="0"/>
              </a:rPr>
              <a:t> of the System</a:t>
            </a:r>
          </a:p>
          <a:p>
            <a:pPr marL="285750" lvl="0" indent="-285750" defTabSz="914400" fontAlgn="base">
              <a:spcBef>
                <a:spcPct val="0"/>
              </a:spcBef>
              <a:spcAft>
                <a:spcPts val="300"/>
              </a:spcAft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Heavy Social Integration</a:t>
            </a:r>
          </a:p>
          <a:p>
            <a:pPr marL="285750" lvl="0" indent="-285750" defTabSz="914400" fontAlgn="base">
              <a:spcBef>
                <a:spcPct val="0"/>
              </a:spcBef>
              <a:spcAft>
                <a:spcPts val="300"/>
              </a:spcAft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Utilize more external API’s, with NLP Router</a:t>
            </a:r>
          </a:p>
          <a:p>
            <a:pPr marL="285750" lvl="0" indent="-285750" defTabSz="914400" fontAlgn="base">
              <a:spcBef>
                <a:spcPct val="0"/>
              </a:spcBef>
              <a:spcAft>
                <a:spcPts val="300"/>
              </a:spcAft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Integrate IFTTT.com</a:t>
            </a:r>
          </a:p>
          <a:p>
            <a:pPr marL="285750" lvl="0" indent="-285750" defTabSz="914400" fontAlgn="base">
              <a:spcBef>
                <a:spcPct val="0"/>
              </a:spcBef>
              <a:spcAft>
                <a:spcPts val="300"/>
              </a:spcAft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Optimize for Real-Time Interactions</a:t>
            </a:r>
          </a:p>
          <a:p>
            <a:pPr marL="285750" lvl="0" indent="-285750" defTabSz="914400" fontAlgn="base">
              <a:spcBef>
                <a:spcPct val="0"/>
              </a:spcBef>
              <a:spcAft>
                <a:spcPts val="300"/>
              </a:spcAft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Expose a REST API</a:t>
            </a:r>
          </a:p>
          <a:p>
            <a:pPr marL="285750" lvl="0" indent="-285750" defTabSz="914400" fontAlgn="base">
              <a:spcBef>
                <a:spcPct val="0"/>
              </a:spcBef>
              <a:spcAft>
                <a:spcPts val="300"/>
              </a:spcAft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Make Massively Scalable and increase </a:t>
            </a:r>
            <a:r>
              <a:rPr lang="en-US" sz="2500" dirty="0" err="1" smtClean="0">
                <a:latin typeface="+mj-lt"/>
                <a:cs typeface="Helvetica" pitchFamily="34" charset="0"/>
              </a:rPr>
              <a:t>Virality</a:t>
            </a:r>
            <a:endParaRPr lang="en-US" sz="2500" dirty="0" smtClean="0">
              <a:latin typeface="+mj-lt"/>
              <a:cs typeface="Helvetica" pitchFamily="34" charset="0"/>
            </a:endParaRPr>
          </a:p>
          <a:p>
            <a:pPr marL="285750" lvl="0" indent="-285750" defTabSz="914400" fontAlgn="base">
              <a:spcBef>
                <a:spcPct val="0"/>
              </a:spcBef>
              <a:spcAft>
                <a:spcPts val="300"/>
              </a:spcAft>
              <a:buSzPts val="2600"/>
              <a:buFont typeface="Arial" pitchFamily="34" charset="0"/>
              <a:buChar char="•"/>
            </a:pPr>
            <a:endParaRPr lang="en-US" sz="2500" dirty="0">
              <a:latin typeface="+mj-lt"/>
              <a:cs typeface="Helvetica" pitchFamily="34" charset="0"/>
            </a:endParaRPr>
          </a:p>
          <a:p>
            <a:pPr marL="285750" lvl="0" indent="-285750" defTabSz="914400" fontAlgn="base">
              <a:spcBef>
                <a:spcPct val="0"/>
              </a:spcBef>
              <a:spcAft>
                <a:spcPts val="300"/>
              </a:spcAft>
              <a:buSzPts val="2600"/>
              <a:buFont typeface="Arial" pitchFamily="34" charset="0"/>
              <a:buChar char="•"/>
            </a:pPr>
            <a:endParaRPr lang="en-US" sz="2500" dirty="0" smtClean="0">
              <a:latin typeface="+mj-lt"/>
              <a:cs typeface="Helvetica" pitchFamily="34" charset="0"/>
            </a:endParaRPr>
          </a:p>
        </p:txBody>
      </p:sp>
      <p:sp>
        <p:nvSpPr>
          <p:cNvPr id="22" name="Rectangle 160"/>
          <p:cNvSpPr>
            <a:spLocks noChangeArrowheads="1"/>
          </p:cNvSpPr>
          <p:nvPr/>
        </p:nvSpPr>
        <p:spPr bwMode="auto">
          <a:xfrm>
            <a:off x="23319456" y="21642735"/>
            <a:ext cx="7597549" cy="1010425"/>
          </a:xfrm>
          <a:prstGeom prst="rect">
            <a:avLst/>
          </a:prstGeom>
          <a:gradFill rotWithShape="1">
            <a:gsLst>
              <a:gs pos="0">
                <a:srgbClr val="DBE5F1">
                  <a:gamma/>
                  <a:shade val="86275"/>
                  <a:invGamma/>
                </a:srgbClr>
              </a:gs>
              <a:gs pos="100000">
                <a:srgbClr val="DBE5F1">
                  <a:alpha val="50000"/>
                </a:srgbClr>
              </a:gs>
            </a:gsLst>
            <a:lin ang="5400000" scaled="1"/>
          </a:gradFill>
          <a:ln w="57150" algn="ctr">
            <a:solidFill>
              <a:srgbClr val="95B3D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Future Steps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3" name="Rectangle 160"/>
          <p:cNvSpPr>
            <a:spLocks noChangeArrowheads="1"/>
          </p:cNvSpPr>
          <p:nvPr/>
        </p:nvSpPr>
        <p:spPr bwMode="auto">
          <a:xfrm>
            <a:off x="1476007" y="682967"/>
            <a:ext cx="7597549" cy="1010425"/>
          </a:xfrm>
          <a:prstGeom prst="rect">
            <a:avLst/>
          </a:prstGeom>
          <a:gradFill rotWithShape="1">
            <a:gsLst>
              <a:gs pos="0">
                <a:srgbClr val="DBE5F1">
                  <a:gamma/>
                  <a:shade val="86275"/>
                  <a:invGamma/>
                </a:srgbClr>
              </a:gs>
              <a:gs pos="100000">
                <a:srgbClr val="DBE5F1">
                  <a:alpha val="50000"/>
                </a:srgbClr>
              </a:gs>
            </a:gsLst>
            <a:lin ang="5400000" scaled="1"/>
          </a:gradFill>
          <a:ln w="57150" algn="ctr">
            <a:solidFill>
              <a:srgbClr val="95B3D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Current Problems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4" name="Rectangle 160"/>
          <p:cNvSpPr>
            <a:spLocks noChangeArrowheads="1"/>
          </p:cNvSpPr>
          <p:nvPr/>
        </p:nvSpPr>
        <p:spPr bwMode="auto">
          <a:xfrm>
            <a:off x="1476007" y="12256310"/>
            <a:ext cx="7597549" cy="1010425"/>
          </a:xfrm>
          <a:prstGeom prst="rect">
            <a:avLst/>
          </a:prstGeom>
          <a:gradFill rotWithShape="1">
            <a:gsLst>
              <a:gs pos="0">
                <a:srgbClr val="DBE5F1">
                  <a:gamma/>
                  <a:shade val="86275"/>
                  <a:invGamma/>
                </a:srgbClr>
              </a:gs>
              <a:gs pos="100000">
                <a:srgbClr val="DBE5F1">
                  <a:alpha val="50000"/>
                </a:srgbClr>
              </a:gs>
            </a:gsLst>
            <a:lin ang="5400000" scaled="1"/>
          </a:gradFill>
          <a:ln w="57150" algn="ctr">
            <a:solidFill>
              <a:srgbClr val="95B3D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Competitors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5" name="Rectangle 160"/>
          <p:cNvSpPr>
            <a:spLocks noChangeArrowheads="1"/>
          </p:cNvSpPr>
          <p:nvPr/>
        </p:nvSpPr>
        <p:spPr bwMode="auto">
          <a:xfrm>
            <a:off x="1476007" y="19946538"/>
            <a:ext cx="7597549" cy="1010425"/>
          </a:xfrm>
          <a:prstGeom prst="rect">
            <a:avLst/>
          </a:prstGeom>
          <a:gradFill rotWithShape="1">
            <a:gsLst>
              <a:gs pos="0">
                <a:srgbClr val="DBE5F1">
                  <a:gamma/>
                  <a:shade val="86275"/>
                  <a:invGamma/>
                </a:srgbClr>
              </a:gs>
              <a:gs pos="100000">
                <a:srgbClr val="DBE5F1">
                  <a:alpha val="50000"/>
                </a:srgbClr>
              </a:gs>
            </a:gsLst>
            <a:lin ang="5400000" scaled="1"/>
          </a:gradFill>
          <a:ln w="57150" algn="ctr">
            <a:solidFill>
              <a:srgbClr val="95B3D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Why We Win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6" name="Rectangle 161"/>
          <p:cNvSpPr>
            <a:spLocks noChangeArrowheads="1"/>
          </p:cNvSpPr>
          <p:nvPr/>
        </p:nvSpPr>
        <p:spPr bwMode="auto">
          <a:xfrm>
            <a:off x="23319456" y="18005252"/>
            <a:ext cx="7597548" cy="3352877"/>
          </a:xfrm>
          <a:prstGeom prst="rect">
            <a:avLst/>
          </a:prstGeom>
          <a:gradFill rotWithShape="1">
            <a:gsLst>
              <a:gs pos="0">
                <a:srgbClr val="FFFFB3">
                  <a:gamma/>
                  <a:shade val="96078"/>
                  <a:invGamma/>
                </a:srgbClr>
              </a:gs>
              <a:gs pos="100000">
                <a:srgbClr val="FFFFB3">
                  <a:alpha val="39999"/>
                </a:srgbClr>
              </a:gs>
            </a:gsLst>
            <a:lin ang="5400000" scaled="1"/>
          </a:gradFill>
          <a:ln w="57150" algn="ctr">
            <a:solidFill>
              <a:srgbClr val="FFE7A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defTabSz="914400" fontAlgn="base">
              <a:spcBef>
                <a:spcPct val="0"/>
              </a:spcBef>
              <a:spcAft>
                <a:spcPts val="300"/>
              </a:spcAft>
              <a:buSzPts val="2600"/>
              <a:buFont typeface="Arial" pitchFamily="34" charset="0"/>
              <a:buChar char="•"/>
            </a:pPr>
            <a:r>
              <a:rPr lang="en-US" sz="2600" dirty="0">
                <a:latin typeface="+mj-lt"/>
                <a:cs typeface="Helvetica" pitchFamily="34" charset="0"/>
              </a:rPr>
              <a:t>All of our features have been successfully implemented and the additional features go well above the core requirements</a:t>
            </a:r>
          </a:p>
          <a:p>
            <a:pPr marL="285750" lvl="0" indent="-285750" defTabSz="914400" fontAlgn="base">
              <a:spcBef>
                <a:spcPct val="0"/>
              </a:spcBef>
              <a:spcAft>
                <a:spcPts val="300"/>
              </a:spcAft>
              <a:buSzPts val="2600"/>
              <a:buFont typeface="Arial" pitchFamily="34" charset="0"/>
              <a:buChar char="•"/>
            </a:pPr>
            <a:r>
              <a:rPr lang="en-US" sz="2600" dirty="0">
                <a:latin typeface="+mj-lt"/>
                <a:cs typeface="Helvetica" pitchFamily="34" charset="0"/>
              </a:rPr>
              <a:t>The application is thoroughly tested and has a 3:1 test to code ratio</a:t>
            </a:r>
          </a:p>
          <a:p>
            <a:pPr marL="285750" lvl="0" indent="-285750" defTabSz="914400" fontAlgn="base">
              <a:spcBef>
                <a:spcPct val="0"/>
              </a:spcBef>
              <a:spcAft>
                <a:spcPts val="300"/>
              </a:spcAft>
              <a:buSzPts val="2600"/>
              <a:buFont typeface="Arial" pitchFamily="34" charset="0"/>
              <a:buChar char="•"/>
            </a:pPr>
            <a:r>
              <a:rPr lang="en-US" sz="2600" dirty="0">
                <a:latin typeface="+mj-lt"/>
                <a:cs typeface="Helvetica" pitchFamily="34" charset="0"/>
              </a:rPr>
              <a:t>The application is modularly designed and we architected the system to optimize for ease of testing and rapid </a:t>
            </a:r>
            <a:r>
              <a:rPr lang="en-US" sz="2600" dirty="0" smtClean="0">
                <a:latin typeface="+mj-lt"/>
                <a:cs typeface="Helvetica" pitchFamily="34" charset="0"/>
              </a:rPr>
              <a:t>iterations</a:t>
            </a:r>
            <a:endParaRPr lang="en-US" sz="2600" dirty="0" smtClean="0">
              <a:latin typeface="+mj-lt"/>
              <a:cs typeface="Helvetica" pitchFamily="34" charset="0"/>
            </a:endParaRPr>
          </a:p>
        </p:txBody>
      </p:sp>
      <p:sp>
        <p:nvSpPr>
          <p:cNvPr id="27" name="Rectangle 160"/>
          <p:cNvSpPr>
            <a:spLocks noChangeArrowheads="1"/>
          </p:cNvSpPr>
          <p:nvPr/>
        </p:nvSpPr>
        <p:spPr bwMode="auto">
          <a:xfrm>
            <a:off x="23319455" y="16824529"/>
            <a:ext cx="7597549" cy="1010425"/>
          </a:xfrm>
          <a:prstGeom prst="rect">
            <a:avLst/>
          </a:prstGeom>
          <a:gradFill rotWithShape="1">
            <a:gsLst>
              <a:gs pos="0">
                <a:srgbClr val="DBE5F1">
                  <a:gamma/>
                  <a:shade val="86275"/>
                  <a:invGamma/>
                </a:srgbClr>
              </a:gs>
              <a:gs pos="100000">
                <a:srgbClr val="DBE5F1">
                  <a:alpha val="50000"/>
                </a:srgbClr>
              </a:gs>
            </a:gsLst>
            <a:lin ang="5400000" scaled="1"/>
          </a:gradFill>
          <a:ln w="57150" algn="ctr">
            <a:solidFill>
              <a:srgbClr val="95B3D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Summary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8" name="Rectangle 161"/>
          <p:cNvSpPr>
            <a:spLocks noChangeArrowheads="1"/>
          </p:cNvSpPr>
          <p:nvPr/>
        </p:nvSpPr>
        <p:spPr bwMode="auto">
          <a:xfrm>
            <a:off x="10405240" y="22479208"/>
            <a:ext cx="5380191" cy="4327149"/>
          </a:xfrm>
          <a:prstGeom prst="rect">
            <a:avLst/>
          </a:prstGeom>
          <a:gradFill rotWithShape="1">
            <a:gsLst>
              <a:gs pos="0">
                <a:srgbClr val="FFFFB3">
                  <a:gamma/>
                  <a:shade val="96078"/>
                  <a:invGamma/>
                </a:srgbClr>
              </a:gs>
              <a:gs pos="100000">
                <a:srgbClr val="FFFFB3">
                  <a:alpha val="39999"/>
                </a:srgbClr>
              </a:gs>
            </a:gsLst>
            <a:lin ang="5400000" scaled="1"/>
          </a:gradFill>
          <a:ln w="57150" algn="ctr">
            <a:solidFill>
              <a:srgbClr val="FFE7A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Enterprise (Thi</a:t>
            </a:r>
            <a:r>
              <a:rPr lang="en-US" sz="2500" dirty="0" smtClean="0">
                <a:latin typeface="+mj-lt"/>
                <a:cs typeface="Helvetica" pitchFamily="34" charset="0"/>
              </a:rPr>
              <a:t>nk normal secretaries)</a:t>
            </a: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Researchers/Academia </a:t>
            </a: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Surveyors</a:t>
            </a:r>
            <a:endParaRPr lang="en-US" sz="2500" dirty="0">
              <a:latin typeface="+mj-lt"/>
              <a:cs typeface="Helvetica" pitchFamily="34" charset="0"/>
            </a:endParaRP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Data Miners</a:t>
            </a: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How-To short queries</a:t>
            </a: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Software Developers/Hackers</a:t>
            </a: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Travelers</a:t>
            </a: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Service Industry Professionals</a:t>
            </a: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College Students</a:t>
            </a:r>
            <a:endParaRPr lang="en-US" sz="2500" dirty="0">
              <a:latin typeface="+mj-lt"/>
              <a:cs typeface="Helvetica" pitchFamily="34" charset="0"/>
            </a:endParaRP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Data Scientists</a:t>
            </a:r>
            <a:endParaRPr lang="en-US" sz="2500" dirty="0" smtClean="0">
              <a:latin typeface="+mj-lt"/>
              <a:cs typeface="Helvetica" pitchFamily="34" charset="0"/>
            </a:endParaRPr>
          </a:p>
          <a:p>
            <a:pPr marL="28575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>
                <a:cs typeface="Helvetica" pitchFamily="34" charset="0"/>
              </a:rPr>
              <a:t>Anybody</a:t>
            </a: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endParaRPr lang="en-US" sz="2500" dirty="0" smtClean="0">
              <a:latin typeface="+mj-lt"/>
              <a:cs typeface="Helvetica" pitchFamily="34" charset="0"/>
            </a:endParaRPr>
          </a:p>
        </p:txBody>
      </p:sp>
      <p:sp>
        <p:nvSpPr>
          <p:cNvPr id="29" name="Rectangle 160"/>
          <p:cNvSpPr>
            <a:spLocks noChangeArrowheads="1"/>
          </p:cNvSpPr>
          <p:nvPr/>
        </p:nvSpPr>
        <p:spPr bwMode="auto">
          <a:xfrm>
            <a:off x="10405239" y="21279026"/>
            <a:ext cx="5380192" cy="1010425"/>
          </a:xfrm>
          <a:prstGeom prst="rect">
            <a:avLst/>
          </a:prstGeom>
          <a:gradFill rotWithShape="1">
            <a:gsLst>
              <a:gs pos="0">
                <a:srgbClr val="DBE5F1">
                  <a:gamma/>
                  <a:shade val="86275"/>
                  <a:invGamma/>
                </a:srgbClr>
              </a:gs>
              <a:gs pos="100000">
                <a:srgbClr val="DBE5F1">
                  <a:alpha val="50000"/>
                </a:srgbClr>
              </a:gs>
            </a:gsLst>
            <a:lin ang="5400000" scaled="1"/>
          </a:gradFill>
          <a:ln w="57150" algn="ctr">
            <a:solidFill>
              <a:srgbClr val="95B3D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Target Audience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2" name="Rectangle 161"/>
          <p:cNvSpPr>
            <a:spLocks noChangeArrowheads="1"/>
          </p:cNvSpPr>
          <p:nvPr/>
        </p:nvSpPr>
        <p:spPr bwMode="auto">
          <a:xfrm>
            <a:off x="16565407" y="22479208"/>
            <a:ext cx="5380191" cy="4327149"/>
          </a:xfrm>
          <a:prstGeom prst="rect">
            <a:avLst/>
          </a:prstGeom>
          <a:gradFill rotWithShape="1">
            <a:gsLst>
              <a:gs pos="0">
                <a:srgbClr val="FFFFB3">
                  <a:gamma/>
                  <a:shade val="96078"/>
                  <a:invGamma/>
                </a:srgbClr>
              </a:gs>
              <a:gs pos="100000">
                <a:srgbClr val="FFFFB3">
                  <a:alpha val="39999"/>
                </a:srgbClr>
              </a:gs>
            </a:gsLst>
            <a:lin ang="5400000" scaled="1"/>
          </a:gradFill>
          <a:ln w="57150" algn="ctr">
            <a:solidFill>
              <a:srgbClr val="FFE7A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Medicine</a:t>
            </a: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Surveys</a:t>
            </a: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Looking up how to do small programming tasks</a:t>
            </a: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Data Mining</a:t>
            </a: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Geography- </a:t>
            </a:r>
            <a:r>
              <a:rPr lang="en-US" sz="2500" dirty="0">
                <a:latin typeface="+mj-lt"/>
                <a:cs typeface="Helvetica" pitchFamily="34" charset="0"/>
              </a:rPr>
              <a:t>B</a:t>
            </a:r>
            <a:r>
              <a:rPr lang="en-US" sz="2500" dirty="0" smtClean="0">
                <a:latin typeface="+mj-lt"/>
                <a:cs typeface="Helvetica" pitchFamily="34" charset="0"/>
              </a:rPr>
              <a:t>ased Recommendations</a:t>
            </a: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Writing  Papers</a:t>
            </a: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Converting Pseudo-Code to statistically correct  implementations</a:t>
            </a: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OCR</a:t>
            </a: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Media Collection</a:t>
            </a:r>
            <a:endParaRPr lang="en-US" sz="2500" dirty="0" smtClean="0">
              <a:latin typeface="+mj-lt"/>
              <a:cs typeface="Helvetica" pitchFamily="34" charset="0"/>
            </a:endParaRPr>
          </a:p>
        </p:txBody>
      </p:sp>
      <p:sp>
        <p:nvSpPr>
          <p:cNvPr id="33" name="Rectangle 160"/>
          <p:cNvSpPr>
            <a:spLocks noChangeArrowheads="1"/>
          </p:cNvSpPr>
          <p:nvPr/>
        </p:nvSpPr>
        <p:spPr bwMode="auto">
          <a:xfrm>
            <a:off x="16565407" y="21279025"/>
            <a:ext cx="5380192" cy="1010425"/>
          </a:xfrm>
          <a:prstGeom prst="rect">
            <a:avLst/>
          </a:prstGeom>
          <a:gradFill rotWithShape="1">
            <a:gsLst>
              <a:gs pos="0">
                <a:srgbClr val="DBE5F1">
                  <a:gamma/>
                  <a:shade val="86275"/>
                  <a:invGamma/>
                </a:srgbClr>
              </a:gs>
              <a:gs pos="100000">
                <a:srgbClr val="DBE5F1">
                  <a:alpha val="50000"/>
                </a:srgbClr>
              </a:gs>
            </a:gsLst>
            <a:lin ang="5400000" scaled="1"/>
          </a:gradFill>
          <a:ln w="57150" algn="ctr">
            <a:solidFill>
              <a:srgbClr val="95B3D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Applications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5" name="Rectangle 160"/>
          <p:cNvSpPr>
            <a:spLocks noChangeArrowheads="1"/>
          </p:cNvSpPr>
          <p:nvPr/>
        </p:nvSpPr>
        <p:spPr bwMode="auto">
          <a:xfrm>
            <a:off x="10405239" y="16577626"/>
            <a:ext cx="11540360" cy="1010425"/>
          </a:xfrm>
          <a:prstGeom prst="rect">
            <a:avLst/>
          </a:prstGeom>
          <a:gradFill rotWithShape="1">
            <a:gsLst>
              <a:gs pos="0">
                <a:srgbClr val="DBE5F1">
                  <a:gamma/>
                  <a:shade val="86275"/>
                  <a:invGamma/>
                </a:srgbClr>
              </a:gs>
              <a:gs pos="100000">
                <a:srgbClr val="DBE5F1">
                  <a:alpha val="50000"/>
                </a:srgbClr>
              </a:gs>
            </a:gsLst>
            <a:lin ang="5400000" scaled="1"/>
          </a:gradFill>
          <a:ln w="57150" algn="ctr">
            <a:solidFill>
              <a:srgbClr val="95B3D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User Flow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99977533"/>
              </p:ext>
            </p:extLst>
          </p:nvPr>
        </p:nvGraphicFramePr>
        <p:xfrm>
          <a:off x="10564554" y="17876414"/>
          <a:ext cx="11285620" cy="3080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405239" y="428858"/>
            <a:ext cx="11540361" cy="2402943"/>
          </a:xfrm>
          <a:prstGeom prst="rect">
            <a:avLst/>
          </a:prstGeom>
          <a:gradFill flip="none" rotWithShape="1">
            <a:gsLst>
              <a:gs pos="0">
                <a:srgbClr val="5CABCE"/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2700000" scaled="1"/>
            <a:tileRect/>
          </a:gradFill>
          <a:ln w="57150" algn="ctr">
            <a:solidFill>
              <a:srgbClr val="A2E0A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cs typeface="Arial" pitchFamily="34" charset="0"/>
              </a:rPr>
              <a:t>Crowd-Powered Assistant: What Can Crowd Do For You?</a:t>
            </a:r>
            <a:endParaRPr lang="en-US" sz="7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6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534</Words>
  <Application>Microsoft Office PowerPoint</Application>
  <PresentationFormat>Custom</PresentationFormat>
  <Paragraphs>89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Driscoll</dc:creator>
  <cp:lastModifiedBy>Samvit</cp:lastModifiedBy>
  <cp:revision>50</cp:revision>
  <dcterms:created xsi:type="dcterms:W3CDTF">2012-04-27T02:20:41Z</dcterms:created>
  <dcterms:modified xsi:type="dcterms:W3CDTF">2012-05-01T10:33:42Z</dcterms:modified>
</cp:coreProperties>
</file>